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34"/>
  </p:notesMasterIdLst>
  <p:handoutMasterIdLst>
    <p:handoutMasterId r:id="rId35"/>
  </p:handoutMasterIdLst>
  <p:sldIdLst>
    <p:sldId id="263" r:id="rId2"/>
    <p:sldId id="264" r:id="rId3"/>
    <p:sldId id="265" r:id="rId4"/>
    <p:sldId id="266" r:id="rId5"/>
    <p:sldId id="267" r:id="rId6"/>
    <p:sldId id="294" r:id="rId7"/>
    <p:sldId id="293"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1pPr>
    <a:lvl2pPr marL="4572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2pPr>
    <a:lvl3pPr marL="9144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3pPr>
    <a:lvl4pPr marL="13716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4pPr>
    <a:lvl5pPr marL="18288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clrMru>
    <a:srgbClr val="0C6034"/>
    <a:srgbClr val="0F713C"/>
    <a:srgbClr val="B3129A"/>
    <a:srgbClr val="0D80C4"/>
    <a:srgbClr val="0B1FFF"/>
    <a:srgbClr val="8CFF4F"/>
    <a:srgbClr val="12E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p:scale>
          <a:sx n="125" d="100"/>
          <a:sy n="125" d="100"/>
        </p:scale>
        <p:origin x="-256" y="-1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dirty="0">
              <a:latin typeface="Calibri"/>
            </a:endParaRPr>
          </a:p>
        </p:txBody>
      </p:sp>
      <p:sp>
        <p:nvSpPr>
          <p:cNvPr id="1157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fld id="{147704AC-9CD5-1E4B-A24A-2799E12F9295}" type="datetime1">
              <a:rPr lang="en-US">
                <a:latin typeface="Calibri"/>
              </a:rPr>
              <a:pPr/>
              <a:t>1/29/13</a:t>
            </a:fld>
            <a:endParaRPr lang="en-US" dirty="0">
              <a:latin typeface="Calibri"/>
            </a:endParaRPr>
          </a:p>
        </p:txBody>
      </p:sp>
      <p:sp>
        <p:nvSpPr>
          <p:cNvPr id="1157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dirty="0">
              <a:latin typeface="Calibri"/>
            </a:endParaRPr>
          </a:p>
        </p:txBody>
      </p:sp>
      <p:sp>
        <p:nvSpPr>
          <p:cNvPr id="1157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1EE42584-A759-844D-BDEA-67D7380F2190}" type="slidenum">
              <a:rPr lang="en-US">
                <a:latin typeface="Calibri"/>
              </a:rPr>
              <a:pPr/>
              <a:t>‹#›</a:t>
            </a:fld>
            <a:endParaRPr lang="en-US" dirty="0">
              <a:latin typeface="Calibri"/>
            </a:endParaRPr>
          </a:p>
        </p:txBody>
      </p:sp>
    </p:spTree>
    <p:extLst>
      <p:ext uri="{BB962C8B-B14F-4D97-AF65-F5344CB8AC3E}">
        <p14:creationId xmlns:p14="http://schemas.microsoft.com/office/powerpoint/2010/main" val="1245605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atin typeface="Calibri"/>
                <a:ea typeface="ＭＳ Ｐゴシック" charset="-128"/>
                <a:cs typeface="ＭＳ Ｐゴシック" charset="-128"/>
              </a:defRPr>
            </a:lvl1pPr>
          </a:lstStyle>
          <a:p>
            <a:pPr>
              <a:defRPr/>
            </a:pPr>
            <a:endParaRPr lang="en-US" dirty="0"/>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atin typeface="Calibri"/>
                <a:ea typeface="ＭＳ Ｐゴシック" charset="-128"/>
                <a:cs typeface="ＭＳ Ｐゴシック" charset="-128"/>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atin typeface="Calibri"/>
                <a:ea typeface="ＭＳ Ｐゴシック" charset="-128"/>
                <a:cs typeface="ＭＳ Ｐゴシック" charset="-128"/>
              </a:defRPr>
            </a:lvl1pPr>
          </a:lstStyle>
          <a:p>
            <a:pPr>
              <a:defRPr/>
            </a:pPr>
            <a:endParaRPr lang="en-US" dirty="0"/>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atin typeface="Calibri"/>
                <a:ea typeface="ＭＳ Ｐゴシック" charset="-128"/>
                <a:cs typeface="ＭＳ Ｐゴシック" charset="-128"/>
              </a:defRPr>
            </a:lvl1pPr>
          </a:lstStyle>
          <a:p>
            <a:pPr>
              <a:defRPr/>
            </a:pPr>
            <a:fld id="{3B48584F-F0AF-354E-B624-89F8B484F735}" type="slidenum">
              <a:rPr lang="en-US" smtClean="0"/>
              <a:pPr>
                <a:defRPr/>
              </a:pPr>
              <a:t>‹#›</a:t>
            </a:fld>
            <a:endParaRPr lang="en-US" dirty="0"/>
          </a:p>
        </p:txBody>
      </p:sp>
    </p:spTree>
    <p:extLst>
      <p:ext uri="{BB962C8B-B14F-4D97-AF65-F5344CB8AC3E}">
        <p14:creationId xmlns:p14="http://schemas.microsoft.com/office/powerpoint/2010/main" val="38331832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6D5B235-7B20-E64B-9CFA-BED212463A4B}" type="slidenum">
              <a:rPr lang="en-US" sz="1200" b="0">
                <a:latin typeface="Calibri"/>
              </a:rPr>
              <a:pPr algn="r"/>
              <a:t>1</a:t>
            </a:fld>
            <a:endParaRPr lang="en-US" sz="1200" b="0" dirty="0">
              <a:latin typeface="Calibri"/>
            </a:endParaRPr>
          </a:p>
        </p:txBody>
      </p:sp>
      <p:sp>
        <p:nvSpPr>
          <p:cNvPr id="76493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6493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Rot="1" noChangeAspect="1" noChangeArrowheads="1" noTextEdit="1"/>
          </p:cNvSpPr>
          <p:nvPr>
            <p:ph type="sldImg"/>
          </p:nvPr>
        </p:nvSpPr>
        <p:spPr>
          <a:ln/>
        </p:spPr>
      </p:sp>
      <p:sp>
        <p:nvSpPr>
          <p:cNvPr id="811011"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Rot="1" noChangeAspect="1" noChangeArrowheads="1" noTextEdit="1"/>
          </p:cNvSpPr>
          <p:nvPr>
            <p:ph type="sldImg"/>
          </p:nvPr>
        </p:nvSpPr>
        <p:spPr>
          <a:ln/>
        </p:spPr>
      </p:sp>
      <p:sp>
        <p:nvSpPr>
          <p:cNvPr id="812035"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Rot="1" noChangeAspect="1" noChangeArrowheads="1" noTextEdit="1"/>
          </p:cNvSpPr>
          <p:nvPr>
            <p:ph type="sldImg"/>
          </p:nvPr>
        </p:nvSpPr>
        <p:spPr>
          <a:ln/>
        </p:spPr>
      </p:sp>
      <p:sp>
        <p:nvSpPr>
          <p:cNvPr id="813059"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2"/>
          <p:cNvSpPr>
            <a:spLocks noGrp="1" noRot="1" noChangeAspect="1" noChangeArrowheads="1" noTextEdit="1"/>
          </p:cNvSpPr>
          <p:nvPr>
            <p:ph type="sldImg"/>
          </p:nvPr>
        </p:nvSpPr>
        <p:spPr>
          <a:ln/>
        </p:spPr>
      </p:sp>
      <p:sp>
        <p:nvSpPr>
          <p:cNvPr id="814083"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Rot="1" noChangeAspect="1" noChangeArrowheads="1" noTextEdit="1"/>
          </p:cNvSpPr>
          <p:nvPr>
            <p:ph type="sldImg"/>
          </p:nvPr>
        </p:nvSpPr>
        <p:spPr>
          <a:ln/>
        </p:spPr>
      </p:sp>
      <p:sp>
        <p:nvSpPr>
          <p:cNvPr id="815107"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Rot="1" noChangeAspect="1" noChangeArrowheads="1" noTextEdit="1"/>
          </p:cNvSpPr>
          <p:nvPr>
            <p:ph type="sldImg"/>
          </p:nvPr>
        </p:nvSpPr>
        <p:spPr>
          <a:ln/>
        </p:spPr>
      </p:sp>
      <p:sp>
        <p:nvSpPr>
          <p:cNvPr id="816131"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Rot="1" noChangeAspect="1" noChangeArrowheads="1" noTextEdit="1"/>
          </p:cNvSpPr>
          <p:nvPr>
            <p:ph type="sldImg"/>
          </p:nvPr>
        </p:nvSpPr>
        <p:spPr>
          <a:ln/>
        </p:spPr>
      </p:sp>
      <p:sp>
        <p:nvSpPr>
          <p:cNvPr id="817155"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Rot="1" noChangeAspect="1" noChangeArrowheads="1" noTextEdit="1"/>
          </p:cNvSpPr>
          <p:nvPr>
            <p:ph type="sldImg"/>
          </p:nvPr>
        </p:nvSpPr>
        <p:spPr>
          <a:ln/>
        </p:spPr>
      </p:sp>
      <p:sp>
        <p:nvSpPr>
          <p:cNvPr id="818179"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2"/>
          <p:cNvSpPr>
            <a:spLocks noGrp="1" noRot="1" noChangeAspect="1" noChangeArrowheads="1" noTextEdit="1"/>
          </p:cNvSpPr>
          <p:nvPr>
            <p:ph type="sldImg"/>
          </p:nvPr>
        </p:nvSpPr>
        <p:spPr>
          <a:ln/>
        </p:spPr>
      </p:sp>
      <p:sp>
        <p:nvSpPr>
          <p:cNvPr id="819203"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35261F8-B301-7546-BA9A-5AE346A13141}" type="slidenum">
              <a:rPr lang="en-US" sz="1200" b="0">
                <a:latin typeface="Calibri"/>
              </a:rPr>
              <a:pPr algn="r"/>
              <a:t>2</a:t>
            </a:fld>
            <a:endParaRPr lang="en-US" sz="1200" b="0" dirty="0">
              <a:latin typeface="Calibri"/>
            </a:endParaRPr>
          </a:p>
        </p:txBody>
      </p:sp>
      <p:sp>
        <p:nvSpPr>
          <p:cNvPr id="76697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6698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ChangeArrowheads="1" noTextEdit="1"/>
          </p:cNvSpPr>
          <p:nvPr>
            <p:ph type="sldImg"/>
          </p:nvPr>
        </p:nvSpPr>
        <p:spPr>
          <a:ln/>
        </p:spPr>
      </p:sp>
      <p:sp>
        <p:nvSpPr>
          <p:cNvPr id="820227"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2"/>
          <p:cNvSpPr>
            <a:spLocks noGrp="1" noRot="1" noChangeAspect="1" noChangeArrowheads="1" noTextEdit="1"/>
          </p:cNvSpPr>
          <p:nvPr>
            <p:ph type="sldImg"/>
          </p:nvPr>
        </p:nvSpPr>
        <p:spPr>
          <a:ln/>
        </p:spPr>
      </p:sp>
      <p:sp>
        <p:nvSpPr>
          <p:cNvPr id="821251"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Grp="1" noRot="1" noChangeAspect="1" noChangeArrowheads="1" noTextEdit="1"/>
          </p:cNvSpPr>
          <p:nvPr>
            <p:ph type="sldImg"/>
          </p:nvPr>
        </p:nvSpPr>
        <p:spPr>
          <a:ln/>
        </p:spPr>
      </p:sp>
      <p:sp>
        <p:nvSpPr>
          <p:cNvPr id="822275"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DBBD6E9-DFFD-8645-A3AB-008B621E709F}" type="slidenum">
              <a:rPr lang="en-US" sz="1200" b="0">
                <a:latin typeface="Calibri"/>
              </a:rPr>
              <a:pPr algn="r"/>
              <a:t>24</a:t>
            </a:fld>
            <a:endParaRPr lang="en-US" sz="1200" b="0" dirty="0">
              <a:latin typeface="Calibri"/>
            </a:endParaRPr>
          </a:p>
        </p:txBody>
      </p:sp>
      <p:sp>
        <p:nvSpPr>
          <p:cNvPr id="79155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9155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2"/>
          <p:cNvSpPr>
            <a:spLocks noGrp="1" noRot="1" noChangeAspect="1" noChangeArrowheads="1" noTextEdit="1"/>
          </p:cNvSpPr>
          <p:nvPr>
            <p:ph type="sldImg"/>
          </p:nvPr>
        </p:nvSpPr>
        <p:spPr>
          <a:ln/>
        </p:spPr>
      </p:sp>
      <p:sp>
        <p:nvSpPr>
          <p:cNvPr id="823299"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Grp="1" noRot="1" noChangeAspect="1" noChangeArrowheads="1" noTextEdit="1"/>
          </p:cNvSpPr>
          <p:nvPr>
            <p:ph type="sldImg"/>
          </p:nvPr>
        </p:nvSpPr>
        <p:spPr>
          <a:ln/>
        </p:spPr>
      </p:sp>
      <p:sp>
        <p:nvSpPr>
          <p:cNvPr id="824323"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p:cNvSpPr>
            <a:spLocks noGrp="1" noRot="1" noChangeAspect="1" noChangeArrowheads="1" noTextEdit="1"/>
          </p:cNvSpPr>
          <p:nvPr>
            <p:ph type="sldImg"/>
          </p:nvPr>
        </p:nvSpPr>
        <p:spPr>
          <a:ln/>
        </p:spPr>
      </p:sp>
      <p:sp>
        <p:nvSpPr>
          <p:cNvPr id="825347"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noTextEdit="1"/>
          </p:cNvSpPr>
          <p:nvPr>
            <p:ph type="sldImg"/>
          </p:nvPr>
        </p:nvSpPr>
        <p:spPr>
          <a:ln/>
        </p:spPr>
      </p:sp>
      <p:sp>
        <p:nvSpPr>
          <p:cNvPr id="826371"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38A070C-D2D1-F14B-80BD-C778E7774719}" type="slidenum">
              <a:rPr lang="en-US" sz="1200" b="0">
                <a:latin typeface="Calibri"/>
              </a:rPr>
              <a:pPr algn="r"/>
              <a:t>29</a:t>
            </a:fld>
            <a:endParaRPr lang="en-US" sz="1200" b="0" dirty="0">
              <a:latin typeface="Calibri"/>
            </a:endParaRPr>
          </a:p>
        </p:txBody>
      </p:sp>
      <p:sp>
        <p:nvSpPr>
          <p:cNvPr id="79769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9770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2E3B787-6B4A-1945-99C2-43A41F9AC519}" type="slidenum">
              <a:rPr lang="en-US" sz="1200" b="0">
                <a:latin typeface="Calibri"/>
              </a:rPr>
              <a:pPr algn="r"/>
              <a:t>30</a:t>
            </a:fld>
            <a:endParaRPr lang="en-US" sz="1200" b="0" dirty="0">
              <a:latin typeface="Calibri"/>
            </a:endParaRPr>
          </a:p>
        </p:txBody>
      </p:sp>
      <p:sp>
        <p:nvSpPr>
          <p:cNvPr id="79974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9974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8B6E04D-AE68-CB4B-A415-7E2DB4A135BB}" type="slidenum">
              <a:rPr lang="en-US" sz="1200" b="0">
                <a:latin typeface="Calibri"/>
              </a:rPr>
              <a:pPr algn="r"/>
              <a:t>3</a:t>
            </a:fld>
            <a:endParaRPr lang="en-US" sz="1200" b="0" dirty="0">
              <a:latin typeface="Calibri"/>
            </a:endParaRPr>
          </a:p>
        </p:txBody>
      </p:sp>
      <p:sp>
        <p:nvSpPr>
          <p:cNvPr id="76902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6902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A32EA5E-2E5D-154F-BB8D-6370BD6B8A82}" type="slidenum">
              <a:rPr lang="en-US" sz="1200" b="0">
                <a:latin typeface="Calibri"/>
              </a:rPr>
              <a:pPr algn="r"/>
              <a:t>31</a:t>
            </a:fld>
            <a:endParaRPr lang="en-US" sz="1200" b="0" dirty="0">
              <a:latin typeface="Calibri"/>
            </a:endParaRPr>
          </a:p>
        </p:txBody>
      </p:sp>
      <p:sp>
        <p:nvSpPr>
          <p:cNvPr id="80179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179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E0681D1-A904-2A4E-96EC-A96BC62B05FA}" type="slidenum">
              <a:rPr lang="en-US" sz="1200" b="0">
                <a:latin typeface="Calibri"/>
              </a:rPr>
              <a:pPr algn="r"/>
              <a:t>32</a:t>
            </a:fld>
            <a:endParaRPr lang="en-US" sz="1200" b="0" dirty="0">
              <a:latin typeface="Calibri"/>
            </a:endParaRPr>
          </a:p>
        </p:txBody>
      </p:sp>
      <p:sp>
        <p:nvSpPr>
          <p:cNvPr id="80384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384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AB95A47-ACAA-514C-9EE4-974B89A633EC}" type="slidenum">
              <a:rPr lang="en-US" sz="1200" b="0">
                <a:latin typeface="Calibri"/>
              </a:rPr>
              <a:pPr algn="r"/>
              <a:t>4</a:t>
            </a:fld>
            <a:endParaRPr lang="en-US" sz="1200" b="0" dirty="0">
              <a:latin typeface="Calibri"/>
            </a:endParaRPr>
          </a:p>
        </p:txBody>
      </p:sp>
      <p:sp>
        <p:nvSpPr>
          <p:cNvPr id="77107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7107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D01B13E-2582-414C-8104-2F05803966D5}" type="slidenum">
              <a:rPr lang="en-US" sz="1200" b="0">
                <a:latin typeface="Calibri"/>
              </a:rPr>
              <a:pPr algn="r"/>
              <a:t>5</a:t>
            </a:fld>
            <a:endParaRPr lang="en-US" sz="1200" b="0" dirty="0">
              <a:latin typeface="Calibri"/>
            </a:endParaRPr>
          </a:p>
        </p:txBody>
      </p:sp>
      <p:sp>
        <p:nvSpPr>
          <p:cNvPr id="77312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7312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Rot="1" noChangeAspect="1" noChangeArrowheads="1" noTextEdit="1"/>
          </p:cNvSpPr>
          <p:nvPr>
            <p:ph type="sldImg"/>
          </p:nvPr>
        </p:nvSpPr>
        <p:spPr>
          <a:ln/>
        </p:spPr>
      </p:sp>
      <p:sp>
        <p:nvSpPr>
          <p:cNvPr id="805891"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Rot="1" noChangeAspect="1" noChangeArrowheads="1" noTextEdit="1"/>
          </p:cNvSpPr>
          <p:nvPr>
            <p:ph type="sldImg"/>
          </p:nvPr>
        </p:nvSpPr>
        <p:spPr>
          <a:ln/>
        </p:spPr>
      </p:sp>
      <p:sp>
        <p:nvSpPr>
          <p:cNvPr id="806915"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Rot="1" noChangeAspect="1" noChangeArrowheads="1" noTextEdit="1"/>
          </p:cNvSpPr>
          <p:nvPr>
            <p:ph type="sldImg"/>
          </p:nvPr>
        </p:nvSpPr>
        <p:spPr>
          <a:ln/>
        </p:spPr>
      </p:sp>
      <p:sp>
        <p:nvSpPr>
          <p:cNvPr id="807939"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ln/>
        </p:spPr>
      </p:sp>
      <p:sp>
        <p:nvSpPr>
          <p:cNvPr id="808963"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5B5E13-94FF-A740-9ACA-E1EFB95E7C7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71C6E2-3103-4043-BCDC-502E8ACEDB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3F829C-23ED-3F42-9AF0-0128E2047AF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0DA4C3-63FF-8A40-8CAA-D4C25400C99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641B89-8EE1-FD44-9A4A-22286A9C13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60C6D0-7B13-9743-9C22-C17558CA57B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AD807BE-8117-6F4C-B4CB-9C14632AA57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9FEE40-E3D6-EE48-8EBB-C2AAD412D0D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9A2F34-07F8-2941-8B08-470D91DEA74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508381-5744-444A-8D23-0F7E0564FA3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9D0042-F5E5-A149-BC9F-3994FFF379A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Calibri"/>
                <a:ea typeface="+mn-ea"/>
                <a:cs typeface="+mn-cs"/>
              </a:defRPr>
            </a:lvl1pPr>
          </a:lstStyle>
          <a:p>
            <a:pPr>
              <a:defRPr/>
            </a:pPr>
            <a:endParaRPr lang="en-US" dirty="0"/>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Calibri"/>
                <a:ea typeface="+mn-ea"/>
                <a:cs typeface="+mn-cs"/>
              </a:defRPr>
            </a:lvl1pPr>
          </a:lstStyle>
          <a:p>
            <a:pPr>
              <a:defRPr/>
            </a:pPr>
            <a:endParaRPr lang="en-US" dirty="0"/>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Calibri"/>
                <a:ea typeface="+mn-ea"/>
                <a:cs typeface="+mn-cs"/>
              </a:defRPr>
            </a:lvl1pPr>
          </a:lstStyle>
          <a:p>
            <a:pPr>
              <a:defRPr/>
            </a:pPr>
            <a:fld id="{9BD2B1CC-3547-6E4A-B93F-79FF6EB5310B}"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2"/>
          </a:solidFill>
          <a:latin typeface="Calibri"/>
          <a:ea typeface="+mj-ea"/>
          <a:cs typeface="+mj-cs"/>
        </a:defRPr>
      </a:lvl1pPr>
      <a:lvl2pPr algn="ctr" rtl="0" eaLnBrk="0" fontAlgn="base" hangingPunct="0">
        <a:spcBef>
          <a:spcPct val="0"/>
        </a:spcBef>
        <a:spcAft>
          <a:spcPct val="0"/>
        </a:spcAft>
        <a:defRPr sz="4400">
          <a:solidFill>
            <a:schemeClr val="tx2"/>
          </a:solidFill>
          <a:latin typeface="Arial" charset="0"/>
          <a:ea typeface="Osaka" charset="-128"/>
          <a:cs typeface="Osaka" charset="-128"/>
        </a:defRPr>
      </a:lvl2pPr>
      <a:lvl3pPr algn="ctr" rtl="0" eaLnBrk="0" fontAlgn="base" hangingPunct="0">
        <a:spcBef>
          <a:spcPct val="0"/>
        </a:spcBef>
        <a:spcAft>
          <a:spcPct val="0"/>
        </a:spcAft>
        <a:defRPr sz="4400">
          <a:solidFill>
            <a:schemeClr val="tx2"/>
          </a:solidFill>
          <a:latin typeface="Arial" charset="0"/>
          <a:ea typeface="Osaka" charset="-128"/>
          <a:cs typeface="Osaka" charset="-128"/>
        </a:defRPr>
      </a:lvl3pPr>
      <a:lvl4pPr algn="ctr" rtl="0" eaLnBrk="0" fontAlgn="base" hangingPunct="0">
        <a:spcBef>
          <a:spcPct val="0"/>
        </a:spcBef>
        <a:spcAft>
          <a:spcPct val="0"/>
        </a:spcAft>
        <a:defRPr sz="4400">
          <a:solidFill>
            <a:schemeClr val="tx2"/>
          </a:solidFill>
          <a:latin typeface="Arial" charset="0"/>
          <a:ea typeface="Osaka" charset="-128"/>
          <a:cs typeface="Osaka" charset="-128"/>
        </a:defRPr>
      </a:lvl4pPr>
      <a:lvl5pPr algn="ctr" rtl="0" eaLnBrk="0" fontAlgn="base" hangingPunct="0">
        <a:spcBef>
          <a:spcPct val="0"/>
        </a:spcBef>
        <a:spcAft>
          <a:spcPct val="0"/>
        </a:spcAft>
        <a:defRPr sz="4400">
          <a:solidFill>
            <a:schemeClr val="tx2"/>
          </a:solidFill>
          <a:latin typeface="Arial" charset="0"/>
          <a:ea typeface="Osaka" charset="-128"/>
          <a:cs typeface="Osaka" charset="-128"/>
        </a:defRPr>
      </a:lvl5pPr>
      <a:lvl6pPr marL="457200" algn="ctr" rtl="0" fontAlgn="base">
        <a:spcBef>
          <a:spcPct val="0"/>
        </a:spcBef>
        <a:spcAft>
          <a:spcPct val="0"/>
        </a:spcAft>
        <a:defRPr sz="4400">
          <a:solidFill>
            <a:schemeClr val="tx2"/>
          </a:solidFill>
          <a:latin typeface="Arial" charset="0"/>
          <a:ea typeface="Osaka" charset="-128"/>
          <a:cs typeface="Osaka" charset="-128"/>
        </a:defRPr>
      </a:lvl6pPr>
      <a:lvl7pPr marL="914400" algn="ctr" rtl="0" fontAlgn="base">
        <a:spcBef>
          <a:spcPct val="0"/>
        </a:spcBef>
        <a:spcAft>
          <a:spcPct val="0"/>
        </a:spcAft>
        <a:defRPr sz="4400">
          <a:solidFill>
            <a:schemeClr val="tx2"/>
          </a:solidFill>
          <a:latin typeface="Arial" charset="0"/>
          <a:ea typeface="Osaka" charset="-128"/>
          <a:cs typeface="Osaka" charset="-128"/>
        </a:defRPr>
      </a:lvl7pPr>
      <a:lvl8pPr marL="1371600" algn="ctr" rtl="0" fontAlgn="base">
        <a:spcBef>
          <a:spcPct val="0"/>
        </a:spcBef>
        <a:spcAft>
          <a:spcPct val="0"/>
        </a:spcAft>
        <a:defRPr sz="4400">
          <a:solidFill>
            <a:schemeClr val="tx2"/>
          </a:solidFill>
          <a:latin typeface="Arial" charset="0"/>
          <a:ea typeface="Osaka" charset="-128"/>
          <a:cs typeface="Osaka" charset="-128"/>
        </a:defRPr>
      </a:lvl8pPr>
      <a:lvl9pPr marL="1828800" algn="ctr" rtl="0" fontAlgn="base">
        <a:spcBef>
          <a:spcPct val="0"/>
        </a:spcBef>
        <a:spcAft>
          <a:spcPct val="0"/>
        </a:spcAft>
        <a:defRPr sz="4400">
          <a:solidFill>
            <a:schemeClr val="tx2"/>
          </a:solidFill>
          <a:latin typeface="Arial" charset="0"/>
          <a:ea typeface="Osaka" charset="-128"/>
          <a:cs typeface="Osaka"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mn-cs"/>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mn-cs"/>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mn-cs"/>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youtube.com/watch?v=4azD_gNz0rw&amp;feature=player_embedded" TargetMode="Externa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6.xml"/><Relationship Id="rId5" Type="http://schemas.openxmlformats.org/officeDocument/2006/relationships/image" Target="../media/image4.png"/><Relationship Id="rId6" Type="http://schemas.openxmlformats.org/officeDocument/2006/relationships/image" Target="../media/image5.png"/><Relationship Id="rId1" Type="http://schemas.microsoft.com/office/2007/relationships/media" Target="file://localhost/Users/lspearl/Desktop/Courses/course%20media/Roy2011_TEDTalk.mp4" TargetMode="External"/><Relationship Id="rId2" Type="http://schemas.openxmlformats.org/officeDocument/2006/relationships/video" Target="file://localhost/Users/lspearl/Desktop/Courses/course%20media/Roy2011_TEDTalk.mp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p:cNvSpPr>
            <a:spLocks noGrp="1" noChangeArrowheads="1"/>
          </p:cNvSpPr>
          <p:nvPr>
            <p:ph type="ctrTitle" idx="4294967295"/>
          </p:nvPr>
        </p:nvSpPr>
        <p:spPr>
          <a:xfrm>
            <a:off x="0" y="1371600"/>
            <a:ext cx="9144000" cy="1143000"/>
          </a:xfrm>
        </p:spPr>
        <p:txBody>
          <a:bodyPr/>
          <a:lstStyle/>
          <a:p>
            <a:pPr eaLnBrk="1" hangingPunct="1"/>
            <a:r>
              <a:rPr lang="en-US" sz="4000"/>
              <a:t>Psych 56L/ Ling 51:</a:t>
            </a:r>
            <a:br>
              <a:rPr lang="en-US" sz="4000"/>
            </a:br>
            <a:r>
              <a:rPr lang="en-US" sz="4000"/>
              <a:t>Acquisition of Language</a:t>
            </a:r>
            <a:endParaRPr lang="en-US"/>
          </a:p>
        </p:txBody>
      </p:sp>
      <p:sp>
        <p:nvSpPr>
          <p:cNvPr id="763907" name="Rectangle 3"/>
          <p:cNvSpPr>
            <a:spLocks noGrp="1" noChangeArrowheads="1"/>
          </p:cNvSpPr>
          <p:nvPr>
            <p:ph type="subTitle" idx="4294967295"/>
          </p:nvPr>
        </p:nvSpPr>
        <p:spPr>
          <a:xfrm>
            <a:off x="457200" y="3352800"/>
            <a:ext cx="8229600" cy="1752600"/>
          </a:xfrm>
        </p:spPr>
        <p:txBody>
          <a:bodyPr/>
          <a:lstStyle/>
          <a:p>
            <a:pPr marL="0" indent="0" algn="ctr" eaLnBrk="1" hangingPunct="1">
              <a:buFontTx/>
              <a:buNone/>
            </a:pPr>
            <a:r>
              <a:rPr lang="en-US"/>
              <a:t>Lecture 8</a:t>
            </a:r>
          </a:p>
          <a:p>
            <a:pPr marL="0" indent="0" algn="ctr" eaLnBrk="1" hangingPunct="1">
              <a:buFontTx/>
              <a:buNone/>
            </a:pPr>
            <a:r>
              <a:rPr lang="en-US"/>
              <a:t>Phonological Development III</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ChangeArrowheads="1"/>
          </p:cNvSpPr>
          <p:nvPr>
            <p:ph type="title" idx="4294967295"/>
          </p:nvPr>
        </p:nvSpPr>
        <p:spPr>
          <a:xfrm>
            <a:off x="685800" y="0"/>
            <a:ext cx="7772400" cy="1143000"/>
          </a:xfrm>
        </p:spPr>
        <p:txBody>
          <a:bodyPr/>
          <a:lstStyle/>
          <a:p>
            <a:pPr eaLnBrk="1" hangingPunct="1"/>
            <a:r>
              <a:rPr lang="en-US" sz="3200" smtClean="0"/>
              <a:t>Deletion Processes</a:t>
            </a:r>
          </a:p>
        </p:txBody>
      </p:sp>
      <p:sp>
        <p:nvSpPr>
          <p:cNvPr id="5" name="Rectangle 3"/>
          <p:cNvSpPr txBox="1">
            <a:spLocks noChangeArrowheads="1"/>
          </p:cNvSpPr>
          <p:nvPr/>
        </p:nvSpPr>
        <p:spPr bwMode="auto">
          <a:xfrm>
            <a:off x="0" y="1219200"/>
            <a:ext cx="8991600" cy="5257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84" charset="-128"/>
                <a:cs typeface="Osaka" pitchFamily="-84" charset="-128"/>
              </a:rPr>
              <a:t>Deletion can also happen when more than one consonant appears together (consonant clusters).</a:t>
            </a:r>
          </a:p>
          <a:p>
            <a:pPr marL="342900" indent="-342900" eaLnBrk="1" hangingPunct="1">
              <a:spcBef>
                <a:spcPct val="20000"/>
              </a:spcBef>
            </a:pPr>
            <a:endParaRPr lang="en-US" b="0" dirty="0">
              <a:latin typeface="Calibri"/>
              <a:ea typeface="Osaka" pitchFamily="-84" charset="-128"/>
              <a:cs typeface="Osaka" pitchFamily="-84" charset="-128"/>
            </a:endParaRPr>
          </a:p>
          <a:p>
            <a:pPr marL="342900" indent="-342900" eaLnBrk="1" hangingPunct="1">
              <a:spcBef>
                <a:spcPct val="20000"/>
              </a:spcBef>
            </a:pPr>
            <a:r>
              <a:rPr lang="en-US" b="0" dirty="0">
                <a:solidFill>
                  <a:srgbClr val="0B1FFF"/>
                </a:solidFill>
                <a:latin typeface="Calibri"/>
                <a:ea typeface="Osaka" pitchFamily="-84" charset="-128"/>
                <a:cs typeface="Osaka" pitchFamily="-84" charset="-128"/>
              </a:rPr>
              <a:t>Consonant cluster deletion</a:t>
            </a:r>
            <a:r>
              <a:rPr lang="en-US" b="0" dirty="0">
                <a:solidFill>
                  <a:schemeClr val="accent2"/>
                </a:solidFill>
                <a:latin typeface="Calibri"/>
                <a:ea typeface="Osaka" pitchFamily="-84" charset="-128"/>
                <a:cs typeface="Osaka" pitchFamily="-84" charset="-128"/>
              </a:rPr>
              <a:t> </a:t>
            </a:r>
            <a:r>
              <a:rPr lang="en-US" b="0" dirty="0">
                <a:latin typeface="Calibri"/>
                <a:ea typeface="Osaka" pitchFamily="-84" charset="-128"/>
                <a:cs typeface="Osaka" pitchFamily="-84" charset="-128"/>
              </a:rPr>
              <a:t>examples:</a:t>
            </a:r>
          </a:p>
          <a:p>
            <a:pPr marL="342900" indent="-342900" eaLnBrk="1" hangingPunct="1">
              <a:spcBef>
                <a:spcPct val="20000"/>
              </a:spcBef>
            </a:pPr>
            <a:endParaRPr lang="en-US" b="0" dirty="0">
              <a:latin typeface="Calibri"/>
              <a:ea typeface="Osaka" pitchFamily="-84" charset="-128"/>
              <a:cs typeface="Osaka" pitchFamily="-84" charset="-128"/>
            </a:endParaRPr>
          </a:p>
          <a:p>
            <a:pPr marL="342900" indent="-342900" eaLnBrk="1" hangingPunct="1">
              <a:spcBef>
                <a:spcPct val="20000"/>
              </a:spcBef>
            </a:pPr>
            <a:r>
              <a:rPr lang="en-US" b="0" dirty="0">
                <a:latin typeface="Calibri"/>
                <a:ea typeface="Osaka" pitchFamily="-84" charset="-128"/>
                <a:cs typeface="Osaka" pitchFamily="-84" charset="-128"/>
              </a:rPr>
              <a:t>	“blanket” /</a:t>
            </a:r>
            <a:r>
              <a:rPr lang="en-US" b="0" dirty="0" err="1">
                <a:solidFill>
                  <a:srgbClr val="0B1FFF"/>
                </a:solidFill>
                <a:latin typeface="Calibri"/>
                <a:ea typeface="Osaka" pitchFamily="-84" charset="-128"/>
                <a:cs typeface="Osaka" pitchFamily="-84" charset="-128"/>
              </a:rPr>
              <a:t>bl</a:t>
            </a:r>
            <a:r>
              <a:rPr lang="en-US" b="0" dirty="0" err="1">
                <a:latin typeface="Calibri"/>
                <a:ea typeface="Osaka" pitchFamily="-84" charset="-128"/>
                <a:cs typeface="Osaka" pitchFamily="-84" charset="-128"/>
              </a:rPr>
              <a:t>ejŋkət</a:t>
            </a:r>
            <a:r>
              <a:rPr lang="en-US" b="0" dirty="0">
                <a:latin typeface="Calibri"/>
                <a:ea typeface="Osaka" pitchFamily="-84" charset="-128"/>
                <a:cs typeface="Osaka" pitchFamily="-84" charset="-128"/>
              </a:rPr>
              <a:t>/ </a:t>
            </a:r>
            <a:r>
              <a:rPr lang="en-US" b="0" dirty="0">
                <a:latin typeface="Calibri"/>
                <a:ea typeface="Osaka" pitchFamily="-84" charset="-128"/>
                <a:cs typeface="Osaka" pitchFamily="-84" charset="-128"/>
                <a:sym typeface="Wingdings" pitchFamily="-84" charset="2"/>
              </a:rPr>
              <a:t> “</a:t>
            </a:r>
            <a:r>
              <a:rPr lang="en-US" b="0" dirty="0" err="1">
                <a:latin typeface="Calibri"/>
                <a:ea typeface="Osaka" pitchFamily="-84" charset="-128"/>
                <a:cs typeface="Osaka" pitchFamily="-84" charset="-128"/>
                <a:sym typeface="Wingdings" pitchFamily="-84" charset="2"/>
              </a:rPr>
              <a:t>banket</a:t>
            </a:r>
            <a:r>
              <a:rPr lang="en-US" b="0" dirty="0">
                <a:latin typeface="Calibri"/>
                <a:ea typeface="Osaka" pitchFamily="-84" charset="-128"/>
                <a:cs typeface="Osaka" pitchFamily="-84" charset="-128"/>
                <a:sym typeface="Wingdings" pitchFamily="-84" charset="2"/>
              </a:rPr>
              <a:t>” </a:t>
            </a:r>
            <a:r>
              <a:rPr lang="en-US" b="0" dirty="0">
                <a:latin typeface="Calibri"/>
              </a:rPr>
              <a:t>/</a:t>
            </a:r>
            <a:r>
              <a:rPr lang="en-US" b="0" dirty="0" err="1">
                <a:solidFill>
                  <a:srgbClr val="0B1FFF"/>
                </a:solidFill>
                <a:latin typeface="Calibri"/>
              </a:rPr>
              <a:t>b</a:t>
            </a:r>
            <a:r>
              <a:rPr lang="en-US" b="0" dirty="0" err="1">
                <a:latin typeface="Calibri"/>
              </a:rPr>
              <a:t>ejŋkət</a:t>
            </a:r>
            <a:r>
              <a:rPr lang="en-US" b="0" dirty="0">
                <a:latin typeface="Calibri"/>
                <a:ea typeface="Osaka" pitchFamily="-84" charset="-128"/>
                <a:cs typeface="Osaka" pitchFamily="-84" charset="-128"/>
                <a:sym typeface="Wingdings" pitchFamily="-84" charset="2"/>
              </a:rPr>
              <a:t>/	</a:t>
            </a:r>
          </a:p>
          <a:p>
            <a:pPr marL="342900" indent="-342900" eaLnBrk="1" hangingPunct="1">
              <a:spcBef>
                <a:spcPct val="20000"/>
              </a:spcBef>
            </a:pPr>
            <a:r>
              <a:rPr lang="en-US" b="0" dirty="0">
                <a:latin typeface="Calibri"/>
                <a:ea typeface="Osaka" pitchFamily="-84" charset="-128"/>
                <a:cs typeface="Osaka" pitchFamily="-84" charset="-128"/>
                <a:sym typeface="Wingdings" pitchFamily="-84" charset="2"/>
              </a:rPr>
              <a:t>	“bring” /</a:t>
            </a:r>
            <a:r>
              <a:rPr lang="en-US" b="0" dirty="0" err="1">
                <a:solidFill>
                  <a:srgbClr val="0B1FFF"/>
                </a:solidFill>
                <a:latin typeface="Calibri"/>
                <a:ea typeface="Osaka" pitchFamily="-84" charset="-128"/>
                <a:cs typeface="Osaka" pitchFamily="-84" charset="-128"/>
                <a:sym typeface="Wingdings" pitchFamily="-84" charset="2"/>
              </a:rPr>
              <a:t>br</a:t>
            </a:r>
            <a:r>
              <a:rPr lang="en-US" b="0" dirty="0" err="1">
                <a:latin typeface="Lucida Grande" pitchFamily="-84" charset="0"/>
                <a:ea typeface="Osaka" pitchFamily="-84" charset="-128"/>
                <a:cs typeface="Osaka" pitchFamily="-84" charset="-128"/>
                <a:sym typeface="Wingdings" pitchFamily="-84" charset="2"/>
              </a:rPr>
              <a:t>ɪ</a:t>
            </a:r>
            <a:r>
              <a:rPr lang="en-US" b="0" dirty="0" err="1">
                <a:latin typeface="Calibri"/>
                <a:ea typeface="Osaka" pitchFamily="-84" charset="-128"/>
                <a:cs typeface="Osaka" pitchFamily="-84" charset="-128"/>
                <a:sym typeface="Wingdings" pitchFamily="-84" charset="2"/>
              </a:rPr>
              <a:t>ŋ</a:t>
            </a:r>
            <a:r>
              <a:rPr lang="en-US" b="0" dirty="0">
                <a:latin typeface="Calibri"/>
                <a:ea typeface="Osaka" pitchFamily="-84" charset="-128"/>
                <a:cs typeface="Osaka" pitchFamily="-84" charset="-128"/>
                <a:sym typeface="Wingdings" pitchFamily="-84" charset="2"/>
              </a:rPr>
              <a:t>/  “bing” </a:t>
            </a:r>
            <a:r>
              <a:rPr lang="en-US" b="0" dirty="0">
                <a:latin typeface="Calibri"/>
                <a:sym typeface="Wingdings" pitchFamily="-84" charset="2"/>
              </a:rPr>
              <a:t>/</a:t>
            </a:r>
            <a:r>
              <a:rPr lang="en-US" b="0" dirty="0" err="1">
                <a:solidFill>
                  <a:srgbClr val="0B1FFF"/>
                </a:solidFill>
                <a:latin typeface="Calibri"/>
                <a:sym typeface="Wingdings" pitchFamily="-84" charset="2"/>
              </a:rPr>
              <a:t>b</a:t>
            </a:r>
            <a:r>
              <a:rPr lang="en-US" b="0" dirty="0" err="1">
                <a:latin typeface="Lucida Grande" pitchFamily="-84" charset="0"/>
                <a:sym typeface="Wingdings" pitchFamily="-84" charset="2"/>
              </a:rPr>
              <a:t>ɪ</a:t>
            </a:r>
            <a:r>
              <a:rPr lang="en-US" b="0" dirty="0" err="1">
                <a:latin typeface="Calibri"/>
                <a:sym typeface="Wingdings" pitchFamily="-84" charset="2"/>
              </a:rPr>
              <a:t>ŋ</a:t>
            </a:r>
            <a:r>
              <a:rPr lang="en-US" b="0" dirty="0">
                <a:latin typeface="Calibri"/>
                <a:sym typeface="Wingdings" pitchFamily="-84" charset="2"/>
              </a:rPr>
              <a:t>/ </a:t>
            </a:r>
            <a:endParaRPr lang="en-US" b="0" dirty="0">
              <a:latin typeface="Calibri"/>
              <a:ea typeface="Osaka" pitchFamily="-84" charset="-128"/>
              <a:cs typeface="Osaka" pitchFamily="-84" charset="-128"/>
              <a:sym typeface="Wingdings" pitchFamily="-84" charset="2"/>
            </a:endParaRPr>
          </a:p>
          <a:p>
            <a:pPr marL="342900" indent="-342900" eaLnBrk="1" hangingPunct="1">
              <a:spcBef>
                <a:spcPct val="20000"/>
              </a:spcBef>
            </a:pPr>
            <a:r>
              <a:rPr lang="en-US" b="0" dirty="0">
                <a:latin typeface="Calibri"/>
                <a:ea typeface="Osaka" pitchFamily="-84" charset="-128"/>
                <a:cs typeface="Osaka" pitchFamily="-84" charset="-128"/>
                <a:sym typeface="Wingdings" pitchFamily="-84" charset="2"/>
              </a:rPr>
              <a:t>	“bump” /</a:t>
            </a:r>
            <a:r>
              <a:rPr lang="en-US" b="0" dirty="0" err="1">
                <a:latin typeface="Calibri"/>
                <a:ea typeface="Osaka" pitchFamily="-84" charset="-128"/>
                <a:cs typeface="Osaka" pitchFamily="-84" charset="-128"/>
                <a:sym typeface="Wingdings" pitchFamily="-84" charset="2"/>
              </a:rPr>
              <a:t>b</a:t>
            </a:r>
            <a:r>
              <a:rPr lang="en-US" b="0" dirty="0" err="1">
                <a:latin typeface="Lucida Grande" pitchFamily="-84" charset="0"/>
                <a:ea typeface="Osaka" pitchFamily="-84" charset="-128"/>
                <a:cs typeface="Osaka" pitchFamily="-84" charset="-128"/>
                <a:sym typeface="Wingdings" pitchFamily="-84" charset="2"/>
              </a:rPr>
              <a:t>ʌ</a:t>
            </a:r>
            <a:r>
              <a:rPr lang="en-US" b="0" dirty="0" err="1">
                <a:solidFill>
                  <a:srgbClr val="0B1FFF"/>
                </a:solidFill>
                <a:latin typeface="Calibri"/>
                <a:ea typeface="Osaka" pitchFamily="-84" charset="-128"/>
                <a:cs typeface="Osaka" pitchFamily="-84" charset="-128"/>
                <a:sym typeface="Wingdings" pitchFamily="-84" charset="2"/>
              </a:rPr>
              <a:t>mp</a:t>
            </a:r>
            <a:r>
              <a:rPr lang="en-US" b="0" dirty="0">
                <a:latin typeface="Calibri"/>
                <a:ea typeface="Osaka" pitchFamily="-84" charset="-128"/>
                <a:cs typeface="Osaka" pitchFamily="-84" charset="-128"/>
                <a:sym typeface="Wingdings" pitchFamily="-84" charset="2"/>
              </a:rPr>
              <a:t>/  “</a:t>
            </a:r>
            <a:r>
              <a:rPr lang="en-US" b="0" dirty="0" err="1">
                <a:latin typeface="Calibri"/>
                <a:ea typeface="Osaka" pitchFamily="-84" charset="-128"/>
                <a:cs typeface="Osaka" pitchFamily="-84" charset="-128"/>
                <a:sym typeface="Wingdings" pitchFamily="-84" charset="2"/>
              </a:rPr>
              <a:t>bup</a:t>
            </a:r>
            <a:r>
              <a:rPr lang="en-US" b="0" dirty="0">
                <a:latin typeface="Calibri"/>
                <a:ea typeface="Osaka" pitchFamily="-84" charset="-128"/>
                <a:cs typeface="Osaka" pitchFamily="-84" charset="-128"/>
                <a:sym typeface="Wingdings" pitchFamily="-84" charset="2"/>
              </a:rPr>
              <a:t>” </a:t>
            </a:r>
            <a:r>
              <a:rPr lang="en-US" b="0" dirty="0">
                <a:latin typeface="Calibri"/>
                <a:sym typeface="Wingdings" pitchFamily="-84" charset="2"/>
              </a:rPr>
              <a:t>/</a:t>
            </a:r>
            <a:r>
              <a:rPr lang="en-US" b="0" dirty="0" err="1">
                <a:latin typeface="Calibri"/>
                <a:sym typeface="Wingdings" pitchFamily="-84" charset="2"/>
              </a:rPr>
              <a:t>b</a:t>
            </a:r>
            <a:r>
              <a:rPr lang="en-US" b="0" dirty="0" err="1">
                <a:latin typeface="Lucida Grande" pitchFamily="-84" charset="0"/>
                <a:sym typeface="Wingdings" pitchFamily="-84" charset="2"/>
              </a:rPr>
              <a:t>ʌ</a:t>
            </a:r>
            <a:r>
              <a:rPr lang="en-US" b="0" dirty="0" err="1">
                <a:solidFill>
                  <a:srgbClr val="0B1FFF"/>
                </a:solidFill>
                <a:latin typeface="Calibri"/>
                <a:sym typeface="Wingdings" pitchFamily="-84" charset="2"/>
              </a:rPr>
              <a:t>p</a:t>
            </a:r>
            <a:r>
              <a:rPr lang="en-US" b="0" dirty="0">
                <a:latin typeface="Calibri"/>
                <a:sym typeface="Wingdings" pitchFamily="-84" charset="2"/>
              </a:rPr>
              <a:t>/ </a:t>
            </a:r>
            <a:r>
              <a:rPr lang="en-US" b="0" dirty="0">
                <a:latin typeface="Calibri"/>
                <a:ea typeface="Osaka" pitchFamily="-84" charset="-128"/>
                <a:cs typeface="Osaka" pitchFamily="-84" charset="-128"/>
                <a:sym typeface="Wingdings" pitchFamily="-84" charset="2"/>
              </a:rPr>
              <a:t>	</a:t>
            </a:r>
          </a:p>
          <a:p>
            <a:pPr marL="342900" indent="-342900" eaLnBrk="1" hangingPunct="1">
              <a:spcBef>
                <a:spcPct val="20000"/>
              </a:spcBef>
            </a:pPr>
            <a:r>
              <a:rPr lang="en-US" b="0" dirty="0">
                <a:latin typeface="Calibri"/>
                <a:ea typeface="Osaka" pitchFamily="-84" charset="-128"/>
                <a:cs typeface="Osaka" pitchFamily="-84" charset="-128"/>
                <a:sym typeface="Wingdings" pitchFamily="-84" charset="2"/>
              </a:rPr>
              <a:t>	“stop” /</a:t>
            </a:r>
            <a:r>
              <a:rPr lang="en-US" b="0" dirty="0" err="1">
                <a:solidFill>
                  <a:srgbClr val="0B1FFF"/>
                </a:solidFill>
                <a:latin typeface="Calibri"/>
                <a:ea typeface="Osaka" pitchFamily="-84" charset="-128"/>
                <a:cs typeface="Osaka" pitchFamily="-84" charset="-128"/>
                <a:sym typeface="Wingdings" pitchFamily="-84" charset="2"/>
              </a:rPr>
              <a:t>st</a:t>
            </a:r>
            <a:r>
              <a:rPr lang="en-US" b="0" dirty="0" err="1">
                <a:latin typeface="Lucida Grande" pitchFamily="-84" charset="0"/>
                <a:ea typeface="Osaka" pitchFamily="-84" charset="-128"/>
                <a:cs typeface="Osaka" pitchFamily="-84" charset="-128"/>
                <a:sym typeface="Wingdings" pitchFamily="-84" charset="2"/>
              </a:rPr>
              <a:t>ɑ</a:t>
            </a:r>
            <a:r>
              <a:rPr lang="en-US" b="0" dirty="0" err="1">
                <a:latin typeface="Calibri"/>
                <a:ea typeface="Osaka" pitchFamily="-84" charset="-128"/>
                <a:cs typeface="Osaka" pitchFamily="-84" charset="-128"/>
                <a:sym typeface="Wingdings" pitchFamily="-84" charset="2"/>
              </a:rPr>
              <a:t>p</a:t>
            </a:r>
            <a:r>
              <a:rPr lang="en-US" b="0" dirty="0">
                <a:latin typeface="Calibri"/>
                <a:ea typeface="Osaka" pitchFamily="-84" charset="-128"/>
                <a:cs typeface="Osaka" pitchFamily="-84" charset="-128"/>
                <a:sym typeface="Wingdings" pitchFamily="-84" charset="2"/>
              </a:rPr>
              <a:t>/  “</a:t>
            </a:r>
            <a:r>
              <a:rPr lang="en-US" sz="2800" b="0" dirty="0">
                <a:latin typeface="Calibri"/>
                <a:ea typeface="Osaka" pitchFamily="-84" charset="-128"/>
                <a:cs typeface="Osaka" pitchFamily="-84" charset="-128"/>
                <a:sym typeface="Wingdings" pitchFamily="-84" charset="2"/>
              </a:rPr>
              <a:t>top</a:t>
            </a:r>
            <a:r>
              <a:rPr lang="en-US" b="0" dirty="0">
                <a:latin typeface="Calibri"/>
                <a:ea typeface="Osaka" pitchFamily="-84" charset="-128"/>
                <a:cs typeface="Osaka" pitchFamily="-84" charset="-128"/>
                <a:sym typeface="Wingdings" pitchFamily="-84" charset="2"/>
              </a:rPr>
              <a:t>” </a:t>
            </a:r>
            <a:r>
              <a:rPr lang="en-US" b="0" dirty="0">
                <a:latin typeface="Calibri"/>
                <a:sym typeface="Wingdings" pitchFamily="-84" charset="2"/>
              </a:rPr>
              <a:t>/</a:t>
            </a:r>
            <a:r>
              <a:rPr lang="en-US" b="0" dirty="0" err="1">
                <a:solidFill>
                  <a:srgbClr val="0B1FFF"/>
                </a:solidFill>
                <a:latin typeface="Calibri"/>
                <a:sym typeface="Wingdings" pitchFamily="-84" charset="2"/>
              </a:rPr>
              <a:t>t</a:t>
            </a:r>
            <a:r>
              <a:rPr lang="en-US" b="0" dirty="0" err="1">
                <a:latin typeface="Lucida Grande" pitchFamily="-84" charset="0"/>
                <a:sym typeface="Wingdings" pitchFamily="-84" charset="2"/>
              </a:rPr>
              <a:t>ɑ</a:t>
            </a:r>
            <a:r>
              <a:rPr lang="en-US" b="0" dirty="0" err="1">
                <a:latin typeface="Calibri"/>
                <a:sym typeface="Wingdings" pitchFamily="-84" charset="2"/>
              </a:rPr>
              <a:t>p</a:t>
            </a:r>
            <a:r>
              <a:rPr lang="en-US" b="0" dirty="0">
                <a:latin typeface="Calibri"/>
                <a:sym typeface="Wingdings" pitchFamily="-84" charset="2"/>
              </a:rPr>
              <a:t>/</a:t>
            </a:r>
          </a:p>
          <a:p>
            <a:pPr marL="342900" indent="-342900" eaLnBrk="1" hangingPunct="1">
              <a:spcBef>
                <a:spcPct val="20000"/>
              </a:spcBef>
            </a:pPr>
            <a:r>
              <a:rPr lang="en-US" b="0" dirty="0">
                <a:latin typeface="Calibri"/>
                <a:sym typeface="Wingdings" pitchFamily="-84" charset="2"/>
              </a:rPr>
              <a:t>	“desk” /</a:t>
            </a:r>
            <a:r>
              <a:rPr lang="en-US" b="0" dirty="0" err="1">
                <a:latin typeface="Calibri"/>
                <a:sym typeface="Wingdings" pitchFamily="-84" charset="2"/>
              </a:rPr>
              <a:t>d</a:t>
            </a:r>
            <a:r>
              <a:rPr lang="en-US" b="0" dirty="0" err="1">
                <a:latin typeface="Lucida Grande" pitchFamily="-84" charset="0"/>
                <a:sym typeface="Wingdings" pitchFamily="-84" charset="2"/>
              </a:rPr>
              <a:t>ɛ</a:t>
            </a:r>
            <a:r>
              <a:rPr lang="en-US" b="0" dirty="0" err="1">
                <a:solidFill>
                  <a:srgbClr val="0B1FFF"/>
                </a:solidFill>
                <a:latin typeface="Calibri"/>
                <a:sym typeface="Wingdings" pitchFamily="-84" charset="2"/>
              </a:rPr>
              <a:t>sk</a:t>
            </a:r>
            <a:r>
              <a:rPr lang="en-US" b="0" dirty="0">
                <a:latin typeface="Calibri"/>
                <a:sym typeface="Wingdings" pitchFamily="-84" charset="2"/>
              </a:rPr>
              <a:t>/  “</a:t>
            </a:r>
            <a:r>
              <a:rPr lang="en-US" b="0" dirty="0" err="1">
                <a:latin typeface="Calibri"/>
                <a:sym typeface="Wingdings" pitchFamily="-84" charset="2"/>
              </a:rPr>
              <a:t>dek</a:t>
            </a:r>
            <a:r>
              <a:rPr lang="en-US" b="0" dirty="0">
                <a:latin typeface="Calibri"/>
                <a:sym typeface="Wingdings" pitchFamily="-84" charset="2"/>
              </a:rPr>
              <a:t>” /</a:t>
            </a:r>
            <a:r>
              <a:rPr lang="en-US" b="0" dirty="0" err="1">
                <a:latin typeface="Calibri"/>
                <a:sym typeface="Wingdings" pitchFamily="-84" charset="2"/>
              </a:rPr>
              <a:t>d</a:t>
            </a:r>
            <a:r>
              <a:rPr lang="en-US" b="0" dirty="0" err="1">
                <a:latin typeface="Lucida Grande" pitchFamily="-84" charset="0"/>
                <a:sym typeface="Wingdings" pitchFamily="-84" charset="2"/>
              </a:rPr>
              <a:t>ɛ</a:t>
            </a:r>
            <a:r>
              <a:rPr lang="en-US" b="0" dirty="0" err="1">
                <a:solidFill>
                  <a:schemeClr val="bg2"/>
                </a:solidFill>
                <a:latin typeface="Calibri"/>
                <a:sym typeface="Wingdings" pitchFamily="-84" charset="2"/>
              </a:rPr>
              <a:t>k</a:t>
            </a:r>
            <a:r>
              <a:rPr lang="en-US" b="0" dirty="0">
                <a:latin typeface="Calibri"/>
                <a:sym typeface="Wingdings" pitchFamily="-84" charset="2"/>
              </a:rPr>
              <a:t>/</a:t>
            </a:r>
          </a:p>
          <a:p>
            <a:pPr marL="342900" indent="-342900" eaLnBrk="1" hangingPunct="1">
              <a:spcBef>
                <a:spcPct val="20000"/>
              </a:spcBef>
            </a:pPr>
            <a:r>
              <a:rPr lang="en-US" b="0" dirty="0">
                <a:latin typeface="Calibri"/>
                <a:ea typeface="Osaka" pitchFamily="-84" charset="-128"/>
                <a:cs typeface="Osaka" pitchFamily="-84" charset="-128"/>
                <a:sym typeface="Wingdings" pitchFamily="-84" charset="2"/>
              </a:rPr>
              <a:t>	“school” /</a:t>
            </a:r>
            <a:r>
              <a:rPr lang="en-US" b="0" dirty="0" err="1">
                <a:solidFill>
                  <a:srgbClr val="0B1FFF"/>
                </a:solidFill>
                <a:latin typeface="Calibri"/>
                <a:ea typeface="Osaka" pitchFamily="-84" charset="-128"/>
                <a:cs typeface="Osaka" pitchFamily="-84" charset="-128"/>
                <a:sym typeface="Wingdings" pitchFamily="-84" charset="2"/>
              </a:rPr>
              <a:t>sk</a:t>
            </a:r>
            <a:r>
              <a:rPr lang="en-US" b="0" dirty="0" err="1">
                <a:latin typeface="Calibri"/>
                <a:ea typeface="Osaka" pitchFamily="-84" charset="-128"/>
                <a:cs typeface="Osaka" pitchFamily="-84" charset="-128"/>
                <a:sym typeface="Wingdings" pitchFamily="-84" charset="2"/>
              </a:rPr>
              <a:t>ul</a:t>
            </a:r>
            <a:r>
              <a:rPr lang="en-US" b="0" dirty="0">
                <a:latin typeface="Calibri"/>
                <a:ea typeface="Osaka" pitchFamily="-84" charset="-128"/>
                <a:cs typeface="Osaka" pitchFamily="-84" charset="-128"/>
                <a:sym typeface="Wingdings" pitchFamily="-84" charset="2"/>
              </a:rPr>
              <a:t>/  “</a:t>
            </a:r>
            <a:r>
              <a:rPr lang="en-US" b="0" dirty="0" err="1">
                <a:latin typeface="Calibri"/>
                <a:ea typeface="Osaka" pitchFamily="-84" charset="-128"/>
                <a:cs typeface="Osaka" pitchFamily="-84" charset="-128"/>
                <a:sym typeface="Wingdings" pitchFamily="-84" charset="2"/>
              </a:rPr>
              <a:t>kool</a:t>
            </a:r>
            <a:r>
              <a:rPr lang="en-US" b="0" dirty="0">
                <a:latin typeface="Calibri"/>
                <a:ea typeface="Osaka" pitchFamily="-84" charset="-128"/>
                <a:cs typeface="Osaka" pitchFamily="-84" charset="-128"/>
                <a:sym typeface="Wingdings" pitchFamily="-84" charset="2"/>
              </a:rPr>
              <a:t>” /</a:t>
            </a:r>
            <a:r>
              <a:rPr lang="en-US" b="0" dirty="0" err="1">
                <a:solidFill>
                  <a:schemeClr val="bg2"/>
                </a:solidFill>
                <a:latin typeface="Calibri"/>
                <a:ea typeface="Osaka" pitchFamily="-84" charset="-128"/>
                <a:cs typeface="Osaka" pitchFamily="-84" charset="-128"/>
                <a:sym typeface="Wingdings" pitchFamily="-84" charset="2"/>
              </a:rPr>
              <a:t>k</a:t>
            </a:r>
            <a:r>
              <a:rPr lang="en-US" b="0" dirty="0" err="1">
                <a:latin typeface="Calibri"/>
                <a:ea typeface="Osaka" pitchFamily="-84" charset="-128"/>
                <a:cs typeface="Osaka" pitchFamily="-84" charset="-128"/>
                <a:sym typeface="Wingdings" pitchFamily="-84" charset="2"/>
              </a:rPr>
              <a:t>ul</a:t>
            </a:r>
            <a:r>
              <a:rPr lang="en-US" b="0" dirty="0">
                <a:latin typeface="Calibri"/>
                <a:ea typeface="Osaka" pitchFamily="-84" charset="-128"/>
                <a:cs typeface="Osaka" pitchFamily="-84" charset="-128"/>
                <a:sym typeface="Wingdings" pitchFamily="-84" charset="2"/>
              </a:rPr>
              <a:t>/</a:t>
            </a:r>
            <a:endParaRPr lang="en-US" b="0" dirty="0">
              <a:latin typeface="Calibri"/>
              <a:ea typeface="Osaka" pitchFamily="-84" charset="-128"/>
              <a:cs typeface="Osaka" pitchFamily="-84" charset="-128"/>
            </a:endParaRPr>
          </a:p>
        </p:txBody>
      </p:sp>
      <p:sp>
        <p:nvSpPr>
          <p:cNvPr id="776196" name="Rounded Rectangle 5"/>
          <p:cNvSpPr>
            <a:spLocks noChangeArrowheads="1"/>
          </p:cNvSpPr>
          <p:nvPr/>
        </p:nvSpPr>
        <p:spPr bwMode="auto">
          <a:xfrm>
            <a:off x="3352800" y="3352800"/>
            <a:ext cx="2667000" cy="381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76197" name="Rounded Rectangle 6"/>
          <p:cNvSpPr>
            <a:spLocks noChangeArrowheads="1"/>
          </p:cNvSpPr>
          <p:nvPr/>
        </p:nvSpPr>
        <p:spPr bwMode="auto">
          <a:xfrm>
            <a:off x="2590800" y="3810000"/>
            <a:ext cx="2438400" cy="381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76198" name="Rounded Rectangle 7"/>
          <p:cNvSpPr>
            <a:spLocks noChangeArrowheads="1"/>
          </p:cNvSpPr>
          <p:nvPr/>
        </p:nvSpPr>
        <p:spPr bwMode="auto">
          <a:xfrm>
            <a:off x="2819400" y="4191000"/>
            <a:ext cx="2514600" cy="4572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76199" name="Rounded Rectangle 8"/>
          <p:cNvSpPr>
            <a:spLocks noChangeArrowheads="1"/>
          </p:cNvSpPr>
          <p:nvPr/>
        </p:nvSpPr>
        <p:spPr bwMode="auto">
          <a:xfrm>
            <a:off x="2514600" y="4648200"/>
            <a:ext cx="2438400" cy="4572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76200" name="Rounded Rectangle 9"/>
          <p:cNvSpPr>
            <a:spLocks noChangeArrowheads="1"/>
          </p:cNvSpPr>
          <p:nvPr/>
        </p:nvSpPr>
        <p:spPr bwMode="auto">
          <a:xfrm>
            <a:off x="2590800" y="5105400"/>
            <a:ext cx="2438400" cy="381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76201" name="Rounded Rectangle 10"/>
          <p:cNvSpPr>
            <a:spLocks noChangeArrowheads="1"/>
          </p:cNvSpPr>
          <p:nvPr/>
        </p:nvSpPr>
        <p:spPr bwMode="auto">
          <a:xfrm>
            <a:off x="2743200" y="5486400"/>
            <a:ext cx="2514600" cy="5334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p:cNvSpPr>
            <a:spLocks noGrp="1" noChangeArrowheads="1"/>
          </p:cNvSpPr>
          <p:nvPr>
            <p:ph type="title" idx="4294967295"/>
          </p:nvPr>
        </p:nvSpPr>
        <p:spPr>
          <a:xfrm>
            <a:off x="685800" y="0"/>
            <a:ext cx="7772400" cy="1143000"/>
          </a:xfrm>
        </p:spPr>
        <p:txBody>
          <a:bodyPr/>
          <a:lstStyle/>
          <a:p>
            <a:pPr eaLnBrk="1" hangingPunct="1"/>
            <a:r>
              <a:rPr lang="en-US" sz="3200" smtClean="0"/>
              <a:t>Deletion Processes</a:t>
            </a:r>
          </a:p>
        </p:txBody>
      </p:sp>
      <p:sp>
        <p:nvSpPr>
          <p:cNvPr id="5" name="Rectangle 3"/>
          <p:cNvSpPr txBox="1">
            <a:spLocks noChangeArrowheads="1"/>
          </p:cNvSpPr>
          <p:nvPr/>
        </p:nvSpPr>
        <p:spPr bwMode="auto">
          <a:xfrm>
            <a:off x="0" y="1219200"/>
            <a:ext cx="8991600" cy="5257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84" charset="-128"/>
                <a:cs typeface="Osaka" pitchFamily="-84" charset="-128"/>
              </a:rPr>
              <a:t>Deletion can also happen when more than one consonant appears together (consonant clusters).</a:t>
            </a:r>
          </a:p>
          <a:p>
            <a:pPr marL="342900" indent="-342900" eaLnBrk="1" hangingPunct="1">
              <a:spcBef>
                <a:spcPct val="20000"/>
              </a:spcBef>
            </a:pPr>
            <a:endParaRPr lang="en-US" b="0" dirty="0">
              <a:latin typeface="Calibri"/>
              <a:ea typeface="Osaka" pitchFamily="-84" charset="-128"/>
              <a:cs typeface="Osaka" pitchFamily="-84" charset="-128"/>
            </a:endParaRPr>
          </a:p>
          <a:p>
            <a:pPr marL="342900" indent="-342900" eaLnBrk="1" hangingPunct="1">
              <a:spcBef>
                <a:spcPct val="20000"/>
              </a:spcBef>
            </a:pPr>
            <a:r>
              <a:rPr lang="en-US" b="0" dirty="0">
                <a:solidFill>
                  <a:srgbClr val="0B1FFF"/>
                </a:solidFill>
                <a:latin typeface="Calibri"/>
                <a:ea typeface="Osaka" pitchFamily="-84" charset="-128"/>
                <a:cs typeface="Osaka" pitchFamily="-84" charset="-128"/>
              </a:rPr>
              <a:t>Consonant cluster deletion</a:t>
            </a:r>
            <a:r>
              <a:rPr lang="en-US" b="0" dirty="0">
                <a:solidFill>
                  <a:schemeClr val="accent2"/>
                </a:solidFill>
                <a:latin typeface="Calibri"/>
                <a:ea typeface="Osaka" pitchFamily="-84" charset="-128"/>
                <a:cs typeface="Osaka" pitchFamily="-84" charset="-128"/>
              </a:rPr>
              <a:t> </a:t>
            </a:r>
            <a:r>
              <a:rPr lang="en-US" b="0" dirty="0">
                <a:latin typeface="Calibri"/>
                <a:ea typeface="Osaka" pitchFamily="-84" charset="-128"/>
                <a:cs typeface="Osaka" pitchFamily="-84" charset="-128"/>
              </a:rPr>
              <a:t>examples:</a:t>
            </a:r>
          </a:p>
          <a:p>
            <a:pPr marL="342900" indent="-342900" eaLnBrk="1" hangingPunct="1">
              <a:spcBef>
                <a:spcPct val="20000"/>
              </a:spcBef>
            </a:pPr>
            <a:endParaRPr lang="en-US" b="0" dirty="0">
              <a:latin typeface="Calibri"/>
              <a:ea typeface="Osaka" pitchFamily="-84" charset="-128"/>
              <a:cs typeface="Osaka" pitchFamily="-84" charset="-128"/>
            </a:endParaRPr>
          </a:p>
          <a:p>
            <a:pPr marL="342900" indent="-342900" eaLnBrk="1" hangingPunct="1">
              <a:spcBef>
                <a:spcPct val="20000"/>
              </a:spcBef>
            </a:pPr>
            <a:r>
              <a:rPr lang="en-US" b="0" dirty="0">
                <a:latin typeface="Calibri"/>
                <a:ea typeface="Osaka" pitchFamily="-84" charset="-128"/>
                <a:cs typeface="Osaka" pitchFamily="-84" charset="-128"/>
              </a:rPr>
              <a:t>	“blanket” /</a:t>
            </a:r>
            <a:r>
              <a:rPr lang="en-US" b="0" dirty="0" err="1">
                <a:solidFill>
                  <a:srgbClr val="0B1FFF"/>
                </a:solidFill>
                <a:latin typeface="Calibri"/>
                <a:ea typeface="Osaka" pitchFamily="-84" charset="-128"/>
                <a:cs typeface="Osaka" pitchFamily="-84" charset="-128"/>
              </a:rPr>
              <a:t>bl</a:t>
            </a:r>
            <a:r>
              <a:rPr lang="en-US" b="0" dirty="0" err="1">
                <a:latin typeface="Calibri"/>
                <a:ea typeface="Osaka" pitchFamily="-84" charset="-128"/>
                <a:cs typeface="Osaka" pitchFamily="-84" charset="-128"/>
              </a:rPr>
              <a:t>ejŋkət</a:t>
            </a:r>
            <a:r>
              <a:rPr lang="en-US" b="0" dirty="0">
                <a:latin typeface="Calibri"/>
                <a:ea typeface="Osaka" pitchFamily="-84" charset="-128"/>
                <a:cs typeface="Osaka" pitchFamily="-84" charset="-128"/>
              </a:rPr>
              <a:t>/ </a:t>
            </a:r>
            <a:r>
              <a:rPr lang="en-US" b="0" dirty="0">
                <a:latin typeface="Calibri"/>
                <a:ea typeface="Osaka" pitchFamily="-84" charset="-128"/>
                <a:cs typeface="Osaka" pitchFamily="-84" charset="-128"/>
                <a:sym typeface="Wingdings" pitchFamily="-84" charset="2"/>
              </a:rPr>
              <a:t> “</a:t>
            </a:r>
            <a:r>
              <a:rPr lang="en-US" b="0" dirty="0" err="1">
                <a:latin typeface="Calibri"/>
                <a:ea typeface="Osaka" pitchFamily="-84" charset="-128"/>
                <a:cs typeface="Osaka" pitchFamily="-84" charset="-128"/>
                <a:sym typeface="Wingdings" pitchFamily="-84" charset="2"/>
              </a:rPr>
              <a:t>banket</a:t>
            </a:r>
            <a:r>
              <a:rPr lang="en-US" b="0" dirty="0">
                <a:latin typeface="Calibri"/>
                <a:ea typeface="Osaka" pitchFamily="-84" charset="-128"/>
                <a:cs typeface="Osaka" pitchFamily="-84" charset="-128"/>
                <a:sym typeface="Wingdings" pitchFamily="-84" charset="2"/>
              </a:rPr>
              <a:t>” </a:t>
            </a:r>
            <a:r>
              <a:rPr lang="en-US" b="0" dirty="0">
                <a:latin typeface="Calibri"/>
              </a:rPr>
              <a:t>/</a:t>
            </a:r>
            <a:r>
              <a:rPr lang="en-US" b="0" dirty="0" err="1">
                <a:solidFill>
                  <a:srgbClr val="0B1FFF"/>
                </a:solidFill>
                <a:latin typeface="Calibri"/>
              </a:rPr>
              <a:t>b</a:t>
            </a:r>
            <a:r>
              <a:rPr lang="en-US" b="0" dirty="0" err="1">
                <a:latin typeface="Calibri"/>
              </a:rPr>
              <a:t>ejŋkət</a:t>
            </a:r>
            <a:r>
              <a:rPr lang="en-US" b="0" dirty="0">
                <a:latin typeface="Calibri"/>
                <a:ea typeface="Osaka" pitchFamily="-84" charset="-128"/>
                <a:cs typeface="Osaka" pitchFamily="-84" charset="-128"/>
                <a:sym typeface="Wingdings" pitchFamily="-84" charset="2"/>
              </a:rPr>
              <a:t>/	</a:t>
            </a:r>
          </a:p>
          <a:p>
            <a:pPr marL="342900" indent="-342900" eaLnBrk="1" hangingPunct="1">
              <a:spcBef>
                <a:spcPct val="20000"/>
              </a:spcBef>
            </a:pPr>
            <a:r>
              <a:rPr lang="en-US" b="0" dirty="0">
                <a:latin typeface="Calibri"/>
                <a:ea typeface="Osaka" pitchFamily="-84" charset="-128"/>
                <a:cs typeface="Osaka" pitchFamily="-84" charset="-128"/>
                <a:sym typeface="Wingdings" pitchFamily="-84" charset="2"/>
              </a:rPr>
              <a:t>	“bring” /</a:t>
            </a:r>
            <a:r>
              <a:rPr lang="en-US" b="0" dirty="0" err="1">
                <a:solidFill>
                  <a:srgbClr val="0B1FFF"/>
                </a:solidFill>
                <a:latin typeface="Calibri"/>
                <a:ea typeface="Osaka" pitchFamily="-84" charset="-128"/>
                <a:cs typeface="Osaka" pitchFamily="-84" charset="-128"/>
                <a:sym typeface="Wingdings" pitchFamily="-84" charset="2"/>
              </a:rPr>
              <a:t>br</a:t>
            </a:r>
            <a:r>
              <a:rPr lang="en-US" b="0" dirty="0" err="1">
                <a:latin typeface="Lucida Grande" pitchFamily="-84" charset="0"/>
                <a:ea typeface="Osaka" pitchFamily="-84" charset="-128"/>
                <a:cs typeface="Osaka" pitchFamily="-84" charset="-128"/>
                <a:sym typeface="Wingdings" pitchFamily="-84" charset="2"/>
              </a:rPr>
              <a:t>ɪ</a:t>
            </a:r>
            <a:r>
              <a:rPr lang="en-US" b="0" dirty="0" err="1">
                <a:latin typeface="Calibri"/>
                <a:ea typeface="Osaka" pitchFamily="-84" charset="-128"/>
                <a:cs typeface="Osaka" pitchFamily="-84" charset="-128"/>
                <a:sym typeface="Wingdings" pitchFamily="-84" charset="2"/>
              </a:rPr>
              <a:t>ŋ</a:t>
            </a:r>
            <a:r>
              <a:rPr lang="en-US" b="0" dirty="0">
                <a:latin typeface="Calibri"/>
                <a:ea typeface="Osaka" pitchFamily="-84" charset="-128"/>
                <a:cs typeface="Osaka" pitchFamily="-84" charset="-128"/>
                <a:sym typeface="Wingdings" pitchFamily="-84" charset="2"/>
              </a:rPr>
              <a:t>/  “bing” </a:t>
            </a:r>
            <a:r>
              <a:rPr lang="en-US" b="0" dirty="0">
                <a:latin typeface="Calibri"/>
                <a:sym typeface="Wingdings" pitchFamily="-84" charset="2"/>
              </a:rPr>
              <a:t>/</a:t>
            </a:r>
            <a:r>
              <a:rPr lang="en-US" b="0" dirty="0" err="1">
                <a:solidFill>
                  <a:srgbClr val="0B1FFF"/>
                </a:solidFill>
                <a:latin typeface="Calibri"/>
                <a:sym typeface="Wingdings" pitchFamily="-84" charset="2"/>
              </a:rPr>
              <a:t>b</a:t>
            </a:r>
            <a:r>
              <a:rPr lang="en-US" b="0" dirty="0" err="1">
                <a:latin typeface="Lucida Grande" pitchFamily="-84" charset="0"/>
                <a:sym typeface="Wingdings" pitchFamily="-84" charset="2"/>
              </a:rPr>
              <a:t>ɪ</a:t>
            </a:r>
            <a:r>
              <a:rPr lang="en-US" b="0" dirty="0" err="1">
                <a:latin typeface="Calibri"/>
                <a:sym typeface="Wingdings" pitchFamily="-84" charset="2"/>
              </a:rPr>
              <a:t>ŋ</a:t>
            </a:r>
            <a:r>
              <a:rPr lang="en-US" b="0" dirty="0">
                <a:latin typeface="Calibri"/>
                <a:sym typeface="Wingdings" pitchFamily="-84" charset="2"/>
              </a:rPr>
              <a:t>/ </a:t>
            </a:r>
            <a:endParaRPr lang="en-US" b="0" dirty="0">
              <a:latin typeface="Calibri"/>
              <a:ea typeface="Osaka" pitchFamily="-84" charset="-128"/>
              <a:cs typeface="Osaka" pitchFamily="-84" charset="-128"/>
              <a:sym typeface="Wingdings" pitchFamily="-84" charset="2"/>
            </a:endParaRPr>
          </a:p>
          <a:p>
            <a:pPr marL="342900" indent="-342900" eaLnBrk="1" hangingPunct="1">
              <a:spcBef>
                <a:spcPct val="20000"/>
              </a:spcBef>
            </a:pPr>
            <a:r>
              <a:rPr lang="en-US" b="0" dirty="0">
                <a:latin typeface="Calibri"/>
                <a:ea typeface="Osaka" pitchFamily="-84" charset="-128"/>
                <a:cs typeface="Osaka" pitchFamily="-84" charset="-128"/>
                <a:sym typeface="Wingdings" pitchFamily="-84" charset="2"/>
              </a:rPr>
              <a:t>	“bump” /</a:t>
            </a:r>
            <a:r>
              <a:rPr lang="en-US" b="0" dirty="0" err="1">
                <a:latin typeface="Calibri"/>
                <a:ea typeface="Osaka" pitchFamily="-84" charset="-128"/>
                <a:cs typeface="Osaka" pitchFamily="-84" charset="-128"/>
                <a:sym typeface="Wingdings" pitchFamily="-84" charset="2"/>
              </a:rPr>
              <a:t>b</a:t>
            </a:r>
            <a:r>
              <a:rPr lang="en-US" b="0" dirty="0" err="1">
                <a:latin typeface="Lucida Grande" pitchFamily="-84" charset="0"/>
                <a:ea typeface="Osaka" pitchFamily="-84" charset="-128"/>
                <a:cs typeface="Osaka" pitchFamily="-84" charset="-128"/>
                <a:sym typeface="Wingdings" pitchFamily="-84" charset="2"/>
              </a:rPr>
              <a:t>ʌ</a:t>
            </a:r>
            <a:r>
              <a:rPr lang="en-US" b="0" dirty="0" err="1">
                <a:solidFill>
                  <a:srgbClr val="0B1FFF"/>
                </a:solidFill>
                <a:latin typeface="Calibri"/>
                <a:ea typeface="Osaka" pitchFamily="-84" charset="-128"/>
                <a:cs typeface="Osaka" pitchFamily="-84" charset="-128"/>
                <a:sym typeface="Wingdings" pitchFamily="-84" charset="2"/>
              </a:rPr>
              <a:t>mp</a:t>
            </a:r>
            <a:r>
              <a:rPr lang="en-US" b="0" dirty="0">
                <a:latin typeface="Calibri"/>
                <a:ea typeface="Osaka" pitchFamily="-84" charset="-128"/>
                <a:cs typeface="Osaka" pitchFamily="-84" charset="-128"/>
                <a:sym typeface="Wingdings" pitchFamily="-84" charset="2"/>
              </a:rPr>
              <a:t>/  “</a:t>
            </a:r>
            <a:r>
              <a:rPr lang="en-US" b="0" dirty="0" err="1">
                <a:latin typeface="Calibri"/>
                <a:ea typeface="Osaka" pitchFamily="-84" charset="-128"/>
                <a:cs typeface="Osaka" pitchFamily="-84" charset="-128"/>
                <a:sym typeface="Wingdings" pitchFamily="-84" charset="2"/>
              </a:rPr>
              <a:t>bup</a:t>
            </a:r>
            <a:r>
              <a:rPr lang="en-US" b="0" dirty="0">
                <a:latin typeface="Calibri"/>
                <a:ea typeface="Osaka" pitchFamily="-84" charset="-128"/>
                <a:cs typeface="Osaka" pitchFamily="-84" charset="-128"/>
                <a:sym typeface="Wingdings" pitchFamily="-84" charset="2"/>
              </a:rPr>
              <a:t>” </a:t>
            </a:r>
            <a:r>
              <a:rPr lang="en-US" b="0" dirty="0">
                <a:latin typeface="Calibri"/>
                <a:sym typeface="Wingdings" pitchFamily="-84" charset="2"/>
              </a:rPr>
              <a:t>/</a:t>
            </a:r>
            <a:r>
              <a:rPr lang="en-US" b="0" dirty="0" err="1">
                <a:latin typeface="Calibri"/>
                <a:sym typeface="Wingdings" pitchFamily="-84" charset="2"/>
              </a:rPr>
              <a:t>b</a:t>
            </a:r>
            <a:r>
              <a:rPr lang="en-US" b="0" dirty="0" err="1">
                <a:latin typeface="Lucida Grande" pitchFamily="-84" charset="0"/>
                <a:sym typeface="Wingdings" pitchFamily="-84" charset="2"/>
              </a:rPr>
              <a:t>ʌ</a:t>
            </a:r>
            <a:r>
              <a:rPr lang="en-US" b="0" dirty="0" err="1">
                <a:solidFill>
                  <a:srgbClr val="0B1FFF"/>
                </a:solidFill>
                <a:latin typeface="Calibri"/>
                <a:sym typeface="Wingdings" pitchFamily="-84" charset="2"/>
              </a:rPr>
              <a:t>p</a:t>
            </a:r>
            <a:r>
              <a:rPr lang="en-US" b="0" dirty="0">
                <a:latin typeface="Calibri"/>
                <a:sym typeface="Wingdings" pitchFamily="-84" charset="2"/>
              </a:rPr>
              <a:t>/ </a:t>
            </a:r>
            <a:r>
              <a:rPr lang="en-US" b="0" dirty="0">
                <a:latin typeface="Calibri"/>
                <a:ea typeface="Osaka" pitchFamily="-84" charset="-128"/>
                <a:cs typeface="Osaka" pitchFamily="-84" charset="-128"/>
                <a:sym typeface="Wingdings" pitchFamily="-84" charset="2"/>
              </a:rPr>
              <a:t>	</a:t>
            </a:r>
          </a:p>
          <a:p>
            <a:pPr marL="342900" indent="-342900" eaLnBrk="1" hangingPunct="1">
              <a:spcBef>
                <a:spcPct val="20000"/>
              </a:spcBef>
            </a:pPr>
            <a:r>
              <a:rPr lang="en-US" b="0" dirty="0">
                <a:latin typeface="Calibri"/>
                <a:ea typeface="Osaka" pitchFamily="-84" charset="-128"/>
                <a:cs typeface="Osaka" pitchFamily="-84" charset="-128"/>
                <a:sym typeface="Wingdings" pitchFamily="-84" charset="2"/>
              </a:rPr>
              <a:t>	“stop” /</a:t>
            </a:r>
            <a:r>
              <a:rPr lang="en-US" b="0" dirty="0" err="1">
                <a:solidFill>
                  <a:srgbClr val="0B1FFF"/>
                </a:solidFill>
                <a:latin typeface="Calibri"/>
                <a:ea typeface="Osaka" pitchFamily="-84" charset="-128"/>
                <a:cs typeface="Osaka" pitchFamily="-84" charset="-128"/>
                <a:sym typeface="Wingdings" pitchFamily="-84" charset="2"/>
              </a:rPr>
              <a:t>st</a:t>
            </a:r>
            <a:r>
              <a:rPr lang="en-US" b="0" dirty="0" err="1">
                <a:latin typeface="Lucida Grande" pitchFamily="-84" charset="0"/>
                <a:ea typeface="Osaka" pitchFamily="-84" charset="-128"/>
                <a:cs typeface="Osaka" pitchFamily="-84" charset="-128"/>
                <a:sym typeface="Wingdings" pitchFamily="-84" charset="2"/>
              </a:rPr>
              <a:t>ɑ</a:t>
            </a:r>
            <a:r>
              <a:rPr lang="en-US" b="0" dirty="0" err="1">
                <a:latin typeface="Calibri"/>
                <a:ea typeface="Osaka" pitchFamily="-84" charset="-128"/>
                <a:cs typeface="Osaka" pitchFamily="-84" charset="-128"/>
                <a:sym typeface="Wingdings" pitchFamily="-84" charset="2"/>
              </a:rPr>
              <a:t>p</a:t>
            </a:r>
            <a:r>
              <a:rPr lang="en-US" b="0" dirty="0">
                <a:latin typeface="Calibri"/>
                <a:ea typeface="Osaka" pitchFamily="-84" charset="-128"/>
                <a:cs typeface="Osaka" pitchFamily="-84" charset="-128"/>
                <a:sym typeface="Wingdings" pitchFamily="-84" charset="2"/>
              </a:rPr>
              <a:t>/  “top” </a:t>
            </a:r>
            <a:r>
              <a:rPr lang="en-US" b="0" dirty="0">
                <a:latin typeface="Calibri"/>
                <a:sym typeface="Wingdings" pitchFamily="-84" charset="2"/>
              </a:rPr>
              <a:t>/</a:t>
            </a:r>
            <a:r>
              <a:rPr lang="en-US" b="0" dirty="0" err="1">
                <a:solidFill>
                  <a:srgbClr val="0B1FFF"/>
                </a:solidFill>
                <a:latin typeface="Calibri"/>
                <a:sym typeface="Wingdings" pitchFamily="-84" charset="2"/>
              </a:rPr>
              <a:t>t</a:t>
            </a:r>
            <a:r>
              <a:rPr lang="en-US" b="0" dirty="0" err="1">
                <a:latin typeface="Lucida Grande" pitchFamily="-84" charset="0"/>
                <a:sym typeface="Wingdings" pitchFamily="-84" charset="2"/>
              </a:rPr>
              <a:t>ɑ</a:t>
            </a:r>
            <a:r>
              <a:rPr lang="en-US" b="0" dirty="0" err="1">
                <a:latin typeface="Calibri"/>
                <a:sym typeface="Wingdings" pitchFamily="-84" charset="2"/>
              </a:rPr>
              <a:t>p</a:t>
            </a:r>
            <a:r>
              <a:rPr lang="en-US" b="0" dirty="0">
                <a:latin typeface="Calibri"/>
                <a:sym typeface="Wingdings" pitchFamily="-84" charset="2"/>
              </a:rPr>
              <a:t>/</a:t>
            </a:r>
          </a:p>
          <a:p>
            <a:pPr marL="342900" indent="-342900" eaLnBrk="1" hangingPunct="1">
              <a:spcBef>
                <a:spcPct val="20000"/>
              </a:spcBef>
            </a:pPr>
            <a:r>
              <a:rPr lang="en-US" b="0" dirty="0">
                <a:latin typeface="Calibri"/>
                <a:sym typeface="Wingdings" pitchFamily="-84" charset="2"/>
              </a:rPr>
              <a:t>	“desk” /</a:t>
            </a:r>
            <a:r>
              <a:rPr lang="en-US" b="0" dirty="0" err="1">
                <a:latin typeface="Calibri"/>
                <a:sym typeface="Wingdings" pitchFamily="-84" charset="2"/>
              </a:rPr>
              <a:t>d</a:t>
            </a:r>
            <a:r>
              <a:rPr lang="en-US" b="0" dirty="0" err="1">
                <a:latin typeface="Lucida Grande" pitchFamily="-84" charset="0"/>
                <a:sym typeface="Wingdings" pitchFamily="-84" charset="2"/>
              </a:rPr>
              <a:t>ɛ</a:t>
            </a:r>
            <a:r>
              <a:rPr lang="en-US" b="0" dirty="0" err="1">
                <a:solidFill>
                  <a:srgbClr val="0B1FFF"/>
                </a:solidFill>
                <a:latin typeface="Calibri"/>
                <a:sym typeface="Wingdings" pitchFamily="-84" charset="2"/>
              </a:rPr>
              <a:t>sk</a:t>
            </a:r>
            <a:r>
              <a:rPr lang="en-US" b="0" dirty="0">
                <a:latin typeface="Calibri"/>
                <a:sym typeface="Wingdings" pitchFamily="-84" charset="2"/>
              </a:rPr>
              <a:t>/  “</a:t>
            </a:r>
            <a:r>
              <a:rPr lang="en-US" b="0" dirty="0" err="1">
                <a:latin typeface="Calibri"/>
                <a:sym typeface="Wingdings" pitchFamily="-84" charset="2"/>
              </a:rPr>
              <a:t>dek</a:t>
            </a:r>
            <a:r>
              <a:rPr lang="en-US" b="0" dirty="0">
                <a:latin typeface="Calibri"/>
                <a:sym typeface="Wingdings" pitchFamily="-84" charset="2"/>
              </a:rPr>
              <a:t>” /</a:t>
            </a:r>
            <a:r>
              <a:rPr lang="en-US" b="0" dirty="0" err="1">
                <a:latin typeface="Calibri"/>
                <a:sym typeface="Wingdings" pitchFamily="-84" charset="2"/>
              </a:rPr>
              <a:t>d</a:t>
            </a:r>
            <a:r>
              <a:rPr lang="en-US" b="0" dirty="0" err="1">
                <a:latin typeface="Lucida Grande" pitchFamily="-84" charset="0"/>
                <a:sym typeface="Wingdings" pitchFamily="-84" charset="2"/>
              </a:rPr>
              <a:t>ɛ</a:t>
            </a:r>
            <a:r>
              <a:rPr lang="en-US" b="0" dirty="0" err="1">
                <a:solidFill>
                  <a:schemeClr val="bg2"/>
                </a:solidFill>
                <a:latin typeface="Calibri"/>
                <a:sym typeface="Wingdings" pitchFamily="-84" charset="2"/>
              </a:rPr>
              <a:t>k</a:t>
            </a:r>
            <a:r>
              <a:rPr lang="en-US" b="0" dirty="0">
                <a:latin typeface="Calibri"/>
                <a:sym typeface="Wingdings" pitchFamily="-84" charset="2"/>
              </a:rPr>
              <a:t>/</a:t>
            </a:r>
          </a:p>
          <a:p>
            <a:pPr marL="342900" indent="-342900" eaLnBrk="1" hangingPunct="1">
              <a:spcBef>
                <a:spcPct val="20000"/>
              </a:spcBef>
            </a:pPr>
            <a:r>
              <a:rPr lang="en-US" b="0" dirty="0">
                <a:latin typeface="Calibri"/>
                <a:ea typeface="Osaka" pitchFamily="-84" charset="-128"/>
                <a:cs typeface="Osaka" pitchFamily="-84" charset="-128"/>
                <a:sym typeface="Wingdings" pitchFamily="-84" charset="2"/>
              </a:rPr>
              <a:t>	“school” /</a:t>
            </a:r>
            <a:r>
              <a:rPr lang="en-US" b="0" dirty="0" err="1">
                <a:solidFill>
                  <a:srgbClr val="0B1FFF"/>
                </a:solidFill>
                <a:latin typeface="Calibri"/>
                <a:ea typeface="Osaka" pitchFamily="-84" charset="-128"/>
                <a:cs typeface="Osaka" pitchFamily="-84" charset="-128"/>
                <a:sym typeface="Wingdings" pitchFamily="-84" charset="2"/>
              </a:rPr>
              <a:t>sk</a:t>
            </a:r>
            <a:r>
              <a:rPr lang="en-US" b="0" dirty="0" err="1">
                <a:latin typeface="Calibri"/>
                <a:ea typeface="Osaka" pitchFamily="-84" charset="-128"/>
                <a:cs typeface="Osaka" pitchFamily="-84" charset="-128"/>
                <a:sym typeface="Wingdings" pitchFamily="-84" charset="2"/>
              </a:rPr>
              <a:t>ul</a:t>
            </a:r>
            <a:r>
              <a:rPr lang="en-US" b="0" dirty="0">
                <a:latin typeface="Calibri"/>
                <a:ea typeface="Osaka" pitchFamily="-84" charset="-128"/>
                <a:cs typeface="Osaka" pitchFamily="-84" charset="-128"/>
                <a:sym typeface="Wingdings" pitchFamily="-84" charset="2"/>
              </a:rPr>
              <a:t>/  “</a:t>
            </a:r>
            <a:r>
              <a:rPr lang="en-US" b="0" dirty="0" err="1">
                <a:latin typeface="Calibri"/>
                <a:ea typeface="Osaka" pitchFamily="-84" charset="-128"/>
                <a:cs typeface="Osaka" pitchFamily="-84" charset="-128"/>
                <a:sym typeface="Wingdings" pitchFamily="-84" charset="2"/>
              </a:rPr>
              <a:t>kool</a:t>
            </a:r>
            <a:r>
              <a:rPr lang="en-US" b="0" dirty="0">
                <a:latin typeface="Calibri"/>
                <a:ea typeface="Osaka" pitchFamily="-84" charset="-128"/>
                <a:cs typeface="Osaka" pitchFamily="-84" charset="-128"/>
                <a:sym typeface="Wingdings" pitchFamily="-84" charset="2"/>
              </a:rPr>
              <a:t>” /</a:t>
            </a:r>
            <a:r>
              <a:rPr lang="en-US" b="0" dirty="0" err="1">
                <a:solidFill>
                  <a:schemeClr val="bg2"/>
                </a:solidFill>
                <a:latin typeface="Calibri"/>
                <a:ea typeface="Osaka" pitchFamily="-84" charset="-128"/>
                <a:cs typeface="Osaka" pitchFamily="-84" charset="-128"/>
                <a:sym typeface="Wingdings" pitchFamily="-84" charset="2"/>
              </a:rPr>
              <a:t>k</a:t>
            </a:r>
            <a:r>
              <a:rPr lang="en-US" b="0" dirty="0" err="1">
                <a:latin typeface="Calibri"/>
                <a:ea typeface="Osaka" pitchFamily="-84" charset="-128"/>
                <a:cs typeface="Osaka" pitchFamily="-84" charset="-128"/>
                <a:sym typeface="Wingdings" pitchFamily="-84" charset="2"/>
              </a:rPr>
              <a:t>ul</a:t>
            </a:r>
            <a:r>
              <a:rPr lang="en-US" b="0" dirty="0">
                <a:latin typeface="Calibri"/>
                <a:ea typeface="Osaka" pitchFamily="-84" charset="-128"/>
                <a:cs typeface="Osaka" pitchFamily="-84" charset="-128"/>
                <a:sym typeface="Wingdings" pitchFamily="-84" charset="2"/>
              </a:rPr>
              <a:t>/</a:t>
            </a:r>
            <a:endParaRPr lang="en-US" b="0" dirty="0">
              <a:latin typeface="Calibri"/>
              <a:ea typeface="Osaka" pitchFamily="-84" charset="-128"/>
              <a:cs typeface="Osaka" pitchFamily="-84" charset="-128"/>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4294967295"/>
          </p:nvPr>
        </p:nvSpPr>
        <p:spPr>
          <a:xfrm>
            <a:off x="228600" y="1143000"/>
            <a:ext cx="8763000" cy="5486400"/>
          </a:xfrm>
        </p:spPr>
        <p:txBody>
          <a:bodyPr/>
          <a:lstStyle/>
          <a:p>
            <a:pPr>
              <a:buFontTx/>
              <a:buNone/>
            </a:pPr>
            <a:r>
              <a:rPr lang="en-US" sz="2200" smtClean="0">
                <a:solidFill>
                  <a:schemeClr val="bg2"/>
                </a:solidFill>
              </a:rPr>
              <a:t>Deletion of unstressed syllables</a:t>
            </a:r>
            <a:r>
              <a:rPr lang="en-US" sz="2200" smtClean="0"/>
              <a:t>:</a:t>
            </a:r>
          </a:p>
          <a:p>
            <a:pPr>
              <a:buFontTx/>
              <a:buNone/>
            </a:pPr>
            <a:r>
              <a:rPr lang="en-US" sz="2200" smtClean="0"/>
              <a:t>Delete a syllable (usually more than one sound, and includes a vowel-like sound) if it is unstressed. (Unstressed syllables in English usually have the ə as their vowel.) </a:t>
            </a:r>
          </a:p>
          <a:p>
            <a:pPr>
              <a:buFontTx/>
              <a:buNone/>
            </a:pPr>
            <a:endParaRPr lang="en-US" sz="2200" smtClean="0"/>
          </a:p>
          <a:p>
            <a:pPr>
              <a:buFontTx/>
              <a:buNone/>
            </a:pPr>
            <a:r>
              <a:rPr lang="en-US" sz="2200" smtClean="0">
                <a:solidFill>
                  <a:schemeClr val="bg2"/>
                </a:solidFill>
              </a:rPr>
              <a:t>Unstressed syllable deletion</a:t>
            </a:r>
            <a:r>
              <a:rPr lang="en-US" sz="2200" smtClean="0">
                <a:solidFill>
                  <a:srgbClr val="5BE5A4"/>
                </a:solidFill>
              </a:rPr>
              <a:t> </a:t>
            </a:r>
            <a:r>
              <a:rPr lang="en-US" sz="2200" smtClean="0"/>
              <a:t>process examples:</a:t>
            </a:r>
            <a:endParaRPr lang="en-US" sz="2200" smtClean="0">
              <a:sym typeface="Wingdings" pitchFamily="-84" charset="2"/>
            </a:endParaRPr>
          </a:p>
          <a:p>
            <a:pPr>
              <a:buFontTx/>
              <a:buNone/>
            </a:pPr>
            <a:r>
              <a:rPr lang="en-US" sz="2200" smtClean="0">
                <a:sym typeface="Wingdings" pitchFamily="-84" charset="2"/>
              </a:rPr>
              <a:t>	 “</a:t>
            </a:r>
            <a:r>
              <a:rPr lang="en-US" sz="2200" smtClean="0">
                <a:solidFill>
                  <a:schemeClr val="bg2"/>
                </a:solidFill>
                <a:sym typeface="Wingdings" pitchFamily="-84" charset="2"/>
              </a:rPr>
              <a:t>gi</a:t>
            </a:r>
            <a:r>
              <a:rPr lang="en-US" sz="2200" smtClean="0">
                <a:sym typeface="Wingdings" pitchFamily="-84" charset="2"/>
              </a:rPr>
              <a:t>RAFFE” /</a:t>
            </a:r>
            <a:r>
              <a:rPr lang="en-US" sz="2200" smtClean="0">
                <a:solidFill>
                  <a:schemeClr val="bg2"/>
                </a:solidFill>
                <a:sym typeface="Wingdings" pitchFamily="-84" charset="2"/>
              </a:rPr>
              <a:t>d</a:t>
            </a:r>
            <a:r>
              <a:rPr lang="en-US" sz="2200" smtClean="0">
                <a:solidFill>
                  <a:schemeClr val="bg2"/>
                </a:solidFill>
                <a:latin typeface="Lucida Grande" pitchFamily="-84" charset="0"/>
                <a:sym typeface="Wingdings" pitchFamily="-84" charset="2"/>
              </a:rPr>
              <a:t>ʒ</a:t>
            </a:r>
            <a:r>
              <a:rPr lang="en-US" sz="2200" smtClean="0">
                <a:solidFill>
                  <a:schemeClr val="bg2"/>
                </a:solidFill>
                <a:sym typeface="Wingdings" pitchFamily="-84" charset="2"/>
              </a:rPr>
              <a:t>ə</a:t>
            </a:r>
            <a:r>
              <a:rPr lang="en-US" sz="2200" smtClean="0">
                <a:latin typeface="Lucida Grande" pitchFamily="-84" charset="0"/>
                <a:sym typeface="Wingdings" pitchFamily="-84" charset="2"/>
              </a:rPr>
              <a:t>ɹ</a:t>
            </a:r>
            <a:r>
              <a:rPr lang="en-US" sz="2200" smtClean="0">
                <a:sym typeface="Wingdings" pitchFamily="-84" charset="2"/>
              </a:rPr>
              <a:t>æf/  “raffe” /</a:t>
            </a:r>
            <a:r>
              <a:rPr lang="en-US" sz="2200" smtClean="0">
                <a:latin typeface="Lucida Grande" pitchFamily="-84" charset="0"/>
                <a:sym typeface="Wingdings" pitchFamily="-84" charset="2"/>
              </a:rPr>
              <a:t>ɹ</a:t>
            </a:r>
            <a:r>
              <a:rPr lang="en-US" sz="2200" smtClean="0">
                <a:sym typeface="Wingdings" pitchFamily="-84" charset="2"/>
              </a:rPr>
              <a:t>æf/ </a:t>
            </a:r>
          </a:p>
          <a:p>
            <a:pPr>
              <a:buFontTx/>
              <a:buNone/>
            </a:pPr>
            <a:r>
              <a:rPr lang="en-US" sz="2200" smtClean="0">
                <a:sym typeface="Wingdings" pitchFamily="-84" charset="2"/>
              </a:rPr>
              <a:t>	 “</a:t>
            </a:r>
            <a:r>
              <a:rPr lang="en-US" sz="2200" smtClean="0">
                <a:solidFill>
                  <a:schemeClr val="bg2"/>
                </a:solidFill>
                <a:sym typeface="Wingdings" pitchFamily="-84" charset="2"/>
              </a:rPr>
              <a:t>a</a:t>
            </a:r>
            <a:r>
              <a:rPr lang="en-US" sz="2200" smtClean="0">
                <a:sym typeface="Wingdings" pitchFamily="-84" charset="2"/>
              </a:rPr>
              <a:t>WAY” /</a:t>
            </a:r>
            <a:r>
              <a:rPr lang="en-US" sz="2200" smtClean="0">
                <a:solidFill>
                  <a:schemeClr val="bg2"/>
                </a:solidFill>
                <a:sym typeface="Wingdings" pitchFamily="-84" charset="2"/>
              </a:rPr>
              <a:t>ə</a:t>
            </a:r>
            <a:r>
              <a:rPr lang="en-US" sz="2200" smtClean="0">
                <a:sym typeface="Wingdings" pitchFamily="-84" charset="2"/>
              </a:rPr>
              <a:t>we/   “way” /wej/</a:t>
            </a:r>
          </a:p>
          <a:p>
            <a:pPr>
              <a:buFontTx/>
              <a:buNone/>
            </a:pPr>
            <a:r>
              <a:rPr lang="en-US" sz="2200" smtClean="0">
                <a:sym typeface="Wingdings" pitchFamily="-84" charset="2"/>
              </a:rPr>
              <a:t>	 “A</a:t>
            </a:r>
            <a:r>
              <a:rPr lang="en-US" sz="2200" smtClean="0">
                <a:solidFill>
                  <a:schemeClr val="bg2"/>
                </a:solidFill>
                <a:sym typeface="Wingdings" pitchFamily="-84" charset="2"/>
              </a:rPr>
              <a:t>lli</a:t>
            </a:r>
            <a:r>
              <a:rPr lang="en-US" sz="2200" smtClean="0">
                <a:sym typeface="Wingdings" pitchFamily="-84" charset="2"/>
              </a:rPr>
              <a:t>GA</a:t>
            </a:r>
            <a:r>
              <a:rPr lang="en-US" sz="2200" smtClean="0">
                <a:solidFill>
                  <a:schemeClr val="bg2"/>
                </a:solidFill>
                <a:sym typeface="Wingdings" pitchFamily="-84" charset="2"/>
              </a:rPr>
              <a:t>tor</a:t>
            </a:r>
            <a:r>
              <a:rPr lang="en-US" sz="2200" smtClean="0">
                <a:sym typeface="Wingdings" pitchFamily="-84" charset="2"/>
              </a:rPr>
              <a:t>” /æ</a:t>
            </a:r>
            <a:r>
              <a:rPr lang="en-US" sz="2200" smtClean="0">
                <a:solidFill>
                  <a:schemeClr val="bg2"/>
                </a:solidFill>
                <a:sym typeface="Wingdings" pitchFamily="-84" charset="2"/>
              </a:rPr>
              <a:t>lə</a:t>
            </a:r>
            <a:r>
              <a:rPr lang="en-US" sz="2200" smtClean="0">
                <a:sym typeface="Wingdings" pitchFamily="-84" charset="2"/>
              </a:rPr>
              <a:t>ge</a:t>
            </a:r>
            <a:r>
              <a:rPr lang="en-US" sz="2200" smtClean="0">
                <a:solidFill>
                  <a:schemeClr val="bg2"/>
                </a:solidFill>
                <a:sym typeface="Wingdings" pitchFamily="-84" charset="2"/>
              </a:rPr>
              <a:t>tə</a:t>
            </a:r>
            <a:r>
              <a:rPr lang="en-US" sz="2200" smtClean="0">
                <a:solidFill>
                  <a:schemeClr val="bg2"/>
                </a:solidFill>
                <a:latin typeface="Lucida Grande" pitchFamily="-84" charset="0"/>
                <a:sym typeface="Wingdings" pitchFamily="-84" charset="2"/>
              </a:rPr>
              <a:t>ɹ</a:t>
            </a:r>
            <a:r>
              <a:rPr lang="en-US" sz="2200" smtClean="0">
                <a:sym typeface="Wingdings" pitchFamily="-84" charset="2"/>
              </a:rPr>
              <a:t>/   “agay” /ægej/</a:t>
            </a:r>
          </a:p>
          <a:p>
            <a:pPr>
              <a:buFontTx/>
              <a:buNone/>
            </a:pPr>
            <a:r>
              <a:rPr lang="en-US" sz="2200" smtClean="0">
                <a:sym typeface="Wingdings" pitchFamily="-84" charset="2"/>
              </a:rPr>
              <a:t>	 “</a:t>
            </a:r>
            <a:r>
              <a:rPr lang="en-US" sz="2200" smtClean="0">
                <a:solidFill>
                  <a:schemeClr val="bg2"/>
                </a:solidFill>
                <a:sym typeface="Wingdings" pitchFamily="-84" charset="2"/>
              </a:rPr>
              <a:t>ba</a:t>
            </a:r>
            <a:r>
              <a:rPr lang="en-US" sz="2200" smtClean="0">
                <a:sym typeface="Wingdings" pitchFamily="-84" charset="2"/>
              </a:rPr>
              <a:t>NAna” /</a:t>
            </a:r>
            <a:r>
              <a:rPr lang="en-US" sz="2200" smtClean="0">
                <a:solidFill>
                  <a:schemeClr val="bg2"/>
                </a:solidFill>
                <a:sym typeface="Wingdings" pitchFamily="-84" charset="2"/>
              </a:rPr>
              <a:t>bə</a:t>
            </a:r>
            <a:r>
              <a:rPr lang="en-US" sz="2200" smtClean="0">
                <a:sym typeface="Wingdings" pitchFamily="-84" charset="2"/>
              </a:rPr>
              <a:t>nænə/  “nana” /nænə/ </a:t>
            </a:r>
          </a:p>
          <a:p>
            <a:pPr>
              <a:buFontTx/>
              <a:buNone/>
            </a:pPr>
            <a:r>
              <a:rPr lang="en-US" sz="2200" smtClean="0">
                <a:sym typeface="Wingdings" pitchFamily="-84" charset="2"/>
              </a:rPr>
              <a:t>	 “BU</a:t>
            </a:r>
            <a:r>
              <a:rPr lang="en-US" sz="2200" smtClean="0">
                <a:solidFill>
                  <a:schemeClr val="bg2"/>
                </a:solidFill>
                <a:sym typeface="Wingdings" pitchFamily="-84" charset="2"/>
              </a:rPr>
              <a:t>tter</a:t>
            </a:r>
            <a:r>
              <a:rPr lang="en-US" sz="2200" smtClean="0">
                <a:sym typeface="Wingdings" pitchFamily="-84" charset="2"/>
              </a:rPr>
              <a:t>FLY” /b</a:t>
            </a:r>
            <a:r>
              <a:rPr lang="en-US" sz="2200" smtClean="0">
                <a:latin typeface="Lucida Grande" pitchFamily="-84" charset="0"/>
                <a:sym typeface="Wingdings" pitchFamily="-84" charset="2"/>
              </a:rPr>
              <a:t>ʌ</a:t>
            </a:r>
            <a:r>
              <a:rPr lang="en-US" sz="2200" smtClean="0">
                <a:solidFill>
                  <a:schemeClr val="bg2"/>
                </a:solidFill>
                <a:sym typeface="Wingdings" pitchFamily="-84" charset="2"/>
              </a:rPr>
              <a:t>tə</a:t>
            </a:r>
            <a:r>
              <a:rPr lang="en-US" sz="2200" smtClean="0">
                <a:solidFill>
                  <a:schemeClr val="bg2"/>
                </a:solidFill>
                <a:latin typeface="Lucida Grande" pitchFamily="-84" charset="0"/>
                <a:sym typeface="Wingdings" pitchFamily="-84" charset="2"/>
              </a:rPr>
              <a:t>ɹ</a:t>
            </a:r>
            <a:r>
              <a:rPr lang="en-US" sz="2200" smtClean="0">
                <a:sym typeface="Wingdings" pitchFamily="-84" charset="2"/>
              </a:rPr>
              <a:t>flaj/  “bufly” /b</a:t>
            </a:r>
            <a:r>
              <a:rPr lang="en-US" sz="2200" smtClean="0">
                <a:latin typeface="Lucida Grande" pitchFamily="-84" charset="0"/>
                <a:sym typeface="Wingdings" pitchFamily="-84" charset="2"/>
              </a:rPr>
              <a:t>ʌ</a:t>
            </a:r>
            <a:r>
              <a:rPr lang="en-US" sz="2200" smtClean="0">
                <a:sym typeface="Wingdings" pitchFamily="-84" charset="2"/>
              </a:rPr>
              <a:t>flaj/ 	</a:t>
            </a:r>
            <a:endParaRPr lang="en-US" sz="2200" smtClean="0"/>
          </a:p>
        </p:txBody>
      </p:sp>
      <p:sp>
        <p:nvSpPr>
          <p:cNvPr id="778243" name="Rounded Rectangle 5"/>
          <p:cNvSpPr>
            <a:spLocks noChangeArrowheads="1"/>
          </p:cNvSpPr>
          <p:nvPr/>
        </p:nvSpPr>
        <p:spPr bwMode="auto">
          <a:xfrm>
            <a:off x="3352800" y="3505200"/>
            <a:ext cx="3124200" cy="381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78244" name="Rounded Rectangle 6"/>
          <p:cNvSpPr>
            <a:spLocks noChangeArrowheads="1"/>
          </p:cNvSpPr>
          <p:nvPr/>
        </p:nvSpPr>
        <p:spPr bwMode="auto">
          <a:xfrm>
            <a:off x="2819400" y="3886200"/>
            <a:ext cx="3124200" cy="381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78245" name="Rounded Rectangle 7"/>
          <p:cNvSpPr>
            <a:spLocks noChangeArrowheads="1"/>
          </p:cNvSpPr>
          <p:nvPr/>
        </p:nvSpPr>
        <p:spPr bwMode="auto">
          <a:xfrm>
            <a:off x="3352800" y="4648200"/>
            <a:ext cx="3124200" cy="381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78246" name="Rounded Rectangle 8"/>
          <p:cNvSpPr>
            <a:spLocks noChangeArrowheads="1"/>
          </p:cNvSpPr>
          <p:nvPr/>
        </p:nvSpPr>
        <p:spPr bwMode="auto">
          <a:xfrm>
            <a:off x="3733800" y="4191000"/>
            <a:ext cx="3048000" cy="4572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78247" name="Rounded Rectangle 9"/>
          <p:cNvSpPr>
            <a:spLocks noChangeArrowheads="1"/>
          </p:cNvSpPr>
          <p:nvPr/>
        </p:nvSpPr>
        <p:spPr bwMode="auto">
          <a:xfrm>
            <a:off x="3657600" y="5105400"/>
            <a:ext cx="3200400" cy="381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78248" name="Rectangle 2"/>
          <p:cNvSpPr>
            <a:spLocks noGrp="1" noChangeArrowheads="1"/>
          </p:cNvSpPr>
          <p:nvPr>
            <p:ph type="title" idx="4294967295"/>
          </p:nvPr>
        </p:nvSpPr>
        <p:spPr>
          <a:xfrm>
            <a:off x="685800" y="0"/>
            <a:ext cx="7772400" cy="1143000"/>
          </a:xfrm>
        </p:spPr>
        <p:txBody>
          <a:bodyPr/>
          <a:lstStyle/>
          <a:p>
            <a:pPr eaLnBrk="1" hangingPunct="1"/>
            <a:r>
              <a:rPr lang="en-US" sz="3200" smtClean="0"/>
              <a:t>Deletion Processes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7" name="Rectangle 2"/>
          <p:cNvSpPr>
            <a:spLocks noGrp="1" noChangeArrowheads="1"/>
          </p:cNvSpPr>
          <p:nvPr>
            <p:ph type="title" idx="4294967295"/>
          </p:nvPr>
        </p:nvSpPr>
        <p:spPr>
          <a:xfrm>
            <a:off x="685800" y="0"/>
            <a:ext cx="7772400" cy="1143000"/>
          </a:xfrm>
        </p:spPr>
        <p:txBody>
          <a:bodyPr/>
          <a:lstStyle/>
          <a:p>
            <a:pPr eaLnBrk="1" hangingPunct="1"/>
            <a:r>
              <a:rPr lang="en-US" sz="3200" smtClean="0"/>
              <a:t>Deletion Processes</a:t>
            </a:r>
          </a:p>
        </p:txBody>
      </p:sp>
      <p:sp>
        <p:nvSpPr>
          <p:cNvPr id="5" name="Content Placeholder 2"/>
          <p:cNvSpPr>
            <a:spLocks/>
          </p:cNvSpPr>
          <p:nvPr/>
        </p:nvSpPr>
        <p:spPr bwMode="auto">
          <a:xfrm>
            <a:off x="228600" y="1143000"/>
            <a:ext cx="8763000" cy="5486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200" b="0" dirty="0">
                <a:solidFill>
                  <a:schemeClr val="bg2"/>
                </a:solidFill>
                <a:latin typeface="Calibri"/>
                <a:ea typeface="Osaka" pitchFamily="-84" charset="-128"/>
                <a:cs typeface="Osaka" pitchFamily="-84" charset="-128"/>
              </a:rPr>
              <a:t>Deletion of unstressed syllables</a:t>
            </a:r>
            <a:r>
              <a:rPr lang="en-US" sz="2200" b="0" dirty="0">
                <a:latin typeface="Calibri"/>
                <a:ea typeface="Osaka" pitchFamily="-84" charset="-128"/>
                <a:cs typeface="Osaka" pitchFamily="-84" charset="-128"/>
              </a:rPr>
              <a:t>:</a:t>
            </a:r>
          </a:p>
          <a:p>
            <a:pPr marL="342900" indent="-342900">
              <a:spcBef>
                <a:spcPct val="20000"/>
              </a:spcBef>
            </a:pPr>
            <a:r>
              <a:rPr lang="en-US" sz="2200" b="0" dirty="0">
                <a:latin typeface="Calibri"/>
                <a:ea typeface="Osaka" pitchFamily="-84" charset="-128"/>
                <a:cs typeface="Osaka" pitchFamily="-84" charset="-128"/>
              </a:rPr>
              <a:t>Delete a syllable (usually more than one sound, and includes a vowel-like sound) if it is unstressed. (Unstressed syllables in English usually have the </a:t>
            </a:r>
            <a:r>
              <a:rPr lang="en-US" sz="2200" b="0" dirty="0" err="1">
                <a:latin typeface="Calibri"/>
                <a:ea typeface="Osaka" pitchFamily="-84" charset="-128"/>
                <a:cs typeface="Osaka" pitchFamily="-84" charset="-128"/>
              </a:rPr>
              <a:t>ə</a:t>
            </a:r>
            <a:r>
              <a:rPr lang="en-US" sz="2200" b="0" dirty="0">
                <a:latin typeface="Calibri"/>
                <a:ea typeface="Osaka" pitchFamily="-84" charset="-128"/>
                <a:cs typeface="Osaka" pitchFamily="-84" charset="-128"/>
              </a:rPr>
              <a:t> as their vowel.) </a:t>
            </a:r>
          </a:p>
          <a:p>
            <a:pPr marL="342900" indent="-342900">
              <a:spcBef>
                <a:spcPct val="20000"/>
              </a:spcBef>
            </a:pPr>
            <a:endParaRPr lang="en-US" sz="2200" b="0" dirty="0">
              <a:latin typeface="Calibri"/>
              <a:ea typeface="Osaka" pitchFamily="-84" charset="-128"/>
              <a:cs typeface="Osaka" pitchFamily="-84" charset="-128"/>
            </a:endParaRPr>
          </a:p>
          <a:p>
            <a:pPr marL="342900" indent="-342900">
              <a:spcBef>
                <a:spcPct val="20000"/>
              </a:spcBef>
            </a:pPr>
            <a:r>
              <a:rPr lang="en-US" sz="2200" b="0" dirty="0">
                <a:solidFill>
                  <a:schemeClr val="bg2"/>
                </a:solidFill>
                <a:latin typeface="Calibri"/>
                <a:ea typeface="Osaka" pitchFamily="-84" charset="-128"/>
                <a:cs typeface="Osaka" pitchFamily="-84" charset="-128"/>
              </a:rPr>
              <a:t>Unstressed syllable deletion</a:t>
            </a:r>
            <a:r>
              <a:rPr lang="en-US" sz="2200" b="0" dirty="0">
                <a:solidFill>
                  <a:srgbClr val="5BE5A4"/>
                </a:solidFill>
                <a:latin typeface="Calibri"/>
                <a:ea typeface="Osaka" pitchFamily="-84" charset="-128"/>
                <a:cs typeface="Osaka" pitchFamily="-84" charset="-128"/>
              </a:rPr>
              <a:t> </a:t>
            </a:r>
            <a:r>
              <a:rPr lang="en-US" sz="2200" b="0" dirty="0">
                <a:latin typeface="Calibri"/>
                <a:ea typeface="Osaka" pitchFamily="-84" charset="-128"/>
                <a:cs typeface="Osaka" pitchFamily="-84" charset="-128"/>
              </a:rPr>
              <a:t>process examples:</a:t>
            </a:r>
            <a:endParaRPr lang="en-US" sz="2200" b="0" dirty="0">
              <a:latin typeface="Calibri"/>
              <a:ea typeface="Osaka" pitchFamily="-84" charset="-128"/>
              <a:cs typeface="Osaka" pitchFamily="-84" charset="-128"/>
              <a:sym typeface="Wingdings" pitchFamily="-84" charset="2"/>
            </a:endParaRPr>
          </a:p>
          <a:p>
            <a:pPr marL="342900" indent="-342900">
              <a:spcBef>
                <a:spcPct val="20000"/>
              </a:spcBef>
            </a:pPr>
            <a:r>
              <a:rPr lang="en-US" sz="2200" b="0" dirty="0">
                <a:latin typeface="Calibri"/>
                <a:ea typeface="Osaka" pitchFamily="-84" charset="-128"/>
                <a:cs typeface="Osaka" pitchFamily="-84" charset="-128"/>
                <a:sym typeface="Wingdings" pitchFamily="-84" charset="2"/>
              </a:rPr>
              <a:t>	 “</a:t>
            </a:r>
            <a:r>
              <a:rPr lang="en-US" sz="2200" b="0" dirty="0" err="1">
                <a:solidFill>
                  <a:schemeClr val="bg2"/>
                </a:solidFill>
                <a:latin typeface="Calibri"/>
                <a:ea typeface="Osaka" pitchFamily="-84" charset="-128"/>
                <a:cs typeface="Osaka" pitchFamily="-84" charset="-128"/>
                <a:sym typeface="Wingdings" pitchFamily="-84" charset="2"/>
              </a:rPr>
              <a:t>gi</a:t>
            </a:r>
            <a:r>
              <a:rPr lang="en-US" sz="2200" b="0" dirty="0" err="1">
                <a:latin typeface="Calibri"/>
                <a:ea typeface="Osaka" pitchFamily="-84" charset="-128"/>
                <a:cs typeface="Osaka" pitchFamily="-84" charset="-128"/>
                <a:sym typeface="Wingdings" pitchFamily="-84" charset="2"/>
              </a:rPr>
              <a:t>RAFFE</a:t>
            </a:r>
            <a:r>
              <a:rPr lang="en-US" sz="2200" b="0" dirty="0">
                <a:latin typeface="Calibri"/>
                <a:ea typeface="Osaka" pitchFamily="-84" charset="-128"/>
                <a:cs typeface="Osaka" pitchFamily="-84" charset="-128"/>
                <a:sym typeface="Wingdings" pitchFamily="-84" charset="2"/>
              </a:rPr>
              <a:t>” /</a:t>
            </a:r>
            <a:r>
              <a:rPr lang="en-US" sz="2200" b="0" dirty="0" err="1">
                <a:solidFill>
                  <a:schemeClr val="bg2"/>
                </a:solidFill>
                <a:latin typeface="Calibri"/>
                <a:ea typeface="Osaka" pitchFamily="-84" charset="-128"/>
                <a:cs typeface="Osaka" pitchFamily="-84" charset="-128"/>
                <a:sym typeface="Wingdings" pitchFamily="-84" charset="2"/>
              </a:rPr>
              <a:t>d</a:t>
            </a:r>
            <a:r>
              <a:rPr lang="en-US" sz="2200" b="0" dirty="0" err="1">
                <a:solidFill>
                  <a:schemeClr val="bg2"/>
                </a:solidFill>
                <a:latin typeface="Lucida Grande" pitchFamily="-84" charset="0"/>
                <a:ea typeface="Osaka" pitchFamily="-84" charset="-128"/>
                <a:cs typeface="Osaka" pitchFamily="-84" charset="-128"/>
                <a:sym typeface="Wingdings" pitchFamily="-84" charset="2"/>
              </a:rPr>
              <a:t>ʒ</a:t>
            </a:r>
            <a:r>
              <a:rPr lang="en-US" sz="2200" b="0" dirty="0" err="1">
                <a:solidFill>
                  <a:schemeClr val="bg2"/>
                </a:solidFill>
                <a:latin typeface="Calibri"/>
                <a:ea typeface="Osaka" pitchFamily="-84" charset="-128"/>
                <a:cs typeface="Osaka" pitchFamily="-84" charset="-128"/>
                <a:sym typeface="Wingdings" pitchFamily="-84" charset="2"/>
              </a:rPr>
              <a:t>ə</a:t>
            </a:r>
            <a:r>
              <a:rPr lang="en-US" sz="2200" b="0" dirty="0" err="1">
                <a:latin typeface="Lucida Grande" pitchFamily="-84" charset="0"/>
                <a:ea typeface="Osaka" pitchFamily="-84" charset="-128"/>
                <a:cs typeface="Osaka" pitchFamily="-84" charset="-128"/>
                <a:sym typeface="Wingdings" pitchFamily="-84" charset="2"/>
              </a:rPr>
              <a:t>ɹ</a:t>
            </a:r>
            <a:r>
              <a:rPr lang="en-US" sz="2200" b="0" dirty="0" err="1">
                <a:latin typeface="Calibri"/>
                <a:ea typeface="Osaka" pitchFamily="-84" charset="-128"/>
                <a:cs typeface="Osaka" pitchFamily="-84" charset="-128"/>
                <a:sym typeface="Wingdings" pitchFamily="-84" charset="2"/>
              </a:rPr>
              <a:t>æf</a:t>
            </a:r>
            <a:r>
              <a:rPr lang="en-US" sz="2200" b="0" dirty="0">
                <a:latin typeface="Calibri"/>
                <a:ea typeface="Osaka" pitchFamily="-84" charset="-128"/>
                <a:cs typeface="Osaka" pitchFamily="-84" charset="-128"/>
                <a:sym typeface="Wingdings" pitchFamily="-84" charset="2"/>
              </a:rPr>
              <a:t>/  “</a:t>
            </a:r>
            <a:r>
              <a:rPr lang="en-US" sz="2200" b="0" dirty="0" err="1">
                <a:latin typeface="Calibri"/>
                <a:ea typeface="Osaka" pitchFamily="-84" charset="-128"/>
                <a:cs typeface="Osaka" pitchFamily="-84" charset="-128"/>
                <a:sym typeface="Wingdings" pitchFamily="-84" charset="2"/>
              </a:rPr>
              <a:t>raffe</a:t>
            </a:r>
            <a:r>
              <a:rPr lang="en-US" sz="2200" b="0" dirty="0">
                <a:latin typeface="Calibri"/>
                <a:ea typeface="Osaka" pitchFamily="-84" charset="-128"/>
                <a:cs typeface="Osaka" pitchFamily="-84" charset="-128"/>
                <a:sym typeface="Wingdings" pitchFamily="-84" charset="2"/>
              </a:rPr>
              <a:t>” /</a:t>
            </a:r>
            <a:r>
              <a:rPr lang="en-US" sz="2200" b="0" dirty="0" err="1">
                <a:latin typeface="Lucida Grande" pitchFamily="-84" charset="0"/>
                <a:ea typeface="Osaka" pitchFamily="-84" charset="-128"/>
                <a:cs typeface="Osaka" pitchFamily="-84" charset="-128"/>
                <a:sym typeface="Wingdings" pitchFamily="-84" charset="2"/>
              </a:rPr>
              <a:t>ɹ</a:t>
            </a:r>
            <a:r>
              <a:rPr lang="en-US" sz="2200" b="0" dirty="0" err="1">
                <a:latin typeface="Calibri"/>
                <a:ea typeface="Osaka" pitchFamily="-84" charset="-128"/>
                <a:cs typeface="Osaka" pitchFamily="-84" charset="-128"/>
                <a:sym typeface="Wingdings" pitchFamily="-84" charset="2"/>
              </a:rPr>
              <a:t>æf</a:t>
            </a:r>
            <a:r>
              <a:rPr lang="en-US" sz="2200" b="0" dirty="0">
                <a:latin typeface="Calibri"/>
                <a:ea typeface="Osaka" pitchFamily="-84" charset="-128"/>
                <a:cs typeface="Osaka" pitchFamily="-84" charset="-128"/>
                <a:sym typeface="Wingdings" pitchFamily="-84" charset="2"/>
              </a:rPr>
              <a:t>/ </a:t>
            </a:r>
          </a:p>
          <a:p>
            <a:pPr marL="342900" indent="-342900">
              <a:spcBef>
                <a:spcPct val="20000"/>
              </a:spcBef>
            </a:pPr>
            <a:r>
              <a:rPr lang="en-US" sz="2200" b="0" dirty="0">
                <a:latin typeface="Calibri"/>
                <a:ea typeface="Osaka" pitchFamily="-84" charset="-128"/>
                <a:cs typeface="Osaka" pitchFamily="-84" charset="-128"/>
                <a:sym typeface="Wingdings" pitchFamily="-84" charset="2"/>
              </a:rPr>
              <a:t>	 “</a:t>
            </a:r>
            <a:r>
              <a:rPr lang="en-US" sz="2200" b="0" dirty="0" err="1">
                <a:solidFill>
                  <a:schemeClr val="bg2"/>
                </a:solidFill>
                <a:latin typeface="Calibri"/>
                <a:ea typeface="Osaka" pitchFamily="-84" charset="-128"/>
                <a:cs typeface="Osaka" pitchFamily="-84" charset="-128"/>
                <a:sym typeface="Wingdings" pitchFamily="-84" charset="2"/>
              </a:rPr>
              <a:t>a</a:t>
            </a:r>
            <a:r>
              <a:rPr lang="en-US" sz="2200" b="0" dirty="0" err="1">
                <a:latin typeface="Calibri"/>
                <a:ea typeface="Osaka" pitchFamily="-84" charset="-128"/>
                <a:cs typeface="Osaka" pitchFamily="-84" charset="-128"/>
                <a:sym typeface="Wingdings" pitchFamily="-84" charset="2"/>
              </a:rPr>
              <a:t>WAY</a:t>
            </a:r>
            <a:r>
              <a:rPr lang="en-US" sz="2200" b="0" dirty="0">
                <a:latin typeface="Calibri"/>
                <a:ea typeface="Osaka" pitchFamily="-84" charset="-128"/>
                <a:cs typeface="Osaka" pitchFamily="-84" charset="-128"/>
                <a:sym typeface="Wingdings" pitchFamily="-84" charset="2"/>
              </a:rPr>
              <a:t>”  /</a:t>
            </a:r>
            <a:r>
              <a:rPr lang="en-US" sz="2200" b="0" dirty="0" err="1">
                <a:solidFill>
                  <a:schemeClr val="bg2"/>
                </a:solidFill>
                <a:latin typeface="Calibri"/>
                <a:ea typeface="Osaka" pitchFamily="-84" charset="-128"/>
                <a:cs typeface="Osaka" pitchFamily="-84" charset="-128"/>
                <a:sym typeface="Wingdings" pitchFamily="-84" charset="2"/>
              </a:rPr>
              <a:t>ə</a:t>
            </a:r>
            <a:r>
              <a:rPr lang="en-US" sz="2200" b="0" dirty="0" err="1">
                <a:latin typeface="Calibri"/>
                <a:ea typeface="Osaka" pitchFamily="-84" charset="-128"/>
                <a:cs typeface="Osaka" pitchFamily="-84" charset="-128"/>
                <a:sym typeface="Wingdings" pitchFamily="-84" charset="2"/>
              </a:rPr>
              <a:t>we</a:t>
            </a:r>
            <a:r>
              <a:rPr lang="en-US" sz="2200" b="0" dirty="0">
                <a:latin typeface="Calibri"/>
                <a:ea typeface="Osaka" pitchFamily="-84" charset="-128"/>
                <a:cs typeface="Osaka" pitchFamily="-84" charset="-128"/>
                <a:sym typeface="Wingdings" pitchFamily="-84" charset="2"/>
              </a:rPr>
              <a:t>/  “way” /we/</a:t>
            </a:r>
          </a:p>
          <a:p>
            <a:pPr marL="342900" indent="-342900">
              <a:spcBef>
                <a:spcPct val="20000"/>
              </a:spcBef>
            </a:pPr>
            <a:r>
              <a:rPr lang="en-US" sz="2200" b="0" dirty="0">
                <a:latin typeface="Calibri"/>
                <a:ea typeface="Osaka" pitchFamily="-84" charset="-128"/>
                <a:cs typeface="Osaka" pitchFamily="-84" charset="-128"/>
                <a:sym typeface="Wingdings" pitchFamily="-84" charset="2"/>
              </a:rPr>
              <a:t>	 “</a:t>
            </a:r>
            <a:r>
              <a:rPr lang="en-US" sz="2200" b="0" dirty="0" err="1">
                <a:latin typeface="Calibri"/>
                <a:ea typeface="Osaka" pitchFamily="-84" charset="-128"/>
                <a:cs typeface="Osaka" pitchFamily="-84" charset="-128"/>
                <a:sym typeface="Wingdings" pitchFamily="-84" charset="2"/>
              </a:rPr>
              <a:t>A</a:t>
            </a:r>
            <a:r>
              <a:rPr lang="en-US" sz="2200" b="0" dirty="0" err="1">
                <a:solidFill>
                  <a:schemeClr val="bg2"/>
                </a:solidFill>
                <a:latin typeface="Calibri"/>
                <a:ea typeface="Osaka" pitchFamily="-84" charset="-128"/>
                <a:cs typeface="Osaka" pitchFamily="-84" charset="-128"/>
                <a:sym typeface="Wingdings" pitchFamily="-84" charset="2"/>
              </a:rPr>
              <a:t>lli</a:t>
            </a:r>
            <a:r>
              <a:rPr lang="en-US" sz="2200" b="0" dirty="0" err="1">
                <a:latin typeface="Calibri"/>
                <a:ea typeface="Osaka" pitchFamily="-84" charset="-128"/>
                <a:cs typeface="Osaka" pitchFamily="-84" charset="-128"/>
                <a:sym typeface="Wingdings" pitchFamily="-84" charset="2"/>
              </a:rPr>
              <a:t>GA</a:t>
            </a:r>
            <a:r>
              <a:rPr lang="en-US" sz="2200" b="0" dirty="0" err="1">
                <a:solidFill>
                  <a:schemeClr val="bg2"/>
                </a:solidFill>
                <a:latin typeface="Calibri"/>
                <a:ea typeface="Osaka" pitchFamily="-84" charset="-128"/>
                <a:cs typeface="Osaka" pitchFamily="-84" charset="-128"/>
                <a:sym typeface="Wingdings" pitchFamily="-84" charset="2"/>
              </a:rPr>
              <a:t>tor</a:t>
            </a:r>
            <a:r>
              <a:rPr lang="en-US" sz="2200" b="0" dirty="0">
                <a:latin typeface="Calibri"/>
                <a:ea typeface="Osaka" pitchFamily="-84" charset="-128"/>
                <a:cs typeface="Osaka" pitchFamily="-84" charset="-128"/>
                <a:sym typeface="Wingdings" pitchFamily="-84" charset="2"/>
              </a:rPr>
              <a:t>” /</a:t>
            </a:r>
            <a:r>
              <a:rPr lang="en-US" sz="2200" b="0" dirty="0" err="1">
                <a:latin typeface="Calibri"/>
                <a:ea typeface="Osaka" pitchFamily="-84" charset="-128"/>
                <a:cs typeface="Osaka" pitchFamily="-84" charset="-128"/>
                <a:sym typeface="Wingdings" pitchFamily="-84" charset="2"/>
              </a:rPr>
              <a:t>æ</a:t>
            </a:r>
            <a:r>
              <a:rPr lang="en-US" sz="2200" b="0" dirty="0" err="1">
                <a:solidFill>
                  <a:schemeClr val="bg2"/>
                </a:solidFill>
                <a:latin typeface="Calibri"/>
                <a:ea typeface="Osaka" pitchFamily="-84" charset="-128"/>
                <a:cs typeface="Osaka" pitchFamily="-84" charset="-128"/>
                <a:sym typeface="Wingdings" pitchFamily="-84" charset="2"/>
              </a:rPr>
              <a:t>lə</a:t>
            </a:r>
            <a:r>
              <a:rPr lang="en-US" sz="2200" b="0" dirty="0" err="1">
                <a:latin typeface="Calibri"/>
                <a:ea typeface="Osaka" pitchFamily="-84" charset="-128"/>
                <a:cs typeface="Osaka" pitchFamily="-84" charset="-128"/>
                <a:sym typeface="Wingdings" pitchFamily="-84" charset="2"/>
              </a:rPr>
              <a:t>ge</a:t>
            </a:r>
            <a:r>
              <a:rPr lang="en-US" sz="2200" b="0" dirty="0" err="1">
                <a:solidFill>
                  <a:schemeClr val="bg2"/>
                </a:solidFill>
                <a:latin typeface="Calibri"/>
                <a:ea typeface="Osaka" pitchFamily="-84" charset="-128"/>
                <a:cs typeface="Osaka" pitchFamily="-84" charset="-128"/>
                <a:sym typeface="Wingdings" pitchFamily="-84" charset="2"/>
              </a:rPr>
              <a:t>tə</a:t>
            </a:r>
            <a:r>
              <a:rPr lang="en-US" sz="2200" b="0" dirty="0" err="1">
                <a:solidFill>
                  <a:schemeClr val="bg2"/>
                </a:solidFill>
                <a:latin typeface="Lucida Grande" pitchFamily="-84" charset="0"/>
                <a:ea typeface="Osaka" pitchFamily="-84" charset="-128"/>
                <a:cs typeface="Osaka" pitchFamily="-84" charset="-128"/>
                <a:sym typeface="Wingdings" pitchFamily="-84" charset="2"/>
              </a:rPr>
              <a:t>ɹ</a:t>
            </a:r>
            <a:r>
              <a:rPr lang="en-US" sz="2200" b="0" dirty="0">
                <a:latin typeface="Calibri"/>
                <a:ea typeface="Osaka" pitchFamily="-84" charset="-128"/>
                <a:cs typeface="Osaka" pitchFamily="-84" charset="-128"/>
                <a:sym typeface="Wingdings" pitchFamily="-84" charset="2"/>
              </a:rPr>
              <a:t>/  “</a:t>
            </a:r>
            <a:r>
              <a:rPr lang="en-US" sz="2200" b="0" dirty="0" err="1">
                <a:latin typeface="Calibri"/>
                <a:ea typeface="Osaka" pitchFamily="-84" charset="-128"/>
                <a:cs typeface="Osaka" pitchFamily="-84" charset="-128"/>
                <a:sym typeface="Wingdings" pitchFamily="-84" charset="2"/>
              </a:rPr>
              <a:t>agay</a:t>
            </a:r>
            <a:r>
              <a:rPr lang="en-US" sz="2200" b="0" dirty="0">
                <a:latin typeface="Calibri"/>
                <a:ea typeface="Osaka" pitchFamily="-84" charset="-128"/>
                <a:cs typeface="Osaka" pitchFamily="-84" charset="-128"/>
                <a:sym typeface="Wingdings" pitchFamily="-84" charset="2"/>
              </a:rPr>
              <a:t>” /</a:t>
            </a:r>
            <a:r>
              <a:rPr lang="en-US" sz="2200" b="0" dirty="0" err="1">
                <a:latin typeface="Calibri"/>
                <a:ea typeface="Osaka" pitchFamily="-84" charset="-128"/>
                <a:cs typeface="Osaka" pitchFamily="-84" charset="-128"/>
                <a:sym typeface="Wingdings" pitchFamily="-84" charset="2"/>
              </a:rPr>
              <a:t>æge</a:t>
            </a:r>
            <a:r>
              <a:rPr lang="en-US" sz="2200" b="0" dirty="0">
                <a:latin typeface="Calibri"/>
                <a:ea typeface="Osaka" pitchFamily="-84" charset="-128"/>
                <a:cs typeface="Osaka" pitchFamily="-84" charset="-128"/>
                <a:sym typeface="Wingdings" pitchFamily="-84" charset="2"/>
              </a:rPr>
              <a:t>/</a:t>
            </a:r>
          </a:p>
          <a:p>
            <a:pPr marL="342900" indent="-342900">
              <a:spcBef>
                <a:spcPct val="20000"/>
              </a:spcBef>
            </a:pPr>
            <a:r>
              <a:rPr lang="en-US" sz="2200" b="0" dirty="0">
                <a:latin typeface="Calibri"/>
                <a:ea typeface="Osaka" pitchFamily="-84" charset="-128"/>
                <a:cs typeface="Osaka" pitchFamily="-84" charset="-128"/>
                <a:sym typeface="Wingdings" pitchFamily="-84" charset="2"/>
              </a:rPr>
              <a:t>	 “</a:t>
            </a:r>
            <a:r>
              <a:rPr lang="en-US" sz="2200" b="0" dirty="0" err="1">
                <a:solidFill>
                  <a:schemeClr val="bg2"/>
                </a:solidFill>
                <a:latin typeface="Calibri"/>
                <a:ea typeface="Osaka" pitchFamily="-84" charset="-128"/>
                <a:cs typeface="Osaka" pitchFamily="-84" charset="-128"/>
                <a:sym typeface="Wingdings" pitchFamily="-84" charset="2"/>
              </a:rPr>
              <a:t>ba</a:t>
            </a:r>
            <a:r>
              <a:rPr lang="en-US" sz="2200" b="0" dirty="0" err="1">
                <a:latin typeface="Calibri"/>
                <a:ea typeface="Osaka" pitchFamily="-84" charset="-128"/>
                <a:cs typeface="Osaka" pitchFamily="-84" charset="-128"/>
                <a:sym typeface="Wingdings" pitchFamily="-84" charset="2"/>
              </a:rPr>
              <a:t>NAna</a:t>
            </a:r>
            <a:r>
              <a:rPr lang="en-US" sz="2200" b="0" dirty="0">
                <a:latin typeface="Calibri"/>
                <a:ea typeface="Osaka" pitchFamily="-84" charset="-128"/>
                <a:cs typeface="Osaka" pitchFamily="-84" charset="-128"/>
                <a:sym typeface="Wingdings" pitchFamily="-84" charset="2"/>
              </a:rPr>
              <a:t>” /</a:t>
            </a:r>
            <a:r>
              <a:rPr lang="en-US" sz="2200" b="0" dirty="0" err="1">
                <a:solidFill>
                  <a:schemeClr val="bg2"/>
                </a:solidFill>
                <a:latin typeface="Calibri"/>
                <a:ea typeface="Osaka" pitchFamily="-84" charset="-128"/>
                <a:cs typeface="Osaka" pitchFamily="-84" charset="-128"/>
                <a:sym typeface="Wingdings" pitchFamily="-84" charset="2"/>
              </a:rPr>
              <a:t>bə</a:t>
            </a:r>
            <a:r>
              <a:rPr lang="en-US" sz="2200" b="0" dirty="0" err="1">
                <a:latin typeface="Calibri"/>
                <a:ea typeface="Osaka" pitchFamily="-84" charset="-128"/>
                <a:cs typeface="Osaka" pitchFamily="-84" charset="-128"/>
                <a:sym typeface="Wingdings" pitchFamily="-84" charset="2"/>
              </a:rPr>
              <a:t>nænə</a:t>
            </a:r>
            <a:r>
              <a:rPr lang="en-US" sz="2200" b="0" dirty="0">
                <a:latin typeface="Calibri"/>
                <a:ea typeface="Osaka" pitchFamily="-84" charset="-128"/>
                <a:cs typeface="Osaka" pitchFamily="-84" charset="-128"/>
                <a:sym typeface="Wingdings" pitchFamily="-84" charset="2"/>
              </a:rPr>
              <a:t>/  “nana” /</a:t>
            </a:r>
            <a:r>
              <a:rPr lang="en-US" sz="2200" b="0" dirty="0" err="1">
                <a:latin typeface="Calibri"/>
                <a:ea typeface="Osaka" pitchFamily="-84" charset="-128"/>
                <a:cs typeface="Osaka" pitchFamily="-84" charset="-128"/>
                <a:sym typeface="Wingdings" pitchFamily="-84" charset="2"/>
              </a:rPr>
              <a:t>nænə</a:t>
            </a:r>
            <a:r>
              <a:rPr lang="en-US" sz="2200" b="0" dirty="0">
                <a:latin typeface="Calibri"/>
                <a:ea typeface="Osaka" pitchFamily="-84" charset="-128"/>
                <a:cs typeface="Osaka" pitchFamily="-84" charset="-128"/>
                <a:sym typeface="Wingdings" pitchFamily="-84" charset="2"/>
              </a:rPr>
              <a:t>/ </a:t>
            </a:r>
          </a:p>
          <a:p>
            <a:pPr marL="342900" indent="-342900">
              <a:spcBef>
                <a:spcPct val="20000"/>
              </a:spcBef>
            </a:pPr>
            <a:r>
              <a:rPr lang="en-US" sz="2200" b="0" dirty="0">
                <a:latin typeface="Calibri"/>
                <a:ea typeface="Osaka" pitchFamily="-84" charset="-128"/>
                <a:cs typeface="Osaka" pitchFamily="-84" charset="-128"/>
                <a:sym typeface="Wingdings" pitchFamily="-84" charset="2"/>
              </a:rPr>
              <a:t>	 “</a:t>
            </a:r>
            <a:r>
              <a:rPr lang="en-US" sz="2200" b="0" dirty="0" err="1">
                <a:latin typeface="Calibri"/>
                <a:ea typeface="Osaka" pitchFamily="-84" charset="-128"/>
                <a:cs typeface="Osaka" pitchFamily="-84" charset="-128"/>
                <a:sym typeface="Wingdings" pitchFamily="-84" charset="2"/>
              </a:rPr>
              <a:t>BU</a:t>
            </a:r>
            <a:r>
              <a:rPr lang="en-US" sz="2200" b="0" dirty="0" err="1">
                <a:solidFill>
                  <a:schemeClr val="bg2"/>
                </a:solidFill>
                <a:latin typeface="Calibri"/>
                <a:ea typeface="Osaka" pitchFamily="-84" charset="-128"/>
                <a:cs typeface="Osaka" pitchFamily="-84" charset="-128"/>
                <a:sym typeface="Wingdings" pitchFamily="-84" charset="2"/>
              </a:rPr>
              <a:t>tter</a:t>
            </a:r>
            <a:r>
              <a:rPr lang="en-US" sz="2200" b="0" dirty="0" err="1">
                <a:latin typeface="Calibri"/>
                <a:ea typeface="Osaka" pitchFamily="-84" charset="-128"/>
                <a:cs typeface="Osaka" pitchFamily="-84" charset="-128"/>
                <a:sym typeface="Wingdings" pitchFamily="-84" charset="2"/>
              </a:rPr>
              <a:t>FLY</a:t>
            </a:r>
            <a:r>
              <a:rPr lang="en-US" sz="2200" b="0" dirty="0">
                <a:latin typeface="Calibri"/>
                <a:ea typeface="Osaka" pitchFamily="-84" charset="-128"/>
                <a:cs typeface="Osaka" pitchFamily="-84" charset="-128"/>
                <a:sym typeface="Wingdings" pitchFamily="-84" charset="2"/>
              </a:rPr>
              <a:t>” /</a:t>
            </a:r>
            <a:r>
              <a:rPr lang="en-US" sz="2200" b="0" dirty="0" err="1">
                <a:latin typeface="Calibri"/>
                <a:ea typeface="Osaka" pitchFamily="-84" charset="-128"/>
                <a:cs typeface="Osaka" pitchFamily="-84" charset="-128"/>
                <a:sym typeface="Wingdings" pitchFamily="-84" charset="2"/>
              </a:rPr>
              <a:t>b</a:t>
            </a:r>
            <a:r>
              <a:rPr lang="en-US" sz="2200" b="0" dirty="0" err="1">
                <a:latin typeface="Lucida Grande" pitchFamily="-84" charset="0"/>
                <a:ea typeface="Osaka" pitchFamily="-84" charset="-128"/>
                <a:cs typeface="Osaka" pitchFamily="-84" charset="-128"/>
                <a:sym typeface="Wingdings" pitchFamily="-84" charset="2"/>
              </a:rPr>
              <a:t>ʌ</a:t>
            </a:r>
            <a:r>
              <a:rPr lang="en-US" sz="2200" b="0" dirty="0" err="1">
                <a:solidFill>
                  <a:schemeClr val="bg2"/>
                </a:solidFill>
                <a:latin typeface="Calibri"/>
                <a:ea typeface="Osaka" pitchFamily="-84" charset="-128"/>
                <a:cs typeface="Osaka" pitchFamily="-84" charset="-128"/>
                <a:sym typeface="Wingdings" pitchFamily="-84" charset="2"/>
              </a:rPr>
              <a:t>tə</a:t>
            </a:r>
            <a:r>
              <a:rPr lang="en-US" sz="2200" b="0" dirty="0" err="1">
                <a:solidFill>
                  <a:schemeClr val="bg2"/>
                </a:solidFill>
                <a:latin typeface="Lucida Grande" pitchFamily="-84" charset="0"/>
                <a:ea typeface="Osaka" pitchFamily="-84" charset="-128"/>
                <a:cs typeface="Osaka" pitchFamily="-84" charset="-128"/>
                <a:sym typeface="Wingdings" pitchFamily="-84" charset="2"/>
              </a:rPr>
              <a:t>ɹ</a:t>
            </a:r>
            <a:r>
              <a:rPr lang="en-US" sz="2200" b="0" dirty="0" err="1">
                <a:latin typeface="Calibri"/>
                <a:ea typeface="Osaka" pitchFamily="-84" charset="-128"/>
                <a:cs typeface="Osaka" pitchFamily="-84" charset="-128"/>
                <a:sym typeface="Wingdings" pitchFamily="-84" charset="2"/>
              </a:rPr>
              <a:t>flaj</a:t>
            </a:r>
            <a:r>
              <a:rPr lang="en-US" sz="2200" b="0" dirty="0">
                <a:latin typeface="Calibri"/>
                <a:ea typeface="Osaka" pitchFamily="-84" charset="-128"/>
                <a:cs typeface="Osaka" pitchFamily="-84" charset="-128"/>
                <a:sym typeface="Wingdings" pitchFamily="-84" charset="2"/>
              </a:rPr>
              <a:t>/  “</a:t>
            </a:r>
            <a:r>
              <a:rPr lang="en-US" sz="2200" b="0" dirty="0" err="1">
                <a:latin typeface="Calibri"/>
                <a:ea typeface="Osaka" pitchFamily="-84" charset="-128"/>
                <a:cs typeface="Osaka" pitchFamily="-84" charset="-128"/>
                <a:sym typeface="Wingdings" pitchFamily="-84" charset="2"/>
              </a:rPr>
              <a:t>bufly</a:t>
            </a:r>
            <a:r>
              <a:rPr lang="en-US" sz="2200" b="0" dirty="0">
                <a:latin typeface="Calibri"/>
                <a:ea typeface="Osaka" pitchFamily="-84" charset="-128"/>
                <a:cs typeface="Osaka" pitchFamily="-84" charset="-128"/>
                <a:sym typeface="Wingdings" pitchFamily="-84" charset="2"/>
              </a:rPr>
              <a:t>” /</a:t>
            </a:r>
            <a:r>
              <a:rPr lang="en-US" sz="2200" b="0" dirty="0" err="1">
                <a:latin typeface="Calibri"/>
                <a:ea typeface="Osaka" pitchFamily="-84" charset="-128"/>
                <a:cs typeface="Osaka" pitchFamily="-84" charset="-128"/>
                <a:sym typeface="Wingdings" pitchFamily="-84" charset="2"/>
              </a:rPr>
              <a:t>b</a:t>
            </a:r>
            <a:r>
              <a:rPr lang="en-US" sz="2200" b="0" dirty="0" err="1">
                <a:latin typeface="Lucida Grande" pitchFamily="-84" charset="0"/>
                <a:ea typeface="Osaka" pitchFamily="-84" charset="-128"/>
                <a:cs typeface="Osaka" pitchFamily="-84" charset="-128"/>
                <a:sym typeface="Wingdings" pitchFamily="-84" charset="2"/>
              </a:rPr>
              <a:t>ʌ</a:t>
            </a:r>
            <a:r>
              <a:rPr lang="en-US" sz="2200" b="0" dirty="0" err="1">
                <a:latin typeface="Calibri"/>
                <a:ea typeface="Osaka" pitchFamily="-84" charset="-128"/>
                <a:cs typeface="Osaka" pitchFamily="-84" charset="-128"/>
                <a:sym typeface="Wingdings" pitchFamily="-84" charset="2"/>
              </a:rPr>
              <a:t>flaj</a:t>
            </a:r>
            <a:r>
              <a:rPr lang="en-US" sz="2200" b="0" dirty="0">
                <a:latin typeface="Calibri"/>
                <a:ea typeface="Osaka" pitchFamily="-84" charset="-128"/>
                <a:cs typeface="Osaka" pitchFamily="-84" charset="-128"/>
                <a:sym typeface="Wingdings" pitchFamily="-84" charset="2"/>
              </a:rPr>
              <a:t>/ 	</a:t>
            </a:r>
            <a:endParaRPr lang="en-US" sz="2200" b="0" dirty="0">
              <a:latin typeface="Calibri"/>
              <a:ea typeface="Osaka" pitchFamily="-84" charset="-128"/>
              <a:cs typeface="Osaka" pitchFamily="-84" charset="-128"/>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Title 1"/>
          <p:cNvSpPr>
            <a:spLocks noGrp="1"/>
          </p:cNvSpPr>
          <p:nvPr>
            <p:ph type="title" idx="4294967295"/>
          </p:nvPr>
        </p:nvSpPr>
        <p:spPr>
          <a:xfrm>
            <a:off x="685800" y="152400"/>
            <a:ext cx="7772400" cy="1143000"/>
          </a:xfrm>
        </p:spPr>
        <p:txBody>
          <a:bodyPr/>
          <a:lstStyle/>
          <a:p>
            <a:r>
              <a:rPr lang="en-US" sz="3200" smtClean="0"/>
              <a:t>Substitution Processes</a:t>
            </a:r>
          </a:p>
        </p:txBody>
      </p:sp>
      <p:sp>
        <p:nvSpPr>
          <p:cNvPr id="780291" name="Content Placeholder 2"/>
          <p:cNvSpPr>
            <a:spLocks noGrp="1"/>
          </p:cNvSpPr>
          <p:nvPr>
            <p:ph idx="4294967295"/>
          </p:nvPr>
        </p:nvSpPr>
        <p:spPr>
          <a:xfrm>
            <a:off x="228600" y="1143000"/>
            <a:ext cx="8686800" cy="5486400"/>
          </a:xfrm>
        </p:spPr>
        <p:txBody>
          <a:bodyPr/>
          <a:lstStyle/>
          <a:p>
            <a:pPr>
              <a:buFontTx/>
              <a:buNone/>
            </a:pPr>
            <a:r>
              <a:rPr lang="en-US" sz="2200" smtClean="0"/>
              <a:t>Substitution: </a:t>
            </a:r>
            <a:r>
              <a:rPr lang="en-US" sz="2200" smtClean="0">
                <a:solidFill>
                  <a:schemeClr val="hlink"/>
                </a:solidFill>
              </a:rPr>
              <a:t>Stopping</a:t>
            </a:r>
            <a:r>
              <a:rPr lang="en-US" sz="2200" smtClean="0"/>
              <a:t> process</a:t>
            </a:r>
          </a:p>
          <a:p>
            <a:pPr>
              <a:buFontTx/>
              <a:buNone/>
            </a:pPr>
            <a:r>
              <a:rPr lang="en-US" sz="2200" smtClean="0"/>
              <a:t>Replace a fricative (consonant produced with continuous flowing air) with a stop (consonant where air flow is completely stopped).  Note that the place of articulation (lips, alveolar ridge, velum, etc.) and voicing (vocal cords vibrating or not) does not change.</a:t>
            </a:r>
          </a:p>
          <a:p>
            <a:pPr>
              <a:buFontTx/>
              <a:buNone/>
            </a:pPr>
            <a:endParaRPr lang="en-US" sz="2200" smtClean="0"/>
          </a:p>
          <a:p>
            <a:pPr>
              <a:buFontTx/>
              <a:buNone/>
            </a:pPr>
            <a:r>
              <a:rPr lang="en-US" sz="2200" smtClean="0">
                <a:solidFill>
                  <a:schemeClr val="hlink"/>
                </a:solidFill>
              </a:rPr>
              <a:t>Stopping</a:t>
            </a:r>
            <a:r>
              <a:rPr lang="en-US" sz="2200" smtClean="0"/>
              <a:t> process examples:</a:t>
            </a:r>
          </a:p>
          <a:p>
            <a:pPr>
              <a:buFontTx/>
              <a:buNone/>
            </a:pPr>
            <a:endParaRPr lang="en-US" sz="2200" smtClean="0"/>
          </a:p>
          <a:p>
            <a:pPr>
              <a:buFontTx/>
              <a:buNone/>
            </a:pPr>
            <a:r>
              <a:rPr lang="en-US" sz="2200" smtClean="0"/>
              <a:t>	“church” /</a:t>
            </a:r>
            <a:r>
              <a:rPr lang="en-US" sz="2200" smtClean="0">
                <a:solidFill>
                  <a:schemeClr val="hlink"/>
                </a:solidFill>
              </a:rPr>
              <a:t>t</a:t>
            </a:r>
            <a:r>
              <a:rPr lang="en-US" sz="2200" smtClean="0">
                <a:solidFill>
                  <a:schemeClr val="hlink"/>
                </a:solidFill>
                <a:latin typeface="Lucida Grande" pitchFamily="-84" charset="0"/>
              </a:rPr>
              <a:t>ʃ</a:t>
            </a:r>
            <a:r>
              <a:rPr lang="en-US" sz="2200" smtClean="0"/>
              <a:t>ə</a:t>
            </a:r>
            <a:r>
              <a:rPr lang="en-US" sz="2200" smtClean="0">
                <a:latin typeface="Lucida Grande" pitchFamily="-84" charset="0"/>
              </a:rPr>
              <a:t>ɹ</a:t>
            </a:r>
            <a:r>
              <a:rPr lang="en-US" sz="2200" smtClean="0">
                <a:solidFill>
                  <a:schemeClr val="hlink"/>
                </a:solidFill>
              </a:rPr>
              <a:t>t</a:t>
            </a:r>
            <a:r>
              <a:rPr lang="en-US" sz="2200" smtClean="0">
                <a:solidFill>
                  <a:schemeClr val="hlink"/>
                </a:solidFill>
                <a:latin typeface="Lucida Grande" pitchFamily="-84" charset="0"/>
              </a:rPr>
              <a:t>ʃ</a:t>
            </a:r>
            <a:r>
              <a:rPr lang="en-US" sz="2200" smtClean="0"/>
              <a:t>/ </a:t>
            </a:r>
            <a:r>
              <a:rPr lang="en-US" sz="2200" smtClean="0">
                <a:sym typeface="Wingdings" pitchFamily="-84" charset="2"/>
              </a:rPr>
              <a:t> “turt” /</a:t>
            </a:r>
            <a:r>
              <a:rPr lang="en-US" sz="2200" smtClean="0">
                <a:solidFill>
                  <a:schemeClr val="hlink"/>
                </a:solidFill>
              </a:rPr>
              <a:t>t</a:t>
            </a:r>
            <a:r>
              <a:rPr lang="en-US" sz="2200" smtClean="0"/>
              <a:t>ə</a:t>
            </a:r>
            <a:r>
              <a:rPr lang="en-US" sz="2200" smtClean="0">
                <a:latin typeface="Lucida Grande" pitchFamily="-84" charset="0"/>
              </a:rPr>
              <a:t>ɹ</a:t>
            </a:r>
            <a:r>
              <a:rPr lang="en-US" sz="2200" smtClean="0">
                <a:solidFill>
                  <a:schemeClr val="hlink"/>
                </a:solidFill>
              </a:rPr>
              <a:t>t</a:t>
            </a:r>
            <a:r>
              <a:rPr lang="en-US" sz="2200" smtClean="0"/>
              <a:t>/</a:t>
            </a:r>
          </a:p>
          <a:p>
            <a:pPr>
              <a:buFontTx/>
              <a:buNone/>
            </a:pPr>
            <a:r>
              <a:rPr lang="en-US" sz="2200" smtClean="0"/>
              <a:t>	“sing” /</a:t>
            </a:r>
            <a:r>
              <a:rPr lang="en-US" sz="2200" smtClean="0">
                <a:solidFill>
                  <a:schemeClr val="hlink"/>
                </a:solidFill>
              </a:rPr>
              <a:t>s</a:t>
            </a:r>
            <a:r>
              <a:rPr lang="en-US" sz="2200" smtClean="0">
                <a:latin typeface="Lucida Grande" pitchFamily="-84" charset="0"/>
              </a:rPr>
              <a:t>ɪ</a:t>
            </a:r>
            <a:r>
              <a:rPr lang="en-US" sz="2200" smtClean="0"/>
              <a:t>ŋ/ </a:t>
            </a:r>
            <a:r>
              <a:rPr lang="en-US" sz="2200" smtClean="0">
                <a:sym typeface="Wingdings" pitchFamily="-84" charset="2"/>
              </a:rPr>
              <a:t> “ting” </a:t>
            </a:r>
            <a:r>
              <a:rPr lang="en-US" sz="2200" smtClean="0"/>
              <a:t>/</a:t>
            </a:r>
            <a:r>
              <a:rPr lang="en-US" sz="2200" smtClean="0">
                <a:solidFill>
                  <a:schemeClr val="hlink"/>
                </a:solidFill>
              </a:rPr>
              <a:t>t</a:t>
            </a:r>
            <a:r>
              <a:rPr lang="en-US" sz="2200" smtClean="0">
                <a:latin typeface="Lucida Grande" pitchFamily="-84" charset="0"/>
              </a:rPr>
              <a:t>ɪ</a:t>
            </a:r>
            <a:r>
              <a:rPr lang="en-US" sz="2200" smtClean="0"/>
              <a:t>ŋ/</a:t>
            </a:r>
          </a:p>
          <a:p>
            <a:pPr>
              <a:buFontTx/>
              <a:buNone/>
            </a:pPr>
            <a:r>
              <a:rPr lang="en-US" sz="2200" smtClean="0"/>
              <a:t>	“zebra” /</a:t>
            </a:r>
            <a:r>
              <a:rPr lang="en-US" sz="2200" smtClean="0">
                <a:solidFill>
                  <a:schemeClr val="hlink"/>
                </a:solidFill>
              </a:rPr>
              <a:t>z</a:t>
            </a:r>
            <a:r>
              <a:rPr lang="en-US" sz="2200" smtClean="0"/>
              <a:t>ibrə/ </a:t>
            </a:r>
            <a:r>
              <a:rPr lang="en-US" sz="2200" smtClean="0">
                <a:sym typeface="Wingdings" pitchFamily="-84" charset="2"/>
              </a:rPr>
              <a:t> “debra” </a:t>
            </a:r>
            <a:r>
              <a:rPr lang="en-US" sz="2200" smtClean="0"/>
              <a:t>/</a:t>
            </a:r>
            <a:r>
              <a:rPr lang="en-US" sz="2200" smtClean="0">
                <a:solidFill>
                  <a:schemeClr val="hlink"/>
                </a:solidFill>
              </a:rPr>
              <a:t>d</a:t>
            </a:r>
            <a:r>
              <a:rPr lang="en-US" sz="2200" smtClean="0"/>
              <a:t>ibrə/ </a:t>
            </a:r>
          </a:p>
          <a:p>
            <a:pPr>
              <a:buFontTx/>
              <a:buNone/>
            </a:pPr>
            <a:r>
              <a:rPr lang="en-US" sz="2200" smtClean="0"/>
              <a:t>	“thing” /</a:t>
            </a:r>
            <a:r>
              <a:rPr lang="en-US" sz="2200" smtClean="0">
                <a:solidFill>
                  <a:schemeClr val="hlink"/>
                </a:solidFill>
                <a:latin typeface="Lucida Grande" pitchFamily="-84" charset="0"/>
              </a:rPr>
              <a:t>ɵ</a:t>
            </a:r>
            <a:r>
              <a:rPr lang="en-US" sz="2200" smtClean="0">
                <a:latin typeface="Lucida Grande" pitchFamily="-84" charset="0"/>
              </a:rPr>
              <a:t>ɪ</a:t>
            </a:r>
            <a:r>
              <a:rPr lang="en-US" sz="2200" smtClean="0"/>
              <a:t>ŋ/ </a:t>
            </a:r>
            <a:r>
              <a:rPr lang="en-US" sz="2200" smtClean="0">
                <a:sym typeface="Wingdings" pitchFamily="-84" charset="2"/>
              </a:rPr>
              <a:t> “ting” </a:t>
            </a:r>
            <a:r>
              <a:rPr lang="en-US" sz="2200" smtClean="0"/>
              <a:t>/</a:t>
            </a:r>
            <a:r>
              <a:rPr lang="en-US" sz="2200" smtClean="0">
                <a:solidFill>
                  <a:schemeClr val="hlink"/>
                </a:solidFill>
              </a:rPr>
              <a:t>t</a:t>
            </a:r>
            <a:r>
              <a:rPr lang="en-US" sz="2200" smtClean="0">
                <a:latin typeface="Lucida Grande" pitchFamily="-84" charset="0"/>
              </a:rPr>
              <a:t>ɪ</a:t>
            </a:r>
            <a:r>
              <a:rPr lang="en-US" sz="2200" smtClean="0"/>
              <a:t>ŋ/ </a:t>
            </a:r>
          </a:p>
          <a:p>
            <a:pPr>
              <a:buFontTx/>
              <a:buNone/>
            </a:pPr>
            <a:r>
              <a:rPr lang="en-US" sz="2200" smtClean="0"/>
              <a:t>	“this” /</a:t>
            </a:r>
            <a:r>
              <a:rPr lang="en-US" sz="2200" smtClean="0">
                <a:solidFill>
                  <a:schemeClr val="hlink"/>
                </a:solidFill>
              </a:rPr>
              <a:t>ð</a:t>
            </a:r>
            <a:r>
              <a:rPr lang="en-US" sz="2200" smtClean="0">
                <a:latin typeface="Lucida Grande" pitchFamily="-84" charset="0"/>
              </a:rPr>
              <a:t>ɪ</a:t>
            </a:r>
            <a:r>
              <a:rPr lang="en-US" sz="2200" smtClean="0"/>
              <a:t>s/ </a:t>
            </a:r>
            <a:r>
              <a:rPr lang="en-US" sz="2200" smtClean="0">
                <a:sym typeface="Wingdings" pitchFamily="-84" charset="2"/>
              </a:rPr>
              <a:t> “tis” </a:t>
            </a:r>
            <a:r>
              <a:rPr lang="en-US" sz="2200" smtClean="0">
                <a:solidFill>
                  <a:schemeClr val="hlink"/>
                </a:solidFill>
              </a:rPr>
              <a:t>/t</a:t>
            </a:r>
            <a:r>
              <a:rPr lang="en-US" sz="2200" smtClean="0">
                <a:solidFill>
                  <a:schemeClr val="hlink"/>
                </a:solidFill>
                <a:latin typeface="Lucida Grande" pitchFamily="-84" charset="0"/>
              </a:rPr>
              <a:t>ɪ</a:t>
            </a:r>
            <a:r>
              <a:rPr lang="en-US" sz="2200" smtClean="0">
                <a:solidFill>
                  <a:schemeClr val="hlink"/>
                </a:solidFill>
              </a:rPr>
              <a:t>s</a:t>
            </a:r>
            <a:r>
              <a:rPr lang="en-US" sz="2200" smtClean="0"/>
              <a:t>/ </a:t>
            </a:r>
          </a:p>
          <a:p>
            <a:pPr>
              <a:buFontTx/>
              <a:buNone/>
            </a:pPr>
            <a:r>
              <a:rPr lang="en-US" sz="2200" smtClean="0"/>
              <a:t>	“shoes” /</a:t>
            </a:r>
            <a:r>
              <a:rPr lang="en-US" sz="2200" smtClean="0">
                <a:solidFill>
                  <a:schemeClr val="hlink"/>
                </a:solidFill>
                <a:latin typeface="Lucida Grande" pitchFamily="-84" charset="0"/>
              </a:rPr>
              <a:t>ʃ</a:t>
            </a:r>
            <a:r>
              <a:rPr lang="en-US" sz="2200" smtClean="0"/>
              <a:t>u</a:t>
            </a:r>
            <a:r>
              <a:rPr lang="en-US" sz="2200" smtClean="0">
                <a:solidFill>
                  <a:schemeClr val="hlink"/>
                </a:solidFill>
              </a:rPr>
              <a:t>z</a:t>
            </a:r>
            <a:r>
              <a:rPr lang="en-US" sz="2200" smtClean="0"/>
              <a:t>/ </a:t>
            </a:r>
            <a:r>
              <a:rPr lang="en-US" sz="2200" smtClean="0">
                <a:sym typeface="Wingdings" pitchFamily="-84" charset="2"/>
              </a:rPr>
              <a:t> “tood” </a:t>
            </a:r>
            <a:r>
              <a:rPr lang="en-US" sz="2200" smtClean="0"/>
              <a:t>/</a:t>
            </a:r>
            <a:r>
              <a:rPr lang="en-US" sz="2200" smtClean="0">
                <a:solidFill>
                  <a:schemeClr val="hlink"/>
                </a:solidFill>
              </a:rPr>
              <a:t>t</a:t>
            </a:r>
            <a:r>
              <a:rPr lang="en-US" sz="2200" smtClean="0"/>
              <a:t>u</a:t>
            </a:r>
            <a:r>
              <a:rPr lang="en-US" sz="2200" smtClean="0">
                <a:solidFill>
                  <a:schemeClr val="hlink"/>
                </a:solidFill>
              </a:rPr>
              <a:t>d</a:t>
            </a:r>
            <a:r>
              <a:rPr lang="en-US" sz="2200" smtClean="0"/>
              <a:t>/ </a:t>
            </a:r>
          </a:p>
          <a:p>
            <a:pPr>
              <a:buFontTx/>
              <a:buNone/>
            </a:pPr>
            <a:r>
              <a:rPr lang="en-US" sz="2200" smtClean="0"/>
              <a:t> </a:t>
            </a:r>
          </a:p>
        </p:txBody>
      </p:sp>
      <p:sp>
        <p:nvSpPr>
          <p:cNvPr id="780292" name="Rounded Rectangle 3"/>
          <p:cNvSpPr>
            <a:spLocks noChangeArrowheads="1"/>
          </p:cNvSpPr>
          <p:nvPr/>
        </p:nvSpPr>
        <p:spPr bwMode="auto">
          <a:xfrm>
            <a:off x="3048000" y="4191000"/>
            <a:ext cx="2362200" cy="381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80293" name="Rounded Rectangle 4"/>
          <p:cNvSpPr>
            <a:spLocks noChangeArrowheads="1"/>
          </p:cNvSpPr>
          <p:nvPr/>
        </p:nvSpPr>
        <p:spPr bwMode="auto">
          <a:xfrm>
            <a:off x="2438400" y="4648200"/>
            <a:ext cx="2438400" cy="381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80294" name="Rounded Rectangle 5"/>
          <p:cNvSpPr>
            <a:spLocks noChangeArrowheads="1"/>
          </p:cNvSpPr>
          <p:nvPr/>
        </p:nvSpPr>
        <p:spPr bwMode="auto">
          <a:xfrm>
            <a:off x="2819400" y="5029200"/>
            <a:ext cx="2438400" cy="381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80295" name="Rounded Rectangle 6"/>
          <p:cNvSpPr>
            <a:spLocks noChangeArrowheads="1"/>
          </p:cNvSpPr>
          <p:nvPr/>
        </p:nvSpPr>
        <p:spPr bwMode="auto">
          <a:xfrm>
            <a:off x="2514600" y="5410200"/>
            <a:ext cx="2438400" cy="381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80296" name="Rounded Rectangle 7"/>
          <p:cNvSpPr>
            <a:spLocks noChangeArrowheads="1"/>
          </p:cNvSpPr>
          <p:nvPr/>
        </p:nvSpPr>
        <p:spPr bwMode="auto">
          <a:xfrm>
            <a:off x="2362200" y="5791200"/>
            <a:ext cx="2438400" cy="381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80297" name="Rounded Rectangle 8"/>
          <p:cNvSpPr>
            <a:spLocks noChangeArrowheads="1"/>
          </p:cNvSpPr>
          <p:nvPr/>
        </p:nvSpPr>
        <p:spPr bwMode="auto">
          <a:xfrm>
            <a:off x="2667000" y="6248400"/>
            <a:ext cx="2438400" cy="381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Title 1"/>
          <p:cNvSpPr>
            <a:spLocks noGrp="1"/>
          </p:cNvSpPr>
          <p:nvPr>
            <p:ph type="title" idx="4294967295"/>
          </p:nvPr>
        </p:nvSpPr>
        <p:spPr>
          <a:xfrm>
            <a:off x="685800" y="152400"/>
            <a:ext cx="7772400" cy="1143000"/>
          </a:xfrm>
        </p:spPr>
        <p:txBody>
          <a:bodyPr/>
          <a:lstStyle/>
          <a:p>
            <a:r>
              <a:rPr lang="en-US" sz="3200" smtClean="0"/>
              <a:t>Substitution Processes</a:t>
            </a:r>
          </a:p>
        </p:txBody>
      </p:sp>
      <p:sp>
        <p:nvSpPr>
          <p:cNvPr id="781316" name="Content Placeholder 2"/>
          <p:cNvSpPr>
            <a:spLocks/>
          </p:cNvSpPr>
          <p:nvPr/>
        </p:nvSpPr>
        <p:spPr bwMode="auto">
          <a:xfrm>
            <a:off x="228600" y="1143000"/>
            <a:ext cx="8686800" cy="5486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200" b="0" dirty="0">
                <a:latin typeface="Calibri"/>
                <a:ea typeface="Osaka" pitchFamily="-84" charset="-128"/>
                <a:cs typeface="Osaka" pitchFamily="-84" charset="-128"/>
              </a:rPr>
              <a:t>Substitution: </a:t>
            </a:r>
            <a:r>
              <a:rPr lang="en-US" sz="2200" b="0" dirty="0">
                <a:solidFill>
                  <a:schemeClr val="hlink"/>
                </a:solidFill>
                <a:latin typeface="Calibri"/>
                <a:ea typeface="Osaka" pitchFamily="-84" charset="-128"/>
                <a:cs typeface="Osaka" pitchFamily="-84" charset="-128"/>
              </a:rPr>
              <a:t>Stopping</a:t>
            </a:r>
            <a:r>
              <a:rPr lang="en-US" sz="2200" b="0" dirty="0">
                <a:latin typeface="Calibri"/>
                <a:ea typeface="Osaka" pitchFamily="-84" charset="-128"/>
                <a:cs typeface="Osaka" pitchFamily="-84" charset="-128"/>
              </a:rPr>
              <a:t> process</a:t>
            </a:r>
          </a:p>
          <a:p>
            <a:pPr marL="342900" indent="-342900">
              <a:spcBef>
                <a:spcPct val="20000"/>
              </a:spcBef>
            </a:pPr>
            <a:r>
              <a:rPr lang="en-US" sz="2200" b="0" dirty="0">
                <a:latin typeface="Calibri"/>
                <a:ea typeface="Osaka" pitchFamily="-84" charset="-128"/>
                <a:cs typeface="Osaka" pitchFamily="-84" charset="-128"/>
              </a:rPr>
              <a:t>Replace a fricative (consonant produced with continuous flowing air) with a stop (consonant where air flow is completely stopped).  Note that the place of articulation (lips, alveolar ridge, velum, etc.) and voicing (vocal cords vibrating or not) does not change.</a:t>
            </a:r>
          </a:p>
          <a:p>
            <a:pPr marL="342900" indent="-342900">
              <a:spcBef>
                <a:spcPct val="20000"/>
              </a:spcBef>
            </a:pPr>
            <a:endParaRPr lang="en-US" sz="2200" b="0" dirty="0">
              <a:latin typeface="Calibri"/>
              <a:ea typeface="Osaka" pitchFamily="-84" charset="-128"/>
              <a:cs typeface="Osaka" pitchFamily="-84" charset="-128"/>
            </a:endParaRPr>
          </a:p>
          <a:p>
            <a:pPr marL="342900" indent="-342900">
              <a:spcBef>
                <a:spcPct val="20000"/>
              </a:spcBef>
            </a:pPr>
            <a:r>
              <a:rPr lang="en-US" sz="2200" b="0" dirty="0">
                <a:solidFill>
                  <a:schemeClr val="hlink"/>
                </a:solidFill>
                <a:latin typeface="Calibri"/>
                <a:ea typeface="Osaka" pitchFamily="-84" charset="-128"/>
                <a:cs typeface="Osaka" pitchFamily="-84" charset="-128"/>
              </a:rPr>
              <a:t>Stopping</a:t>
            </a:r>
            <a:r>
              <a:rPr lang="en-US" sz="2200" b="0" dirty="0">
                <a:latin typeface="Calibri"/>
                <a:ea typeface="Osaka" pitchFamily="-84" charset="-128"/>
                <a:cs typeface="Osaka" pitchFamily="-84" charset="-128"/>
              </a:rPr>
              <a:t> process examples:</a:t>
            </a:r>
          </a:p>
          <a:p>
            <a:pPr marL="342900" indent="-342900">
              <a:spcBef>
                <a:spcPct val="20000"/>
              </a:spcBef>
            </a:pPr>
            <a:endParaRPr lang="en-US" sz="2200" b="0" dirty="0">
              <a:latin typeface="Calibri"/>
              <a:ea typeface="Osaka" pitchFamily="-84" charset="-128"/>
              <a:cs typeface="Osaka" pitchFamily="-84" charset="-128"/>
            </a:endParaRPr>
          </a:p>
          <a:p>
            <a:pPr marL="342900" indent="-342900">
              <a:spcBef>
                <a:spcPct val="20000"/>
              </a:spcBef>
            </a:pPr>
            <a:r>
              <a:rPr lang="en-US" sz="2200" b="0" dirty="0">
                <a:latin typeface="Calibri"/>
                <a:ea typeface="Osaka" pitchFamily="-84" charset="-128"/>
                <a:cs typeface="Osaka" pitchFamily="-84" charset="-128"/>
              </a:rPr>
              <a:t>	“church” /</a:t>
            </a:r>
            <a:r>
              <a:rPr lang="en-US" sz="2200" b="0" dirty="0" err="1">
                <a:solidFill>
                  <a:schemeClr val="hlink"/>
                </a:solidFill>
                <a:latin typeface="Calibri"/>
                <a:ea typeface="Osaka" pitchFamily="-84" charset="-128"/>
                <a:cs typeface="Osaka" pitchFamily="-84" charset="-128"/>
              </a:rPr>
              <a:t>t</a:t>
            </a:r>
            <a:r>
              <a:rPr lang="en-US" sz="2200" b="0" dirty="0" err="1">
                <a:solidFill>
                  <a:schemeClr val="hlink"/>
                </a:solidFill>
                <a:latin typeface="Lucida Grande" pitchFamily="-84" charset="0"/>
                <a:ea typeface="Osaka" pitchFamily="-84" charset="-128"/>
                <a:cs typeface="Osaka" pitchFamily="-84" charset="-128"/>
              </a:rPr>
              <a:t>ʃ</a:t>
            </a:r>
            <a:r>
              <a:rPr lang="en-US" sz="2200" b="0" dirty="0" err="1">
                <a:latin typeface="Calibri"/>
                <a:ea typeface="Osaka" pitchFamily="-84" charset="-128"/>
                <a:cs typeface="Osaka" pitchFamily="-84" charset="-128"/>
              </a:rPr>
              <a:t>ə</a:t>
            </a:r>
            <a:r>
              <a:rPr lang="en-US" sz="2200" b="0" dirty="0" err="1">
                <a:latin typeface="Lucida Grande" pitchFamily="-84" charset="0"/>
                <a:ea typeface="Osaka" pitchFamily="-84" charset="-128"/>
                <a:cs typeface="Osaka" pitchFamily="-84" charset="-128"/>
              </a:rPr>
              <a:t>ɹ</a:t>
            </a:r>
            <a:r>
              <a:rPr lang="en-US" sz="2200" b="0" dirty="0" err="1">
                <a:solidFill>
                  <a:schemeClr val="hlink"/>
                </a:solidFill>
                <a:latin typeface="Calibri"/>
                <a:ea typeface="Osaka" pitchFamily="-84" charset="-128"/>
                <a:cs typeface="Osaka" pitchFamily="-84" charset="-128"/>
              </a:rPr>
              <a:t>t</a:t>
            </a:r>
            <a:r>
              <a:rPr lang="en-US" sz="2200" b="0" dirty="0" err="1">
                <a:solidFill>
                  <a:schemeClr val="hlink"/>
                </a:solidFill>
                <a:latin typeface="Lucida Grande" pitchFamily="-84" charset="0"/>
                <a:ea typeface="Osaka" pitchFamily="-84" charset="-128"/>
                <a:cs typeface="Osaka" pitchFamily="-84" charset="-128"/>
              </a:rPr>
              <a:t>ʃ</a:t>
            </a:r>
            <a:r>
              <a:rPr lang="en-US" sz="2200" b="0" dirty="0">
                <a:latin typeface="Calibri"/>
                <a:ea typeface="Osaka" pitchFamily="-84" charset="-128"/>
                <a:cs typeface="Osaka" pitchFamily="-84" charset="-128"/>
              </a:rPr>
              <a:t>/ </a:t>
            </a:r>
            <a:r>
              <a:rPr lang="en-US" sz="2200" b="0" dirty="0">
                <a:latin typeface="Calibri"/>
                <a:ea typeface="Osaka" pitchFamily="-84" charset="-128"/>
                <a:cs typeface="Osaka" pitchFamily="-84" charset="-128"/>
                <a:sym typeface="Wingdings" pitchFamily="-84" charset="2"/>
              </a:rPr>
              <a:t> “</a:t>
            </a:r>
            <a:r>
              <a:rPr lang="en-US" sz="2200" b="0" dirty="0" err="1">
                <a:latin typeface="Calibri"/>
                <a:ea typeface="Osaka" pitchFamily="-84" charset="-128"/>
                <a:cs typeface="Osaka" pitchFamily="-84" charset="-128"/>
                <a:sym typeface="Wingdings" pitchFamily="-84" charset="2"/>
              </a:rPr>
              <a:t>turt</a:t>
            </a:r>
            <a:r>
              <a:rPr lang="en-US" sz="2200" b="0" dirty="0">
                <a:latin typeface="Calibri"/>
                <a:ea typeface="Osaka" pitchFamily="-84" charset="-128"/>
                <a:cs typeface="Osaka" pitchFamily="-84" charset="-128"/>
                <a:sym typeface="Wingdings" pitchFamily="-84" charset="2"/>
              </a:rPr>
              <a:t>” /</a:t>
            </a:r>
            <a:r>
              <a:rPr lang="en-US" sz="2200" b="0" dirty="0" err="1">
                <a:solidFill>
                  <a:schemeClr val="hlink"/>
                </a:solidFill>
                <a:latin typeface="Calibri"/>
                <a:ea typeface="Osaka" pitchFamily="-84" charset="-128"/>
                <a:cs typeface="Osaka" pitchFamily="-84" charset="-128"/>
              </a:rPr>
              <a:t>t</a:t>
            </a:r>
            <a:r>
              <a:rPr lang="en-US" sz="2200" b="0" dirty="0" err="1">
                <a:latin typeface="Calibri"/>
                <a:ea typeface="Osaka" pitchFamily="-84" charset="-128"/>
                <a:cs typeface="Osaka" pitchFamily="-84" charset="-128"/>
              </a:rPr>
              <a:t>ə</a:t>
            </a:r>
            <a:r>
              <a:rPr lang="en-US" sz="2200" b="0" dirty="0" err="1">
                <a:latin typeface="Lucida Grande" pitchFamily="-84" charset="0"/>
                <a:ea typeface="Osaka" pitchFamily="-84" charset="-128"/>
                <a:cs typeface="Osaka" pitchFamily="-84" charset="-128"/>
              </a:rPr>
              <a:t>ɹ</a:t>
            </a:r>
            <a:r>
              <a:rPr lang="en-US" sz="2200" b="0" dirty="0" err="1">
                <a:solidFill>
                  <a:schemeClr val="hlink"/>
                </a:solidFill>
                <a:latin typeface="Calibri"/>
                <a:ea typeface="Osaka" pitchFamily="-84" charset="-128"/>
                <a:cs typeface="Osaka" pitchFamily="-84" charset="-128"/>
              </a:rPr>
              <a:t>t</a:t>
            </a:r>
            <a:r>
              <a:rPr lang="en-US" sz="2200" b="0" dirty="0">
                <a:latin typeface="Calibri"/>
                <a:ea typeface="Osaka" pitchFamily="-84" charset="-128"/>
                <a:cs typeface="Osaka" pitchFamily="-84" charset="-128"/>
              </a:rPr>
              <a:t>/</a:t>
            </a:r>
          </a:p>
          <a:p>
            <a:pPr marL="342900" indent="-342900">
              <a:spcBef>
                <a:spcPct val="20000"/>
              </a:spcBef>
            </a:pPr>
            <a:r>
              <a:rPr lang="en-US" sz="2200" b="0" dirty="0">
                <a:latin typeface="Calibri"/>
                <a:ea typeface="Osaka" pitchFamily="-84" charset="-128"/>
                <a:cs typeface="Osaka" pitchFamily="-84" charset="-128"/>
              </a:rPr>
              <a:t>	“sing” /</a:t>
            </a:r>
            <a:r>
              <a:rPr lang="en-US" sz="2200" b="0" dirty="0" err="1">
                <a:solidFill>
                  <a:schemeClr val="hlink"/>
                </a:solidFill>
                <a:latin typeface="Calibri"/>
                <a:ea typeface="Osaka" pitchFamily="-84" charset="-128"/>
                <a:cs typeface="Osaka" pitchFamily="-84" charset="-128"/>
              </a:rPr>
              <a:t>s</a:t>
            </a:r>
            <a:r>
              <a:rPr lang="en-US" sz="2200" b="0" dirty="0" err="1">
                <a:latin typeface="Lucida Grande" pitchFamily="-84" charset="0"/>
                <a:ea typeface="Osaka" pitchFamily="-84" charset="-128"/>
                <a:cs typeface="Osaka" pitchFamily="-84" charset="-128"/>
              </a:rPr>
              <a:t>ɪ</a:t>
            </a:r>
            <a:r>
              <a:rPr lang="en-US" sz="2200" b="0" dirty="0" err="1">
                <a:latin typeface="Calibri"/>
                <a:ea typeface="Osaka" pitchFamily="-84" charset="-128"/>
                <a:cs typeface="Osaka" pitchFamily="-84" charset="-128"/>
              </a:rPr>
              <a:t>ŋ</a:t>
            </a:r>
            <a:r>
              <a:rPr lang="en-US" sz="2200" b="0" dirty="0">
                <a:latin typeface="Calibri"/>
                <a:ea typeface="Osaka" pitchFamily="-84" charset="-128"/>
                <a:cs typeface="Osaka" pitchFamily="-84" charset="-128"/>
              </a:rPr>
              <a:t>/ </a:t>
            </a:r>
            <a:r>
              <a:rPr lang="en-US" sz="2200" b="0" dirty="0">
                <a:latin typeface="Calibri"/>
                <a:ea typeface="Osaka" pitchFamily="-84" charset="-128"/>
                <a:cs typeface="Osaka" pitchFamily="-84" charset="-128"/>
                <a:sym typeface="Wingdings" pitchFamily="-84" charset="2"/>
              </a:rPr>
              <a:t> “ting” </a:t>
            </a:r>
            <a:r>
              <a:rPr lang="en-US" sz="2200" b="0" dirty="0">
                <a:latin typeface="Calibri"/>
                <a:ea typeface="Osaka" pitchFamily="-84" charset="-128"/>
                <a:cs typeface="Osaka" pitchFamily="-84" charset="-128"/>
              </a:rPr>
              <a:t>/</a:t>
            </a:r>
            <a:r>
              <a:rPr lang="en-US" sz="2200" b="0" dirty="0" err="1">
                <a:solidFill>
                  <a:schemeClr val="hlink"/>
                </a:solidFill>
                <a:latin typeface="Calibri"/>
                <a:ea typeface="Osaka" pitchFamily="-84" charset="-128"/>
                <a:cs typeface="Osaka" pitchFamily="-84" charset="-128"/>
              </a:rPr>
              <a:t>t</a:t>
            </a:r>
            <a:r>
              <a:rPr lang="en-US" sz="2200" b="0" dirty="0" err="1">
                <a:latin typeface="Lucida Grande" pitchFamily="-84" charset="0"/>
                <a:ea typeface="Osaka" pitchFamily="-84" charset="-128"/>
                <a:cs typeface="Osaka" pitchFamily="-84" charset="-128"/>
              </a:rPr>
              <a:t>ɪ</a:t>
            </a:r>
            <a:r>
              <a:rPr lang="en-US" sz="2200" b="0" dirty="0" err="1">
                <a:latin typeface="Calibri"/>
                <a:ea typeface="Osaka" pitchFamily="-84" charset="-128"/>
                <a:cs typeface="Osaka" pitchFamily="-84" charset="-128"/>
              </a:rPr>
              <a:t>ŋ</a:t>
            </a:r>
            <a:r>
              <a:rPr lang="en-US" sz="2200" b="0" dirty="0">
                <a:latin typeface="Calibri"/>
                <a:ea typeface="Osaka" pitchFamily="-84" charset="-128"/>
                <a:cs typeface="Osaka" pitchFamily="-84" charset="-128"/>
              </a:rPr>
              <a:t>/</a:t>
            </a:r>
          </a:p>
          <a:p>
            <a:pPr marL="342900" indent="-342900">
              <a:spcBef>
                <a:spcPct val="20000"/>
              </a:spcBef>
            </a:pPr>
            <a:r>
              <a:rPr lang="en-US" sz="2200" b="0" dirty="0">
                <a:latin typeface="Calibri"/>
                <a:ea typeface="Osaka" pitchFamily="-84" charset="-128"/>
                <a:cs typeface="Osaka" pitchFamily="-84" charset="-128"/>
              </a:rPr>
              <a:t>	“zebra” /</a:t>
            </a:r>
            <a:r>
              <a:rPr lang="en-US" sz="2200" b="0" dirty="0" err="1">
                <a:solidFill>
                  <a:schemeClr val="hlink"/>
                </a:solidFill>
                <a:latin typeface="Calibri"/>
                <a:ea typeface="Osaka" pitchFamily="-84" charset="-128"/>
                <a:cs typeface="Osaka" pitchFamily="-84" charset="-128"/>
              </a:rPr>
              <a:t>z</a:t>
            </a:r>
            <a:r>
              <a:rPr lang="en-US" sz="2200" b="0" dirty="0" err="1">
                <a:latin typeface="Calibri"/>
                <a:ea typeface="Osaka" pitchFamily="-84" charset="-128"/>
                <a:cs typeface="Osaka" pitchFamily="-84" charset="-128"/>
              </a:rPr>
              <a:t>ibrə</a:t>
            </a:r>
            <a:r>
              <a:rPr lang="en-US" sz="2200" b="0" dirty="0">
                <a:latin typeface="Calibri"/>
                <a:ea typeface="Osaka" pitchFamily="-84" charset="-128"/>
                <a:cs typeface="Osaka" pitchFamily="-84" charset="-128"/>
              </a:rPr>
              <a:t>/ </a:t>
            </a:r>
            <a:r>
              <a:rPr lang="en-US" sz="2200" b="0" dirty="0">
                <a:latin typeface="Calibri"/>
                <a:ea typeface="Osaka" pitchFamily="-84" charset="-128"/>
                <a:cs typeface="Osaka" pitchFamily="-84" charset="-128"/>
                <a:sym typeface="Wingdings" pitchFamily="-84" charset="2"/>
              </a:rPr>
              <a:t> “</a:t>
            </a:r>
            <a:r>
              <a:rPr lang="en-US" sz="2200" b="0" dirty="0" err="1">
                <a:latin typeface="Calibri"/>
                <a:ea typeface="Osaka" pitchFamily="-84" charset="-128"/>
                <a:cs typeface="Osaka" pitchFamily="-84" charset="-128"/>
                <a:sym typeface="Wingdings" pitchFamily="-84" charset="2"/>
              </a:rPr>
              <a:t>debra</a:t>
            </a:r>
            <a:r>
              <a:rPr lang="en-US" sz="2200" b="0" dirty="0">
                <a:latin typeface="Calibri"/>
                <a:ea typeface="Osaka" pitchFamily="-84" charset="-128"/>
                <a:cs typeface="Osaka" pitchFamily="-84" charset="-128"/>
                <a:sym typeface="Wingdings" pitchFamily="-84" charset="2"/>
              </a:rPr>
              <a:t>” </a:t>
            </a:r>
            <a:r>
              <a:rPr lang="en-US" sz="2200" b="0" dirty="0">
                <a:latin typeface="Calibri"/>
                <a:ea typeface="Osaka" pitchFamily="-84" charset="-128"/>
                <a:cs typeface="Osaka" pitchFamily="-84" charset="-128"/>
              </a:rPr>
              <a:t>/</a:t>
            </a:r>
            <a:r>
              <a:rPr lang="en-US" sz="2200" b="0" dirty="0" err="1">
                <a:solidFill>
                  <a:schemeClr val="hlink"/>
                </a:solidFill>
                <a:latin typeface="Calibri"/>
                <a:ea typeface="Osaka" pitchFamily="-84" charset="-128"/>
                <a:cs typeface="Osaka" pitchFamily="-84" charset="-128"/>
              </a:rPr>
              <a:t>d</a:t>
            </a:r>
            <a:r>
              <a:rPr lang="en-US" sz="2200" b="0" dirty="0" err="1">
                <a:latin typeface="Calibri"/>
                <a:ea typeface="Osaka" pitchFamily="-84" charset="-128"/>
                <a:cs typeface="Osaka" pitchFamily="-84" charset="-128"/>
              </a:rPr>
              <a:t>ibrə</a:t>
            </a:r>
            <a:r>
              <a:rPr lang="en-US" sz="2200" b="0" dirty="0">
                <a:latin typeface="Calibri"/>
                <a:ea typeface="Osaka" pitchFamily="-84" charset="-128"/>
                <a:cs typeface="Osaka" pitchFamily="-84" charset="-128"/>
              </a:rPr>
              <a:t>/ </a:t>
            </a:r>
          </a:p>
          <a:p>
            <a:pPr marL="342900" indent="-342900">
              <a:spcBef>
                <a:spcPct val="20000"/>
              </a:spcBef>
            </a:pPr>
            <a:r>
              <a:rPr lang="en-US" sz="2200" b="0" dirty="0">
                <a:latin typeface="Calibri"/>
                <a:ea typeface="Osaka" pitchFamily="-84" charset="-128"/>
                <a:cs typeface="Osaka" pitchFamily="-84" charset="-128"/>
              </a:rPr>
              <a:t>	“thing” /</a:t>
            </a:r>
            <a:r>
              <a:rPr lang="en-US" sz="2200" b="0" dirty="0" err="1">
                <a:solidFill>
                  <a:schemeClr val="hlink"/>
                </a:solidFill>
                <a:latin typeface="Lucida Grande" pitchFamily="-84" charset="0"/>
                <a:ea typeface="Osaka" pitchFamily="-84" charset="-128"/>
                <a:cs typeface="Osaka" pitchFamily="-84" charset="-128"/>
              </a:rPr>
              <a:t>ɵ</a:t>
            </a:r>
            <a:r>
              <a:rPr lang="en-US" sz="2200" b="0" dirty="0" err="1">
                <a:latin typeface="Lucida Grande" pitchFamily="-84" charset="0"/>
                <a:ea typeface="Osaka" pitchFamily="-84" charset="-128"/>
                <a:cs typeface="Osaka" pitchFamily="-84" charset="-128"/>
              </a:rPr>
              <a:t>ɪ</a:t>
            </a:r>
            <a:r>
              <a:rPr lang="en-US" sz="2200" b="0" dirty="0" err="1">
                <a:latin typeface="Calibri"/>
                <a:ea typeface="Osaka" pitchFamily="-84" charset="-128"/>
                <a:cs typeface="Osaka" pitchFamily="-84" charset="-128"/>
              </a:rPr>
              <a:t>ŋ</a:t>
            </a:r>
            <a:r>
              <a:rPr lang="en-US" sz="2200" b="0" dirty="0">
                <a:latin typeface="Calibri"/>
                <a:ea typeface="Osaka" pitchFamily="-84" charset="-128"/>
                <a:cs typeface="Osaka" pitchFamily="-84" charset="-128"/>
              </a:rPr>
              <a:t>/ </a:t>
            </a:r>
            <a:r>
              <a:rPr lang="en-US" sz="2200" b="0" dirty="0">
                <a:latin typeface="Calibri"/>
                <a:ea typeface="Osaka" pitchFamily="-84" charset="-128"/>
                <a:cs typeface="Osaka" pitchFamily="-84" charset="-128"/>
                <a:sym typeface="Wingdings" pitchFamily="-84" charset="2"/>
              </a:rPr>
              <a:t> “ting” </a:t>
            </a:r>
            <a:r>
              <a:rPr lang="en-US" sz="2200" b="0" dirty="0">
                <a:latin typeface="Calibri"/>
                <a:ea typeface="Osaka" pitchFamily="-84" charset="-128"/>
                <a:cs typeface="Osaka" pitchFamily="-84" charset="-128"/>
              </a:rPr>
              <a:t>/</a:t>
            </a:r>
            <a:r>
              <a:rPr lang="en-US" sz="2200" b="0" dirty="0" err="1">
                <a:solidFill>
                  <a:schemeClr val="hlink"/>
                </a:solidFill>
                <a:latin typeface="Calibri"/>
                <a:ea typeface="Osaka" pitchFamily="-84" charset="-128"/>
                <a:cs typeface="Osaka" pitchFamily="-84" charset="-128"/>
              </a:rPr>
              <a:t>t</a:t>
            </a:r>
            <a:r>
              <a:rPr lang="en-US" sz="2200" b="0" dirty="0" err="1">
                <a:latin typeface="Lucida Grande" pitchFamily="-84" charset="0"/>
                <a:ea typeface="Osaka" pitchFamily="-84" charset="-128"/>
                <a:cs typeface="Osaka" pitchFamily="-84" charset="-128"/>
              </a:rPr>
              <a:t>ɪ</a:t>
            </a:r>
            <a:r>
              <a:rPr lang="en-US" sz="2200" b="0" dirty="0" err="1">
                <a:latin typeface="Calibri"/>
                <a:ea typeface="Osaka" pitchFamily="-84" charset="-128"/>
                <a:cs typeface="Osaka" pitchFamily="-84" charset="-128"/>
              </a:rPr>
              <a:t>ŋ</a:t>
            </a:r>
            <a:r>
              <a:rPr lang="en-US" sz="2200" b="0" dirty="0">
                <a:latin typeface="Calibri"/>
                <a:ea typeface="Osaka" pitchFamily="-84" charset="-128"/>
                <a:cs typeface="Osaka" pitchFamily="-84" charset="-128"/>
              </a:rPr>
              <a:t>/ </a:t>
            </a:r>
          </a:p>
          <a:p>
            <a:pPr marL="342900" indent="-342900">
              <a:spcBef>
                <a:spcPct val="20000"/>
              </a:spcBef>
            </a:pPr>
            <a:r>
              <a:rPr lang="en-US" sz="2200" b="0" dirty="0">
                <a:latin typeface="Calibri"/>
                <a:ea typeface="Osaka" pitchFamily="-84" charset="-128"/>
                <a:cs typeface="Osaka" pitchFamily="-84" charset="-128"/>
              </a:rPr>
              <a:t>	“this” /</a:t>
            </a:r>
            <a:r>
              <a:rPr lang="en-US" sz="2200" b="0" dirty="0" err="1">
                <a:solidFill>
                  <a:schemeClr val="hlink"/>
                </a:solidFill>
                <a:latin typeface="Calibri"/>
                <a:ea typeface="Osaka" pitchFamily="-84" charset="-128"/>
                <a:cs typeface="Osaka" pitchFamily="-84" charset="-128"/>
              </a:rPr>
              <a:t>ð</a:t>
            </a:r>
            <a:r>
              <a:rPr lang="en-US" sz="2200" b="0" dirty="0" err="1">
                <a:latin typeface="Lucida Grande" pitchFamily="-84" charset="0"/>
                <a:ea typeface="Osaka" pitchFamily="-84" charset="-128"/>
                <a:cs typeface="Osaka" pitchFamily="-84" charset="-128"/>
              </a:rPr>
              <a:t>ɪ</a:t>
            </a:r>
            <a:r>
              <a:rPr lang="en-US" sz="2200" b="0" dirty="0" err="1">
                <a:latin typeface="Calibri"/>
                <a:ea typeface="Osaka" pitchFamily="-84" charset="-128"/>
                <a:cs typeface="Osaka" pitchFamily="-84" charset="-128"/>
              </a:rPr>
              <a:t>s</a:t>
            </a:r>
            <a:r>
              <a:rPr lang="en-US" sz="2200" b="0" dirty="0">
                <a:latin typeface="Calibri"/>
                <a:ea typeface="Osaka" pitchFamily="-84" charset="-128"/>
                <a:cs typeface="Osaka" pitchFamily="-84" charset="-128"/>
              </a:rPr>
              <a:t>/ </a:t>
            </a:r>
            <a:r>
              <a:rPr lang="en-US" sz="2200" b="0" dirty="0">
                <a:latin typeface="Calibri"/>
                <a:ea typeface="Osaka" pitchFamily="-84" charset="-128"/>
                <a:cs typeface="Osaka" pitchFamily="-84" charset="-128"/>
                <a:sym typeface="Wingdings" pitchFamily="-84" charset="2"/>
              </a:rPr>
              <a:t> “dis” </a:t>
            </a:r>
            <a:r>
              <a:rPr lang="en-US" sz="2200" b="0" dirty="0">
                <a:latin typeface="Calibri"/>
                <a:ea typeface="Osaka" pitchFamily="-84" charset="-128"/>
                <a:cs typeface="Osaka" pitchFamily="-84" charset="-128"/>
              </a:rPr>
              <a:t>/</a:t>
            </a:r>
            <a:r>
              <a:rPr lang="en-US" sz="2200" b="0" dirty="0" err="1">
                <a:solidFill>
                  <a:schemeClr val="hlink"/>
                </a:solidFill>
                <a:latin typeface="Calibri"/>
                <a:ea typeface="Osaka" pitchFamily="-84" charset="-128"/>
                <a:cs typeface="Osaka" pitchFamily="-84" charset="-128"/>
              </a:rPr>
              <a:t>d</a:t>
            </a:r>
            <a:r>
              <a:rPr lang="en-US" sz="2200" b="0" dirty="0" err="1">
                <a:solidFill>
                  <a:schemeClr val="accent4"/>
                </a:solidFill>
                <a:latin typeface="Lucida Grande" pitchFamily="-84" charset="0"/>
                <a:ea typeface="Osaka" pitchFamily="-84" charset="-128"/>
                <a:cs typeface="Osaka" pitchFamily="-84" charset="-128"/>
              </a:rPr>
              <a:t>ɪ</a:t>
            </a:r>
            <a:r>
              <a:rPr lang="en-US" sz="2200" b="0" dirty="0" err="1">
                <a:solidFill>
                  <a:schemeClr val="accent4"/>
                </a:solidFill>
                <a:latin typeface="Calibri"/>
                <a:ea typeface="Osaka" pitchFamily="-84" charset="-128"/>
                <a:cs typeface="Osaka" pitchFamily="-84" charset="-128"/>
              </a:rPr>
              <a:t>s</a:t>
            </a:r>
            <a:r>
              <a:rPr lang="en-US" sz="2200" b="0" dirty="0">
                <a:latin typeface="Calibri"/>
                <a:ea typeface="Osaka" pitchFamily="-84" charset="-128"/>
                <a:cs typeface="Osaka" pitchFamily="-84" charset="-128"/>
              </a:rPr>
              <a:t>/ </a:t>
            </a:r>
          </a:p>
          <a:p>
            <a:pPr marL="342900" indent="-342900">
              <a:spcBef>
                <a:spcPct val="20000"/>
              </a:spcBef>
            </a:pPr>
            <a:r>
              <a:rPr lang="en-US" sz="2200" b="0" dirty="0">
                <a:latin typeface="Calibri"/>
                <a:ea typeface="Osaka" pitchFamily="-84" charset="-128"/>
                <a:cs typeface="Osaka" pitchFamily="-84" charset="-128"/>
              </a:rPr>
              <a:t>	“shoes” /</a:t>
            </a:r>
            <a:r>
              <a:rPr lang="en-US" sz="2200" b="0" dirty="0" err="1">
                <a:solidFill>
                  <a:schemeClr val="hlink"/>
                </a:solidFill>
                <a:latin typeface="Lucida Grande" pitchFamily="-84" charset="0"/>
                <a:ea typeface="Osaka" pitchFamily="-84" charset="-128"/>
                <a:cs typeface="Osaka" pitchFamily="-84" charset="-128"/>
              </a:rPr>
              <a:t>ʃ</a:t>
            </a:r>
            <a:r>
              <a:rPr lang="en-US" sz="2200" b="0" dirty="0" err="1">
                <a:latin typeface="Calibri"/>
                <a:ea typeface="Osaka" pitchFamily="-84" charset="-128"/>
                <a:cs typeface="Osaka" pitchFamily="-84" charset="-128"/>
              </a:rPr>
              <a:t>u</a:t>
            </a:r>
            <a:r>
              <a:rPr lang="en-US" sz="2200" b="0" dirty="0" err="1">
                <a:solidFill>
                  <a:schemeClr val="hlink"/>
                </a:solidFill>
                <a:latin typeface="Calibri"/>
                <a:ea typeface="Osaka" pitchFamily="-84" charset="-128"/>
                <a:cs typeface="Osaka" pitchFamily="-84" charset="-128"/>
              </a:rPr>
              <a:t>z</a:t>
            </a:r>
            <a:r>
              <a:rPr lang="en-US" sz="2200" b="0" dirty="0">
                <a:latin typeface="Calibri"/>
                <a:ea typeface="Osaka" pitchFamily="-84" charset="-128"/>
                <a:cs typeface="Osaka" pitchFamily="-84" charset="-128"/>
              </a:rPr>
              <a:t>/ </a:t>
            </a:r>
            <a:r>
              <a:rPr lang="en-US" sz="2200" b="0" dirty="0">
                <a:latin typeface="Calibri"/>
                <a:ea typeface="Osaka" pitchFamily="-84" charset="-128"/>
                <a:cs typeface="Osaka" pitchFamily="-84" charset="-128"/>
                <a:sym typeface="Wingdings" pitchFamily="-84" charset="2"/>
              </a:rPr>
              <a:t> “</a:t>
            </a:r>
            <a:r>
              <a:rPr lang="en-US" sz="2200" b="0" dirty="0" err="1">
                <a:latin typeface="Calibri"/>
                <a:ea typeface="Osaka" pitchFamily="-84" charset="-128"/>
                <a:cs typeface="Osaka" pitchFamily="-84" charset="-128"/>
                <a:sym typeface="Wingdings" pitchFamily="-84" charset="2"/>
              </a:rPr>
              <a:t>tood</a:t>
            </a:r>
            <a:r>
              <a:rPr lang="en-US" sz="2200" b="0" dirty="0">
                <a:latin typeface="Calibri"/>
                <a:ea typeface="Osaka" pitchFamily="-84" charset="-128"/>
                <a:cs typeface="Osaka" pitchFamily="-84" charset="-128"/>
                <a:sym typeface="Wingdings" pitchFamily="-84" charset="2"/>
              </a:rPr>
              <a:t>” </a:t>
            </a:r>
            <a:r>
              <a:rPr lang="en-US" sz="2200" b="0" dirty="0">
                <a:latin typeface="Calibri"/>
                <a:ea typeface="Osaka" pitchFamily="-84" charset="-128"/>
                <a:cs typeface="Osaka" pitchFamily="-84" charset="-128"/>
              </a:rPr>
              <a:t>/</a:t>
            </a:r>
            <a:r>
              <a:rPr lang="en-US" sz="2200" b="0" dirty="0" err="1">
                <a:solidFill>
                  <a:schemeClr val="hlink"/>
                </a:solidFill>
                <a:latin typeface="Calibri"/>
                <a:ea typeface="Osaka" pitchFamily="-84" charset="-128"/>
                <a:cs typeface="Osaka" pitchFamily="-84" charset="-128"/>
              </a:rPr>
              <a:t>t</a:t>
            </a:r>
            <a:r>
              <a:rPr lang="en-US" sz="2200" b="0" dirty="0" err="1">
                <a:latin typeface="Calibri"/>
                <a:ea typeface="Osaka" pitchFamily="-84" charset="-128"/>
                <a:cs typeface="Osaka" pitchFamily="-84" charset="-128"/>
              </a:rPr>
              <a:t>u</a:t>
            </a:r>
            <a:r>
              <a:rPr lang="en-US" sz="2200" b="0" dirty="0" err="1">
                <a:solidFill>
                  <a:schemeClr val="hlink"/>
                </a:solidFill>
                <a:latin typeface="Calibri"/>
                <a:ea typeface="Osaka" pitchFamily="-84" charset="-128"/>
                <a:cs typeface="Osaka" pitchFamily="-84" charset="-128"/>
              </a:rPr>
              <a:t>d</a:t>
            </a:r>
            <a:r>
              <a:rPr lang="en-US" sz="2200" b="0" dirty="0">
                <a:latin typeface="Calibri"/>
                <a:ea typeface="Osaka" pitchFamily="-84" charset="-128"/>
                <a:cs typeface="Osaka" pitchFamily="-84" charset="-128"/>
              </a:rPr>
              <a:t>/ </a:t>
            </a:r>
          </a:p>
          <a:p>
            <a:pPr marL="342900" indent="-342900">
              <a:spcBef>
                <a:spcPct val="20000"/>
              </a:spcBef>
            </a:pPr>
            <a:r>
              <a:rPr lang="en-US" sz="2200" b="0" dirty="0">
                <a:latin typeface="Calibri"/>
                <a:ea typeface="Osaka" pitchFamily="-84" charset="-128"/>
                <a:cs typeface="Osaka" pitchFamily="-84" charset="-128"/>
              </a:rPr>
              <a:t> </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Title 1"/>
          <p:cNvSpPr>
            <a:spLocks noGrp="1"/>
          </p:cNvSpPr>
          <p:nvPr>
            <p:ph type="title" idx="4294967295"/>
          </p:nvPr>
        </p:nvSpPr>
        <p:spPr>
          <a:xfrm>
            <a:off x="685800" y="152400"/>
            <a:ext cx="7772400" cy="1143000"/>
          </a:xfrm>
        </p:spPr>
        <p:txBody>
          <a:bodyPr/>
          <a:lstStyle/>
          <a:p>
            <a:r>
              <a:rPr lang="en-US" sz="3200" smtClean="0"/>
              <a:t>Substitution Processes</a:t>
            </a:r>
          </a:p>
        </p:txBody>
      </p:sp>
      <p:sp>
        <p:nvSpPr>
          <p:cNvPr id="782339" name="Content Placeholder 2"/>
          <p:cNvSpPr>
            <a:spLocks noGrp="1"/>
          </p:cNvSpPr>
          <p:nvPr>
            <p:ph idx="4294967295"/>
          </p:nvPr>
        </p:nvSpPr>
        <p:spPr>
          <a:xfrm>
            <a:off x="228600" y="1143000"/>
            <a:ext cx="8686800" cy="5486400"/>
          </a:xfrm>
        </p:spPr>
        <p:txBody>
          <a:bodyPr/>
          <a:lstStyle/>
          <a:p>
            <a:pPr>
              <a:buFontTx/>
              <a:buNone/>
            </a:pPr>
            <a:r>
              <a:rPr lang="en-US" sz="2200" smtClean="0"/>
              <a:t>Substitution: </a:t>
            </a:r>
            <a:r>
              <a:rPr lang="en-US" sz="2200" smtClean="0">
                <a:solidFill>
                  <a:schemeClr val="hlink"/>
                </a:solidFill>
              </a:rPr>
              <a:t>Gliding</a:t>
            </a:r>
            <a:r>
              <a:rPr lang="en-US" sz="2200" smtClean="0"/>
              <a:t> process</a:t>
            </a:r>
          </a:p>
          <a:p>
            <a:pPr>
              <a:buFontTx/>
              <a:buNone/>
            </a:pPr>
            <a:r>
              <a:rPr lang="en-US" sz="2200" smtClean="0"/>
              <a:t>Replace a liquid sound like /l/ or /</a:t>
            </a:r>
            <a:r>
              <a:rPr lang="en-US" sz="2200" smtClean="0">
                <a:latin typeface="Lucida Grande" pitchFamily="-84" charset="0"/>
              </a:rPr>
              <a:t>ɹ</a:t>
            </a:r>
            <a:r>
              <a:rPr lang="en-US" sz="2200" smtClean="0"/>
              <a:t>/ with a glide sound like /j/ or /w/.</a:t>
            </a:r>
          </a:p>
          <a:p>
            <a:pPr>
              <a:buFontTx/>
              <a:buNone/>
            </a:pPr>
            <a:endParaRPr lang="en-US" sz="2200" smtClean="0"/>
          </a:p>
          <a:p>
            <a:pPr>
              <a:buFontTx/>
              <a:buNone/>
            </a:pPr>
            <a:r>
              <a:rPr lang="en-US" sz="2200" smtClean="0">
                <a:solidFill>
                  <a:schemeClr val="hlink"/>
                </a:solidFill>
              </a:rPr>
              <a:t>Gliding</a:t>
            </a:r>
            <a:r>
              <a:rPr lang="en-US" sz="2200" smtClean="0"/>
              <a:t> process examples:</a:t>
            </a:r>
          </a:p>
          <a:p>
            <a:pPr>
              <a:buFontTx/>
              <a:buNone/>
            </a:pPr>
            <a:endParaRPr lang="en-US" sz="2200" smtClean="0"/>
          </a:p>
          <a:p>
            <a:pPr>
              <a:buFontTx/>
              <a:buNone/>
            </a:pPr>
            <a:r>
              <a:rPr lang="en-US" sz="2200" smtClean="0"/>
              <a:t>	“lion” /</a:t>
            </a:r>
            <a:r>
              <a:rPr lang="en-US" sz="2200" smtClean="0">
                <a:solidFill>
                  <a:schemeClr val="hlink"/>
                </a:solidFill>
                <a:latin typeface="SILDoulosIPA-Regular" pitchFamily="-84" charset="0"/>
              </a:rPr>
              <a:t>l</a:t>
            </a:r>
            <a:r>
              <a:rPr lang="en-US" sz="2200" smtClean="0">
                <a:sym typeface="Wingdings" pitchFamily="-84" charset="2"/>
              </a:rPr>
              <a:t>a</a:t>
            </a:r>
            <a:r>
              <a:rPr lang="en-US" sz="2200" smtClean="0">
                <a:latin typeface="SILDoulosIPA-Regular" pitchFamily="-84" charset="0"/>
              </a:rPr>
              <a:t>j</a:t>
            </a:r>
            <a:r>
              <a:rPr lang="en-US" sz="2200" smtClean="0"/>
              <a:t>ə</a:t>
            </a:r>
            <a:r>
              <a:rPr lang="en-US" sz="2200" smtClean="0">
                <a:latin typeface="SILDoulosIPA-Regular" pitchFamily="-84" charset="0"/>
              </a:rPr>
              <a:t>n</a:t>
            </a:r>
            <a:r>
              <a:rPr lang="en-US" sz="2200" smtClean="0"/>
              <a:t>/ </a:t>
            </a:r>
            <a:r>
              <a:rPr lang="en-US" sz="2200" smtClean="0">
                <a:sym typeface="Wingdings" pitchFamily="-84" charset="2"/>
              </a:rPr>
              <a:t> “yion” /</a:t>
            </a:r>
            <a:r>
              <a:rPr lang="en-US" sz="2200" smtClean="0">
                <a:solidFill>
                  <a:schemeClr val="hlink"/>
                </a:solidFill>
                <a:sym typeface="Wingdings" pitchFamily="-84" charset="2"/>
              </a:rPr>
              <a:t>y</a:t>
            </a:r>
            <a:r>
              <a:rPr lang="en-US" sz="2200" smtClean="0">
                <a:sym typeface="Wingdings" pitchFamily="-84" charset="2"/>
              </a:rPr>
              <a:t>aj</a:t>
            </a:r>
            <a:r>
              <a:rPr lang="en-US" altLang="ja-JP" sz="2200" smtClean="0">
                <a:latin typeface="SILDoulosIPA-Regular" pitchFamily="-84" charset="0"/>
              </a:rPr>
              <a:t>´n</a:t>
            </a:r>
            <a:r>
              <a:rPr lang="en-US" sz="2200" smtClean="0">
                <a:sym typeface="Wingdings" pitchFamily="-84" charset="2"/>
              </a:rPr>
              <a:t>/</a:t>
            </a:r>
            <a:r>
              <a:rPr lang="en-US" sz="2200" smtClean="0"/>
              <a:t> </a:t>
            </a:r>
          </a:p>
          <a:p>
            <a:pPr>
              <a:buFontTx/>
              <a:buNone/>
            </a:pPr>
            <a:r>
              <a:rPr lang="en-US" sz="2200" smtClean="0"/>
              <a:t>	“rabbit” /</a:t>
            </a:r>
            <a:r>
              <a:rPr lang="en-US" sz="2200" smtClean="0">
                <a:solidFill>
                  <a:schemeClr val="hlink"/>
                </a:solidFill>
                <a:latin typeface="Lucida Grande" pitchFamily="-84" charset="0"/>
              </a:rPr>
              <a:t>ɹ</a:t>
            </a:r>
            <a:r>
              <a:rPr lang="en-US" sz="2200" smtClean="0"/>
              <a:t>æbət/ </a:t>
            </a:r>
            <a:r>
              <a:rPr lang="en-US" sz="2200" smtClean="0">
                <a:sym typeface="Wingdings" pitchFamily="-84" charset="2"/>
              </a:rPr>
              <a:t> ”wabbit” </a:t>
            </a:r>
            <a:r>
              <a:rPr lang="en-US" sz="2200" smtClean="0"/>
              <a:t>/</a:t>
            </a:r>
            <a:r>
              <a:rPr lang="en-US" sz="2200" smtClean="0">
                <a:solidFill>
                  <a:schemeClr val="hlink"/>
                </a:solidFill>
              </a:rPr>
              <a:t>w</a:t>
            </a:r>
            <a:r>
              <a:rPr lang="en-US" sz="2200" smtClean="0"/>
              <a:t>æbət/ </a:t>
            </a:r>
          </a:p>
          <a:p>
            <a:pPr>
              <a:buFontTx/>
              <a:buNone/>
            </a:pPr>
            <a:r>
              <a:rPr lang="en-US" sz="2200" smtClean="0"/>
              <a:t>	“look” /</a:t>
            </a:r>
            <a:r>
              <a:rPr lang="en-US" sz="2200" smtClean="0">
                <a:solidFill>
                  <a:schemeClr val="hlink"/>
                </a:solidFill>
              </a:rPr>
              <a:t>l</a:t>
            </a:r>
            <a:r>
              <a:rPr lang="en-US" sz="2200" smtClean="0">
                <a:latin typeface="Lucida Grande" pitchFamily="-84" charset="0"/>
              </a:rPr>
              <a:t>ʊ</a:t>
            </a:r>
            <a:r>
              <a:rPr lang="en-US" sz="2200" smtClean="0"/>
              <a:t>k/ </a:t>
            </a:r>
            <a:r>
              <a:rPr lang="en-US" sz="2200" smtClean="0">
                <a:sym typeface="Wingdings" pitchFamily="-84" charset="2"/>
              </a:rPr>
              <a:t> “wook” </a:t>
            </a:r>
            <a:r>
              <a:rPr lang="en-US" sz="2200" smtClean="0"/>
              <a:t>/</a:t>
            </a:r>
            <a:r>
              <a:rPr lang="en-US" sz="2200" smtClean="0">
                <a:solidFill>
                  <a:schemeClr val="hlink"/>
                </a:solidFill>
              </a:rPr>
              <a:t>w</a:t>
            </a:r>
            <a:r>
              <a:rPr lang="en-US" sz="2200" smtClean="0">
                <a:latin typeface="Lucida Grande" pitchFamily="-84" charset="0"/>
              </a:rPr>
              <a:t>ʊ</a:t>
            </a:r>
            <a:r>
              <a:rPr lang="en-US" sz="2200" smtClean="0"/>
              <a:t>k/ </a:t>
            </a:r>
          </a:p>
          <a:p>
            <a:pPr>
              <a:buFontTx/>
              <a:buNone/>
            </a:pPr>
            <a:r>
              <a:rPr lang="en-US" sz="2200" smtClean="0"/>
              <a:t>	“rock” /</a:t>
            </a:r>
            <a:r>
              <a:rPr lang="en-US" sz="2200" smtClean="0">
                <a:solidFill>
                  <a:schemeClr val="hlink"/>
                </a:solidFill>
                <a:latin typeface="Lucida Grande" pitchFamily="-84" charset="0"/>
              </a:rPr>
              <a:t>ɹ</a:t>
            </a:r>
            <a:r>
              <a:rPr lang="en-US" sz="2200" smtClean="0">
                <a:latin typeface="Lucida Grande" pitchFamily="-84" charset="0"/>
              </a:rPr>
              <a:t>ɑ</a:t>
            </a:r>
            <a:r>
              <a:rPr lang="en-US" sz="2200" smtClean="0"/>
              <a:t>k/ </a:t>
            </a:r>
            <a:r>
              <a:rPr lang="en-US" sz="2200" smtClean="0">
                <a:sym typeface="Wingdings" pitchFamily="-84" charset="2"/>
              </a:rPr>
              <a:t> “wock” </a:t>
            </a:r>
            <a:r>
              <a:rPr lang="en-US" sz="2200" smtClean="0"/>
              <a:t>/</a:t>
            </a:r>
            <a:r>
              <a:rPr lang="en-US" sz="2200" smtClean="0">
                <a:solidFill>
                  <a:schemeClr val="hlink"/>
                </a:solidFill>
              </a:rPr>
              <a:t>w</a:t>
            </a:r>
            <a:r>
              <a:rPr lang="en-US" sz="2200" smtClean="0">
                <a:latin typeface="Lucida Grande" pitchFamily="-84" charset="0"/>
              </a:rPr>
              <a:t>ɑ</a:t>
            </a:r>
            <a:r>
              <a:rPr lang="en-US" sz="2200" smtClean="0"/>
              <a:t>k/ </a:t>
            </a:r>
          </a:p>
          <a:p>
            <a:pPr>
              <a:buFontTx/>
              <a:buNone/>
            </a:pPr>
            <a:r>
              <a:rPr lang="en-US" sz="2200" smtClean="0"/>
              <a:t>	“story” /st</a:t>
            </a:r>
            <a:r>
              <a:rPr lang="en-US" sz="2200" smtClean="0">
                <a:latin typeface="Lucida Grande" pitchFamily="-84" charset="0"/>
              </a:rPr>
              <a:t>ɔ</a:t>
            </a:r>
            <a:r>
              <a:rPr lang="en-US" sz="2200" smtClean="0">
                <a:solidFill>
                  <a:schemeClr val="hlink"/>
                </a:solidFill>
                <a:latin typeface="Lucida Grande" pitchFamily="-84" charset="0"/>
              </a:rPr>
              <a:t>ɹ</a:t>
            </a:r>
            <a:r>
              <a:rPr lang="en-US" sz="2200" smtClean="0"/>
              <a:t>i/ </a:t>
            </a:r>
            <a:r>
              <a:rPr lang="en-US" sz="2200" smtClean="0">
                <a:sym typeface="Wingdings" pitchFamily="-84" charset="2"/>
              </a:rPr>
              <a:t> “stowy” </a:t>
            </a:r>
            <a:r>
              <a:rPr lang="en-US" sz="2200" smtClean="0"/>
              <a:t>/st</a:t>
            </a:r>
            <a:r>
              <a:rPr lang="en-US" sz="2200" smtClean="0">
                <a:latin typeface="Lucida Grande" pitchFamily="-84" charset="0"/>
              </a:rPr>
              <a:t>ɔ</a:t>
            </a:r>
            <a:r>
              <a:rPr lang="en-US" sz="2200" smtClean="0">
                <a:solidFill>
                  <a:schemeClr val="hlink"/>
                </a:solidFill>
              </a:rPr>
              <a:t>w</a:t>
            </a:r>
            <a:r>
              <a:rPr lang="en-US" sz="2200" smtClean="0"/>
              <a:t>ij/ </a:t>
            </a:r>
          </a:p>
        </p:txBody>
      </p:sp>
      <p:sp>
        <p:nvSpPr>
          <p:cNvPr id="782340" name="Rounded Rectangle 5"/>
          <p:cNvSpPr>
            <a:spLocks noChangeArrowheads="1"/>
          </p:cNvSpPr>
          <p:nvPr/>
        </p:nvSpPr>
        <p:spPr bwMode="auto">
          <a:xfrm>
            <a:off x="2590800" y="3200400"/>
            <a:ext cx="2209800" cy="381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82341" name="Rounded Rectangle 6"/>
          <p:cNvSpPr>
            <a:spLocks noChangeArrowheads="1"/>
          </p:cNvSpPr>
          <p:nvPr/>
        </p:nvSpPr>
        <p:spPr bwMode="auto">
          <a:xfrm>
            <a:off x="2895600" y="3581400"/>
            <a:ext cx="2438400" cy="381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82342" name="Rounded Rectangle 7"/>
          <p:cNvSpPr>
            <a:spLocks noChangeArrowheads="1"/>
          </p:cNvSpPr>
          <p:nvPr/>
        </p:nvSpPr>
        <p:spPr bwMode="auto">
          <a:xfrm>
            <a:off x="2362200" y="4038600"/>
            <a:ext cx="2590800" cy="381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82343" name="Rounded Rectangle 8"/>
          <p:cNvSpPr>
            <a:spLocks noChangeArrowheads="1"/>
          </p:cNvSpPr>
          <p:nvPr/>
        </p:nvSpPr>
        <p:spPr bwMode="auto">
          <a:xfrm>
            <a:off x="2438400" y="4419600"/>
            <a:ext cx="2590800" cy="381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82344" name="Rounded Rectangle 9"/>
          <p:cNvSpPr>
            <a:spLocks noChangeArrowheads="1"/>
          </p:cNvSpPr>
          <p:nvPr/>
        </p:nvSpPr>
        <p:spPr bwMode="auto">
          <a:xfrm>
            <a:off x="2667000" y="4800600"/>
            <a:ext cx="2667000" cy="381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Title 1"/>
          <p:cNvSpPr>
            <a:spLocks noGrp="1"/>
          </p:cNvSpPr>
          <p:nvPr>
            <p:ph type="title" idx="4294967295"/>
          </p:nvPr>
        </p:nvSpPr>
        <p:spPr>
          <a:xfrm>
            <a:off x="685800" y="152400"/>
            <a:ext cx="7772400" cy="1143000"/>
          </a:xfrm>
        </p:spPr>
        <p:txBody>
          <a:bodyPr/>
          <a:lstStyle/>
          <a:p>
            <a:r>
              <a:rPr lang="en-US" sz="3200" smtClean="0"/>
              <a:t>Substitution Processes</a:t>
            </a:r>
          </a:p>
        </p:txBody>
      </p:sp>
      <p:sp>
        <p:nvSpPr>
          <p:cNvPr id="783364" name="Content Placeholder 2"/>
          <p:cNvSpPr>
            <a:spLocks/>
          </p:cNvSpPr>
          <p:nvPr/>
        </p:nvSpPr>
        <p:spPr bwMode="auto">
          <a:xfrm>
            <a:off x="228600" y="1143000"/>
            <a:ext cx="8686800" cy="5486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200" b="0" dirty="0">
                <a:latin typeface="Calibri"/>
                <a:ea typeface="Osaka" pitchFamily="-84" charset="-128"/>
                <a:cs typeface="Osaka" pitchFamily="-84" charset="-128"/>
              </a:rPr>
              <a:t>Substitution: </a:t>
            </a:r>
            <a:r>
              <a:rPr lang="en-US" sz="2200" b="0" dirty="0">
                <a:solidFill>
                  <a:schemeClr val="hlink"/>
                </a:solidFill>
                <a:latin typeface="Calibri"/>
                <a:ea typeface="Osaka" pitchFamily="-84" charset="-128"/>
                <a:cs typeface="Osaka" pitchFamily="-84" charset="-128"/>
              </a:rPr>
              <a:t>Gliding</a:t>
            </a:r>
            <a:r>
              <a:rPr lang="en-US" sz="2200" b="0" dirty="0">
                <a:latin typeface="Calibri"/>
                <a:ea typeface="Osaka" pitchFamily="-84" charset="-128"/>
                <a:cs typeface="Osaka" pitchFamily="-84" charset="-128"/>
              </a:rPr>
              <a:t> process</a:t>
            </a:r>
          </a:p>
          <a:p>
            <a:pPr marL="342900" indent="-342900">
              <a:spcBef>
                <a:spcPct val="20000"/>
              </a:spcBef>
            </a:pPr>
            <a:r>
              <a:rPr lang="en-US" sz="2200" b="0" dirty="0">
                <a:latin typeface="Calibri"/>
                <a:ea typeface="Osaka" pitchFamily="-84" charset="-128"/>
                <a:cs typeface="Osaka" pitchFamily="-84" charset="-128"/>
              </a:rPr>
              <a:t>Replace a liquid sound like /l/ or /</a:t>
            </a:r>
            <a:r>
              <a:rPr lang="en-US" sz="2200" b="0" dirty="0" err="1">
                <a:latin typeface="Lucida Grande" pitchFamily="-84" charset="0"/>
                <a:ea typeface="Osaka" pitchFamily="-84" charset="-128"/>
                <a:cs typeface="Osaka" pitchFamily="-84" charset="-128"/>
              </a:rPr>
              <a:t>ɹ</a:t>
            </a:r>
            <a:r>
              <a:rPr lang="en-US" sz="2200" b="0" dirty="0">
                <a:latin typeface="Calibri"/>
                <a:ea typeface="Osaka" pitchFamily="-84" charset="-128"/>
                <a:cs typeface="Osaka" pitchFamily="-84" charset="-128"/>
              </a:rPr>
              <a:t>/ with a glide sound like /j/ or /w/.</a:t>
            </a:r>
          </a:p>
          <a:p>
            <a:pPr marL="342900" indent="-342900">
              <a:spcBef>
                <a:spcPct val="20000"/>
              </a:spcBef>
            </a:pPr>
            <a:endParaRPr lang="en-US" sz="2200" b="0" dirty="0">
              <a:latin typeface="Calibri"/>
              <a:ea typeface="Osaka" pitchFamily="-84" charset="-128"/>
              <a:cs typeface="Osaka" pitchFamily="-84" charset="-128"/>
            </a:endParaRPr>
          </a:p>
          <a:p>
            <a:pPr marL="342900" indent="-342900">
              <a:spcBef>
                <a:spcPct val="20000"/>
              </a:spcBef>
            </a:pPr>
            <a:r>
              <a:rPr lang="en-US" sz="2200" b="0" dirty="0">
                <a:solidFill>
                  <a:schemeClr val="hlink"/>
                </a:solidFill>
                <a:latin typeface="Calibri"/>
                <a:ea typeface="Osaka" pitchFamily="-84" charset="-128"/>
                <a:cs typeface="Osaka" pitchFamily="-84" charset="-128"/>
              </a:rPr>
              <a:t>Gliding</a:t>
            </a:r>
            <a:r>
              <a:rPr lang="en-US" sz="2200" b="0" dirty="0">
                <a:latin typeface="Calibri"/>
                <a:ea typeface="Osaka" pitchFamily="-84" charset="-128"/>
                <a:cs typeface="Osaka" pitchFamily="-84" charset="-128"/>
              </a:rPr>
              <a:t> process examples:</a:t>
            </a:r>
          </a:p>
          <a:p>
            <a:pPr marL="342900" indent="-342900">
              <a:spcBef>
                <a:spcPct val="20000"/>
              </a:spcBef>
            </a:pPr>
            <a:endParaRPr lang="en-US" sz="2200" b="0" dirty="0">
              <a:latin typeface="Calibri"/>
              <a:ea typeface="Osaka" pitchFamily="-84" charset="-128"/>
              <a:cs typeface="Osaka" pitchFamily="-84" charset="-128"/>
            </a:endParaRPr>
          </a:p>
          <a:p>
            <a:pPr marL="342900" indent="-342900">
              <a:spcBef>
                <a:spcPct val="20000"/>
              </a:spcBef>
            </a:pPr>
            <a:r>
              <a:rPr lang="en-US" sz="2200" b="0" dirty="0">
                <a:latin typeface="Calibri"/>
                <a:ea typeface="Osaka" pitchFamily="-84" charset="-128"/>
                <a:cs typeface="Osaka" pitchFamily="-84" charset="-128"/>
              </a:rPr>
              <a:t>	“lion” /</a:t>
            </a:r>
            <a:r>
              <a:rPr lang="en-US" sz="2200" b="0" dirty="0" err="1">
                <a:solidFill>
                  <a:schemeClr val="hlink"/>
                </a:solidFill>
                <a:latin typeface="SILDoulosIPA-Regular" pitchFamily="-84" charset="0"/>
                <a:ea typeface="Osaka" pitchFamily="-84" charset="-128"/>
                <a:cs typeface="Osaka" pitchFamily="-84" charset="-128"/>
              </a:rPr>
              <a:t>l</a:t>
            </a:r>
            <a:r>
              <a:rPr lang="en-US" sz="2200" b="0" dirty="0" err="1">
                <a:latin typeface="Calibri"/>
                <a:ea typeface="Osaka" pitchFamily="-84" charset="-128"/>
                <a:cs typeface="Osaka" pitchFamily="-84" charset="-128"/>
                <a:sym typeface="Wingdings" pitchFamily="-84" charset="2"/>
              </a:rPr>
              <a:t>a</a:t>
            </a:r>
            <a:r>
              <a:rPr lang="en-US" sz="2200" b="0" dirty="0" err="1">
                <a:latin typeface="SILDoulosIPA-Regular" pitchFamily="-84" charset="0"/>
                <a:ea typeface="Osaka" pitchFamily="-84" charset="-128"/>
                <a:cs typeface="Osaka" pitchFamily="-84" charset="-128"/>
              </a:rPr>
              <a:t>j</a:t>
            </a:r>
            <a:r>
              <a:rPr lang="en-US" sz="2200" b="0" dirty="0" err="1" smtClean="0">
                <a:latin typeface="Calibri"/>
              </a:rPr>
              <a:t>ə</a:t>
            </a:r>
            <a:r>
              <a:rPr lang="en-US" sz="2200" b="0" dirty="0" err="1">
                <a:latin typeface="SILDoulosIPA-Regular" pitchFamily="-84" charset="0"/>
                <a:ea typeface="Osaka" pitchFamily="-84" charset="-128"/>
                <a:cs typeface="Osaka" pitchFamily="-84" charset="-128"/>
              </a:rPr>
              <a:t>n</a:t>
            </a:r>
            <a:r>
              <a:rPr lang="en-US" sz="2200" b="0" dirty="0">
                <a:latin typeface="Calibri"/>
                <a:ea typeface="Osaka" pitchFamily="-84" charset="-128"/>
                <a:cs typeface="Osaka" pitchFamily="-84" charset="-128"/>
              </a:rPr>
              <a:t>/ </a:t>
            </a:r>
            <a:r>
              <a:rPr lang="en-US" sz="2200" b="0" dirty="0">
                <a:latin typeface="Calibri"/>
                <a:ea typeface="Osaka" pitchFamily="-84" charset="-128"/>
                <a:cs typeface="Osaka" pitchFamily="-84" charset="-128"/>
                <a:sym typeface="Wingdings" pitchFamily="-84" charset="2"/>
              </a:rPr>
              <a:t> “</a:t>
            </a:r>
            <a:r>
              <a:rPr lang="en-US" sz="2200" b="0" dirty="0" err="1">
                <a:latin typeface="Calibri"/>
                <a:ea typeface="Osaka" pitchFamily="-84" charset="-128"/>
                <a:cs typeface="Osaka" pitchFamily="-84" charset="-128"/>
                <a:sym typeface="Wingdings" pitchFamily="-84" charset="2"/>
              </a:rPr>
              <a:t>yion</a:t>
            </a:r>
            <a:r>
              <a:rPr lang="en-US" sz="2200" b="0" dirty="0">
                <a:latin typeface="Calibri"/>
                <a:ea typeface="Osaka" pitchFamily="-84" charset="-128"/>
                <a:cs typeface="Osaka" pitchFamily="-84" charset="-128"/>
                <a:sym typeface="Wingdings" pitchFamily="-84" charset="2"/>
              </a:rPr>
              <a:t>” /</a:t>
            </a:r>
            <a:r>
              <a:rPr lang="en-US" sz="2200" b="0" dirty="0" err="1">
                <a:solidFill>
                  <a:schemeClr val="hlink"/>
                </a:solidFill>
                <a:latin typeface="SILDoulosIPA-Regular" pitchFamily="-84" charset="0"/>
                <a:ea typeface="Osaka" pitchFamily="-84" charset="-128"/>
                <a:cs typeface="Osaka" pitchFamily="-84" charset="-128"/>
              </a:rPr>
              <a:t>j</a:t>
            </a:r>
            <a:r>
              <a:rPr lang="en-US" sz="2200" b="0" dirty="0" err="1">
                <a:latin typeface="SILDoulosIPA-Regular" pitchFamily="-84" charset="0"/>
                <a:ea typeface="Osaka" pitchFamily="-84" charset="-128"/>
                <a:cs typeface="Osaka" pitchFamily="-84" charset="-128"/>
              </a:rPr>
              <a:t>aj</a:t>
            </a:r>
            <a:r>
              <a:rPr lang="en-US" sz="2200" b="0" dirty="0" err="1" smtClean="0">
                <a:latin typeface="Calibri"/>
              </a:rPr>
              <a:t>ə</a:t>
            </a:r>
            <a:r>
              <a:rPr lang="en-US" sz="2200" b="0" dirty="0" err="1">
                <a:latin typeface="SILDoulosIPA-Regular" pitchFamily="-84" charset="0"/>
                <a:ea typeface="Osaka" pitchFamily="-84" charset="-128"/>
                <a:cs typeface="Osaka" pitchFamily="-84" charset="-128"/>
              </a:rPr>
              <a:t>n</a:t>
            </a:r>
            <a:r>
              <a:rPr lang="en-US" sz="2200" b="0" dirty="0">
                <a:latin typeface="Calibri"/>
                <a:ea typeface="Osaka" pitchFamily="-84" charset="-128"/>
                <a:cs typeface="Osaka" pitchFamily="-84" charset="-128"/>
                <a:sym typeface="Wingdings" pitchFamily="-84" charset="2"/>
              </a:rPr>
              <a:t>/</a:t>
            </a:r>
            <a:r>
              <a:rPr lang="en-US" sz="2200" b="0" dirty="0">
                <a:latin typeface="Calibri"/>
                <a:ea typeface="Osaka" pitchFamily="-84" charset="-128"/>
                <a:cs typeface="Osaka" pitchFamily="-84" charset="-128"/>
              </a:rPr>
              <a:t> </a:t>
            </a:r>
          </a:p>
          <a:p>
            <a:pPr marL="342900" indent="-342900">
              <a:spcBef>
                <a:spcPct val="20000"/>
              </a:spcBef>
            </a:pPr>
            <a:r>
              <a:rPr lang="en-US" sz="2200" b="0" dirty="0">
                <a:latin typeface="Calibri"/>
                <a:ea typeface="Osaka" pitchFamily="-84" charset="-128"/>
                <a:cs typeface="Osaka" pitchFamily="-84" charset="-128"/>
              </a:rPr>
              <a:t>	“rabbit” /</a:t>
            </a:r>
            <a:r>
              <a:rPr lang="en-US" sz="2200" b="0" dirty="0" err="1">
                <a:solidFill>
                  <a:schemeClr val="hlink"/>
                </a:solidFill>
                <a:latin typeface="Lucida Grande" pitchFamily="-84" charset="0"/>
                <a:ea typeface="Osaka" pitchFamily="-84" charset="-128"/>
                <a:cs typeface="Osaka" pitchFamily="-84" charset="-128"/>
              </a:rPr>
              <a:t>ɹ</a:t>
            </a:r>
            <a:r>
              <a:rPr lang="en-US" sz="2200" b="0" dirty="0" err="1">
                <a:latin typeface="Calibri"/>
                <a:ea typeface="Osaka" pitchFamily="-84" charset="-128"/>
                <a:cs typeface="Osaka" pitchFamily="-84" charset="-128"/>
              </a:rPr>
              <a:t>æbət</a:t>
            </a:r>
            <a:r>
              <a:rPr lang="en-US" sz="2200" b="0" dirty="0">
                <a:latin typeface="Calibri"/>
                <a:ea typeface="Osaka" pitchFamily="-84" charset="-128"/>
                <a:cs typeface="Osaka" pitchFamily="-84" charset="-128"/>
              </a:rPr>
              <a:t>/ </a:t>
            </a:r>
            <a:r>
              <a:rPr lang="en-US" sz="2200" b="0" dirty="0">
                <a:latin typeface="Calibri"/>
                <a:ea typeface="Osaka" pitchFamily="-84" charset="-128"/>
                <a:cs typeface="Osaka" pitchFamily="-84" charset="-128"/>
                <a:sym typeface="Wingdings" pitchFamily="-84" charset="2"/>
              </a:rPr>
              <a:t> ”</a:t>
            </a:r>
            <a:r>
              <a:rPr lang="en-US" sz="2200" b="0" dirty="0" err="1">
                <a:latin typeface="Calibri"/>
                <a:ea typeface="Osaka" pitchFamily="-84" charset="-128"/>
                <a:cs typeface="Osaka" pitchFamily="-84" charset="-128"/>
                <a:sym typeface="Wingdings" pitchFamily="-84" charset="2"/>
              </a:rPr>
              <a:t>wabbit</a:t>
            </a:r>
            <a:r>
              <a:rPr lang="en-US" sz="2200" b="0" dirty="0">
                <a:latin typeface="Calibri"/>
                <a:ea typeface="Osaka" pitchFamily="-84" charset="-128"/>
                <a:cs typeface="Osaka" pitchFamily="-84" charset="-128"/>
                <a:sym typeface="Wingdings" pitchFamily="-84" charset="2"/>
              </a:rPr>
              <a:t>” </a:t>
            </a:r>
            <a:r>
              <a:rPr lang="en-US" sz="2200" b="0" dirty="0">
                <a:latin typeface="Calibri"/>
                <a:ea typeface="Osaka" pitchFamily="-84" charset="-128"/>
                <a:cs typeface="Osaka" pitchFamily="-84" charset="-128"/>
              </a:rPr>
              <a:t>/</a:t>
            </a:r>
            <a:r>
              <a:rPr lang="en-US" sz="2200" b="0" dirty="0" err="1">
                <a:solidFill>
                  <a:schemeClr val="hlink"/>
                </a:solidFill>
                <a:latin typeface="Calibri"/>
                <a:ea typeface="Osaka" pitchFamily="-84" charset="-128"/>
                <a:cs typeface="Osaka" pitchFamily="-84" charset="-128"/>
              </a:rPr>
              <a:t>w</a:t>
            </a:r>
            <a:r>
              <a:rPr lang="en-US" sz="2200" b="0" dirty="0" err="1">
                <a:latin typeface="Calibri"/>
                <a:ea typeface="Osaka" pitchFamily="-84" charset="-128"/>
                <a:cs typeface="Osaka" pitchFamily="-84" charset="-128"/>
              </a:rPr>
              <a:t>æbət</a:t>
            </a:r>
            <a:r>
              <a:rPr lang="en-US" sz="2200" b="0" dirty="0">
                <a:latin typeface="Calibri"/>
                <a:ea typeface="Osaka" pitchFamily="-84" charset="-128"/>
                <a:cs typeface="Osaka" pitchFamily="-84" charset="-128"/>
              </a:rPr>
              <a:t>/ </a:t>
            </a:r>
          </a:p>
          <a:p>
            <a:pPr marL="342900" indent="-342900">
              <a:spcBef>
                <a:spcPct val="20000"/>
              </a:spcBef>
            </a:pPr>
            <a:r>
              <a:rPr lang="en-US" sz="2200" b="0" dirty="0">
                <a:latin typeface="Calibri"/>
                <a:ea typeface="Osaka" pitchFamily="-84" charset="-128"/>
                <a:cs typeface="Osaka" pitchFamily="-84" charset="-128"/>
              </a:rPr>
              <a:t>	“look” /</a:t>
            </a:r>
            <a:r>
              <a:rPr lang="en-US" sz="2200" b="0" dirty="0" err="1">
                <a:solidFill>
                  <a:schemeClr val="hlink"/>
                </a:solidFill>
                <a:latin typeface="Calibri"/>
                <a:ea typeface="Osaka" pitchFamily="-84" charset="-128"/>
                <a:cs typeface="Osaka" pitchFamily="-84" charset="-128"/>
              </a:rPr>
              <a:t>l</a:t>
            </a:r>
            <a:r>
              <a:rPr lang="en-US" sz="2200" b="0" dirty="0" err="1">
                <a:latin typeface="Lucida Grande" pitchFamily="-84" charset="0"/>
                <a:ea typeface="Osaka" pitchFamily="-84" charset="-128"/>
                <a:cs typeface="Osaka" pitchFamily="-84" charset="-128"/>
              </a:rPr>
              <a:t>ʊ</a:t>
            </a:r>
            <a:r>
              <a:rPr lang="en-US" sz="2200" b="0" dirty="0" err="1">
                <a:latin typeface="Calibri"/>
                <a:ea typeface="Osaka" pitchFamily="-84" charset="-128"/>
                <a:cs typeface="Osaka" pitchFamily="-84" charset="-128"/>
              </a:rPr>
              <a:t>k</a:t>
            </a:r>
            <a:r>
              <a:rPr lang="en-US" sz="2200" b="0" dirty="0">
                <a:latin typeface="Calibri"/>
                <a:ea typeface="Osaka" pitchFamily="-84" charset="-128"/>
                <a:cs typeface="Osaka" pitchFamily="-84" charset="-128"/>
              </a:rPr>
              <a:t>/ </a:t>
            </a:r>
            <a:r>
              <a:rPr lang="en-US" sz="2200" b="0" dirty="0">
                <a:latin typeface="Calibri"/>
                <a:ea typeface="Osaka" pitchFamily="-84" charset="-128"/>
                <a:cs typeface="Osaka" pitchFamily="-84" charset="-128"/>
                <a:sym typeface="Wingdings" pitchFamily="-84" charset="2"/>
              </a:rPr>
              <a:t> “</a:t>
            </a:r>
            <a:r>
              <a:rPr lang="en-US" sz="2200" b="0" dirty="0" err="1">
                <a:latin typeface="Calibri"/>
                <a:ea typeface="Osaka" pitchFamily="-84" charset="-128"/>
                <a:cs typeface="Osaka" pitchFamily="-84" charset="-128"/>
                <a:sym typeface="Wingdings" pitchFamily="-84" charset="2"/>
              </a:rPr>
              <a:t>wook</a:t>
            </a:r>
            <a:r>
              <a:rPr lang="en-US" sz="2200" b="0" dirty="0">
                <a:latin typeface="Calibri"/>
                <a:ea typeface="Osaka" pitchFamily="-84" charset="-128"/>
                <a:cs typeface="Osaka" pitchFamily="-84" charset="-128"/>
                <a:sym typeface="Wingdings" pitchFamily="-84" charset="2"/>
              </a:rPr>
              <a:t>” </a:t>
            </a:r>
            <a:r>
              <a:rPr lang="en-US" sz="2200" b="0" dirty="0">
                <a:latin typeface="Calibri"/>
                <a:ea typeface="Osaka" pitchFamily="-84" charset="-128"/>
                <a:cs typeface="Osaka" pitchFamily="-84" charset="-128"/>
              </a:rPr>
              <a:t>/</a:t>
            </a:r>
            <a:r>
              <a:rPr lang="en-US" sz="2200" b="0" dirty="0" err="1">
                <a:solidFill>
                  <a:schemeClr val="hlink"/>
                </a:solidFill>
                <a:latin typeface="Calibri"/>
                <a:ea typeface="Osaka" pitchFamily="-84" charset="-128"/>
                <a:cs typeface="Osaka" pitchFamily="-84" charset="-128"/>
              </a:rPr>
              <a:t>w</a:t>
            </a:r>
            <a:r>
              <a:rPr lang="en-US" sz="2200" b="0" dirty="0" err="1">
                <a:latin typeface="Lucida Grande" pitchFamily="-84" charset="0"/>
                <a:ea typeface="Osaka" pitchFamily="-84" charset="-128"/>
                <a:cs typeface="Osaka" pitchFamily="-84" charset="-128"/>
              </a:rPr>
              <a:t>ʊ</a:t>
            </a:r>
            <a:r>
              <a:rPr lang="en-US" sz="2200" b="0" dirty="0" err="1">
                <a:latin typeface="Calibri"/>
                <a:ea typeface="Osaka" pitchFamily="-84" charset="-128"/>
                <a:cs typeface="Osaka" pitchFamily="-84" charset="-128"/>
              </a:rPr>
              <a:t>k</a:t>
            </a:r>
            <a:r>
              <a:rPr lang="en-US" sz="2200" b="0" dirty="0">
                <a:latin typeface="Calibri"/>
                <a:ea typeface="Osaka" pitchFamily="-84" charset="-128"/>
                <a:cs typeface="Osaka" pitchFamily="-84" charset="-128"/>
              </a:rPr>
              <a:t>/ </a:t>
            </a:r>
          </a:p>
          <a:p>
            <a:pPr marL="342900" indent="-342900">
              <a:spcBef>
                <a:spcPct val="20000"/>
              </a:spcBef>
            </a:pPr>
            <a:r>
              <a:rPr lang="en-US" sz="2200" b="0" dirty="0">
                <a:latin typeface="Calibri"/>
                <a:ea typeface="Osaka" pitchFamily="-84" charset="-128"/>
                <a:cs typeface="Osaka" pitchFamily="-84" charset="-128"/>
              </a:rPr>
              <a:t>	“rock” /</a:t>
            </a:r>
            <a:r>
              <a:rPr lang="en-US" sz="2200" b="0" dirty="0" err="1">
                <a:solidFill>
                  <a:schemeClr val="hlink"/>
                </a:solidFill>
                <a:latin typeface="Lucida Grande" pitchFamily="-84" charset="0"/>
                <a:ea typeface="Osaka" pitchFamily="-84" charset="-128"/>
                <a:cs typeface="Osaka" pitchFamily="-84" charset="-128"/>
              </a:rPr>
              <a:t>ɹ</a:t>
            </a:r>
            <a:r>
              <a:rPr lang="en-US" sz="2200" b="0" dirty="0" err="1">
                <a:latin typeface="Lucida Grande" pitchFamily="-84" charset="0"/>
                <a:ea typeface="Osaka" pitchFamily="-84" charset="-128"/>
                <a:cs typeface="Osaka" pitchFamily="-84" charset="-128"/>
              </a:rPr>
              <a:t>ɑ</a:t>
            </a:r>
            <a:r>
              <a:rPr lang="en-US" sz="2200" b="0" dirty="0" err="1">
                <a:latin typeface="Calibri"/>
                <a:ea typeface="Osaka" pitchFamily="-84" charset="-128"/>
                <a:cs typeface="Osaka" pitchFamily="-84" charset="-128"/>
              </a:rPr>
              <a:t>k</a:t>
            </a:r>
            <a:r>
              <a:rPr lang="en-US" sz="2200" b="0" dirty="0">
                <a:latin typeface="Calibri"/>
                <a:ea typeface="Osaka" pitchFamily="-84" charset="-128"/>
                <a:cs typeface="Osaka" pitchFamily="-84" charset="-128"/>
              </a:rPr>
              <a:t>/ </a:t>
            </a:r>
            <a:r>
              <a:rPr lang="en-US" sz="2200" b="0" dirty="0">
                <a:latin typeface="Calibri"/>
                <a:ea typeface="Osaka" pitchFamily="-84" charset="-128"/>
                <a:cs typeface="Osaka" pitchFamily="-84" charset="-128"/>
                <a:sym typeface="Wingdings" pitchFamily="-84" charset="2"/>
              </a:rPr>
              <a:t> “</a:t>
            </a:r>
            <a:r>
              <a:rPr lang="en-US" sz="2200" b="0" dirty="0" err="1">
                <a:latin typeface="Calibri"/>
                <a:ea typeface="Osaka" pitchFamily="-84" charset="-128"/>
                <a:cs typeface="Osaka" pitchFamily="-84" charset="-128"/>
                <a:sym typeface="Wingdings" pitchFamily="-84" charset="2"/>
              </a:rPr>
              <a:t>wock</a:t>
            </a:r>
            <a:r>
              <a:rPr lang="en-US" sz="2200" b="0" dirty="0">
                <a:latin typeface="Calibri"/>
                <a:ea typeface="Osaka" pitchFamily="-84" charset="-128"/>
                <a:cs typeface="Osaka" pitchFamily="-84" charset="-128"/>
                <a:sym typeface="Wingdings" pitchFamily="-84" charset="2"/>
              </a:rPr>
              <a:t>” </a:t>
            </a:r>
            <a:r>
              <a:rPr lang="en-US" sz="2200" b="0" dirty="0">
                <a:latin typeface="Calibri"/>
                <a:ea typeface="Osaka" pitchFamily="-84" charset="-128"/>
                <a:cs typeface="Osaka" pitchFamily="-84" charset="-128"/>
              </a:rPr>
              <a:t>/</a:t>
            </a:r>
            <a:r>
              <a:rPr lang="en-US" sz="2200" b="0" dirty="0" err="1">
                <a:solidFill>
                  <a:schemeClr val="hlink"/>
                </a:solidFill>
                <a:latin typeface="Calibri"/>
                <a:ea typeface="Osaka" pitchFamily="-84" charset="-128"/>
                <a:cs typeface="Osaka" pitchFamily="-84" charset="-128"/>
              </a:rPr>
              <a:t>w</a:t>
            </a:r>
            <a:r>
              <a:rPr lang="en-US" sz="2200" b="0" dirty="0" err="1">
                <a:latin typeface="Lucida Grande" pitchFamily="-84" charset="0"/>
                <a:ea typeface="Osaka" pitchFamily="-84" charset="-128"/>
                <a:cs typeface="Osaka" pitchFamily="-84" charset="-128"/>
              </a:rPr>
              <a:t>ɑ</a:t>
            </a:r>
            <a:r>
              <a:rPr lang="en-US" sz="2200" b="0" dirty="0" err="1">
                <a:latin typeface="Calibri"/>
                <a:ea typeface="Osaka" pitchFamily="-84" charset="-128"/>
                <a:cs typeface="Osaka" pitchFamily="-84" charset="-128"/>
              </a:rPr>
              <a:t>k</a:t>
            </a:r>
            <a:r>
              <a:rPr lang="en-US" sz="2200" b="0" dirty="0">
                <a:latin typeface="Calibri"/>
                <a:ea typeface="Osaka" pitchFamily="-84" charset="-128"/>
                <a:cs typeface="Osaka" pitchFamily="-84" charset="-128"/>
              </a:rPr>
              <a:t>/ </a:t>
            </a:r>
          </a:p>
          <a:p>
            <a:pPr marL="342900" indent="-342900">
              <a:spcBef>
                <a:spcPct val="20000"/>
              </a:spcBef>
            </a:pPr>
            <a:r>
              <a:rPr lang="en-US" sz="2200" b="0" dirty="0">
                <a:latin typeface="Calibri"/>
                <a:ea typeface="Osaka" pitchFamily="-84" charset="-128"/>
                <a:cs typeface="Osaka" pitchFamily="-84" charset="-128"/>
              </a:rPr>
              <a:t>	“story” /</a:t>
            </a:r>
            <a:r>
              <a:rPr lang="en-US" sz="2200" b="0" dirty="0" err="1">
                <a:latin typeface="Calibri"/>
                <a:ea typeface="Osaka" pitchFamily="-84" charset="-128"/>
                <a:cs typeface="Osaka" pitchFamily="-84" charset="-128"/>
              </a:rPr>
              <a:t>st</a:t>
            </a:r>
            <a:r>
              <a:rPr lang="en-US" sz="2200" b="0" dirty="0" err="1">
                <a:latin typeface="Lucida Grande" pitchFamily="-84" charset="0"/>
                <a:ea typeface="Osaka" pitchFamily="-84" charset="-128"/>
                <a:cs typeface="Osaka" pitchFamily="-84" charset="-128"/>
              </a:rPr>
              <a:t>ɔ</a:t>
            </a:r>
            <a:r>
              <a:rPr lang="en-US" sz="2200" b="0" dirty="0" err="1">
                <a:solidFill>
                  <a:schemeClr val="hlink"/>
                </a:solidFill>
                <a:latin typeface="Lucida Grande" pitchFamily="-84" charset="0"/>
                <a:ea typeface="Osaka" pitchFamily="-84" charset="-128"/>
                <a:cs typeface="Osaka" pitchFamily="-84" charset="-128"/>
              </a:rPr>
              <a:t>ɹ</a:t>
            </a:r>
            <a:r>
              <a:rPr lang="en-US" sz="2200" b="0" dirty="0" err="1">
                <a:latin typeface="Calibri"/>
                <a:ea typeface="Osaka" pitchFamily="-84" charset="-128"/>
                <a:cs typeface="Osaka" pitchFamily="-84" charset="-128"/>
              </a:rPr>
              <a:t>i</a:t>
            </a:r>
            <a:r>
              <a:rPr lang="en-US" sz="2200" b="0" dirty="0">
                <a:latin typeface="Calibri"/>
                <a:ea typeface="Osaka" pitchFamily="-84" charset="-128"/>
                <a:cs typeface="Osaka" pitchFamily="-84" charset="-128"/>
              </a:rPr>
              <a:t>/ </a:t>
            </a:r>
            <a:r>
              <a:rPr lang="en-US" sz="2200" b="0" dirty="0">
                <a:latin typeface="Calibri"/>
                <a:ea typeface="Osaka" pitchFamily="-84" charset="-128"/>
                <a:cs typeface="Osaka" pitchFamily="-84" charset="-128"/>
                <a:sym typeface="Wingdings" pitchFamily="-84" charset="2"/>
              </a:rPr>
              <a:t> “</a:t>
            </a:r>
            <a:r>
              <a:rPr lang="en-US" sz="2200" b="0" dirty="0" err="1">
                <a:latin typeface="Calibri"/>
                <a:ea typeface="Osaka" pitchFamily="-84" charset="-128"/>
                <a:cs typeface="Osaka" pitchFamily="-84" charset="-128"/>
                <a:sym typeface="Wingdings" pitchFamily="-84" charset="2"/>
              </a:rPr>
              <a:t>stowy</a:t>
            </a:r>
            <a:r>
              <a:rPr lang="en-US" sz="2200" b="0" dirty="0">
                <a:latin typeface="Calibri"/>
                <a:ea typeface="Osaka" pitchFamily="-84" charset="-128"/>
                <a:cs typeface="Osaka" pitchFamily="-84" charset="-128"/>
                <a:sym typeface="Wingdings" pitchFamily="-84" charset="2"/>
              </a:rPr>
              <a:t>” </a:t>
            </a:r>
            <a:r>
              <a:rPr lang="en-US" sz="2200" b="0" dirty="0">
                <a:latin typeface="Calibri"/>
                <a:ea typeface="Osaka" pitchFamily="-84" charset="-128"/>
                <a:cs typeface="Osaka" pitchFamily="-84" charset="-128"/>
              </a:rPr>
              <a:t>/</a:t>
            </a:r>
            <a:r>
              <a:rPr lang="en-US" sz="2200" b="0" dirty="0" err="1">
                <a:latin typeface="Calibri"/>
                <a:ea typeface="Osaka" pitchFamily="-84" charset="-128"/>
                <a:cs typeface="Osaka" pitchFamily="-84" charset="-128"/>
              </a:rPr>
              <a:t>st</a:t>
            </a:r>
            <a:r>
              <a:rPr lang="en-US" sz="2200" b="0" dirty="0" err="1">
                <a:latin typeface="Lucida Grande" pitchFamily="-84" charset="0"/>
                <a:ea typeface="Osaka" pitchFamily="-84" charset="-128"/>
                <a:cs typeface="Osaka" pitchFamily="-84" charset="-128"/>
              </a:rPr>
              <a:t>ɔ</a:t>
            </a:r>
            <a:r>
              <a:rPr lang="en-US" sz="2200" b="0" dirty="0" err="1">
                <a:solidFill>
                  <a:schemeClr val="hlink"/>
                </a:solidFill>
                <a:latin typeface="Calibri"/>
                <a:ea typeface="Osaka" pitchFamily="-84" charset="-128"/>
                <a:cs typeface="Osaka" pitchFamily="-84" charset="-128"/>
              </a:rPr>
              <a:t>w</a:t>
            </a:r>
            <a:r>
              <a:rPr lang="en-US" sz="2200" b="0" dirty="0" err="1">
                <a:latin typeface="Calibri"/>
                <a:ea typeface="Osaka" pitchFamily="-84" charset="-128"/>
                <a:cs typeface="Osaka" pitchFamily="-84" charset="-128"/>
              </a:rPr>
              <a:t>i</a:t>
            </a:r>
            <a:r>
              <a:rPr lang="en-US" sz="2200" b="0" dirty="0">
                <a:latin typeface="Calibri"/>
                <a:ea typeface="Osaka" pitchFamily="-84" charset="-128"/>
                <a:cs typeface="Osaka" pitchFamily="-84" charset="-128"/>
              </a:rPr>
              <a:t>/ </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Title 1"/>
          <p:cNvSpPr>
            <a:spLocks noGrp="1"/>
          </p:cNvSpPr>
          <p:nvPr>
            <p:ph type="title" idx="4294967295"/>
          </p:nvPr>
        </p:nvSpPr>
        <p:spPr>
          <a:xfrm>
            <a:off x="685800" y="152400"/>
            <a:ext cx="7772400" cy="1143000"/>
          </a:xfrm>
        </p:spPr>
        <p:txBody>
          <a:bodyPr/>
          <a:lstStyle/>
          <a:p>
            <a:r>
              <a:rPr lang="en-US" sz="3200" smtClean="0"/>
              <a:t>Substitution Processes</a:t>
            </a:r>
          </a:p>
        </p:txBody>
      </p:sp>
      <p:sp>
        <p:nvSpPr>
          <p:cNvPr id="784387" name="Content Placeholder 2"/>
          <p:cNvSpPr>
            <a:spLocks noGrp="1"/>
          </p:cNvSpPr>
          <p:nvPr>
            <p:ph idx="4294967295"/>
          </p:nvPr>
        </p:nvSpPr>
        <p:spPr>
          <a:xfrm>
            <a:off x="228600" y="1143000"/>
            <a:ext cx="8686800" cy="5486400"/>
          </a:xfrm>
        </p:spPr>
        <p:txBody>
          <a:bodyPr/>
          <a:lstStyle/>
          <a:p>
            <a:pPr>
              <a:buFontTx/>
              <a:buNone/>
            </a:pPr>
            <a:r>
              <a:rPr lang="en-US" sz="2200" smtClean="0"/>
              <a:t>Substitution: </a:t>
            </a:r>
            <a:r>
              <a:rPr lang="en-US" sz="2200" smtClean="0">
                <a:solidFill>
                  <a:schemeClr val="hlink"/>
                </a:solidFill>
              </a:rPr>
              <a:t>Denasalization</a:t>
            </a:r>
            <a:r>
              <a:rPr lang="en-US" sz="2200" smtClean="0"/>
              <a:t> process</a:t>
            </a:r>
          </a:p>
          <a:p>
            <a:pPr>
              <a:buFontTx/>
              <a:buNone/>
            </a:pPr>
            <a:r>
              <a:rPr lang="en-US" sz="2200" smtClean="0"/>
              <a:t>Replace a nasal sound with a non-nasal sound.  Note that the place of articulation (ex: labial), manner of articulation (ex: stop) and the voicing (ex: +voice) do not change. (You can get this effect yourself by holding your nose when you say words.)</a:t>
            </a:r>
          </a:p>
          <a:p>
            <a:pPr>
              <a:buFontTx/>
              <a:buNone/>
            </a:pPr>
            <a:endParaRPr lang="en-US" sz="2200" smtClean="0"/>
          </a:p>
          <a:p>
            <a:pPr>
              <a:buFontTx/>
              <a:buNone/>
            </a:pPr>
            <a:r>
              <a:rPr lang="en-US" sz="2200" smtClean="0">
                <a:solidFill>
                  <a:schemeClr val="hlink"/>
                </a:solidFill>
              </a:rPr>
              <a:t>Denasalization</a:t>
            </a:r>
            <a:r>
              <a:rPr lang="en-US" sz="2200" smtClean="0"/>
              <a:t> process examples:</a:t>
            </a:r>
          </a:p>
          <a:p>
            <a:pPr>
              <a:buFontTx/>
              <a:buNone/>
            </a:pPr>
            <a:endParaRPr lang="en-US" sz="2200" smtClean="0"/>
          </a:p>
          <a:p>
            <a:pPr>
              <a:buFontTx/>
              <a:buNone/>
            </a:pPr>
            <a:r>
              <a:rPr lang="en-US" sz="2200" smtClean="0"/>
              <a:t>	“jam” /d</a:t>
            </a:r>
            <a:r>
              <a:rPr lang="en-US" sz="2200" smtClean="0">
                <a:latin typeface="Lucida Grande" pitchFamily="-84" charset="0"/>
              </a:rPr>
              <a:t>ʒ</a:t>
            </a:r>
            <a:r>
              <a:rPr lang="en-US" sz="2200" smtClean="0"/>
              <a:t>æ</a:t>
            </a:r>
            <a:r>
              <a:rPr lang="en-US" sz="2200" smtClean="0">
                <a:solidFill>
                  <a:schemeClr val="hlink"/>
                </a:solidFill>
              </a:rPr>
              <a:t>m</a:t>
            </a:r>
            <a:r>
              <a:rPr lang="en-US" sz="2200" smtClean="0"/>
              <a:t>/ </a:t>
            </a:r>
            <a:r>
              <a:rPr lang="en-US" sz="2200" smtClean="0">
                <a:sym typeface="Wingdings" pitchFamily="-84" charset="2"/>
              </a:rPr>
              <a:t> “jab” </a:t>
            </a:r>
            <a:r>
              <a:rPr lang="en-US" sz="2200" smtClean="0"/>
              <a:t>/d</a:t>
            </a:r>
            <a:r>
              <a:rPr lang="en-US" sz="2200" smtClean="0">
                <a:latin typeface="Lucida Grande" pitchFamily="-84" charset="0"/>
              </a:rPr>
              <a:t>ʒ</a:t>
            </a:r>
            <a:r>
              <a:rPr lang="en-US" sz="2200" smtClean="0"/>
              <a:t>æ</a:t>
            </a:r>
            <a:r>
              <a:rPr lang="en-US" sz="2200" smtClean="0">
                <a:solidFill>
                  <a:schemeClr val="hlink"/>
                </a:solidFill>
              </a:rPr>
              <a:t>b</a:t>
            </a:r>
            <a:r>
              <a:rPr lang="en-US" sz="2200" smtClean="0"/>
              <a:t>/</a:t>
            </a:r>
          </a:p>
          <a:p>
            <a:pPr>
              <a:buFontTx/>
              <a:buNone/>
            </a:pPr>
            <a:r>
              <a:rPr lang="en-US" sz="2200" smtClean="0"/>
              <a:t>	“spoon” /spu</a:t>
            </a:r>
            <a:r>
              <a:rPr lang="en-US" sz="2200" smtClean="0">
                <a:solidFill>
                  <a:schemeClr val="hlink"/>
                </a:solidFill>
              </a:rPr>
              <a:t>n</a:t>
            </a:r>
            <a:r>
              <a:rPr lang="en-US" sz="2200" smtClean="0"/>
              <a:t>/ </a:t>
            </a:r>
            <a:r>
              <a:rPr lang="en-US" sz="2200" smtClean="0">
                <a:sym typeface="Wingdings" pitchFamily="-84" charset="2"/>
              </a:rPr>
              <a:t> “spood” /</a:t>
            </a:r>
            <a:r>
              <a:rPr lang="en-US" sz="2200" smtClean="0"/>
              <a:t>spu</a:t>
            </a:r>
            <a:r>
              <a:rPr lang="en-US" sz="2200" smtClean="0">
                <a:solidFill>
                  <a:schemeClr val="hlink"/>
                </a:solidFill>
              </a:rPr>
              <a:t>d</a:t>
            </a:r>
            <a:r>
              <a:rPr lang="en-US" sz="2200" smtClean="0"/>
              <a:t>/</a:t>
            </a:r>
          </a:p>
          <a:p>
            <a:pPr>
              <a:buFontTx/>
              <a:buNone/>
            </a:pPr>
            <a:r>
              <a:rPr lang="en-US" sz="2200" smtClean="0"/>
              <a:t>	“sing” /s</a:t>
            </a:r>
            <a:r>
              <a:rPr lang="en-US" sz="2200" smtClean="0">
                <a:latin typeface="Lucida Grande" pitchFamily="-84" charset="0"/>
              </a:rPr>
              <a:t>ɪ</a:t>
            </a:r>
            <a:r>
              <a:rPr lang="en-US" sz="2200" smtClean="0">
                <a:solidFill>
                  <a:schemeClr val="hlink"/>
                </a:solidFill>
              </a:rPr>
              <a:t>ŋ</a:t>
            </a:r>
            <a:r>
              <a:rPr lang="en-US" sz="2200" smtClean="0"/>
              <a:t>/  </a:t>
            </a:r>
            <a:r>
              <a:rPr lang="en-US" sz="2200" smtClean="0">
                <a:sym typeface="Wingdings" pitchFamily="-84" charset="2"/>
              </a:rPr>
              <a:t> “sig” </a:t>
            </a:r>
            <a:r>
              <a:rPr lang="en-US" sz="2200" smtClean="0"/>
              <a:t>/s</a:t>
            </a:r>
            <a:r>
              <a:rPr lang="en-US" sz="2200" smtClean="0">
                <a:latin typeface="Lucida Grande" pitchFamily="-84" charset="0"/>
              </a:rPr>
              <a:t>ɪ</a:t>
            </a:r>
            <a:r>
              <a:rPr lang="en-US" sz="2200" smtClean="0">
                <a:solidFill>
                  <a:schemeClr val="hlink"/>
                </a:solidFill>
              </a:rPr>
              <a:t>g</a:t>
            </a:r>
            <a:r>
              <a:rPr lang="en-US" sz="2200" smtClean="0"/>
              <a:t>/ </a:t>
            </a:r>
          </a:p>
        </p:txBody>
      </p:sp>
      <p:sp>
        <p:nvSpPr>
          <p:cNvPr id="784388" name="Rounded Rectangle 5"/>
          <p:cNvSpPr>
            <a:spLocks noChangeArrowheads="1"/>
          </p:cNvSpPr>
          <p:nvPr/>
        </p:nvSpPr>
        <p:spPr bwMode="auto">
          <a:xfrm>
            <a:off x="2743200" y="4191000"/>
            <a:ext cx="2438400" cy="381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84389" name="Rounded Rectangle 6"/>
          <p:cNvSpPr>
            <a:spLocks noChangeArrowheads="1"/>
          </p:cNvSpPr>
          <p:nvPr/>
        </p:nvSpPr>
        <p:spPr bwMode="auto">
          <a:xfrm>
            <a:off x="2819400" y="4572000"/>
            <a:ext cx="2438400" cy="381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84390" name="Rounded Rectangle 7"/>
          <p:cNvSpPr>
            <a:spLocks noChangeArrowheads="1"/>
          </p:cNvSpPr>
          <p:nvPr/>
        </p:nvSpPr>
        <p:spPr bwMode="auto">
          <a:xfrm>
            <a:off x="2514600" y="5029200"/>
            <a:ext cx="2438400" cy="381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Title 1"/>
          <p:cNvSpPr>
            <a:spLocks noGrp="1"/>
          </p:cNvSpPr>
          <p:nvPr>
            <p:ph type="title" idx="4294967295"/>
          </p:nvPr>
        </p:nvSpPr>
        <p:spPr>
          <a:xfrm>
            <a:off x="685800" y="152400"/>
            <a:ext cx="7772400" cy="1143000"/>
          </a:xfrm>
        </p:spPr>
        <p:txBody>
          <a:bodyPr/>
          <a:lstStyle/>
          <a:p>
            <a:r>
              <a:rPr lang="en-US" sz="3200" smtClean="0"/>
              <a:t>Substitution Processes</a:t>
            </a:r>
          </a:p>
        </p:txBody>
      </p:sp>
      <p:sp>
        <p:nvSpPr>
          <p:cNvPr id="785412" name="Content Placeholder 2"/>
          <p:cNvSpPr>
            <a:spLocks/>
          </p:cNvSpPr>
          <p:nvPr/>
        </p:nvSpPr>
        <p:spPr bwMode="auto">
          <a:xfrm>
            <a:off x="228600" y="1143000"/>
            <a:ext cx="8686800" cy="5486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200" b="0" dirty="0">
                <a:latin typeface="Calibri"/>
                <a:ea typeface="Osaka" pitchFamily="-84" charset="-128"/>
                <a:cs typeface="Osaka" pitchFamily="-84" charset="-128"/>
              </a:rPr>
              <a:t>Substitution: </a:t>
            </a:r>
            <a:r>
              <a:rPr lang="en-US" sz="2200" b="0" dirty="0" err="1">
                <a:solidFill>
                  <a:schemeClr val="hlink"/>
                </a:solidFill>
                <a:latin typeface="Calibri"/>
                <a:ea typeface="Osaka" pitchFamily="-84" charset="-128"/>
                <a:cs typeface="Osaka" pitchFamily="-84" charset="-128"/>
              </a:rPr>
              <a:t>Denasalization</a:t>
            </a:r>
            <a:r>
              <a:rPr lang="en-US" sz="2200" b="0" dirty="0">
                <a:latin typeface="Calibri"/>
                <a:ea typeface="Osaka" pitchFamily="-84" charset="-128"/>
                <a:cs typeface="Osaka" pitchFamily="-84" charset="-128"/>
              </a:rPr>
              <a:t> process</a:t>
            </a:r>
          </a:p>
          <a:p>
            <a:pPr marL="342900" indent="-342900">
              <a:spcBef>
                <a:spcPct val="20000"/>
              </a:spcBef>
            </a:pPr>
            <a:r>
              <a:rPr lang="en-US" sz="2200" b="0" dirty="0">
                <a:latin typeface="Calibri"/>
                <a:ea typeface="Osaka" pitchFamily="-84" charset="-128"/>
                <a:cs typeface="Osaka" pitchFamily="-84" charset="-128"/>
              </a:rPr>
              <a:t>Replace a nasal sound with a non-nasal sound.  Note that the place of articulation (ex: labial), manner of articulation (ex: stop) and the voicing (ex: +voice) do not change. (You can get this effect yourself by holding your nose when you say words.)</a:t>
            </a:r>
          </a:p>
          <a:p>
            <a:pPr marL="342900" indent="-342900">
              <a:spcBef>
                <a:spcPct val="20000"/>
              </a:spcBef>
            </a:pPr>
            <a:endParaRPr lang="en-US" sz="2200" b="0" dirty="0">
              <a:latin typeface="Calibri"/>
              <a:ea typeface="Osaka" pitchFamily="-84" charset="-128"/>
              <a:cs typeface="Osaka" pitchFamily="-84" charset="-128"/>
            </a:endParaRPr>
          </a:p>
          <a:p>
            <a:pPr marL="342900" indent="-342900">
              <a:spcBef>
                <a:spcPct val="20000"/>
              </a:spcBef>
            </a:pPr>
            <a:r>
              <a:rPr lang="en-US" sz="2200" b="0" dirty="0" err="1">
                <a:solidFill>
                  <a:schemeClr val="hlink"/>
                </a:solidFill>
                <a:latin typeface="Calibri"/>
                <a:ea typeface="Osaka" pitchFamily="-84" charset="-128"/>
                <a:cs typeface="Osaka" pitchFamily="-84" charset="-128"/>
              </a:rPr>
              <a:t>Denasalization</a:t>
            </a:r>
            <a:r>
              <a:rPr lang="en-US" sz="2200" b="0" dirty="0">
                <a:latin typeface="Calibri"/>
                <a:ea typeface="Osaka" pitchFamily="-84" charset="-128"/>
                <a:cs typeface="Osaka" pitchFamily="-84" charset="-128"/>
              </a:rPr>
              <a:t> process examples:</a:t>
            </a:r>
          </a:p>
          <a:p>
            <a:pPr marL="342900" indent="-342900">
              <a:spcBef>
                <a:spcPct val="20000"/>
              </a:spcBef>
            </a:pPr>
            <a:endParaRPr lang="en-US" sz="2200" b="0" dirty="0">
              <a:latin typeface="Calibri"/>
              <a:ea typeface="Osaka" pitchFamily="-84" charset="-128"/>
              <a:cs typeface="Osaka" pitchFamily="-84" charset="-128"/>
            </a:endParaRPr>
          </a:p>
          <a:p>
            <a:pPr marL="342900" indent="-342900">
              <a:spcBef>
                <a:spcPct val="20000"/>
              </a:spcBef>
            </a:pPr>
            <a:r>
              <a:rPr lang="en-US" sz="2200" b="0" dirty="0">
                <a:latin typeface="Calibri"/>
                <a:ea typeface="Osaka" pitchFamily="-84" charset="-128"/>
                <a:cs typeface="Osaka" pitchFamily="-84" charset="-128"/>
              </a:rPr>
              <a:t>	“jam” /</a:t>
            </a:r>
            <a:r>
              <a:rPr lang="en-US" sz="2200" b="0" dirty="0" err="1">
                <a:latin typeface="Calibri"/>
                <a:ea typeface="Osaka" pitchFamily="-84" charset="-128"/>
                <a:cs typeface="Osaka" pitchFamily="-84" charset="-128"/>
              </a:rPr>
              <a:t>d</a:t>
            </a:r>
            <a:r>
              <a:rPr lang="en-US" sz="2200" b="0" dirty="0" err="1">
                <a:latin typeface="Lucida Grande" pitchFamily="-84" charset="0"/>
                <a:ea typeface="Osaka" pitchFamily="-84" charset="-128"/>
                <a:cs typeface="Osaka" pitchFamily="-84" charset="-128"/>
              </a:rPr>
              <a:t>ʒ</a:t>
            </a:r>
            <a:r>
              <a:rPr lang="en-US" sz="2200" b="0" dirty="0" err="1">
                <a:latin typeface="Calibri"/>
                <a:ea typeface="Osaka" pitchFamily="-84" charset="-128"/>
                <a:cs typeface="Osaka" pitchFamily="-84" charset="-128"/>
              </a:rPr>
              <a:t>æ</a:t>
            </a:r>
            <a:r>
              <a:rPr lang="en-US" sz="2200" b="0" dirty="0" err="1">
                <a:solidFill>
                  <a:schemeClr val="hlink"/>
                </a:solidFill>
                <a:latin typeface="Calibri"/>
                <a:ea typeface="Osaka" pitchFamily="-84" charset="-128"/>
                <a:cs typeface="Osaka" pitchFamily="-84" charset="-128"/>
              </a:rPr>
              <a:t>m</a:t>
            </a:r>
            <a:r>
              <a:rPr lang="en-US" sz="2200" b="0" dirty="0">
                <a:latin typeface="Calibri"/>
                <a:ea typeface="Osaka" pitchFamily="-84" charset="-128"/>
                <a:cs typeface="Osaka" pitchFamily="-84" charset="-128"/>
              </a:rPr>
              <a:t>/ </a:t>
            </a:r>
            <a:r>
              <a:rPr lang="en-US" sz="2200" b="0" dirty="0">
                <a:latin typeface="Calibri"/>
                <a:ea typeface="Osaka" pitchFamily="-84" charset="-128"/>
                <a:cs typeface="Osaka" pitchFamily="-84" charset="-128"/>
                <a:sym typeface="Wingdings" pitchFamily="-84" charset="2"/>
              </a:rPr>
              <a:t> “jab” </a:t>
            </a:r>
            <a:r>
              <a:rPr lang="en-US" sz="2200" b="0" dirty="0">
                <a:latin typeface="Calibri"/>
                <a:ea typeface="Osaka" pitchFamily="-84" charset="-128"/>
                <a:cs typeface="Osaka" pitchFamily="-84" charset="-128"/>
              </a:rPr>
              <a:t>/</a:t>
            </a:r>
            <a:r>
              <a:rPr lang="en-US" sz="2200" b="0" dirty="0" err="1">
                <a:latin typeface="Calibri"/>
                <a:ea typeface="Osaka" pitchFamily="-84" charset="-128"/>
                <a:cs typeface="Osaka" pitchFamily="-84" charset="-128"/>
              </a:rPr>
              <a:t>d</a:t>
            </a:r>
            <a:r>
              <a:rPr lang="en-US" sz="2200" b="0" dirty="0" err="1">
                <a:latin typeface="Lucida Grande" pitchFamily="-84" charset="0"/>
                <a:ea typeface="Osaka" pitchFamily="-84" charset="-128"/>
                <a:cs typeface="Osaka" pitchFamily="-84" charset="-128"/>
              </a:rPr>
              <a:t>ʒ</a:t>
            </a:r>
            <a:r>
              <a:rPr lang="en-US" sz="2200" b="0" dirty="0" err="1">
                <a:latin typeface="Calibri"/>
                <a:ea typeface="Osaka" pitchFamily="-84" charset="-128"/>
                <a:cs typeface="Osaka" pitchFamily="-84" charset="-128"/>
              </a:rPr>
              <a:t>æ</a:t>
            </a:r>
            <a:r>
              <a:rPr lang="en-US" sz="2200" b="0" dirty="0" err="1">
                <a:solidFill>
                  <a:schemeClr val="hlink"/>
                </a:solidFill>
                <a:latin typeface="Calibri"/>
                <a:ea typeface="Osaka" pitchFamily="-84" charset="-128"/>
                <a:cs typeface="Osaka" pitchFamily="-84" charset="-128"/>
              </a:rPr>
              <a:t>b</a:t>
            </a:r>
            <a:r>
              <a:rPr lang="en-US" sz="2200" b="0" dirty="0">
                <a:latin typeface="Calibri"/>
                <a:ea typeface="Osaka" pitchFamily="-84" charset="-128"/>
                <a:cs typeface="Osaka" pitchFamily="-84" charset="-128"/>
              </a:rPr>
              <a:t>/</a:t>
            </a:r>
          </a:p>
          <a:p>
            <a:pPr marL="342900" indent="-342900">
              <a:spcBef>
                <a:spcPct val="20000"/>
              </a:spcBef>
            </a:pPr>
            <a:r>
              <a:rPr lang="en-US" sz="2200" b="0" dirty="0">
                <a:latin typeface="Calibri"/>
                <a:ea typeface="Osaka" pitchFamily="-84" charset="-128"/>
                <a:cs typeface="Osaka" pitchFamily="-84" charset="-128"/>
              </a:rPr>
              <a:t>	“spoon” /spu</a:t>
            </a:r>
            <a:r>
              <a:rPr lang="en-US" sz="2200" b="0" dirty="0">
                <a:solidFill>
                  <a:schemeClr val="hlink"/>
                </a:solidFill>
                <a:latin typeface="Calibri"/>
                <a:ea typeface="Osaka" pitchFamily="-84" charset="-128"/>
                <a:cs typeface="Osaka" pitchFamily="-84" charset="-128"/>
              </a:rPr>
              <a:t>n</a:t>
            </a:r>
            <a:r>
              <a:rPr lang="en-US" sz="2200" b="0" dirty="0">
                <a:latin typeface="Calibri"/>
                <a:ea typeface="Osaka" pitchFamily="-84" charset="-128"/>
                <a:cs typeface="Osaka" pitchFamily="-84" charset="-128"/>
              </a:rPr>
              <a:t>/ </a:t>
            </a:r>
            <a:r>
              <a:rPr lang="en-US" sz="2200" b="0" dirty="0">
                <a:latin typeface="Calibri"/>
                <a:ea typeface="Osaka" pitchFamily="-84" charset="-128"/>
                <a:cs typeface="Osaka" pitchFamily="-84" charset="-128"/>
                <a:sym typeface="Wingdings" pitchFamily="-84" charset="2"/>
              </a:rPr>
              <a:t> “</a:t>
            </a:r>
            <a:r>
              <a:rPr lang="en-US" sz="2200" b="0" dirty="0" err="1">
                <a:latin typeface="Calibri"/>
                <a:ea typeface="Osaka" pitchFamily="-84" charset="-128"/>
                <a:cs typeface="Osaka" pitchFamily="-84" charset="-128"/>
                <a:sym typeface="Wingdings" pitchFamily="-84" charset="2"/>
              </a:rPr>
              <a:t>spood</a:t>
            </a:r>
            <a:r>
              <a:rPr lang="en-US" sz="2200" b="0" dirty="0">
                <a:latin typeface="Calibri"/>
                <a:ea typeface="Osaka" pitchFamily="-84" charset="-128"/>
                <a:cs typeface="Osaka" pitchFamily="-84" charset="-128"/>
                <a:sym typeface="Wingdings" pitchFamily="-84" charset="2"/>
              </a:rPr>
              <a:t>” /</a:t>
            </a:r>
            <a:r>
              <a:rPr lang="en-US" sz="2200" b="0" dirty="0">
                <a:latin typeface="Calibri"/>
                <a:ea typeface="Osaka" pitchFamily="-84" charset="-128"/>
                <a:cs typeface="Osaka" pitchFamily="-84" charset="-128"/>
              </a:rPr>
              <a:t>spu</a:t>
            </a:r>
            <a:r>
              <a:rPr lang="en-US" sz="2200" b="0" dirty="0">
                <a:solidFill>
                  <a:schemeClr val="hlink"/>
                </a:solidFill>
                <a:latin typeface="Calibri"/>
                <a:ea typeface="Osaka" pitchFamily="-84" charset="-128"/>
                <a:cs typeface="Osaka" pitchFamily="-84" charset="-128"/>
              </a:rPr>
              <a:t>d</a:t>
            </a:r>
            <a:r>
              <a:rPr lang="en-US" sz="2200" b="0" dirty="0">
                <a:latin typeface="Calibri"/>
                <a:ea typeface="Osaka" pitchFamily="-84" charset="-128"/>
                <a:cs typeface="Osaka" pitchFamily="-84" charset="-128"/>
              </a:rPr>
              <a:t>/</a:t>
            </a:r>
          </a:p>
          <a:p>
            <a:pPr marL="342900" indent="-342900">
              <a:spcBef>
                <a:spcPct val="20000"/>
              </a:spcBef>
            </a:pPr>
            <a:r>
              <a:rPr lang="en-US" sz="2200" b="0" dirty="0">
                <a:latin typeface="Calibri"/>
                <a:ea typeface="Osaka" pitchFamily="-84" charset="-128"/>
                <a:cs typeface="Osaka" pitchFamily="-84" charset="-128"/>
              </a:rPr>
              <a:t>	“sing” /</a:t>
            </a:r>
            <a:r>
              <a:rPr lang="en-US" sz="2200" b="0" dirty="0" err="1">
                <a:latin typeface="Calibri"/>
                <a:ea typeface="Osaka" pitchFamily="-84" charset="-128"/>
                <a:cs typeface="Osaka" pitchFamily="-84" charset="-128"/>
              </a:rPr>
              <a:t>s</a:t>
            </a:r>
            <a:r>
              <a:rPr lang="en-US" sz="2200" b="0" dirty="0" err="1">
                <a:latin typeface="Lucida Grande" pitchFamily="-84" charset="0"/>
                <a:ea typeface="Osaka" pitchFamily="-84" charset="-128"/>
                <a:cs typeface="Osaka" pitchFamily="-84" charset="-128"/>
              </a:rPr>
              <a:t>ɪ</a:t>
            </a:r>
            <a:r>
              <a:rPr lang="en-US" sz="2200" b="0" dirty="0" err="1">
                <a:solidFill>
                  <a:schemeClr val="hlink"/>
                </a:solidFill>
                <a:latin typeface="Calibri"/>
                <a:ea typeface="Osaka" pitchFamily="-84" charset="-128"/>
                <a:cs typeface="Osaka" pitchFamily="-84" charset="-128"/>
              </a:rPr>
              <a:t>ŋ</a:t>
            </a:r>
            <a:r>
              <a:rPr lang="en-US" sz="2200" b="0" dirty="0">
                <a:latin typeface="Calibri"/>
                <a:ea typeface="Osaka" pitchFamily="-84" charset="-128"/>
                <a:cs typeface="Osaka" pitchFamily="-84" charset="-128"/>
              </a:rPr>
              <a:t>/  </a:t>
            </a:r>
            <a:r>
              <a:rPr lang="en-US" sz="2200" b="0" dirty="0">
                <a:latin typeface="Calibri"/>
                <a:ea typeface="Osaka" pitchFamily="-84" charset="-128"/>
                <a:cs typeface="Osaka" pitchFamily="-84" charset="-128"/>
                <a:sym typeface="Wingdings" pitchFamily="-84" charset="2"/>
              </a:rPr>
              <a:t> “sig” </a:t>
            </a:r>
            <a:r>
              <a:rPr lang="en-US" sz="2200" b="0" dirty="0">
                <a:latin typeface="Calibri"/>
                <a:ea typeface="Osaka" pitchFamily="-84" charset="-128"/>
                <a:cs typeface="Osaka" pitchFamily="-84" charset="-128"/>
              </a:rPr>
              <a:t>/</a:t>
            </a:r>
            <a:r>
              <a:rPr lang="en-US" sz="2200" b="0" dirty="0" err="1">
                <a:latin typeface="Calibri"/>
                <a:ea typeface="Osaka" pitchFamily="-84" charset="-128"/>
                <a:cs typeface="Osaka" pitchFamily="-84" charset="-128"/>
              </a:rPr>
              <a:t>s</a:t>
            </a:r>
            <a:r>
              <a:rPr lang="en-US" sz="2200" b="0" dirty="0" err="1">
                <a:latin typeface="Lucida Grande" pitchFamily="-84" charset="0"/>
                <a:ea typeface="Osaka" pitchFamily="-84" charset="-128"/>
                <a:cs typeface="Osaka" pitchFamily="-84" charset="-128"/>
              </a:rPr>
              <a:t>ɪ</a:t>
            </a:r>
            <a:r>
              <a:rPr lang="en-US" sz="2200" b="0" dirty="0" err="1">
                <a:solidFill>
                  <a:schemeClr val="hlink"/>
                </a:solidFill>
                <a:latin typeface="Calibri"/>
                <a:ea typeface="Osaka" pitchFamily="-84" charset="-128"/>
                <a:cs typeface="Osaka" pitchFamily="-84" charset="-128"/>
              </a:rPr>
              <a:t>g</a:t>
            </a:r>
            <a:r>
              <a:rPr lang="en-US" sz="2200" b="0" dirty="0">
                <a:latin typeface="Calibri"/>
                <a:ea typeface="Osaka" pitchFamily="-84" charset="-128"/>
                <a:cs typeface="Osaka" pitchFamily="-84" charset="-128"/>
              </a:rPr>
              <a:t>/ </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p:cNvSpPr>
            <a:spLocks noGrp="1" noChangeArrowheads="1"/>
          </p:cNvSpPr>
          <p:nvPr>
            <p:ph type="title" idx="4294967295"/>
          </p:nvPr>
        </p:nvSpPr>
        <p:spPr>
          <a:xfrm>
            <a:off x="685800" y="304800"/>
            <a:ext cx="7772400" cy="1143000"/>
          </a:xfrm>
        </p:spPr>
        <p:txBody>
          <a:bodyPr/>
          <a:lstStyle/>
          <a:p>
            <a:pPr eaLnBrk="1" hangingPunct="1"/>
            <a:r>
              <a:rPr lang="en-US" sz="3200"/>
              <a:t>Announcements</a:t>
            </a:r>
          </a:p>
        </p:txBody>
      </p:sp>
      <p:sp>
        <p:nvSpPr>
          <p:cNvPr id="765955" name="Rectangle 3"/>
          <p:cNvSpPr>
            <a:spLocks noGrp="1" noChangeArrowheads="1"/>
          </p:cNvSpPr>
          <p:nvPr>
            <p:ph type="body" idx="4294967295"/>
          </p:nvPr>
        </p:nvSpPr>
        <p:spPr>
          <a:xfrm>
            <a:off x="152400" y="1600200"/>
            <a:ext cx="8763000" cy="5257800"/>
          </a:xfrm>
        </p:spPr>
        <p:txBody>
          <a:bodyPr/>
          <a:lstStyle/>
          <a:p>
            <a:pPr eaLnBrk="1" hangingPunct="1">
              <a:buFontTx/>
              <a:buNone/>
            </a:pPr>
            <a:r>
              <a:rPr lang="en-US" sz="2400" dirty="0" smtClean="0"/>
              <a:t>HW1 graded</a:t>
            </a:r>
          </a:p>
          <a:p>
            <a:pPr eaLnBrk="1" hangingPunct="1">
              <a:buFontTx/>
              <a:buNone/>
            </a:pPr>
            <a:endParaRPr lang="en-US" sz="2400" dirty="0" smtClean="0"/>
          </a:p>
          <a:p>
            <a:pPr eaLnBrk="1" hangingPunct="1">
              <a:buFontTx/>
              <a:buNone/>
            </a:pPr>
            <a:r>
              <a:rPr lang="en-US" sz="2400" dirty="0" smtClean="0"/>
              <a:t>Be </a:t>
            </a:r>
            <a:r>
              <a:rPr lang="en-US" sz="2400" dirty="0"/>
              <a:t>preparing for the midterm on 2</a:t>
            </a:r>
            <a:r>
              <a:rPr lang="en-US" sz="2400" dirty="0" smtClean="0"/>
              <a:t>/</a:t>
            </a:r>
            <a:r>
              <a:rPr lang="en-US" sz="2400" dirty="0" smtClean="0"/>
              <a:t>07</a:t>
            </a:r>
            <a:r>
              <a:rPr lang="en-US" sz="2400" dirty="0" smtClean="0"/>
              <a:t>/</a:t>
            </a:r>
            <a:r>
              <a:rPr lang="en-US" sz="2400" dirty="0"/>
              <a:t>13 (review questions, HW1, first part of HW2)</a:t>
            </a:r>
          </a:p>
          <a:p>
            <a:pPr eaLnBrk="1" hangingPunct="1">
              <a:buFontTx/>
              <a:buNone/>
            </a:pPr>
            <a:r>
              <a:rPr lang="en-US" sz="2400" dirty="0"/>
              <a:t>	- Given through EEE</a:t>
            </a:r>
          </a:p>
          <a:p>
            <a:pPr eaLnBrk="1" hangingPunct="1">
              <a:buFontTx/>
              <a:buNone/>
            </a:pPr>
            <a:r>
              <a:rPr lang="en-US" sz="2400" dirty="0"/>
              <a:t>	- Can be taken either in </a:t>
            </a:r>
            <a:r>
              <a:rPr lang="en-US" sz="2400" dirty="0" smtClean="0"/>
              <a:t>RH 101</a:t>
            </a:r>
            <a:r>
              <a:rPr lang="en-US" sz="2400" dirty="0" smtClean="0"/>
              <a:t>, </a:t>
            </a:r>
            <a:r>
              <a:rPr lang="en-US" sz="2400" dirty="0"/>
              <a:t>the computer lab in SBSG </a:t>
            </a:r>
            <a:r>
              <a:rPr lang="en-US" sz="2400" dirty="0" smtClean="0"/>
              <a:t>G240, </a:t>
            </a:r>
            <a:r>
              <a:rPr lang="en-US" sz="2400" dirty="0"/>
              <a:t>or wherever there’s an internet connection</a:t>
            </a:r>
          </a:p>
          <a:p>
            <a:pPr eaLnBrk="1" hangingPunct="1">
              <a:buFontTx/>
              <a:buNone/>
            </a:pPr>
            <a:endParaRPr lang="en-US" sz="2400" dirty="0"/>
          </a:p>
          <a:p>
            <a:pPr eaLnBrk="1" hangingPunct="1">
              <a:buFontTx/>
              <a:buNone/>
            </a:pPr>
            <a:r>
              <a:rPr lang="en-US" sz="2400" dirty="0"/>
              <a:t>Midterm review 2</a:t>
            </a:r>
            <a:r>
              <a:rPr lang="en-US" sz="2400" dirty="0" smtClean="0"/>
              <a:t>/</a:t>
            </a:r>
            <a:r>
              <a:rPr lang="en-US" sz="2400" dirty="0" smtClean="0"/>
              <a:t>05</a:t>
            </a:r>
            <a:r>
              <a:rPr lang="en-US" sz="2400" dirty="0" smtClean="0"/>
              <a:t>/</a:t>
            </a:r>
            <a:r>
              <a:rPr lang="en-US" sz="2400" dirty="0"/>
              <a:t>13 in class: Remember to bring questions!</a:t>
            </a:r>
          </a:p>
          <a:p>
            <a:pPr eaLnBrk="1" hangingPunct="1">
              <a:buFontTx/>
              <a:buNone/>
            </a:pPr>
            <a:endParaRPr lang="en-US" sz="2400" dirty="0"/>
          </a:p>
          <a:p>
            <a:pPr eaLnBrk="1" hangingPunct="1">
              <a:buFontTx/>
              <a:buNone/>
            </a:pPr>
            <a:r>
              <a:rPr lang="en-US" sz="2400" dirty="0"/>
              <a:t>HW2 due 2</a:t>
            </a:r>
            <a:r>
              <a:rPr lang="en-US" sz="2400" dirty="0" smtClean="0"/>
              <a:t>/</a:t>
            </a:r>
            <a:r>
              <a:rPr lang="en-US" sz="2400" dirty="0" smtClean="0"/>
              <a:t>21</a:t>
            </a:r>
            <a:r>
              <a:rPr lang="en-US" sz="2400" dirty="0" smtClean="0"/>
              <a:t>/</a:t>
            </a:r>
            <a:r>
              <a:rPr lang="en-US" sz="2400" dirty="0"/>
              <a:t>13</a:t>
            </a:r>
          </a:p>
          <a:p>
            <a:pPr eaLnBrk="1" hangingPunct="1">
              <a:buFontTx/>
              <a:buNone/>
            </a:pPr>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Title 1"/>
          <p:cNvSpPr>
            <a:spLocks noGrp="1"/>
          </p:cNvSpPr>
          <p:nvPr>
            <p:ph type="title" idx="4294967295"/>
          </p:nvPr>
        </p:nvSpPr>
        <p:spPr>
          <a:xfrm>
            <a:off x="685800" y="152400"/>
            <a:ext cx="7772400" cy="1143000"/>
          </a:xfrm>
        </p:spPr>
        <p:txBody>
          <a:bodyPr/>
          <a:lstStyle/>
          <a:p>
            <a:r>
              <a:rPr lang="en-US" sz="3200" smtClean="0"/>
              <a:t>Substitution Processes</a:t>
            </a:r>
          </a:p>
        </p:txBody>
      </p:sp>
      <p:sp>
        <p:nvSpPr>
          <p:cNvPr id="786435" name="Content Placeholder 2"/>
          <p:cNvSpPr>
            <a:spLocks noGrp="1"/>
          </p:cNvSpPr>
          <p:nvPr>
            <p:ph idx="4294967295"/>
          </p:nvPr>
        </p:nvSpPr>
        <p:spPr>
          <a:xfrm>
            <a:off x="228600" y="1143000"/>
            <a:ext cx="8686800" cy="5486400"/>
          </a:xfrm>
        </p:spPr>
        <p:txBody>
          <a:bodyPr/>
          <a:lstStyle/>
          <a:p>
            <a:pPr>
              <a:buFontTx/>
              <a:buNone/>
            </a:pPr>
            <a:r>
              <a:rPr lang="en-US" sz="2200" dirty="0" smtClean="0"/>
              <a:t>Substitution: </a:t>
            </a:r>
            <a:r>
              <a:rPr lang="en-US" sz="2200" dirty="0" smtClean="0">
                <a:solidFill>
                  <a:schemeClr val="hlink"/>
                </a:solidFill>
              </a:rPr>
              <a:t>Fronting</a:t>
            </a:r>
            <a:r>
              <a:rPr lang="en-US" sz="2200" dirty="0" smtClean="0"/>
              <a:t> process</a:t>
            </a:r>
          </a:p>
          <a:p>
            <a:pPr>
              <a:buFontTx/>
              <a:buNone/>
            </a:pPr>
            <a:r>
              <a:rPr lang="en-US" sz="2200" dirty="0" smtClean="0"/>
              <a:t>Replace a sound with a sound that is made more towards the front of the mouth. Note that the manner of articulation and the voicing do not change – just the place of articulation does. </a:t>
            </a:r>
          </a:p>
          <a:p>
            <a:pPr>
              <a:buFontTx/>
              <a:buNone/>
            </a:pPr>
            <a:endParaRPr lang="en-US" sz="2200" dirty="0" smtClean="0"/>
          </a:p>
          <a:p>
            <a:pPr>
              <a:buFontTx/>
              <a:buNone/>
            </a:pPr>
            <a:r>
              <a:rPr lang="en-US" sz="2200" dirty="0" smtClean="0">
                <a:solidFill>
                  <a:schemeClr val="hlink"/>
                </a:solidFill>
              </a:rPr>
              <a:t>Fronting</a:t>
            </a:r>
            <a:r>
              <a:rPr lang="en-US" sz="2200" dirty="0" smtClean="0"/>
              <a:t> process examples:</a:t>
            </a:r>
          </a:p>
          <a:p>
            <a:pPr>
              <a:buFontTx/>
              <a:buNone/>
            </a:pPr>
            <a:endParaRPr lang="en-US" sz="2200" dirty="0" smtClean="0">
              <a:sym typeface="Wingdings" pitchFamily="-84" charset="2"/>
            </a:endParaRPr>
          </a:p>
          <a:p>
            <a:pPr>
              <a:buFontTx/>
              <a:buNone/>
            </a:pPr>
            <a:r>
              <a:rPr lang="en-US" sz="2200" dirty="0" smtClean="0">
                <a:sym typeface="Wingdings" pitchFamily="-84" charset="2"/>
              </a:rPr>
              <a:t>	“thumb” /</a:t>
            </a:r>
            <a:r>
              <a:rPr lang="en-US" sz="2200" dirty="0" err="1" smtClean="0">
                <a:solidFill>
                  <a:schemeClr val="hlink"/>
                </a:solidFill>
                <a:latin typeface="Lucida Grande" pitchFamily="-84" charset="0"/>
                <a:sym typeface="Wingdings" pitchFamily="-84" charset="2"/>
              </a:rPr>
              <a:t>ɵ</a:t>
            </a:r>
            <a:r>
              <a:rPr lang="en-US" sz="2200" dirty="0" err="1" smtClean="0">
                <a:latin typeface="Lucida Grande" pitchFamily="-84" charset="0"/>
                <a:sym typeface="Wingdings" pitchFamily="-84" charset="2"/>
              </a:rPr>
              <a:t>ʌ</a:t>
            </a:r>
            <a:r>
              <a:rPr lang="en-US" sz="2200" dirty="0" err="1" smtClean="0">
                <a:sym typeface="Wingdings" pitchFamily="-84" charset="2"/>
              </a:rPr>
              <a:t>m</a:t>
            </a:r>
            <a:r>
              <a:rPr lang="en-US" sz="2200" dirty="0" smtClean="0">
                <a:sym typeface="Wingdings" pitchFamily="-84" charset="2"/>
              </a:rPr>
              <a:t>/  “</a:t>
            </a:r>
            <a:r>
              <a:rPr lang="en-US" sz="2200" dirty="0" err="1" smtClean="0">
                <a:sym typeface="Wingdings" pitchFamily="-84" charset="2"/>
              </a:rPr>
              <a:t>fumb</a:t>
            </a:r>
            <a:r>
              <a:rPr lang="en-US" sz="2200" dirty="0" smtClean="0">
                <a:sym typeface="Wingdings" pitchFamily="-84" charset="2"/>
              </a:rPr>
              <a:t>” /</a:t>
            </a:r>
            <a:r>
              <a:rPr lang="en-US" sz="2200" dirty="0" err="1" smtClean="0">
                <a:solidFill>
                  <a:schemeClr val="hlink"/>
                </a:solidFill>
                <a:sym typeface="Wingdings" pitchFamily="-84" charset="2"/>
              </a:rPr>
              <a:t>f</a:t>
            </a:r>
            <a:r>
              <a:rPr lang="en-US" sz="2200" dirty="0" err="1" smtClean="0">
                <a:latin typeface="Lucida Grande" pitchFamily="-84" charset="0"/>
                <a:sym typeface="Wingdings" pitchFamily="-84" charset="2"/>
              </a:rPr>
              <a:t>ʌ</a:t>
            </a:r>
            <a:r>
              <a:rPr lang="en-US" sz="2200" dirty="0" err="1" smtClean="0">
                <a:sym typeface="Wingdings" pitchFamily="-84" charset="2"/>
              </a:rPr>
              <a:t>m</a:t>
            </a:r>
            <a:r>
              <a:rPr lang="en-US" sz="2200" dirty="0" smtClean="0">
                <a:sym typeface="Wingdings" pitchFamily="-84" charset="2"/>
              </a:rPr>
              <a:t>/ </a:t>
            </a:r>
          </a:p>
          <a:p>
            <a:pPr>
              <a:buFontTx/>
              <a:buNone/>
            </a:pPr>
            <a:r>
              <a:rPr lang="en-US" sz="2200" dirty="0" smtClean="0">
                <a:sym typeface="Wingdings" pitchFamily="-84" charset="2"/>
              </a:rPr>
              <a:t>	“ship” /</a:t>
            </a:r>
            <a:r>
              <a:rPr lang="en-US" sz="2200" dirty="0" err="1" smtClean="0">
                <a:solidFill>
                  <a:schemeClr val="hlink"/>
                </a:solidFill>
                <a:latin typeface="Lucida Grande" pitchFamily="-84" charset="0"/>
                <a:sym typeface="Wingdings" pitchFamily="-84" charset="2"/>
              </a:rPr>
              <a:t>ʃ</a:t>
            </a:r>
            <a:r>
              <a:rPr lang="en-US" sz="2200" dirty="0" err="1" smtClean="0">
                <a:latin typeface="Lucida Grande" pitchFamily="-84" charset="0"/>
                <a:sym typeface="Wingdings" pitchFamily="-84" charset="2"/>
              </a:rPr>
              <a:t>ɪ</a:t>
            </a:r>
            <a:r>
              <a:rPr lang="en-US" sz="2200" dirty="0" err="1" smtClean="0">
                <a:sym typeface="Wingdings" pitchFamily="-84" charset="2"/>
              </a:rPr>
              <a:t>p</a:t>
            </a:r>
            <a:r>
              <a:rPr lang="en-US" sz="2200" dirty="0" smtClean="0">
                <a:sym typeface="Wingdings" pitchFamily="-84" charset="2"/>
              </a:rPr>
              <a:t>/  “sip” /</a:t>
            </a:r>
            <a:r>
              <a:rPr lang="en-US" sz="2200" dirty="0" err="1" smtClean="0">
                <a:solidFill>
                  <a:schemeClr val="hlink"/>
                </a:solidFill>
                <a:sym typeface="Wingdings" pitchFamily="-84" charset="2"/>
              </a:rPr>
              <a:t>s</a:t>
            </a:r>
            <a:r>
              <a:rPr lang="en-US" sz="2200" dirty="0" err="1" smtClean="0">
                <a:latin typeface="Lucida Grande" pitchFamily="-84" charset="0"/>
                <a:sym typeface="Wingdings" pitchFamily="-84" charset="2"/>
              </a:rPr>
              <a:t>ɪ</a:t>
            </a:r>
            <a:r>
              <a:rPr lang="en-US" sz="2200" dirty="0" err="1" smtClean="0">
                <a:sym typeface="Wingdings" pitchFamily="-84" charset="2"/>
              </a:rPr>
              <a:t>p</a:t>
            </a:r>
            <a:r>
              <a:rPr lang="en-US" sz="2200" dirty="0" smtClean="0">
                <a:sym typeface="Wingdings" pitchFamily="-84" charset="2"/>
              </a:rPr>
              <a:t>/</a:t>
            </a:r>
          </a:p>
          <a:p>
            <a:pPr>
              <a:buFontTx/>
              <a:buNone/>
            </a:pPr>
            <a:r>
              <a:rPr lang="en-US" sz="2200" dirty="0" smtClean="0">
                <a:sym typeface="Wingdings" pitchFamily="-84" charset="2"/>
              </a:rPr>
              <a:t>	“jump” /</a:t>
            </a:r>
            <a:r>
              <a:rPr lang="en-US" sz="2200" dirty="0" err="1" smtClean="0">
                <a:sym typeface="Wingdings" pitchFamily="-84" charset="2"/>
              </a:rPr>
              <a:t>d</a:t>
            </a:r>
            <a:r>
              <a:rPr lang="en-US" sz="2200" dirty="0" err="1" smtClean="0">
                <a:solidFill>
                  <a:schemeClr val="hlink"/>
                </a:solidFill>
                <a:latin typeface="Lucida Grande" pitchFamily="-84" charset="0"/>
                <a:sym typeface="Wingdings" pitchFamily="-84" charset="2"/>
              </a:rPr>
              <a:t>ʒ</a:t>
            </a:r>
            <a:r>
              <a:rPr lang="en-US" sz="2200" dirty="0" err="1" smtClean="0">
                <a:latin typeface="Lucida Grande" pitchFamily="-84" charset="0"/>
                <a:sym typeface="Wingdings" pitchFamily="-84" charset="2"/>
              </a:rPr>
              <a:t>ʌ</a:t>
            </a:r>
            <a:r>
              <a:rPr lang="en-US" sz="2200" dirty="0" err="1" smtClean="0">
                <a:sym typeface="Wingdings" pitchFamily="-84" charset="2"/>
              </a:rPr>
              <a:t>mp</a:t>
            </a:r>
            <a:r>
              <a:rPr lang="en-US" sz="2200" dirty="0" smtClean="0">
                <a:sym typeface="Wingdings" pitchFamily="-84" charset="2"/>
              </a:rPr>
              <a:t>/  “</a:t>
            </a:r>
            <a:r>
              <a:rPr lang="en-US" sz="2200" dirty="0" err="1" smtClean="0">
                <a:sym typeface="Wingdings" pitchFamily="-84" charset="2"/>
              </a:rPr>
              <a:t>dzump</a:t>
            </a:r>
            <a:r>
              <a:rPr lang="en-US" sz="2200" dirty="0" smtClean="0">
                <a:sym typeface="Wingdings" pitchFamily="-84" charset="2"/>
              </a:rPr>
              <a:t>” /</a:t>
            </a:r>
            <a:r>
              <a:rPr lang="en-US" sz="2200" dirty="0" err="1" smtClean="0">
                <a:sym typeface="Wingdings" pitchFamily="-84" charset="2"/>
              </a:rPr>
              <a:t>d</a:t>
            </a:r>
            <a:r>
              <a:rPr lang="en-US" sz="2200" dirty="0" err="1" smtClean="0">
                <a:solidFill>
                  <a:schemeClr val="hlink"/>
                </a:solidFill>
                <a:sym typeface="Wingdings" pitchFamily="-84" charset="2"/>
              </a:rPr>
              <a:t>z</a:t>
            </a:r>
            <a:r>
              <a:rPr lang="en-US" sz="2200" dirty="0" err="1" smtClean="0">
                <a:latin typeface="Lucida Grande" pitchFamily="-84" charset="0"/>
                <a:sym typeface="Wingdings" pitchFamily="-84" charset="2"/>
              </a:rPr>
              <a:t>ʌ</a:t>
            </a:r>
            <a:r>
              <a:rPr lang="en-US" sz="2200" dirty="0" err="1" smtClean="0">
                <a:sym typeface="Wingdings" pitchFamily="-84" charset="2"/>
              </a:rPr>
              <a:t>mp</a:t>
            </a:r>
            <a:r>
              <a:rPr lang="en-US" sz="2200" dirty="0" smtClean="0">
                <a:sym typeface="Wingdings" pitchFamily="-84" charset="2"/>
              </a:rPr>
              <a:t>/ </a:t>
            </a:r>
          </a:p>
          <a:p>
            <a:pPr>
              <a:buFontTx/>
              <a:buNone/>
            </a:pPr>
            <a:r>
              <a:rPr lang="en-US" sz="2200" dirty="0" smtClean="0">
                <a:sym typeface="Wingdings" pitchFamily="-84" charset="2"/>
              </a:rPr>
              <a:t>	“chalk” /</a:t>
            </a:r>
            <a:r>
              <a:rPr lang="en-US" sz="2200" dirty="0" err="1" smtClean="0">
                <a:sym typeface="Wingdings" pitchFamily="-84" charset="2"/>
              </a:rPr>
              <a:t>t</a:t>
            </a:r>
            <a:r>
              <a:rPr lang="en-US" sz="2200" dirty="0" err="1" smtClean="0">
                <a:solidFill>
                  <a:schemeClr val="hlink"/>
                </a:solidFill>
                <a:latin typeface="Lucida Grande" pitchFamily="-84" charset="0"/>
                <a:sym typeface="Wingdings" pitchFamily="-84" charset="2"/>
              </a:rPr>
              <a:t>ʃ</a:t>
            </a:r>
            <a:r>
              <a:rPr lang="en-US" sz="2200" dirty="0" err="1" smtClean="0">
                <a:latin typeface="Lucida Grande" pitchFamily="-84" charset="0"/>
                <a:sym typeface="Wingdings" pitchFamily="-84" charset="2"/>
              </a:rPr>
              <a:t>ɔ</a:t>
            </a:r>
            <a:r>
              <a:rPr lang="en-US" sz="2200" dirty="0" err="1" smtClean="0">
                <a:sym typeface="Wingdings" pitchFamily="-84" charset="2"/>
              </a:rPr>
              <a:t>k</a:t>
            </a:r>
            <a:r>
              <a:rPr lang="en-US" sz="2200" dirty="0" smtClean="0">
                <a:sym typeface="Wingdings" pitchFamily="-84" charset="2"/>
              </a:rPr>
              <a:t>/  “</a:t>
            </a:r>
            <a:r>
              <a:rPr lang="en-US" sz="2200" dirty="0" err="1" smtClean="0">
                <a:sym typeface="Wingdings" pitchFamily="-84" charset="2"/>
              </a:rPr>
              <a:t>tsalk</a:t>
            </a:r>
            <a:r>
              <a:rPr lang="en-US" sz="2200" dirty="0" smtClean="0">
                <a:sym typeface="Wingdings" pitchFamily="-84" charset="2"/>
              </a:rPr>
              <a:t>” /</a:t>
            </a:r>
            <a:r>
              <a:rPr lang="en-US" sz="2200" dirty="0" err="1" smtClean="0">
                <a:sym typeface="Wingdings" pitchFamily="-84" charset="2"/>
              </a:rPr>
              <a:t>t</a:t>
            </a:r>
            <a:r>
              <a:rPr lang="en-US" sz="2200" dirty="0" err="1" smtClean="0">
                <a:solidFill>
                  <a:schemeClr val="hlink"/>
                </a:solidFill>
                <a:sym typeface="Wingdings" pitchFamily="-84" charset="2"/>
              </a:rPr>
              <a:t>s</a:t>
            </a:r>
            <a:r>
              <a:rPr lang="en-US" sz="2200" dirty="0" err="1" smtClean="0">
                <a:latin typeface="Lucida Grande" pitchFamily="-84" charset="0"/>
                <a:sym typeface="Wingdings" pitchFamily="-84" charset="2"/>
              </a:rPr>
              <a:t>ɔ</a:t>
            </a:r>
            <a:r>
              <a:rPr lang="en-US" sz="2200" dirty="0" err="1" smtClean="0">
                <a:sym typeface="Wingdings" pitchFamily="-84" charset="2"/>
              </a:rPr>
              <a:t>k</a:t>
            </a:r>
            <a:r>
              <a:rPr lang="en-US" sz="2200" dirty="0" smtClean="0">
                <a:sym typeface="Wingdings" pitchFamily="-84" charset="2"/>
              </a:rPr>
              <a:t>/ </a:t>
            </a:r>
          </a:p>
          <a:p>
            <a:pPr>
              <a:buFontTx/>
              <a:buNone/>
            </a:pPr>
            <a:r>
              <a:rPr lang="en-US" sz="2200" dirty="0" smtClean="0"/>
              <a:t>	“key” /</a:t>
            </a:r>
            <a:r>
              <a:rPr lang="en-US" sz="2200" dirty="0" err="1" smtClean="0">
                <a:solidFill>
                  <a:schemeClr val="hlink"/>
                </a:solidFill>
              </a:rPr>
              <a:t>k</a:t>
            </a:r>
            <a:r>
              <a:rPr lang="en-US" sz="2200" dirty="0" err="1" smtClean="0"/>
              <a:t>i</a:t>
            </a:r>
            <a:r>
              <a:rPr lang="en-US" sz="2200" dirty="0" smtClean="0"/>
              <a:t>/ </a:t>
            </a:r>
            <a:r>
              <a:rPr lang="en-US" sz="2200" dirty="0" smtClean="0">
                <a:sym typeface="Wingdings" pitchFamily="-84" charset="2"/>
              </a:rPr>
              <a:t> “</a:t>
            </a:r>
            <a:r>
              <a:rPr lang="en-US" sz="2200" dirty="0" err="1" smtClean="0">
                <a:sym typeface="Wingdings" pitchFamily="-84" charset="2"/>
              </a:rPr>
              <a:t>tey</a:t>
            </a:r>
            <a:r>
              <a:rPr lang="en-US" sz="2200" dirty="0" smtClean="0">
                <a:sym typeface="Wingdings" pitchFamily="-84" charset="2"/>
              </a:rPr>
              <a:t>” </a:t>
            </a:r>
            <a:r>
              <a:rPr lang="en-US" sz="2200" dirty="0" smtClean="0"/>
              <a:t>/</a:t>
            </a:r>
            <a:r>
              <a:rPr lang="en-US" sz="2200" dirty="0" err="1" smtClean="0">
                <a:solidFill>
                  <a:schemeClr val="hlink"/>
                </a:solidFill>
              </a:rPr>
              <a:t>t</a:t>
            </a:r>
            <a:r>
              <a:rPr lang="en-US" sz="2200" dirty="0" err="1" smtClean="0"/>
              <a:t>ij</a:t>
            </a:r>
            <a:r>
              <a:rPr lang="en-US" sz="2200" dirty="0" smtClean="0"/>
              <a:t>/ </a:t>
            </a:r>
            <a:endParaRPr lang="en-US" sz="2200" dirty="0" smtClean="0">
              <a:sym typeface="Wingdings" pitchFamily="-84" charset="2"/>
            </a:endParaRPr>
          </a:p>
          <a:p>
            <a:pPr>
              <a:buFontTx/>
              <a:buNone/>
            </a:pPr>
            <a:r>
              <a:rPr lang="en-US" sz="2200" dirty="0" smtClean="0">
                <a:sym typeface="Wingdings" pitchFamily="-84" charset="2"/>
              </a:rPr>
              <a:t>	“go” /</a:t>
            </a:r>
            <a:r>
              <a:rPr lang="en-US" sz="2200" dirty="0" smtClean="0">
                <a:solidFill>
                  <a:schemeClr val="hlink"/>
                </a:solidFill>
                <a:sym typeface="Wingdings" pitchFamily="-84" charset="2"/>
              </a:rPr>
              <a:t>g</a:t>
            </a:r>
            <a:r>
              <a:rPr lang="en-US" sz="2200" dirty="0" smtClean="0">
                <a:sym typeface="Wingdings" pitchFamily="-84" charset="2"/>
              </a:rPr>
              <a:t>o/  “doe” /</a:t>
            </a:r>
            <a:r>
              <a:rPr lang="en-US" sz="2200" dirty="0" err="1" smtClean="0">
                <a:solidFill>
                  <a:schemeClr val="hlink"/>
                </a:solidFill>
                <a:sym typeface="Wingdings" pitchFamily="-84" charset="2"/>
              </a:rPr>
              <a:t>d</a:t>
            </a:r>
            <a:r>
              <a:rPr lang="en-US" sz="2200" dirty="0" err="1" smtClean="0">
                <a:sym typeface="Wingdings" pitchFamily="-84" charset="2"/>
              </a:rPr>
              <a:t>ow</a:t>
            </a:r>
            <a:r>
              <a:rPr lang="en-US" sz="2200" dirty="0" smtClean="0">
                <a:sym typeface="Wingdings" pitchFamily="-84" charset="2"/>
              </a:rPr>
              <a:t>/ </a:t>
            </a:r>
            <a:endParaRPr lang="en-US" sz="2200" dirty="0" smtClean="0"/>
          </a:p>
        </p:txBody>
      </p:sp>
      <p:sp>
        <p:nvSpPr>
          <p:cNvPr id="786436" name="Rounded Rectangle 5"/>
          <p:cNvSpPr>
            <a:spLocks noChangeArrowheads="1"/>
          </p:cNvSpPr>
          <p:nvPr/>
        </p:nvSpPr>
        <p:spPr bwMode="auto">
          <a:xfrm>
            <a:off x="2819400" y="3886200"/>
            <a:ext cx="2438400" cy="381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86437" name="Rounded Rectangle 6"/>
          <p:cNvSpPr>
            <a:spLocks noChangeArrowheads="1"/>
          </p:cNvSpPr>
          <p:nvPr/>
        </p:nvSpPr>
        <p:spPr bwMode="auto">
          <a:xfrm>
            <a:off x="2362200" y="4267200"/>
            <a:ext cx="2514600" cy="381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86438" name="Rounded Rectangle 7"/>
          <p:cNvSpPr>
            <a:spLocks noChangeArrowheads="1"/>
          </p:cNvSpPr>
          <p:nvPr/>
        </p:nvSpPr>
        <p:spPr bwMode="auto">
          <a:xfrm>
            <a:off x="2895600" y="4648200"/>
            <a:ext cx="2514600" cy="381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86439" name="Rounded Rectangle 8"/>
          <p:cNvSpPr>
            <a:spLocks noChangeArrowheads="1"/>
          </p:cNvSpPr>
          <p:nvPr/>
        </p:nvSpPr>
        <p:spPr bwMode="auto">
          <a:xfrm>
            <a:off x="2590800" y="5105400"/>
            <a:ext cx="2514600" cy="381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86440" name="Rounded Rectangle 9"/>
          <p:cNvSpPr>
            <a:spLocks noChangeArrowheads="1"/>
          </p:cNvSpPr>
          <p:nvPr/>
        </p:nvSpPr>
        <p:spPr bwMode="auto">
          <a:xfrm>
            <a:off x="2133600" y="5486400"/>
            <a:ext cx="2590800" cy="381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86441" name="Rounded Rectangle 10"/>
          <p:cNvSpPr>
            <a:spLocks noChangeArrowheads="1"/>
          </p:cNvSpPr>
          <p:nvPr/>
        </p:nvSpPr>
        <p:spPr bwMode="auto">
          <a:xfrm>
            <a:off x="2057400" y="5791200"/>
            <a:ext cx="2819400" cy="5334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Title 1"/>
          <p:cNvSpPr>
            <a:spLocks noGrp="1"/>
          </p:cNvSpPr>
          <p:nvPr>
            <p:ph type="title" idx="4294967295"/>
          </p:nvPr>
        </p:nvSpPr>
        <p:spPr>
          <a:xfrm>
            <a:off x="685800" y="152400"/>
            <a:ext cx="7772400" cy="1143000"/>
          </a:xfrm>
        </p:spPr>
        <p:txBody>
          <a:bodyPr/>
          <a:lstStyle/>
          <a:p>
            <a:r>
              <a:rPr lang="en-US" sz="3200" smtClean="0"/>
              <a:t>Substitution Processes</a:t>
            </a:r>
          </a:p>
        </p:txBody>
      </p:sp>
      <p:sp>
        <p:nvSpPr>
          <p:cNvPr id="787460" name="Content Placeholder 2"/>
          <p:cNvSpPr>
            <a:spLocks/>
          </p:cNvSpPr>
          <p:nvPr/>
        </p:nvSpPr>
        <p:spPr bwMode="auto">
          <a:xfrm>
            <a:off x="228600" y="1143000"/>
            <a:ext cx="8686800" cy="5486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200" b="0" dirty="0">
                <a:latin typeface="Calibri"/>
                <a:ea typeface="Osaka" pitchFamily="-84" charset="-128"/>
                <a:cs typeface="Osaka" pitchFamily="-84" charset="-128"/>
              </a:rPr>
              <a:t>Substitution: </a:t>
            </a:r>
            <a:r>
              <a:rPr lang="en-US" sz="2200" b="0" dirty="0">
                <a:solidFill>
                  <a:schemeClr val="hlink"/>
                </a:solidFill>
                <a:latin typeface="Calibri"/>
                <a:ea typeface="Osaka" pitchFamily="-84" charset="-128"/>
                <a:cs typeface="Osaka" pitchFamily="-84" charset="-128"/>
              </a:rPr>
              <a:t>Fronting</a:t>
            </a:r>
            <a:r>
              <a:rPr lang="en-US" sz="2200" b="0" dirty="0">
                <a:latin typeface="Calibri"/>
                <a:ea typeface="Osaka" pitchFamily="-84" charset="-128"/>
                <a:cs typeface="Osaka" pitchFamily="-84" charset="-128"/>
              </a:rPr>
              <a:t> process</a:t>
            </a:r>
          </a:p>
          <a:p>
            <a:pPr marL="342900" indent="-342900">
              <a:spcBef>
                <a:spcPct val="20000"/>
              </a:spcBef>
            </a:pPr>
            <a:r>
              <a:rPr lang="en-US" sz="2200" b="0" dirty="0">
                <a:latin typeface="Calibri"/>
                <a:ea typeface="Osaka" pitchFamily="-84" charset="-128"/>
                <a:cs typeface="Osaka" pitchFamily="-84" charset="-128"/>
              </a:rPr>
              <a:t>Replace a sound with a sound that is made more towards the front of the mouth. Note that the manner of articulation and the voicing do not change – just the place of articulation does. </a:t>
            </a:r>
          </a:p>
          <a:p>
            <a:pPr marL="342900" indent="-342900">
              <a:spcBef>
                <a:spcPct val="20000"/>
              </a:spcBef>
            </a:pPr>
            <a:endParaRPr lang="en-US" sz="2200" b="0" dirty="0">
              <a:latin typeface="Calibri"/>
              <a:ea typeface="Osaka" pitchFamily="-84" charset="-128"/>
              <a:cs typeface="Osaka" pitchFamily="-84" charset="-128"/>
            </a:endParaRPr>
          </a:p>
          <a:p>
            <a:pPr marL="342900" indent="-342900">
              <a:spcBef>
                <a:spcPct val="20000"/>
              </a:spcBef>
            </a:pPr>
            <a:r>
              <a:rPr lang="en-US" sz="2200" b="0" dirty="0">
                <a:solidFill>
                  <a:schemeClr val="hlink"/>
                </a:solidFill>
                <a:latin typeface="Calibri"/>
                <a:ea typeface="Osaka" pitchFamily="-84" charset="-128"/>
                <a:cs typeface="Osaka" pitchFamily="-84" charset="-128"/>
              </a:rPr>
              <a:t>Fronting</a:t>
            </a:r>
            <a:r>
              <a:rPr lang="en-US" sz="2200" b="0" dirty="0">
                <a:latin typeface="Calibri"/>
                <a:ea typeface="Osaka" pitchFamily="-84" charset="-128"/>
                <a:cs typeface="Osaka" pitchFamily="-84" charset="-128"/>
              </a:rPr>
              <a:t> process examples:</a:t>
            </a:r>
          </a:p>
          <a:p>
            <a:pPr marL="342900" indent="-342900">
              <a:spcBef>
                <a:spcPct val="20000"/>
              </a:spcBef>
            </a:pPr>
            <a:endParaRPr lang="en-US" sz="2200" b="0" dirty="0">
              <a:latin typeface="Calibri"/>
              <a:ea typeface="Osaka" pitchFamily="-84" charset="-128"/>
              <a:cs typeface="Osaka" pitchFamily="-84" charset="-128"/>
              <a:sym typeface="Wingdings" pitchFamily="-84" charset="2"/>
            </a:endParaRPr>
          </a:p>
          <a:p>
            <a:pPr marL="342900" indent="-342900">
              <a:spcBef>
                <a:spcPct val="20000"/>
              </a:spcBef>
            </a:pPr>
            <a:r>
              <a:rPr lang="en-US" sz="2200" b="0" dirty="0">
                <a:latin typeface="Calibri"/>
                <a:ea typeface="Osaka" pitchFamily="-84" charset="-128"/>
                <a:cs typeface="Osaka" pitchFamily="-84" charset="-128"/>
                <a:sym typeface="Wingdings" pitchFamily="-84" charset="2"/>
              </a:rPr>
              <a:t>	“thumb” /</a:t>
            </a:r>
            <a:r>
              <a:rPr lang="en-US" sz="2200" b="0" dirty="0" err="1">
                <a:solidFill>
                  <a:schemeClr val="hlink"/>
                </a:solidFill>
                <a:latin typeface="Lucida Grande" pitchFamily="-84" charset="0"/>
                <a:ea typeface="Osaka" pitchFamily="-84" charset="-128"/>
                <a:cs typeface="Osaka" pitchFamily="-84" charset="-128"/>
                <a:sym typeface="Wingdings" pitchFamily="-84" charset="2"/>
              </a:rPr>
              <a:t>ɵ</a:t>
            </a:r>
            <a:r>
              <a:rPr lang="en-US" sz="2200" b="0" dirty="0" err="1">
                <a:latin typeface="Lucida Grande" pitchFamily="-84" charset="0"/>
                <a:ea typeface="Osaka" pitchFamily="-84" charset="-128"/>
                <a:cs typeface="Osaka" pitchFamily="-84" charset="-128"/>
                <a:sym typeface="Wingdings" pitchFamily="-84" charset="2"/>
              </a:rPr>
              <a:t>ʌ</a:t>
            </a:r>
            <a:r>
              <a:rPr lang="en-US" sz="2200" b="0" dirty="0" err="1">
                <a:latin typeface="Calibri"/>
                <a:ea typeface="Osaka" pitchFamily="-84" charset="-128"/>
                <a:cs typeface="Osaka" pitchFamily="-84" charset="-128"/>
                <a:sym typeface="Wingdings" pitchFamily="-84" charset="2"/>
              </a:rPr>
              <a:t>m</a:t>
            </a:r>
            <a:r>
              <a:rPr lang="en-US" sz="2200" b="0" dirty="0">
                <a:latin typeface="Calibri"/>
                <a:ea typeface="Osaka" pitchFamily="-84" charset="-128"/>
                <a:cs typeface="Osaka" pitchFamily="-84" charset="-128"/>
                <a:sym typeface="Wingdings" pitchFamily="-84" charset="2"/>
              </a:rPr>
              <a:t>/  “</a:t>
            </a:r>
            <a:r>
              <a:rPr lang="en-US" sz="2200" b="0" dirty="0" err="1">
                <a:latin typeface="Calibri"/>
                <a:ea typeface="Osaka" pitchFamily="-84" charset="-128"/>
                <a:cs typeface="Osaka" pitchFamily="-84" charset="-128"/>
                <a:sym typeface="Wingdings" pitchFamily="-84" charset="2"/>
              </a:rPr>
              <a:t>fumb</a:t>
            </a:r>
            <a:r>
              <a:rPr lang="en-US" sz="2200" b="0" dirty="0">
                <a:latin typeface="Calibri"/>
                <a:ea typeface="Osaka" pitchFamily="-84" charset="-128"/>
                <a:cs typeface="Osaka" pitchFamily="-84" charset="-128"/>
                <a:sym typeface="Wingdings" pitchFamily="-84" charset="2"/>
              </a:rPr>
              <a:t>” /</a:t>
            </a:r>
            <a:r>
              <a:rPr lang="en-US" sz="2200" b="0" dirty="0" err="1">
                <a:solidFill>
                  <a:schemeClr val="hlink"/>
                </a:solidFill>
                <a:latin typeface="Calibri"/>
                <a:ea typeface="Osaka" pitchFamily="-84" charset="-128"/>
                <a:cs typeface="Osaka" pitchFamily="-84" charset="-128"/>
                <a:sym typeface="Wingdings" pitchFamily="-84" charset="2"/>
              </a:rPr>
              <a:t>f</a:t>
            </a:r>
            <a:r>
              <a:rPr lang="en-US" sz="2200" b="0" dirty="0" err="1">
                <a:latin typeface="Lucida Grande" pitchFamily="-84" charset="0"/>
                <a:ea typeface="Osaka" pitchFamily="-84" charset="-128"/>
                <a:cs typeface="Osaka" pitchFamily="-84" charset="-128"/>
                <a:sym typeface="Wingdings" pitchFamily="-84" charset="2"/>
              </a:rPr>
              <a:t>ʌ</a:t>
            </a:r>
            <a:r>
              <a:rPr lang="en-US" sz="2200" b="0" dirty="0" err="1">
                <a:latin typeface="Calibri"/>
                <a:ea typeface="Osaka" pitchFamily="-84" charset="-128"/>
                <a:cs typeface="Osaka" pitchFamily="-84" charset="-128"/>
                <a:sym typeface="Wingdings" pitchFamily="-84" charset="2"/>
              </a:rPr>
              <a:t>m</a:t>
            </a:r>
            <a:r>
              <a:rPr lang="en-US" sz="2200" b="0" dirty="0">
                <a:latin typeface="Calibri"/>
                <a:ea typeface="Osaka" pitchFamily="-84" charset="-128"/>
                <a:cs typeface="Osaka" pitchFamily="-84" charset="-128"/>
                <a:sym typeface="Wingdings" pitchFamily="-84" charset="2"/>
              </a:rPr>
              <a:t>/ </a:t>
            </a:r>
          </a:p>
          <a:p>
            <a:pPr marL="342900" indent="-342900">
              <a:spcBef>
                <a:spcPct val="20000"/>
              </a:spcBef>
            </a:pPr>
            <a:r>
              <a:rPr lang="en-US" sz="2200" b="0" dirty="0">
                <a:latin typeface="Calibri"/>
                <a:ea typeface="Osaka" pitchFamily="-84" charset="-128"/>
                <a:cs typeface="Osaka" pitchFamily="-84" charset="-128"/>
                <a:sym typeface="Wingdings" pitchFamily="-84" charset="2"/>
              </a:rPr>
              <a:t>	“ship” /</a:t>
            </a:r>
            <a:r>
              <a:rPr lang="en-US" sz="2200" b="0" dirty="0" err="1">
                <a:solidFill>
                  <a:schemeClr val="hlink"/>
                </a:solidFill>
                <a:latin typeface="Lucida Grande" pitchFamily="-84" charset="0"/>
                <a:ea typeface="Osaka" pitchFamily="-84" charset="-128"/>
                <a:cs typeface="Osaka" pitchFamily="-84" charset="-128"/>
                <a:sym typeface="Wingdings" pitchFamily="-84" charset="2"/>
              </a:rPr>
              <a:t>ʃ</a:t>
            </a:r>
            <a:r>
              <a:rPr lang="en-US" sz="2200" b="0" dirty="0" err="1">
                <a:latin typeface="Lucida Grande" pitchFamily="-84" charset="0"/>
                <a:ea typeface="Osaka" pitchFamily="-84" charset="-128"/>
                <a:cs typeface="Osaka" pitchFamily="-84" charset="-128"/>
                <a:sym typeface="Wingdings" pitchFamily="-84" charset="2"/>
              </a:rPr>
              <a:t>ɪ</a:t>
            </a:r>
            <a:r>
              <a:rPr lang="en-US" sz="2200" b="0" dirty="0" err="1">
                <a:latin typeface="Calibri"/>
                <a:ea typeface="Osaka" pitchFamily="-84" charset="-128"/>
                <a:cs typeface="Osaka" pitchFamily="-84" charset="-128"/>
                <a:sym typeface="Wingdings" pitchFamily="-84" charset="2"/>
              </a:rPr>
              <a:t>p</a:t>
            </a:r>
            <a:r>
              <a:rPr lang="en-US" sz="2200" b="0" dirty="0">
                <a:latin typeface="Calibri"/>
                <a:ea typeface="Osaka" pitchFamily="-84" charset="-128"/>
                <a:cs typeface="Osaka" pitchFamily="-84" charset="-128"/>
                <a:sym typeface="Wingdings" pitchFamily="-84" charset="2"/>
              </a:rPr>
              <a:t>/  “sip” /</a:t>
            </a:r>
            <a:r>
              <a:rPr lang="en-US" sz="2200" b="0" dirty="0" err="1">
                <a:solidFill>
                  <a:schemeClr val="hlink"/>
                </a:solidFill>
                <a:latin typeface="Calibri"/>
                <a:ea typeface="Osaka" pitchFamily="-84" charset="-128"/>
                <a:cs typeface="Osaka" pitchFamily="-84" charset="-128"/>
                <a:sym typeface="Wingdings" pitchFamily="-84" charset="2"/>
              </a:rPr>
              <a:t>s</a:t>
            </a:r>
            <a:r>
              <a:rPr lang="en-US" sz="2200" b="0" dirty="0" err="1">
                <a:latin typeface="Lucida Grande" pitchFamily="-84" charset="0"/>
                <a:ea typeface="Osaka" pitchFamily="-84" charset="-128"/>
                <a:cs typeface="Osaka" pitchFamily="-84" charset="-128"/>
                <a:sym typeface="Wingdings" pitchFamily="-84" charset="2"/>
              </a:rPr>
              <a:t>ɪ</a:t>
            </a:r>
            <a:r>
              <a:rPr lang="en-US" sz="2200" b="0" dirty="0" err="1">
                <a:latin typeface="Calibri"/>
                <a:ea typeface="Osaka" pitchFamily="-84" charset="-128"/>
                <a:cs typeface="Osaka" pitchFamily="-84" charset="-128"/>
                <a:sym typeface="Wingdings" pitchFamily="-84" charset="2"/>
              </a:rPr>
              <a:t>p</a:t>
            </a:r>
            <a:r>
              <a:rPr lang="en-US" sz="2200" b="0" dirty="0">
                <a:latin typeface="Calibri"/>
                <a:ea typeface="Osaka" pitchFamily="-84" charset="-128"/>
                <a:cs typeface="Osaka" pitchFamily="-84" charset="-128"/>
                <a:sym typeface="Wingdings" pitchFamily="-84" charset="2"/>
              </a:rPr>
              <a:t>/</a:t>
            </a:r>
          </a:p>
          <a:p>
            <a:pPr marL="342900" indent="-342900">
              <a:spcBef>
                <a:spcPct val="20000"/>
              </a:spcBef>
            </a:pPr>
            <a:r>
              <a:rPr lang="en-US" sz="2200" b="0" dirty="0">
                <a:latin typeface="Calibri"/>
                <a:ea typeface="Osaka" pitchFamily="-84" charset="-128"/>
                <a:cs typeface="Osaka" pitchFamily="-84" charset="-128"/>
                <a:sym typeface="Wingdings" pitchFamily="-84" charset="2"/>
              </a:rPr>
              <a:t>	“jump” /</a:t>
            </a:r>
            <a:r>
              <a:rPr lang="en-US" sz="2200" b="0" dirty="0" err="1">
                <a:latin typeface="Calibri"/>
                <a:ea typeface="Osaka" pitchFamily="-84" charset="-128"/>
                <a:cs typeface="Osaka" pitchFamily="-84" charset="-128"/>
                <a:sym typeface="Wingdings" pitchFamily="-84" charset="2"/>
              </a:rPr>
              <a:t>d</a:t>
            </a:r>
            <a:r>
              <a:rPr lang="en-US" sz="2200" b="0" dirty="0" err="1">
                <a:solidFill>
                  <a:schemeClr val="hlink"/>
                </a:solidFill>
                <a:latin typeface="Lucida Grande" pitchFamily="-84" charset="0"/>
                <a:ea typeface="Osaka" pitchFamily="-84" charset="-128"/>
                <a:cs typeface="Osaka" pitchFamily="-84" charset="-128"/>
                <a:sym typeface="Wingdings" pitchFamily="-84" charset="2"/>
              </a:rPr>
              <a:t>ʒ</a:t>
            </a:r>
            <a:r>
              <a:rPr lang="en-US" sz="2200" b="0" dirty="0" err="1">
                <a:latin typeface="Lucida Grande" pitchFamily="-84" charset="0"/>
                <a:ea typeface="Osaka" pitchFamily="-84" charset="-128"/>
                <a:cs typeface="Osaka" pitchFamily="-84" charset="-128"/>
                <a:sym typeface="Wingdings" pitchFamily="-84" charset="2"/>
              </a:rPr>
              <a:t>ʌ</a:t>
            </a:r>
            <a:r>
              <a:rPr lang="en-US" sz="2200" b="0" dirty="0" err="1">
                <a:latin typeface="Calibri"/>
                <a:ea typeface="Osaka" pitchFamily="-84" charset="-128"/>
                <a:cs typeface="Osaka" pitchFamily="-84" charset="-128"/>
                <a:sym typeface="Wingdings" pitchFamily="-84" charset="2"/>
              </a:rPr>
              <a:t>mp</a:t>
            </a:r>
            <a:r>
              <a:rPr lang="en-US" sz="2200" b="0" dirty="0">
                <a:latin typeface="Calibri"/>
                <a:ea typeface="Osaka" pitchFamily="-84" charset="-128"/>
                <a:cs typeface="Osaka" pitchFamily="-84" charset="-128"/>
                <a:sym typeface="Wingdings" pitchFamily="-84" charset="2"/>
              </a:rPr>
              <a:t>/  “</a:t>
            </a:r>
            <a:r>
              <a:rPr lang="en-US" sz="2200" b="0" dirty="0" err="1">
                <a:latin typeface="Calibri"/>
                <a:ea typeface="Osaka" pitchFamily="-84" charset="-128"/>
                <a:cs typeface="Osaka" pitchFamily="-84" charset="-128"/>
                <a:sym typeface="Wingdings" pitchFamily="-84" charset="2"/>
              </a:rPr>
              <a:t>dzump</a:t>
            </a:r>
            <a:r>
              <a:rPr lang="en-US" sz="2200" b="0" dirty="0">
                <a:latin typeface="Calibri"/>
                <a:ea typeface="Osaka" pitchFamily="-84" charset="-128"/>
                <a:cs typeface="Osaka" pitchFamily="-84" charset="-128"/>
                <a:sym typeface="Wingdings" pitchFamily="-84" charset="2"/>
              </a:rPr>
              <a:t>” /</a:t>
            </a:r>
            <a:r>
              <a:rPr lang="en-US" sz="2200" b="0" dirty="0" err="1">
                <a:latin typeface="Calibri"/>
                <a:ea typeface="Osaka" pitchFamily="-84" charset="-128"/>
                <a:cs typeface="Osaka" pitchFamily="-84" charset="-128"/>
                <a:sym typeface="Wingdings" pitchFamily="-84" charset="2"/>
              </a:rPr>
              <a:t>d</a:t>
            </a:r>
            <a:r>
              <a:rPr lang="en-US" sz="2200" b="0" dirty="0" err="1">
                <a:solidFill>
                  <a:schemeClr val="hlink"/>
                </a:solidFill>
                <a:latin typeface="Calibri"/>
                <a:ea typeface="Osaka" pitchFamily="-84" charset="-128"/>
                <a:cs typeface="Osaka" pitchFamily="-84" charset="-128"/>
                <a:sym typeface="Wingdings" pitchFamily="-84" charset="2"/>
              </a:rPr>
              <a:t>z</a:t>
            </a:r>
            <a:r>
              <a:rPr lang="en-US" sz="2200" b="0" dirty="0" err="1">
                <a:latin typeface="Lucida Grande" pitchFamily="-84" charset="0"/>
                <a:ea typeface="Osaka" pitchFamily="-84" charset="-128"/>
                <a:cs typeface="Osaka" pitchFamily="-84" charset="-128"/>
                <a:sym typeface="Wingdings" pitchFamily="-84" charset="2"/>
              </a:rPr>
              <a:t>ʌ</a:t>
            </a:r>
            <a:r>
              <a:rPr lang="en-US" sz="2200" b="0" dirty="0" err="1">
                <a:latin typeface="Calibri"/>
                <a:ea typeface="Osaka" pitchFamily="-84" charset="-128"/>
                <a:cs typeface="Osaka" pitchFamily="-84" charset="-128"/>
                <a:sym typeface="Wingdings" pitchFamily="-84" charset="2"/>
              </a:rPr>
              <a:t>mp</a:t>
            </a:r>
            <a:r>
              <a:rPr lang="en-US" sz="2200" b="0" dirty="0">
                <a:latin typeface="Calibri"/>
                <a:ea typeface="Osaka" pitchFamily="-84" charset="-128"/>
                <a:cs typeface="Osaka" pitchFamily="-84" charset="-128"/>
                <a:sym typeface="Wingdings" pitchFamily="-84" charset="2"/>
              </a:rPr>
              <a:t>/ </a:t>
            </a:r>
          </a:p>
          <a:p>
            <a:pPr marL="342900" indent="-342900">
              <a:spcBef>
                <a:spcPct val="20000"/>
              </a:spcBef>
            </a:pPr>
            <a:r>
              <a:rPr lang="en-US" sz="2200" b="0" dirty="0">
                <a:latin typeface="Calibri"/>
                <a:ea typeface="Osaka" pitchFamily="-84" charset="-128"/>
                <a:cs typeface="Osaka" pitchFamily="-84" charset="-128"/>
                <a:sym typeface="Wingdings" pitchFamily="-84" charset="2"/>
              </a:rPr>
              <a:t>	“chalk” /</a:t>
            </a:r>
            <a:r>
              <a:rPr lang="en-US" sz="2200" b="0" dirty="0" err="1">
                <a:latin typeface="Calibri"/>
                <a:ea typeface="Osaka" pitchFamily="-84" charset="-128"/>
                <a:cs typeface="Osaka" pitchFamily="-84" charset="-128"/>
                <a:sym typeface="Wingdings" pitchFamily="-84" charset="2"/>
              </a:rPr>
              <a:t>t</a:t>
            </a:r>
            <a:r>
              <a:rPr lang="en-US" sz="2200" b="0" dirty="0" err="1">
                <a:solidFill>
                  <a:schemeClr val="hlink"/>
                </a:solidFill>
                <a:latin typeface="Lucida Grande" pitchFamily="-84" charset="0"/>
                <a:ea typeface="Osaka" pitchFamily="-84" charset="-128"/>
                <a:cs typeface="Osaka" pitchFamily="-84" charset="-128"/>
                <a:sym typeface="Wingdings" pitchFamily="-84" charset="2"/>
              </a:rPr>
              <a:t>ʃ</a:t>
            </a:r>
            <a:r>
              <a:rPr lang="en-US" sz="2200" b="0" dirty="0" err="1">
                <a:latin typeface="Lucida Grande" pitchFamily="-84" charset="0"/>
                <a:ea typeface="Osaka" pitchFamily="-84" charset="-128"/>
                <a:cs typeface="Osaka" pitchFamily="-84" charset="-128"/>
                <a:sym typeface="Wingdings" pitchFamily="-84" charset="2"/>
              </a:rPr>
              <a:t>ɔ</a:t>
            </a:r>
            <a:r>
              <a:rPr lang="en-US" sz="2200" b="0" dirty="0" err="1">
                <a:latin typeface="Calibri"/>
                <a:ea typeface="Osaka" pitchFamily="-84" charset="-128"/>
                <a:cs typeface="Osaka" pitchFamily="-84" charset="-128"/>
                <a:sym typeface="Wingdings" pitchFamily="-84" charset="2"/>
              </a:rPr>
              <a:t>k</a:t>
            </a:r>
            <a:r>
              <a:rPr lang="en-US" sz="2200" b="0" dirty="0">
                <a:latin typeface="Calibri"/>
                <a:ea typeface="Osaka" pitchFamily="-84" charset="-128"/>
                <a:cs typeface="Osaka" pitchFamily="-84" charset="-128"/>
                <a:sym typeface="Wingdings" pitchFamily="-84" charset="2"/>
              </a:rPr>
              <a:t>/  “</a:t>
            </a:r>
            <a:r>
              <a:rPr lang="en-US" sz="2200" b="0" dirty="0" err="1">
                <a:latin typeface="Calibri"/>
                <a:ea typeface="Osaka" pitchFamily="-84" charset="-128"/>
                <a:cs typeface="Osaka" pitchFamily="-84" charset="-128"/>
                <a:sym typeface="Wingdings" pitchFamily="-84" charset="2"/>
              </a:rPr>
              <a:t>tsalk</a:t>
            </a:r>
            <a:r>
              <a:rPr lang="en-US" sz="2200" b="0" dirty="0">
                <a:latin typeface="Calibri"/>
                <a:ea typeface="Osaka" pitchFamily="-84" charset="-128"/>
                <a:cs typeface="Osaka" pitchFamily="-84" charset="-128"/>
                <a:sym typeface="Wingdings" pitchFamily="-84" charset="2"/>
              </a:rPr>
              <a:t>” /</a:t>
            </a:r>
            <a:r>
              <a:rPr lang="en-US" sz="2200" b="0" dirty="0" err="1">
                <a:latin typeface="Calibri"/>
                <a:ea typeface="Osaka" pitchFamily="-84" charset="-128"/>
                <a:cs typeface="Osaka" pitchFamily="-84" charset="-128"/>
                <a:sym typeface="Wingdings" pitchFamily="-84" charset="2"/>
              </a:rPr>
              <a:t>t</a:t>
            </a:r>
            <a:r>
              <a:rPr lang="en-US" sz="2200" b="0" dirty="0" err="1">
                <a:solidFill>
                  <a:schemeClr val="hlink"/>
                </a:solidFill>
                <a:latin typeface="Calibri"/>
                <a:ea typeface="Osaka" pitchFamily="-84" charset="-128"/>
                <a:cs typeface="Osaka" pitchFamily="-84" charset="-128"/>
                <a:sym typeface="Wingdings" pitchFamily="-84" charset="2"/>
              </a:rPr>
              <a:t>s</a:t>
            </a:r>
            <a:r>
              <a:rPr lang="en-US" sz="2200" b="0" dirty="0" err="1">
                <a:latin typeface="Lucida Grande" pitchFamily="-84" charset="0"/>
                <a:ea typeface="Osaka" pitchFamily="-84" charset="-128"/>
                <a:cs typeface="Osaka" pitchFamily="-84" charset="-128"/>
                <a:sym typeface="Wingdings" pitchFamily="-84" charset="2"/>
              </a:rPr>
              <a:t>ɔ</a:t>
            </a:r>
            <a:r>
              <a:rPr lang="en-US" sz="2200" b="0" dirty="0" err="1">
                <a:latin typeface="Calibri"/>
                <a:ea typeface="Osaka" pitchFamily="-84" charset="-128"/>
                <a:cs typeface="Osaka" pitchFamily="-84" charset="-128"/>
                <a:sym typeface="Wingdings" pitchFamily="-84" charset="2"/>
              </a:rPr>
              <a:t>k</a:t>
            </a:r>
            <a:r>
              <a:rPr lang="en-US" sz="2200" b="0" dirty="0">
                <a:latin typeface="Calibri"/>
                <a:ea typeface="Osaka" pitchFamily="-84" charset="-128"/>
                <a:cs typeface="Osaka" pitchFamily="-84" charset="-128"/>
                <a:sym typeface="Wingdings" pitchFamily="-84" charset="2"/>
              </a:rPr>
              <a:t>/ </a:t>
            </a:r>
          </a:p>
          <a:p>
            <a:pPr marL="342900" indent="-342900">
              <a:spcBef>
                <a:spcPct val="20000"/>
              </a:spcBef>
            </a:pPr>
            <a:r>
              <a:rPr lang="en-US" sz="2200" b="0" dirty="0">
                <a:latin typeface="Calibri"/>
                <a:ea typeface="Osaka" pitchFamily="-84" charset="-128"/>
                <a:cs typeface="Osaka" pitchFamily="-84" charset="-128"/>
              </a:rPr>
              <a:t>	“key” /</a:t>
            </a:r>
            <a:r>
              <a:rPr lang="en-US" sz="2200" b="0" dirty="0" err="1" smtClean="0">
                <a:solidFill>
                  <a:schemeClr val="hlink"/>
                </a:solidFill>
                <a:latin typeface="Calibri"/>
                <a:ea typeface="Osaka" pitchFamily="-84" charset="-128"/>
                <a:cs typeface="Osaka" pitchFamily="-84" charset="-128"/>
              </a:rPr>
              <a:t>k</a:t>
            </a:r>
            <a:r>
              <a:rPr lang="en-US" sz="2200" b="0" dirty="0" err="1" smtClean="0">
                <a:latin typeface="Calibri"/>
                <a:ea typeface="Osaka" pitchFamily="-84" charset="-128"/>
                <a:cs typeface="Osaka" pitchFamily="-84" charset="-128"/>
              </a:rPr>
              <a:t>i</a:t>
            </a:r>
            <a:r>
              <a:rPr lang="en-US" sz="2200" b="0" dirty="0" smtClean="0">
                <a:latin typeface="Calibri"/>
                <a:ea typeface="Osaka" pitchFamily="-84" charset="-128"/>
                <a:cs typeface="Osaka" pitchFamily="-84" charset="-128"/>
              </a:rPr>
              <a:t>/ </a:t>
            </a:r>
            <a:r>
              <a:rPr lang="en-US" sz="2200" b="0" dirty="0">
                <a:latin typeface="Calibri"/>
                <a:ea typeface="Osaka" pitchFamily="-84" charset="-128"/>
                <a:cs typeface="Osaka" pitchFamily="-84" charset="-128"/>
                <a:sym typeface="Wingdings" pitchFamily="-84" charset="2"/>
              </a:rPr>
              <a:t> “</a:t>
            </a:r>
            <a:r>
              <a:rPr lang="en-US" sz="2200" b="0" dirty="0" err="1">
                <a:latin typeface="Calibri"/>
                <a:ea typeface="Osaka" pitchFamily="-84" charset="-128"/>
                <a:cs typeface="Osaka" pitchFamily="-84" charset="-128"/>
                <a:sym typeface="Wingdings" pitchFamily="-84" charset="2"/>
              </a:rPr>
              <a:t>tey</a:t>
            </a:r>
            <a:r>
              <a:rPr lang="en-US" sz="2200" b="0" dirty="0">
                <a:latin typeface="Calibri"/>
                <a:ea typeface="Osaka" pitchFamily="-84" charset="-128"/>
                <a:cs typeface="Osaka" pitchFamily="-84" charset="-128"/>
                <a:sym typeface="Wingdings" pitchFamily="-84" charset="2"/>
              </a:rPr>
              <a:t>” </a:t>
            </a:r>
            <a:r>
              <a:rPr lang="en-US" sz="2200" b="0" dirty="0">
                <a:latin typeface="Calibri"/>
                <a:ea typeface="Osaka" pitchFamily="-84" charset="-128"/>
                <a:cs typeface="Osaka" pitchFamily="-84" charset="-128"/>
              </a:rPr>
              <a:t>/</a:t>
            </a:r>
            <a:r>
              <a:rPr lang="en-US" sz="2200" b="0" dirty="0" err="1" smtClean="0">
                <a:solidFill>
                  <a:schemeClr val="hlink"/>
                </a:solidFill>
                <a:latin typeface="Calibri"/>
                <a:ea typeface="Osaka" pitchFamily="-84" charset="-128"/>
                <a:cs typeface="Osaka" pitchFamily="-84" charset="-128"/>
              </a:rPr>
              <a:t>t</a:t>
            </a:r>
            <a:r>
              <a:rPr lang="en-US" sz="2200" b="0" dirty="0" err="1" smtClean="0">
                <a:latin typeface="Calibri"/>
                <a:ea typeface="Osaka" pitchFamily="-84" charset="-128"/>
                <a:cs typeface="Osaka" pitchFamily="-84" charset="-128"/>
              </a:rPr>
              <a:t>i</a:t>
            </a:r>
            <a:r>
              <a:rPr lang="en-US" sz="2200" b="0" dirty="0" smtClean="0">
                <a:latin typeface="Calibri"/>
                <a:ea typeface="Osaka" pitchFamily="-84" charset="-128"/>
                <a:cs typeface="Osaka" pitchFamily="-84" charset="-128"/>
              </a:rPr>
              <a:t>/ </a:t>
            </a:r>
            <a:endParaRPr lang="en-US" sz="2200" b="0" dirty="0">
              <a:latin typeface="Calibri"/>
              <a:ea typeface="Osaka" pitchFamily="-84" charset="-128"/>
              <a:cs typeface="Osaka" pitchFamily="-84" charset="-128"/>
              <a:sym typeface="Wingdings" pitchFamily="-84" charset="2"/>
            </a:endParaRPr>
          </a:p>
          <a:p>
            <a:pPr marL="342900" indent="-342900">
              <a:spcBef>
                <a:spcPct val="20000"/>
              </a:spcBef>
            </a:pPr>
            <a:r>
              <a:rPr lang="en-US" sz="2200" b="0" dirty="0">
                <a:latin typeface="Calibri"/>
                <a:ea typeface="Osaka" pitchFamily="-84" charset="-128"/>
                <a:cs typeface="Osaka" pitchFamily="-84" charset="-128"/>
                <a:sym typeface="Wingdings" pitchFamily="-84" charset="2"/>
              </a:rPr>
              <a:t>	“go” /</a:t>
            </a:r>
            <a:r>
              <a:rPr lang="en-US" sz="2200" b="0" dirty="0">
                <a:solidFill>
                  <a:schemeClr val="hlink"/>
                </a:solidFill>
                <a:latin typeface="Calibri"/>
                <a:ea typeface="Osaka" pitchFamily="-84" charset="-128"/>
                <a:cs typeface="Osaka" pitchFamily="-84" charset="-128"/>
                <a:sym typeface="Wingdings" pitchFamily="-84" charset="2"/>
              </a:rPr>
              <a:t>g</a:t>
            </a:r>
            <a:r>
              <a:rPr lang="en-US" sz="2200" b="0" dirty="0">
                <a:latin typeface="Calibri"/>
                <a:ea typeface="Osaka" pitchFamily="-84" charset="-128"/>
                <a:cs typeface="Osaka" pitchFamily="-84" charset="-128"/>
                <a:sym typeface="Wingdings" pitchFamily="-84" charset="2"/>
              </a:rPr>
              <a:t>o/  “doe” /</a:t>
            </a:r>
            <a:r>
              <a:rPr lang="en-US" sz="2200" b="0" dirty="0">
                <a:solidFill>
                  <a:schemeClr val="hlink"/>
                </a:solidFill>
                <a:latin typeface="Calibri"/>
                <a:ea typeface="Osaka" pitchFamily="-84" charset="-128"/>
                <a:cs typeface="Osaka" pitchFamily="-84" charset="-128"/>
                <a:sym typeface="Wingdings" pitchFamily="-84" charset="2"/>
              </a:rPr>
              <a:t>d</a:t>
            </a:r>
            <a:r>
              <a:rPr lang="en-US" sz="2200" b="0" dirty="0">
                <a:latin typeface="Calibri"/>
                <a:ea typeface="Osaka" pitchFamily="-84" charset="-128"/>
                <a:cs typeface="Osaka" pitchFamily="-84" charset="-128"/>
                <a:sym typeface="Wingdings" pitchFamily="-84" charset="2"/>
              </a:rPr>
              <a:t>o/ </a:t>
            </a:r>
            <a:endParaRPr lang="en-US" sz="2200" b="0" dirty="0">
              <a:latin typeface="Calibri"/>
              <a:ea typeface="Osaka" pitchFamily="-84" charset="-128"/>
              <a:cs typeface="Osaka" pitchFamily="-84" charset="-128"/>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Title 1"/>
          <p:cNvSpPr>
            <a:spLocks noGrp="1"/>
          </p:cNvSpPr>
          <p:nvPr>
            <p:ph type="title" idx="4294967295"/>
          </p:nvPr>
        </p:nvSpPr>
        <p:spPr>
          <a:xfrm>
            <a:off x="685800" y="152400"/>
            <a:ext cx="7772400" cy="1143000"/>
          </a:xfrm>
        </p:spPr>
        <p:txBody>
          <a:bodyPr/>
          <a:lstStyle/>
          <a:p>
            <a:r>
              <a:rPr lang="en-US" sz="3200" smtClean="0"/>
              <a:t>Substitution Processes</a:t>
            </a:r>
          </a:p>
        </p:txBody>
      </p:sp>
      <p:sp>
        <p:nvSpPr>
          <p:cNvPr id="788483" name="Content Placeholder 2"/>
          <p:cNvSpPr>
            <a:spLocks noGrp="1"/>
          </p:cNvSpPr>
          <p:nvPr>
            <p:ph idx="4294967295"/>
          </p:nvPr>
        </p:nvSpPr>
        <p:spPr>
          <a:xfrm>
            <a:off x="228600" y="1143000"/>
            <a:ext cx="8763000" cy="5486400"/>
          </a:xfrm>
        </p:spPr>
        <p:txBody>
          <a:bodyPr/>
          <a:lstStyle/>
          <a:p>
            <a:pPr>
              <a:buFontTx/>
              <a:buNone/>
            </a:pPr>
            <a:r>
              <a:rPr lang="en-US" sz="2200" smtClean="0"/>
              <a:t>Substitution: </a:t>
            </a:r>
            <a:r>
              <a:rPr lang="en-US" sz="2200" smtClean="0">
                <a:solidFill>
                  <a:schemeClr val="hlink"/>
                </a:solidFill>
              </a:rPr>
              <a:t>Assimilation</a:t>
            </a:r>
            <a:r>
              <a:rPr lang="en-US" sz="2200" smtClean="0"/>
              <a:t> process</a:t>
            </a:r>
          </a:p>
          <a:p>
            <a:pPr>
              <a:buFontTx/>
              <a:buNone/>
            </a:pPr>
            <a:r>
              <a:rPr lang="en-US" sz="2200" smtClean="0"/>
              <a:t>A sound becomes more like another (usually nearby) sound by taking on one or more of that other sound’s features – voicing, place of articulation, manner of articulation.  This is sometimes called </a:t>
            </a:r>
            <a:r>
              <a:rPr lang="en-US" sz="2200" smtClean="0">
                <a:solidFill>
                  <a:schemeClr val="hlink"/>
                </a:solidFill>
              </a:rPr>
              <a:t>consonant harmony</a:t>
            </a:r>
            <a:r>
              <a:rPr lang="en-US" sz="2200" smtClean="0"/>
              <a:t> or </a:t>
            </a:r>
            <a:r>
              <a:rPr lang="en-US" sz="2200" smtClean="0">
                <a:solidFill>
                  <a:schemeClr val="hlink"/>
                </a:solidFill>
              </a:rPr>
              <a:t>vowel</a:t>
            </a:r>
            <a:r>
              <a:rPr lang="en-US" sz="2200" smtClean="0"/>
              <a:t> </a:t>
            </a:r>
            <a:r>
              <a:rPr lang="en-US" sz="2200" smtClean="0">
                <a:solidFill>
                  <a:schemeClr val="hlink"/>
                </a:solidFill>
              </a:rPr>
              <a:t>harmony</a:t>
            </a:r>
            <a:r>
              <a:rPr lang="en-US" sz="2200" smtClean="0"/>
              <a:t>.</a:t>
            </a:r>
          </a:p>
          <a:p>
            <a:pPr>
              <a:buFontTx/>
              <a:buNone/>
            </a:pPr>
            <a:endParaRPr lang="en-US" sz="2200" smtClean="0"/>
          </a:p>
          <a:p>
            <a:pPr>
              <a:buFontTx/>
              <a:buNone/>
            </a:pPr>
            <a:r>
              <a:rPr lang="en-US" sz="2200" smtClean="0">
                <a:solidFill>
                  <a:schemeClr val="hlink"/>
                </a:solidFill>
              </a:rPr>
              <a:t>Assimilation (consonant harmony)</a:t>
            </a:r>
            <a:r>
              <a:rPr lang="en-US" sz="2200" smtClean="0"/>
              <a:t> process examples:</a:t>
            </a:r>
            <a:endParaRPr lang="en-US" sz="2200" smtClean="0">
              <a:sym typeface="Wingdings" pitchFamily="-84" charset="2"/>
            </a:endParaRPr>
          </a:p>
          <a:p>
            <a:pPr>
              <a:buFontTx/>
              <a:buNone/>
            </a:pPr>
            <a:r>
              <a:rPr lang="en-US" sz="2000" smtClean="0">
                <a:sym typeface="Wingdings" pitchFamily="-84" charset="2"/>
              </a:rPr>
              <a:t>	“pig” /</a:t>
            </a:r>
            <a:r>
              <a:rPr lang="en-US" sz="2000" smtClean="0">
                <a:solidFill>
                  <a:schemeClr val="hlink"/>
                </a:solidFill>
                <a:sym typeface="Wingdings" pitchFamily="-84" charset="2"/>
              </a:rPr>
              <a:t>p</a:t>
            </a:r>
            <a:r>
              <a:rPr lang="en-US" sz="2000" smtClean="0">
                <a:latin typeface="Lucida Grande" pitchFamily="-84" charset="0"/>
                <a:sym typeface="Wingdings" pitchFamily="-84" charset="2"/>
              </a:rPr>
              <a:t>ɪ</a:t>
            </a:r>
            <a:r>
              <a:rPr lang="en-US" sz="2000" smtClean="0">
                <a:sym typeface="Wingdings" pitchFamily="-84" charset="2"/>
              </a:rPr>
              <a:t>g/  “big” /</a:t>
            </a:r>
            <a:r>
              <a:rPr lang="en-US" sz="2000" smtClean="0">
                <a:solidFill>
                  <a:schemeClr val="hlink"/>
                </a:solidFill>
                <a:sym typeface="Wingdings" pitchFamily="-84" charset="2"/>
              </a:rPr>
              <a:t>b</a:t>
            </a:r>
            <a:r>
              <a:rPr lang="en-US" sz="2000" smtClean="0">
                <a:latin typeface="Lucida Grande" pitchFamily="-84" charset="0"/>
                <a:sym typeface="Wingdings" pitchFamily="-84" charset="2"/>
              </a:rPr>
              <a:t>ɪ</a:t>
            </a:r>
            <a:r>
              <a:rPr lang="en-US" sz="2000" smtClean="0">
                <a:sym typeface="Wingdings" pitchFamily="-84" charset="2"/>
              </a:rPr>
              <a:t>g/ (/p /takes on </a:t>
            </a:r>
            <a:r>
              <a:rPr lang="en-US" sz="2000" smtClean="0">
                <a:solidFill>
                  <a:schemeClr val="hlink"/>
                </a:solidFill>
                <a:sym typeface="Wingdings" pitchFamily="-84" charset="2"/>
              </a:rPr>
              <a:t>+voice of /g/</a:t>
            </a:r>
            <a:r>
              <a:rPr lang="en-US" sz="2000" smtClean="0">
                <a:sym typeface="Wingdings" pitchFamily="-84" charset="2"/>
              </a:rPr>
              <a:t>)</a:t>
            </a:r>
          </a:p>
          <a:p>
            <a:pPr>
              <a:buFontTx/>
              <a:buNone/>
            </a:pPr>
            <a:r>
              <a:rPr lang="en-US" sz="2000" smtClean="0">
                <a:sym typeface="Wingdings" pitchFamily="-84" charset="2"/>
              </a:rPr>
              <a:t>	“push” /</a:t>
            </a:r>
            <a:r>
              <a:rPr lang="en-US" sz="2000" smtClean="0">
                <a:solidFill>
                  <a:schemeClr val="hlink"/>
                </a:solidFill>
                <a:sym typeface="Wingdings" pitchFamily="-84" charset="2"/>
              </a:rPr>
              <a:t>p</a:t>
            </a:r>
            <a:r>
              <a:rPr lang="en-US" sz="2000" smtClean="0">
                <a:latin typeface="Lucida Grande" pitchFamily="-84" charset="0"/>
                <a:sym typeface="Wingdings" pitchFamily="-84" charset="2"/>
              </a:rPr>
              <a:t>ʊʃ</a:t>
            </a:r>
            <a:r>
              <a:rPr lang="en-US" sz="2000" smtClean="0">
                <a:sym typeface="Wingdings" pitchFamily="-84" charset="2"/>
              </a:rPr>
              <a:t>/  “bush” /</a:t>
            </a:r>
            <a:r>
              <a:rPr lang="en-US" sz="2000" smtClean="0">
                <a:solidFill>
                  <a:schemeClr val="hlink"/>
                </a:solidFill>
                <a:sym typeface="Wingdings" pitchFamily="-84" charset="2"/>
              </a:rPr>
              <a:t>b</a:t>
            </a:r>
            <a:r>
              <a:rPr lang="en-US" sz="2000" smtClean="0">
                <a:latin typeface="Lucida Grande" pitchFamily="-84" charset="0"/>
                <a:sym typeface="Wingdings" pitchFamily="-84" charset="2"/>
              </a:rPr>
              <a:t>ʊʃ</a:t>
            </a:r>
            <a:r>
              <a:rPr lang="en-US" sz="2000" smtClean="0">
                <a:sym typeface="Wingdings" pitchFamily="-84" charset="2"/>
              </a:rPr>
              <a:t>/ (/p/ takes on </a:t>
            </a:r>
            <a:r>
              <a:rPr lang="en-US" sz="2000" smtClean="0">
                <a:solidFill>
                  <a:schemeClr val="hlink"/>
                </a:solidFill>
                <a:sym typeface="Wingdings" pitchFamily="-84" charset="2"/>
              </a:rPr>
              <a:t>+voice of vowel</a:t>
            </a:r>
            <a:r>
              <a:rPr lang="en-US" sz="2000" smtClean="0">
                <a:sym typeface="Wingdings" pitchFamily="-84" charset="2"/>
              </a:rPr>
              <a:t>)</a:t>
            </a:r>
          </a:p>
          <a:p>
            <a:pPr>
              <a:buFontTx/>
              <a:buNone/>
            </a:pPr>
            <a:r>
              <a:rPr lang="en-US" sz="2000" smtClean="0">
                <a:sym typeface="Wingdings" pitchFamily="-84" charset="2"/>
              </a:rPr>
              <a:t>	“duck” /</a:t>
            </a:r>
            <a:r>
              <a:rPr lang="en-US" sz="2000" smtClean="0">
                <a:solidFill>
                  <a:schemeClr val="hlink"/>
                </a:solidFill>
                <a:sym typeface="Wingdings" pitchFamily="-84" charset="2"/>
              </a:rPr>
              <a:t>d</a:t>
            </a:r>
            <a:r>
              <a:rPr lang="en-US" sz="2000" smtClean="0">
                <a:latin typeface="Lucida Grande" pitchFamily="-84" charset="0"/>
                <a:sym typeface="Wingdings" pitchFamily="-84" charset="2"/>
              </a:rPr>
              <a:t>ʌ</a:t>
            </a:r>
            <a:r>
              <a:rPr lang="en-US" sz="2000" smtClean="0">
                <a:sym typeface="Wingdings" pitchFamily="-84" charset="2"/>
              </a:rPr>
              <a:t>k/  “guck” /</a:t>
            </a:r>
            <a:r>
              <a:rPr lang="en-US" sz="2000" smtClean="0">
                <a:solidFill>
                  <a:schemeClr val="hlink"/>
                </a:solidFill>
                <a:sym typeface="Wingdings" pitchFamily="-84" charset="2"/>
              </a:rPr>
              <a:t>g</a:t>
            </a:r>
            <a:r>
              <a:rPr lang="en-US" sz="2000" smtClean="0">
                <a:latin typeface="Lucida Grande" pitchFamily="-84" charset="0"/>
                <a:sym typeface="Wingdings" pitchFamily="-84" charset="2"/>
              </a:rPr>
              <a:t>ʌ</a:t>
            </a:r>
            <a:r>
              <a:rPr lang="en-US" sz="2000" smtClean="0">
                <a:sym typeface="Wingdings" pitchFamily="-84" charset="2"/>
              </a:rPr>
              <a:t>k/ (/d/ takes on </a:t>
            </a:r>
            <a:r>
              <a:rPr lang="en-US" sz="2000" smtClean="0">
                <a:solidFill>
                  <a:schemeClr val="hlink"/>
                </a:solidFill>
                <a:sym typeface="Wingdings" pitchFamily="-84" charset="2"/>
              </a:rPr>
              <a:t>+velar of /k/</a:t>
            </a:r>
            <a:r>
              <a:rPr lang="en-US" sz="2000" smtClean="0">
                <a:sym typeface="Wingdings" pitchFamily="-84" charset="2"/>
              </a:rPr>
              <a:t>)</a:t>
            </a:r>
          </a:p>
          <a:p>
            <a:pPr>
              <a:buFontTx/>
              <a:buNone/>
            </a:pPr>
            <a:r>
              <a:rPr lang="en-US" sz="2000" smtClean="0">
                <a:sym typeface="Wingdings" pitchFamily="-84" charset="2"/>
              </a:rPr>
              <a:t>	“doggy” /</a:t>
            </a:r>
            <a:r>
              <a:rPr lang="en-US" sz="2000" smtClean="0">
                <a:solidFill>
                  <a:schemeClr val="hlink"/>
                </a:solidFill>
                <a:sym typeface="Wingdings" pitchFamily="-84" charset="2"/>
              </a:rPr>
              <a:t>d</a:t>
            </a:r>
            <a:r>
              <a:rPr lang="en-US" sz="2000" smtClean="0">
                <a:latin typeface="Lucida Grande" pitchFamily="-84" charset="0"/>
                <a:sym typeface="Wingdings" pitchFamily="-84" charset="2"/>
              </a:rPr>
              <a:t>ɑ</a:t>
            </a:r>
            <a:r>
              <a:rPr lang="en-US" sz="2000" smtClean="0">
                <a:sym typeface="Wingdings" pitchFamily="-84" charset="2"/>
              </a:rPr>
              <a:t>gi/ “goggy /</a:t>
            </a:r>
            <a:r>
              <a:rPr lang="en-US" sz="2000" smtClean="0">
                <a:solidFill>
                  <a:schemeClr val="hlink"/>
                </a:solidFill>
                <a:sym typeface="Wingdings" pitchFamily="-84" charset="2"/>
              </a:rPr>
              <a:t>g</a:t>
            </a:r>
            <a:r>
              <a:rPr lang="en-US" sz="2000" smtClean="0">
                <a:latin typeface="Lucida Grande" pitchFamily="-84" charset="0"/>
                <a:sym typeface="Wingdings" pitchFamily="-84" charset="2"/>
              </a:rPr>
              <a:t>ɑ</a:t>
            </a:r>
            <a:r>
              <a:rPr lang="en-US" sz="2000" smtClean="0">
                <a:sym typeface="Wingdings" pitchFamily="-84" charset="2"/>
              </a:rPr>
              <a:t>gi/ (/d/ takes on </a:t>
            </a:r>
            <a:r>
              <a:rPr lang="en-US" sz="2000" smtClean="0">
                <a:solidFill>
                  <a:schemeClr val="hlink"/>
                </a:solidFill>
                <a:sym typeface="Wingdings" pitchFamily="-84" charset="2"/>
              </a:rPr>
              <a:t>+velar of /g/</a:t>
            </a:r>
            <a:r>
              <a:rPr lang="en-US" sz="2000" smtClean="0">
                <a:sym typeface="Wingdings" pitchFamily="-84" charset="2"/>
              </a:rPr>
              <a:t>)</a:t>
            </a:r>
          </a:p>
          <a:p>
            <a:pPr>
              <a:buFontTx/>
              <a:buNone/>
            </a:pPr>
            <a:r>
              <a:rPr lang="en-US" sz="2000" smtClean="0">
                <a:sym typeface="Wingdings" pitchFamily="-84" charset="2"/>
              </a:rPr>
              <a:t>	“self” /</a:t>
            </a:r>
            <a:r>
              <a:rPr lang="en-US" sz="2000" smtClean="0">
                <a:solidFill>
                  <a:schemeClr val="hlink"/>
                </a:solidFill>
                <a:sym typeface="Wingdings" pitchFamily="-84" charset="2"/>
              </a:rPr>
              <a:t>s</a:t>
            </a:r>
            <a:r>
              <a:rPr lang="en-US" sz="2000" smtClean="0">
                <a:latin typeface="Lucida Grande" pitchFamily="-84" charset="0"/>
                <a:sym typeface="Wingdings" pitchFamily="-84" charset="2"/>
              </a:rPr>
              <a:t>ɛ</a:t>
            </a:r>
            <a:r>
              <a:rPr lang="en-US" sz="2000" smtClean="0">
                <a:sym typeface="Wingdings" pitchFamily="-84" charset="2"/>
              </a:rPr>
              <a:t>lf/  “felf” /</a:t>
            </a:r>
            <a:r>
              <a:rPr lang="en-US" sz="2000" smtClean="0">
                <a:solidFill>
                  <a:schemeClr val="hlink"/>
                </a:solidFill>
                <a:sym typeface="Wingdings" pitchFamily="-84" charset="2"/>
              </a:rPr>
              <a:t>f</a:t>
            </a:r>
            <a:r>
              <a:rPr lang="en-US" sz="2000" smtClean="0">
                <a:latin typeface="Lucida Grande" pitchFamily="-84" charset="0"/>
                <a:sym typeface="Wingdings" pitchFamily="-84" charset="2"/>
              </a:rPr>
              <a:t>ɛ</a:t>
            </a:r>
            <a:r>
              <a:rPr lang="en-US" sz="2000" smtClean="0">
                <a:sym typeface="Wingdings" pitchFamily="-84" charset="2"/>
              </a:rPr>
              <a:t>lf/  (/s/ takes on </a:t>
            </a:r>
            <a:r>
              <a:rPr lang="en-US" sz="2000" smtClean="0">
                <a:solidFill>
                  <a:schemeClr val="hlink"/>
                </a:solidFill>
                <a:sym typeface="Wingdings" pitchFamily="-84" charset="2"/>
              </a:rPr>
              <a:t>+labiodental of /f/</a:t>
            </a:r>
            <a:r>
              <a:rPr lang="en-US" sz="2000" smtClean="0">
                <a:sym typeface="Wingdings" pitchFamily="-84" charset="2"/>
              </a:rPr>
              <a:t>)</a:t>
            </a:r>
          </a:p>
          <a:p>
            <a:pPr>
              <a:buFontTx/>
              <a:buNone/>
            </a:pPr>
            <a:r>
              <a:rPr lang="en-US" sz="2000" smtClean="0">
                <a:sym typeface="Wingdings" pitchFamily="-84" charset="2"/>
              </a:rPr>
              <a:t>	</a:t>
            </a:r>
            <a:r>
              <a:rPr lang="en-US" sz="1900" smtClean="0">
                <a:sym typeface="Wingdings" pitchFamily="-84" charset="2"/>
              </a:rPr>
              <a:t>“Kathleen” /kæ</a:t>
            </a:r>
            <a:r>
              <a:rPr lang="en-US" sz="1900" smtClean="0">
                <a:solidFill>
                  <a:schemeClr val="hlink"/>
                </a:solidFill>
                <a:latin typeface="Lucida Grande" pitchFamily="-84" charset="0"/>
                <a:sym typeface="Wingdings" pitchFamily="-84" charset="2"/>
              </a:rPr>
              <a:t>ɵ</a:t>
            </a:r>
            <a:r>
              <a:rPr lang="en-US" sz="1900" smtClean="0">
                <a:sym typeface="Wingdings" pitchFamily="-84" charset="2"/>
              </a:rPr>
              <a:t>lin/  “Kakleen” /kæ</a:t>
            </a:r>
            <a:r>
              <a:rPr lang="en-US" sz="1900" smtClean="0">
                <a:solidFill>
                  <a:schemeClr val="hlink"/>
                </a:solidFill>
                <a:sym typeface="Wingdings" pitchFamily="-84" charset="2"/>
              </a:rPr>
              <a:t>k</a:t>
            </a:r>
            <a:r>
              <a:rPr lang="en-US" sz="1900" smtClean="0">
                <a:sym typeface="Wingdings" pitchFamily="-84" charset="2"/>
              </a:rPr>
              <a:t>lin/  (/</a:t>
            </a:r>
            <a:r>
              <a:rPr lang="en-US" sz="1900" smtClean="0">
                <a:latin typeface="Lucida Grande" pitchFamily="-84" charset="0"/>
                <a:sym typeface="Wingdings" pitchFamily="-84" charset="2"/>
              </a:rPr>
              <a:t>ɵ</a:t>
            </a:r>
            <a:r>
              <a:rPr lang="en-US" sz="1900" smtClean="0">
                <a:sym typeface="Wingdings" pitchFamily="-84" charset="2"/>
              </a:rPr>
              <a:t>/ takes on </a:t>
            </a:r>
            <a:r>
              <a:rPr lang="en-US" sz="1900" smtClean="0">
                <a:solidFill>
                  <a:schemeClr val="hlink"/>
                </a:solidFill>
                <a:sym typeface="Wingdings" pitchFamily="-84" charset="2"/>
              </a:rPr>
              <a:t>+stop, +velar of /k/</a:t>
            </a:r>
            <a:r>
              <a:rPr lang="en-US" sz="1900" smtClean="0">
                <a:sym typeface="Wingdings" pitchFamily="-84" charset="2"/>
              </a:rPr>
              <a:t>)</a:t>
            </a:r>
          </a:p>
          <a:p>
            <a:pPr>
              <a:buFontTx/>
              <a:buNone/>
            </a:pPr>
            <a:r>
              <a:rPr lang="en-US" sz="2200" smtClean="0">
                <a:sym typeface="Wingdings" pitchFamily="-84" charset="2"/>
              </a:rPr>
              <a:t>	</a:t>
            </a:r>
            <a:endParaRPr lang="en-US" sz="2200" smtClean="0"/>
          </a:p>
        </p:txBody>
      </p:sp>
      <p:sp>
        <p:nvSpPr>
          <p:cNvPr id="788484" name="Rounded Rectangle 5"/>
          <p:cNvSpPr>
            <a:spLocks noChangeArrowheads="1"/>
          </p:cNvSpPr>
          <p:nvPr/>
        </p:nvSpPr>
        <p:spPr bwMode="auto">
          <a:xfrm>
            <a:off x="3352800" y="3733800"/>
            <a:ext cx="3048000" cy="381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88485" name="Rounded Rectangle 6"/>
          <p:cNvSpPr>
            <a:spLocks noChangeArrowheads="1"/>
          </p:cNvSpPr>
          <p:nvPr/>
        </p:nvSpPr>
        <p:spPr bwMode="auto">
          <a:xfrm>
            <a:off x="3810000" y="4191000"/>
            <a:ext cx="3581400" cy="3048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88486" name="Rounded Rectangle 7"/>
          <p:cNvSpPr>
            <a:spLocks noChangeArrowheads="1"/>
          </p:cNvSpPr>
          <p:nvPr/>
        </p:nvSpPr>
        <p:spPr bwMode="auto">
          <a:xfrm>
            <a:off x="3733800" y="4572000"/>
            <a:ext cx="3352800" cy="3048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88487" name="Rounded Rectangle 8"/>
          <p:cNvSpPr>
            <a:spLocks noChangeArrowheads="1"/>
          </p:cNvSpPr>
          <p:nvPr/>
        </p:nvSpPr>
        <p:spPr bwMode="auto">
          <a:xfrm>
            <a:off x="3962400" y="4800600"/>
            <a:ext cx="3581400" cy="6096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88488" name="Rounded Rectangle 9"/>
          <p:cNvSpPr>
            <a:spLocks noChangeArrowheads="1"/>
          </p:cNvSpPr>
          <p:nvPr/>
        </p:nvSpPr>
        <p:spPr bwMode="auto">
          <a:xfrm>
            <a:off x="3352800" y="5257800"/>
            <a:ext cx="3581400" cy="381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88489" name="Rounded Rectangle 10"/>
          <p:cNvSpPr>
            <a:spLocks noChangeArrowheads="1"/>
          </p:cNvSpPr>
          <p:nvPr/>
        </p:nvSpPr>
        <p:spPr bwMode="auto">
          <a:xfrm>
            <a:off x="4953000" y="5638800"/>
            <a:ext cx="3886200" cy="3048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10" name="Rounded Rectangle 6"/>
          <p:cNvSpPr>
            <a:spLocks noChangeArrowheads="1"/>
          </p:cNvSpPr>
          <p:nvPr/>
        </p:nvSpPr>
        <p:spPr bwMode="auto">
          <a:xfrm>
            <a:off x="3962400" y="4343400"/>
            <a:ext cx="3581400" cy="3048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Title 1"/>
          <p:cNvSpPr>
            <a:spLocks noGrp="1"/>
          </p:cNvSpPr>
          <p:nvPr>
            <p:ph type="title" idx="4294967295"/>
          </p:nvPr>
        </p:nvSpPr>
        <p:spPr>
          <a:xfrm>
            <a:off x="685800" y="152400"/>
            <a:ext cx="7772400" cy="1143000"/>
          </a:xfrm>
        </p:spPr>
        <p:txBody>
          <a:bodyPr/>
          <a:lstStyle/>
          <a:p>
            <a:r>
              <a:rPr lang="en-US" sz="3200" smtClean="0"/>
              <a:t>Substitution Processes</a:t>
            </a:r>
          </a:p>
        </p:txBody>
      </p:sp>
      <p:sp>
        <p:nvSpPr>
          <p:cNvPr id="789508" name="Content Placeholder 2"/>
          <p:cNvSpPr>
            <a:spLocks/>
          </p:cNvSpPr>
          <p:nvPr/>
        </p:nvSpPr>
        <p:spPr bwMode="auto">
          <a:xfrm>
            <a:off x="228600" y="1143000"/>
            <a:ext cx="8763000" cy="5486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200" b="0" dirty="0">
                <a:latin typeface="Calibri"/>
                <a:ea typeface="Osaka" pitchFamily="-84" charset="-128"/>
                <a:cs typeface="Osaka" pitchFamily="-84" charset="-128"/>
              </a:rPr>
              <a:t>Substitution: </a:t>
            </a:r>
            <a:r>
              <a:rPr lang="en-US" sz="2200" b="0" dirty="0">
                <a:solidFill>
                  <a:schemeClr val="hlink"/>
                </a:solidFill>
                <a:latin typeface="Calibri"/>
                <a:ea typeface="Osaka" pitchFamily="-84" charset="-128"/>
                <a:cs typeface="Osaka" pitchFamily="-84" charset="-128"/>
              </a:rPr>
              <a:t>Assimilation</a:t>
            </a:r>
            <a:r>
              <a:rPr lang="en-US" sz="2200" b="0" dirty="0">
                <a:latin typeface="Calibri"/>
                <a:ea typeface="Osaka" pitchFamily="-84" charset="-128"/>
                <a:cs typeface="Osaka" pitchFamily="-84" charset="-128"/>
              </a:rPr>
              <a:t> process</a:t>
            </a:r>
          </a:p>
          <a:p>
            <a:pPr marL="342900" indent="-342900">
              <a:spcBef>
                <a:spcPct val="20000"/>
              </a:spcBef>
            </a:pPr>
            <a:r>
              <a:rPr lang="en-US" sz="2200" b="0" dirty="0">
                <a:latin typeface="Calibri"/>
                <a:ea typeface="Osaka" pitchFamily="-84" charset="-128"/>
                <a:cs typeface="Osaka" pitchFamily="-84" charset="-128"/>
              </a:rPr>
              <a:t>A sound becomes more like another (usually nearby) sound by taking on one or more of that other sound’s features – voicing, place of articulation, manner of articulation.  This is sometimes called </a:t>
            </a:r>
            <a:r>
              <a:rPr lang="en-US" sz="2200" b="0" dirty="0">
                <a:solidFill>
                  <a:schemeClr val="hlink"/>
                </a:solidFill>
                <a:latin typeface="Calibri"/>
                <a:ea typeface="Osaka" pitchFamily="-84" charset="-128"/>
                <a:cs typeface="Osaka" pitchFamily="-84" charset="-128"/>
              </a:rPr>
              <a:t>consonant harmony</a:t>
            </a:r>
            <a:r>
              <a:rPr lang="en-US" sz="2200" b="0" dirty="0">
                <a:latin typeface="Calibri"/>
                <a:ea typeface="Osaka" pitchFamily="-84" charset="-128"/>
                <a:cs typeface="Osaka" pitchFamily="-84" charset="-128"/>
              </a:rPr>
              <a:t> or </a:t>
            </a:r>
            <a:r>
              <a:rPr lang="en-US" sz="2200" b="0" dirty="0">
                <a:solidFill>
                  <a:schemeClr val="hlink"/>
                </a:solidFill>
                <a:latin typeface="Calibri"/>
                <a:ea typeface="Osaka" pitchFamily="-84" charset="-128"/>
                <a:cs typeface="Osaka" pitchFamily="-84" charset="-128"/>
              </a:rPr>
              <a:t>vowel</a:t>
            </a:r>
            <a:r>
              <a:rPr lang="en-US" sz="2200" b="0" dirty="0">
                <a:latin typeface="Calibri"/>
                <a:ea typeface="Osaka" pitchFamily="-84" charset="-128"/>
                <a:cs typeface="Osaka" pitchFamily="-84" charset="-128"/>
              </a:rPr>
              <a:t> </a:t>
            </a:r>
            <a:r>
              <a:rPr lang="en-US" sz="2200" b="0" dirty="0">
                <a:solidFill>
                  <a:schemeClr val="hlink"/>
                </a:solidFill>
                <a:latin typeface="Calibri"/>
                <a:ea typeface="Osaka" pitchFamily="-84" charset="-128"/>
                <a:cs typeface="Osaka" pitchFamily="-84" charset="-128"/>
              </a:rPr>
              <a:t>harmony</a:t>
            </a:r>
            <a:r>
              <a:rPr lang="en-US" sz="2200" b="0" dirty="0">
                <a:latin typeface="Calibri"/>
                <a:ea typeface="Osaka" pitchFamily="-84" charset="-128"/>
                <a:cs typeface="Osaka" pitchFamily="-84" charset="-128"/>
              </a:rPr>
              <a:t>.</a:t>
            </a:r>
          </a:p>
          <a:p>
            <a:pPr marL="342900" indent="-342900">
              <a:spcBef>
                <a:spcPct val="20000"/>
              </a:spcBef>
            </a:pPr>
            <a:endParaRPr lang="en-US" sz="2200" b="0" dirty="0">
              <a:latin typeface="Calibri"/>
              <a:ea typeface="Osaka" pitchFamily="-84" charset="-128"/>
              <a:cs typeface="Osaka" pitchFamily="-84" charset="-128"/>
            </a:endParaRPr>
          </a:p>
          <a:p>
            <a:pPr marL="342900" indent="-342900">
              <a:spcBef>
                <a:spcPct val="20000"/>
              </a:spcBef>
            </a:pPr>
            <a:r>
              <a:rPr lang="en-US" sz="2200" b="0" dirty="0">
                <a:solidFill>
                  <a:schemeClr val="hlink"/>
                </a:solidFill>
                <a:latin typeface="Calibri"/>
                <a:ea typeface="Osaka" pitchFamily="-84" charset="-128"/>
                <a:cs typeface="Osaka" pitchFamily="-84" charset="-128"/>
              </a:rPr>
              <a:t>Assimilation (consonant harmony)</a:t>
            </a:r>
            <a:r>
              <a:rPr lang="en-US" sz="2200" b="0" dirty="0">
                <a:latin typeface="Calibri"/>
                <a:ea typeface="Osaka" pitchFamily="-84" charset="-128"/>
                <a:cs typeface="Osaka" pitchFamily="-84" charset="-128"/>
              </a:rPr>
              <a:t> process examples:</a:t>
            </a:r>
            <a:endParaRPr lang="en-US" sz="2200" b="0" dirty="0">
              <a:latin typeface="Calibri"/>
              <a:ea typeface="Osaka" pitchFamily="-84" charset="-128"/>
              <a:cs typeface="Osaka" pitchFamily="-84" charset="-128"/>
              <a:sym typeface="Wingdings" pitchFamily="-84" charset="2"/>
            </a:endParaRPr>
          </a:p>
          <a:p>
            <a:pPr marL="342900" indent="-342900">
              <a:spcBef>
                <a:spcPct val="20000"/>
              </a:spcBef>
            </a:pPr>
            <a:r>
              <a:rPr lang="en-US" sz="2000" b="0" dirty="0">
                <a:latin typeface="Calibri"/>
                <a:ea typeface="Osaka" pitchFamily="-84" charset="-128"/>
                <a:cs typeface="Osaka" pitchFamily="-84" charset="-128"/>
                <a:sym typeface="Wingdings" pitchFamily="-84" charset="2"/>
              </a:rPr>
              <a:t>	“pig” /</a:t>
            </a:r>
            <a:r>
              <a:rPr lang="en-US" sz="2000" b="0" dirty="0" err="1">
                <a:solidFill>
                  <a:schemeClr val="hlink"/>
                </a:solidFill>
                <a:latin typeface="Calibri"/>
                <a:ea typeface="Osaka" pitchFamily="-84" charset="-128"/>
                <a:cs typeface="Osaka" pitchFamily="-84" charset="-128"/>
                <a:sym typeface="Wingdings" pitchFamily="-84" charset="2"/>
              </a:rPr>
              <a:t>p</a:t>
            </a:r>
            <a:r>
              <a:rPr lang="en-US" sz="2000" b="0" dirty="0" err="1">
                <a:latin typeface="Lucida Grande" pitchFamily="-84" charset="0"/>
                <a:ea typeface="Osaka" pitchFamily="-84" charset="-128"/>
                <a:cs typeface="Osaka" pitchFamily="-84" charset="-128"/>
                <a:sym typeface="Wingdings" pitchFamily="-84" charset="2"/>
              </a:rPr>
              <a:t>ɪ</a:t>
            </a:r>
            <a:r>
              <a:rPr lang="en-US" sz="2000" b="0" dirty="0" err="1">
                <a:latin typeface="Calibri"/>
                <a:ea typeface="Osaka" pitchFamily="-84" charset="-128"/>
                <a:cs typeface="Osaka" pitchFamily="-84" charset="-128"/>
                <a:sym typeface="Wingdings" pitchFamily="-84" charset="2"/>
              </a:rPr>
              <a:t>g</a:t>
            </a:r>
            <a:r>
              <a:rPr lang="en-US" sz="2000" b="0" dirty="0">
                <a:latin typeface="Calibri"/>
                <a:ea typeface="Osaka" pitchFamily="-84" charset="-128"/>
                <a:cs typeface="Osaka" pitchFamily="-84" charset="-128"/>
                <a:sym typeface="Wingdings" pitchFamily="-84" charset="2"/>
              </a:rPr>
              <a:t>/  “big” /</a:t>
            </a:r>
            <a:r>
              <a:rPr lang="en-US" sz="2000" b="0" dirty="0" err="1">
                <a:solidFill>
                  <a:schemeClr val="hlink"/>
                </a:solidFill>
                <a:latin typeface="Calibri"/>
                <a:ea typeface="Osaka" pitchFamily="-84" charset="-128"/>
                <a:cs typeface="Osaka" pitchFamily="-84" charset="-128"/>
                <a:sym typeface="Wingdings" pitchFamily="-84" charset="2"/>
              </a:rPr>
              <a:t>b</a:t>
            </a:r>
            <a:r>
              <a:rPr lang="en-US" sz="2000" b="0" dirty="0" err="1">
                <a:latin typeface="Lucida Grande" pitchFamily="-84" charset="0"/>
                <a:ea typeface="Osaka" pitchFamily="-84" charset="-128"/>
                <a:cs typeface="Osaka" pitchFamily="-84" charset="-128"/>
                <a:sym typeface="Wingdings" pitchFamily="-84" charset="2"/>
              </a:rPr>
              <a:t>ɪ</a:t>
            </a:r>
            <a:r>
              <a:rPr lang="en-US" sz="2000" b="0" dirty="0" err="1">
                <a:latin typeface="Calibri"/>
                <a:ea typeface="Osaka" pitchFamily="-84" charset="-128"/>
                <a:cs typeface="Osaka" pitchFamily="-84" charset="-128"/>
                <a:sym typeface="Wingdings" pitchFamily="-84" charset="2"/>
              </a:rPr>
              <a:t>g</a:t>
            </a:r>
            <a:r>
              <a:rPr lang="en-US" sz="2000" b="0" dirty="0">
                <a:latin typeface="Calibri"/>
                <a:ea typeface="Osaka" pitchFamily="-84" charset="-128"/>
                <a:cs typeface="Osaka" pitchFamily="-84" charset="-128"/>
                <a:sym typeface="Wingdings" pitchFamily="-84" charset="2"/>
              </a:rPr>
              <a:t>/ (/p /takes on </a:t>
            </a:r>
            <a:r>
              <a:rPr lang="en-US" sz="2000" b="0" dirty="0">
                <a:solidFill>
                  <a:schemeClr val="hlink"/>
                </a:solidFill>
                <a:latin typeface="Calibri"/>
                <a:ea typeface="Osaka" pitchFamily="-84" charset="-128"/>
                <a:cs typeface="Osaka" pitchFamily="-84" charset="-128"/>
                <a:sym typeface="Wingdings" pitchFamily="-84" charset="2"/>
              </a:rPr>
              <a:t>+voice of /g/</a:t>
            </a:r>
            <a:r>
              <a:rPr lang="en-US" sz="2000" b="0" dirty="0">
                <a:latin typeface="Calibri"/>
                <a:ea typeface="Osaka" pitchFamily="-84" charset="-128"/>
                <a:cs typeface="Osaka" pitchFamily="-84" charset="-128"/>
                <a:sym typeface="Wingdings" pitchFamily="-84" charset="2"/>
              </a:rPr>
              <a:t>)</a:t>
            </a:r>
          </a:p>
          <a:p>
            <a:pPr marL="342900" indent="-342900">
              <a:spcBef>
                <a:spcPct val="20000"/>
              </a:spcBef>
            </a:pPr>
            <a:r>
              <a:rPr lang="en-US" sz="2000" b="0" dirty="0">
                <a:latin typeface="Calibri"/>
                <a:ea typeface="Osaka" pitchFamily="-84" charset="-128"/>
                <a:cs typeface="Osaka" pitchFamily="-84" charset="-128"/>
                <a:sym typeface="Wingdings" pitchFamily="-84" charset="2"/>
              </a:rPr>
              <a:t>	“push” /</a:t>
            </a:r>
            <a:r>
              <a:rPr lang="en-US" sz="2000" b="0" dirty="0" err="1">
                <a:solidFill>
                  <a:schemeClr val="hlink"/>
                </a:solidFill>
                <a:latin typeface="Calibri"/>
                <a:ea typeface="Osaka" pitchFamily="-84" charset="-128"/>
                <a:cs typeface="Osaka" pitchFamily="-84" charset="-128"/>
                <a:sym typeface="Wingdings" pitchFamily="-84" charset="2"/>
              </a:rPr>
              <a:t>p</a:t>
            </a:r>
            <a:r>
              <a:rPr lang="en-US" sz="2000" b="0" dirty="0" err="1">
                <a:latin typeface="Lucida Grande" pitchFamily="-84" charset="0"/>
                <a:ea typeface="Osaka" pitchFamily="-84" charset="-128"/>
                <a:cs typeface="Osaka" pitchFamily="-84" charset="-128"/>
                <a:sym typeface="Wingdings" pitchFamily="-84" charset="2"/>
              </a:rPr>
              <a:t>ʊʃ</a:t>
            </a:r>
            <a:r>
              <a:rPr lang="en-US" sz="2000" b="0" dirty="0">
                <a:latin typeface="Calibri"/>
                <a:ea typeface="Osaka" pitchFamily="-84" charset="-128"/>
                <a:cs typeface="Osaka" pitchFamily="-84" charset="-128"/>
                <a:sym typeface="Wingdings" pitchFamily="-84" charset="2"/>
              </a:rPr>
              <a:t>/  “bush” /</a:t>
            </a:r>
            <a:r>
              <a:rPr lang="en-US" sz="2000" b="0" dirty="0" err="1">
                <a:solidFill>
                  <a:schemeClr val="hlink"/>
                </a:solidFill>
                <a:latin typeface="Calibri"/>
                <a:ea typeface="Osaka" pitchFamily="-84" charset="-128"/>
                <a:cs typeface="Osaka" pitchFamily="-84" charset="-128"/>
                <a:sym typeface="Wingdings" pitchFamily="-84" charset="2"/>
              </a:rPr>
              <a:t>b</a:t>
            </a:r>
            <a:r>
              <a:rPr lang="en-US" sz="2000" b="0" dirty="0" err="1">
                <a:latin typeface="Lucida Grande" pitchFamily="-84" charset="0"/>
                <a:ea typeface="Osaka" pitchFamily="-84" charset="-128"/>
                <a:cs typeface="Osaka" pitchFamily="-84" charset="-128"/>
                <a:sym typeface="Wingdings" pitchFamily="-84" charset="2"/>
              </a:rPr>
              <a:t>ʊʃ</a:t>
            </a:r>
            <a:r>
              <a:rPr lang="en-US" sz="2000" b="0" dirty="0">
                <a:latin typeface="Calibri"/>
                <a:ea typeface="Osaka" pitchFamily="-84" charset="-128"/>
                <a:cs typeface="Osaka" pitchFamily="-84" charset="-128"/>
                <a:sym typeface="Wingdings" pitchFamily="-84" charset="2"/>
              </a:rPr>
              <a:t>/ (/p/ takes on </a:t>
            </a:r>
            <a:r>
              <a:rPr lang="en-US" sz="2000" b="0" dirty="0">
                <a:solidFill>
                  <a:schemeClr val="hlink"/>
                </a:solidFill>
                <a:latin typeface="Calibri"/>
                <a:ea typeface="Osaka" pitchFamily="-84" charset="-128"/>
                <a:cs typeface="Osaka" pitchFamily="-84" charset="-128"/>
                <a:sym typeface="Wingdings" pitchFamily="-84" charset="2"/>
              </a:rPr>
              <a:t>+voice of vowel</a:t>
            </a:r>
            <a:r>
              <a:rPr lang="en-US" sz="2000" b="0" dirty="0">
                <a:latin typeface="Calibri"/>
                <a:ea typeface="Osaka" pitchFamily="-84" charset="-128"/>
                <a:cs typeface="Osaka" pitchFamily="-84" charset="-128"/>
                <a:sym typeface="Wingdings" pitchFamily="-84" charset="2"/>
              </a:rPr>
              <a:t>)</a:t>
            </a:r>
          </a:p>
          <a:p>
            <a:pPr marL="342900" indent="-342900">
              <a:spcBef>
                <a:spcPct val="20000"/>
              </a:spcBef>
            </a:pPr>
            <a:r>
              <a:rPr lang="en-US" sz="2000" b="0" dirty="0">
                <a:latin typeface="Calibri"/>
                <a:ea typeface="Osaka" pitchFamily="-84" charset="-128"/>
                <a:cs typeface="Osaka" pitchFamily="-84" charset="-128"/>
                <a:sym typeface="Wingdings" pitchFamily="-84" charset="2"/>
              </a:rPr>
              <a:t>	“duck” /</a:t>
            </a:r>
            <a:r>
              <a:rPr lang="en-US" sz="2000" b="0" dirty="0" err="1">
                <a:solidFill>
                  <a:schemeClr val="hlink"/>
                </a:solidFill>
                <a:latin typeface="Calibri"/>
                <a:ea typeface="Osaka" pitchFamily="-84" charset="-128"/>
                <a:cs typeface="Osaka" pitchFamily="-84" charset="-128"/>
                <a:sym typeface="Wingdings" pitchFamily="-84" charset="2"/>
              </a:rPr>
              <a:t>d</a:t>
            </a:r>
            <a:r>
              <a:rPr lang="en-US" sz="2000" b="0" dirty="0" err="1">
                <a:latin typeface="Lucida Grande" pitchFamily="-84" charset="0"/>
                <a:ea typeface="Osaka" pitchFamily="-84" charset="-128"/>
                <a:cs typeface="Osaka" pitchFamily="-84" charset="-128"/>
                <a:sym typeface="Wingdings" pitchFamily="-84" charset="2"/>
              </a:rPr>
              <a:t>ʌ</a:t>
            </a:r>
            <a:r>
              <a:rPr lang="en-US" sz="2000" b="0" dirty="0" err="1">
                <a:latin typeface="Calibri"/>
                <a:ea typeface="Osaka" pitchFamily="-84" charset="-128"/>
                <a:cs typeface="Osaka" pitchFamily="-84" charset="-128"/>
                <a:sym typeface="Wingdings" pitchFamily="-84" charset="2"/>
              </a:rPr>
              <a:t>k</a:t>
            </a:r>
            <a:r>
              <a:rPr lang="en-US" sz="2000" b="0" dirty="0">
                <a:latin typeface="Calibri"/>
                <a:ea typeface="Osaka" pitchFamily="-84" charset="-128"/>
                <a:cs typeface="Osaka" pitchFamily="-84" charset="-128"/>
                <a:sym typeface="Wingdings" pitchFamily="-84" charset="2"/>
              </a:rPr>
              <a:t>/  “guck” /</a:t>
            </a:r>
            <a:r>
              <a:rPr lang="en-US" sz="2000" b="0" dirty="0" err="1">
                <a:solidFill>
                  <a:schemeClr val="hlink"/>
                </a:solidFill>
                <a:latin typeface="Calibri"/>
                <a:ea typeface="Osaka" pitchFamily="-84" charset="-128"/>
                <a:cs typeface="Osaka" pitchFamily="-84" charset="-128"/>
                <a:sym typeface="Wingdings" pitchFamily="-84" charset="2"/>
              </a:rPr>
              <a:t>g</a:t>
            </a:r>
            <a:r>
              <a:rPr lang="en-US" sz="2000" b="0" dirty="0" err="1">
                <a:latin typeface="Lucida Grande" pitchFamily="-84" charset="0"/>
                <a:ea typeface="Osaka" pitchFamily="-84" charset="-128"/>
                <a:cs typeface="Osaka" pitchFamily="-84" charset="-128"/>
                <a:sym typeface="Wingdings" pitchFamily="-84" charset="2"/>
              </a:rPr>
              <a:t>ʌ</a:t>
            </a:r>
            <a:r>
              <a:rPr lang="en-US" sz="2000" b="0" dirty="0" err="1">
                <a:latin typeface="Calibri"/>
                <a:ea typeface="Osaka" pitchFamily="-84" charset="-128"/>
                <a:cs typeface="Osaka" pitchFamily="-84" charset="-128"/>
                <a:sym typeface="Wingdings" pitchFamily="-84" charset="2"/>
              </a:rPr>
              <a:t>k</a:t>
            </a:r>
            <a:r>
              <a:rPr lang="en-US" sz="2000" b="0" dirty="0">
                <a:latin typeface="Calibri"/>
                <a:ea typeface="Osaka" pitchFamily="-84" charset="-128"/>
                <a:cs typeface="Osaka" pitchFamily="-84" charset="-128"/>
                <a:sym typeface="Wingdings" pitchFamily="-84" charset="2"/>
              </a:rPr>
              <a:t>/ (/d/ takes on </a:t>
            </a:r>
            <a:r>
              <a:rPr lang="en-US" sz="2000" b="0" dirty="0">
                <a:solidFill>
                  <a:schemeClr val="hlink"/>
                </a:solidFill>
                <a:latin typeface="Calibri"/>
                <a:ea typeface="Osaka" pitchFamily="-84" charset="-128"/>
                <a:cs typeface="Osaka" pitchFamily="-84" charset="-128"/>
                <a:sym typeface="Wingdings" pitchFamily="-84" charset="2"/>
              </a:rPr>
              <a:t>+velar of /k/</a:t>
            </a:r>
            <a:r>
              <a:rPr lang="en-US" sz="2000" b="0" dirty="0">
                <a:latin typeface="Calibri"/>
                <a:ea typeface="Osaka" pitchFamily="-84" charset="-128"/>
                <a:cs typeface="Osaka" pitchFamily="-84" charset="-128"/>
                <a:sym typeface="Wingdings" pitchFamily="-84" charset="2"/>
              </a:rPr>
              <a:t>)</a:t>
            </a:r>
          </a:p>
          <a:p>
            <a:pPr marL="342900" indent="-342900">
              <a:spcBef>
                <a:spcPct val="20000"/>
              </a:spcBef>
            </a:pPr>
            <a:r>
              <a:rPr lang="en-US" sz="2000" b="0" dirty="0">
                <a:latin typeface="Calibri"/>
                <a:ea typeface="Osaka" pitchFamily="-84" charset="-128"/>
                <a:cs typeface="Osaka" pitchFamily="-84" charset="-128"/>
                <a:sym typeface="Wingdings" pitchFamily="-84" charset="2"/>
              </a:rPr>
              <a:t>	“doggy” /</a:t>
            </a:r>
            <a:r>
              <a:rPr lang="en-US" sz="2000" b="0" dirty="0" err="1">
                <a:solidFill>
                  <a:schemeClr val="hlink"/>
                </a:solidFill>
                <a:latin typeface="Calibri"/>
                <a:ea typeface="Osaka" pitchFamily="-84" charset="-128"/>
                <a:cs typeface="Osaka" pitchFamily="-84" charset="-128"/>
                <a:sym typeface="Wingdings" pitchFamily="-84" charset="2"/>
              </a:rPr>
              <a:t>d</a:t>
            </a:r>
            <a:r>
              <a:rPr lang="en-US" sz="2000" b="0" dirty="0" err="1">
                <a:latin typeface="Lucida Grande" pitchFamily="-84" charset="0"/>
                <a:ea typeface="Osaka" pitchFamily="-84" charset="-128"/>
                <a:cs typeface="Osaka" pitchFamily="-84" charset="-128"/>
                <a:sym typeface="Wingdings" pitchFamily="-84" charset="2"/>
              </a:rPr>
              <a:t>ɑ</a:t>
            </a:r>
            <a:r>
              <a:rPr lang="en-US" sz="2000" b="0" dirty="0" err="1">
                <a:latin typeface="Calibri"/>
                <a:ea typeface="Osaka" pitchFamily="-84" charset="-128"/>
                <a:cs typeface="Osaka" pitchFamily="-84" charset="-128"/>
                <a:sym typeface="Wingdings" pitchFamily="-84" charset="2"/>
              </a:rPr>
              <a:t>gi</a:t>
            </a:r>
            <a:r>
              <a:rPr lang="en-US" sz="2000" b="0" dirty="0">
                <a:latin typeface="Calibri"/>
                <a:ea typeface="Osaka" pitchFamily="-84" charset="-128"/>
                <a:cs typeface="Osaka" pitchFamily="-84" charset="-128"/>
                <a:sym typeface="Wingdings" pitchFamily="-84" charset="2"/>
              </a:rPr>
              <a:t>/ “</a:t>
            </a:r>
            <a:r>
              <a:rPr lang="en-US" sz="2000" b="0" dirty="0" err="1">
                <a:latin typeface="Calibri"/>
                <a:ea typeface="Osaka" pitchFamily="-84" charset="-128"/>
                <a:cs typeface="Osaka" pitchFamily="-84" charset="-128"/>
                <a:sym typeface="Wingdings" pitchFamily="-84" charset="2"/>
              </a:rPr>
              <a:t>goggy</a:t>
            </a:r>
            <a:r>
              <a:rPr lang="en-US" sz="2000" b="0" dirty="0">
                <a:latin typeface="Calibri"/>
                <a:ea typeface="Osaka" pitchFamily="-84" charset="-128"/>
                <a:cs typeface="Osaka" pitchFamily="-84" charset="-128"/>
                <a:sym typeface="Wingdings" pitchFamily="-84" charset="2"/>
              </a:rPr>
              <a:t> /</a:t>
            </a:r>
            <a:r>
              <a:rPr lang="en-US" sz="2000" b="0" dirty="0" err="1">
                <a:solidFill>
                  <a:schemeClr val="hlink"/>
                </a:solidFill>
                <a:latin typeface="Calibri"/>
                <a:ea typeface="Osaka" pitchFamily="-84" charset="-128"/>
                <a:cs typeface="Osaka" pitchFamily="-84" charset="-128"/>
                <a:sym typeface="Wingdings" pitchFamily="-84" charset="2"/>
              </a:rPr>
              <a:t>g</a:t>
            </a:r>
            <a:r>
              <a:rPr lang="en-US" sz="2000" b="0" dirty="0" err="1">
                <a:latin typeface="Lucida Grande" pitchFamily="-84" charset="0"/>
                <a:ea typeface="Osaka" pitchFamily="-84" charset="-128"/>
                <a:cs typeface="Osaka" pitchFamily="-84" charset="-128"/>
                <a:sym typeface="Wingdings" pitchFamily="-84" charset="2"/>
              </a:rPr>
              <a:t>ɑ</a:t>
            </a:r>
            <a:r>
              <a:rPr lang="en-US" sz="2000" b="0" dirty="0" err="1">
                <a:latin typeface="Calibri"/>
                <a:ea typeface="Osaka" pitchFamily="-84" charset="-128"/>
                <a:cs typeface="Osaka" pitchFamily="-84" charset="-128"/>
                <a:sym typeface="Wingdings" pitchFamily="-84" charset="2"/>
              </a:rPr>
              <a:t>gi</a:t>
            </a:r>
            <a:r>
              <a:rPr lang="en-US" sz="2000" b="0" dirty="0">
                <a:latin typeface="Calibri"/>
                <a:ea typeface="Osaka" pitchFamily="-84" charset="-128"/>
                <a:cs typeface="Osaka" pitchFamily="-84" charset="-128"/>
                <a:sym typeface="Wingdings" pitchFamily="-84" charset="2"/>
              </a:rPr>
              <a:t>/ (/d/ takes on </a:t>
            </a:r>
            <a:r>
              <a:rPr lang="en-US" sz="2000" b="0" dirty="0">
                <a:solidFill>
                  <a:schemeClr val="hlink"/>
                </a:solidFill>
                <a:latin typeface="Calibri"/>
                <a:ea typeface="Osaka" pitchFamily="-84" charset="-128"/>
                <a:cs typeface="Osaka" pitchFamily="-84" charset="-128"/>
                <a:sym typeface="Wingdings" pitchFamily="-84" charset="2"/>
              </a:rPr>
              <a:t>+velar of /g/</a:t>
            </a:r>
            <a:r>
              <a:rPr lang="en-US" sz="2000" b="0" dirty="0">
                <a:latin typeface="Calibri"/>
                <a:ea typeface="Osaka" pitchFamily="-84" charset="-128"/>
                <a:cs typeface="Osaka" pitchFamily="-84" charset="-128"/>
                <a:sym typeface="Wingdings" pitchFamily="-84" charset="2"/>
              </a:rPr>
              <a:t>)</a:t>
            </a:r>
          </a:p>
          <a:p>
            <a:pPr marL="342900" indent="-342900">
              <a:spcBef>
                <a:spcPct val="20000"/>
              </a:spcBef>
            </a:pPr>
            <a:r>
              <a:rPr lang="en-US" sz="2000" b="0" dirty="0">
                <a:latin typeface="Calibri"/>
                <a:ea typeface="Osaka" pitchFamily="-84" charset="-128"/>
                <a:cs typeface="Osaka" pitchFamily="-84" charset="-128"/>
                <a:sym typeface="Wingdings" pitchFamily="-84" charset="2"/>
              </a:rPr>
              <a:t>	“self” /</a:t>
            </a:r>
            <a:r>
              <a:rPr lang="en-US" sz="2000" b="0" dirty="0" err="1">
                <a:solidFill>
                  <a:schemeClr val="hlink"/>
                </a:solidFill>
                <a:latin typeface="Calibri"/>
                <a:ea typeface="Osaka" pitchFamily="-84" charset="-128"/>
                <a:cs typeface="Osaka" pitchFamily="-84" charset="-128"/>
                <a:sym typeface="Wingdings" pitchFamily="-84" charset="2"/>
              </a:rPr>
              <a:t>s</a:t>
            </a:r>
            <a:r>
              <a:rPr lang="en-US" sz="2000" b="0" dirty="0" err="1">
                <a:latin typeface="Lucida Grande" pitchFamily="-84" charset="0"/>
                <a:ea typeface="Osaka" pitchFamily="-84" charset="-128"/>
                <a:cs typeface="Osaka" pitchFamily="-84" charset="-128"/>
                <a:sym typeface="Wingdings" pitchFamily="-84" charset="2"/>
              </a:rPr>
              <a:t>ɛ</a:t>
            </a:r>
            <a:r>
              <a:rPr lang="en-US" sz="2000" b="0" dirty="0" err="1">
                <a:latin typeface="Calibri"/>
                <a:ea typeface="Osaka" pitchFamily="-84" charset="-128"/>
                <a:cs typeface="Osaka" pitchFamily="-84" charset="-128"/>
                <a:sym typeface="Wingdings" pitchFamily="-84" charset="2"/>
              </a:rPr>
              <a:t>lf</a:t>
            </a:r>
            <a:r>
              <a:rPr lang="en-US" sz="2000" b="0" dirty="0">
                <a:latin typeface="Calibri"/>
                <a:ea typeface="Osaka" pitchFamily="-84" charset="-128"/>
                <a:cs typeface="Osaka" pitchFamily="-84" charset="-128"/>
                <a:sym typeface="Wingdings" pitchFamily="-84" charset="2"/>
              </a:rPr>
              <a:t>/  “</a:t>
            </a:r>
            <a:r>
              <a:rPr lang="en-US" sz="2000" b="0" dirty="0" err="1">
                <a:latin typeface="Calibri"/>
                <a:ea typeface="Osaka" pitchFamily="-84" charset="-128"/>
                <a:cs typeface="Osaka" pitchFamily="-84" charset="-128"/>
                <a:sym typeface="Wingdings" pitchFamily="-84" charset="2"/>
              </a:rPr>
              <a:t>felf</a:t>
            </a:r>
            <a:r>
              <a:rPr lang="en-US" sz="2000" b="0" dirty="0">
                <a:latin typeface="Calibri"/>
                <a:ea typeface="Osaka" pitchFamily="-84" charset="-128"/>
                <a:cs typeface="Osaka" pitchFamily="-84" charset="-128"/>
                <a:sym typeface="Wingdings" pitchFamily="-84" charset="2"/>
              </a:rPr>
              <a:t>” /</a:t>
            </a:r>
            <a:r>
              <a:rPr lang="en-US" sz="2000" b="0" dirty="0" err="1">
                <a:solidFill>
                  <a:schemeClr val="hlink"/>
                </a:solidFill>
                <a:latin typeface="Calibri"/>
                <a:ea typeface="Osaka" pitchFamily="-84" charset="-128"/>
                <a:cs typeface="Osaka" pitchFamily="-84" charset="-128"/>
                <a:sym typeface="Wingdings" pitchFamily="-84" charset="2"/>
              </a:rPr>
              <a:t>f</a:t>
            </a:r>
            <a:r>
              <a:rPr lang="en-US" sz="2000" b="0" dirty="0" err="1">
                <a:latin typeface="Lucida Grande" pitchFamily="-84" charset="0"/>
                <a:ea typeface="Osaka" pitchFamily="-84" charset="-128"/>
                <a:cs typeface="Osaka" pitchFamily="-84" charset="-128"/>
                <a:sym typeface="Wingdings" pitchFamily="-84" charset="2"/>
              </a:rPr>
              <a:t>ɛ</a:t>
            </a:r>
            <a:r>
              <a:rPr lang="en-US" sz="2000" b="0" dirty="0" err="1">
                <a:latin typeface="Calibri"/>
                <a:ea typeface="Osaka" pitchFamily="-84" charset="-128"/>
                <a:cs typeface="Osaka" pitchFamily="-84" charset="-128"/>
                <a:sym typeface="Wingdings" pitchFamily="-84" charset="2"/>
              </a:rPr>
              <a:t>lf</a:t>
            </a:r>
            <a:r>
              <a:rPr lang="en-US" sz="2000" b="0" dirty="0">
                <a:latin typeface="Calibri"/>
                <a:ea typeface="Osaka" pitchFamily="-84" charset="-128"/>
                <a:cs typeface="Osaka" pitchFamily="-84" charset="-128"/>
                <a:sym typeface="Wingdings" pitchFamily="-84" charset="2"/>
              </a:rPr>
              <a:t>/  (/s/ takes on </a:t>
            </a:r>
            <a:r>
              <a:rPr lang="en-US" sz="2000" b="0" dirty="0">
                <a:solidFill>
                  <a:schemeClr val="hlink"/>
                </a:solidFill>
                <a:latin typeface="Calibri"/>
                <a:ea typeface="Osaka" pitchFamily="-84" charset="-128"/>
                <a:cs typeface="Osaka" pitchFamily="-84" charset="-128"/>
                <a:sym typeface="Wingdings" pitchFamily="-84" charset="2"/>
              </a:rPr>
              <a:t>+labiodental of /f/</a:t>
            </a:r>
            <a:r>
              <a:rPr lang="en-US" sz="2000" b="0" dirty="0">
                <a:latin typeface="Calibri"/>
                <a:ea typeface="Osaka" pitchFamily="-84" charset="-128"/>
                <a:cs typeface="Osaka" pitchFamily="-84" charset="-128"/>
                <a:sym typeface="Wingdings" pitchFamily="-84" charset="2"/>
              </a:rPr>
              <a:t>)</a:t>
            </a:r>
          </a:p>
          <a:p>
            <a:pPr marL="342900" indent="-342900">
              <a:spcBef>
                <a:spcPct val="20000"/>
              </a:spcBef>
            </a:pPr>
            <a:r>
              <a:rPr lang="en-US" sz="2000" b="0" dirty="0">
                <a:latin typeface="Calibri"/>
                <a:ea typeface="Osaka" pitchFamily="-84" charset="-128"/>
                <a:cs typeface="Osaka" pitchFamily="-84" charset="-128"/>
                <a:sym typeface="Wingdings" pitchFamily="-84" charset="2"/>
              </a:rPr>
              <a:t>	</a:t>
            </a:r>
            <a:r>
              <a:rPr lang="en-US" sz="1900" b="0" dirty="0">
                <a:latin typeface="Calibri"/>
                <a:ea typeface="Osaka" pitchFamily="-84" charset="-128"/>
                <a:cs typeface="Osaka" pitchFamily="-84" charset="-128"/>
                <a:sym typeface="Wingdings" pitchFamily="-84" charset="2"/>
              </a:rPr>
              <a:t>“Kathleen” /</a:t>
            </a:r>
            <a:r>
              <a:rPr lang="en-US" sz="1900" b="0" dirty="0" err="1">
                <a:latin typeface="Calibri"/>
                <a:ea typeface="Osaka" pitchFamily="-84" charset="-128"/>
                <a:cs typeface="Osaka" pitchFamily="-84" charset="-128"/>
                <a:sym typeface="Wingdings" pitchFamily="-84" charset="2"/>
              </a:rPr>
              <a:t>kæ</a:t>
            </a:r>
            <a:r>
              <a:rPr lang="en-US" sz="1900" b="0" dirty="0" err="1">
                <a:solidFill>
                  <a:schemeClr val="hlink"/>
                </a:solidFill>
                <a:latin typeface="Lucida Grande" pitchFamily="-84" charset="0"/>
                <a:ea typeface="Osaka" pitchFamily="-84" charset="-128"/>
                <a:cs typeface="Osaka" pitchFamily="-84" charset="-128"/>
                <a:sym typeface="Wingdings" pitchFamily="-84" charset="2"/>
              </a:rPr>
              <a:t>ɵ</a:t>
            </a:r>
            <a:r>
              <a:rPr lang="en-US" sz="1900" b="0" dirty="0" err="1">
                <a:latin typeface="Calibri"/>
                <a:ea typeface="Osaka" pitchFamily="-84" charset="-128"/>
                <a:cs typeface="Osaka" pitchFamily="-84" charset="-128"/>
                <a:sym typeface="Wingdings" pitchFamily="-84" charset="2"/>
              </a:rPr>
              <a:t>lin</a:t>
            </a:r>
            <a:r>
              <a:rPr lang="en-US" sz="1900" b="0" dirty="0">
                <a:latin typeface="Calibri"/>
                <a:ea typeface="Osaka" pitchFamily="-84" charset="-128"/>
                <a:cs typeface="Osaka" pitchFamily="-84" charset="-128"/>
                <a:sym typeface="Wingdings" pitchFamily="-84" charset="2"/>
              </a:rPr>
              <a:t>/  “</a:t>
            </a:r>
            <a:r>
              <a:rPr lang="en-US" sz="1900" b="0" dirty="0" err="1">
                <a:latin typeface="Calibri"/>
                <a:ea typeface="Osaka" pitchFamily="-84" charset="-128"/>
                <a:cs typeface="Osaka" pitchFamily="-84" charset="-128"/>
                <a:sym typeface="Wingdings" pitchFamily="-84" charset="2"/>
              </a:rPr>
              <a:t>Kakleen</a:t>
            </a:r>
            <a:r>
              <a:rPr lang="en-US" sz="1900" b="0" dirty="0">
                <a:latin typeface="Calibri"/>
                <a:ea typeface="Osaka" pitchFamily="-84" charset="-128"/>
                <a:cs typeface="Osaka" pitchFamily="-84" charset="-128"/>
                <a:sym typeface="Wingdings" pitchFamily="-84" charset="2"/>
              </a:rPr>
              <a:t>” /</a:t>
            </a:r>
            <a:r>
              <a:rPr lang="en-US" sz="1900" b="0" dirty="0" err="1">
                <a:latin typeface="Calibri"/>
                <a:ea typeface="Osaka" pitchFamily="-84" charset="-128"/>
                <a:cs typeface="Osaka" pitchFamily="-84" charset="-128"/>
                <a:sym typeface="Wingdings" pitchFamily="-84" charset="2"/>
              </a:rPr>
              <a:t>kæ</a:t>
            </a:r>
            <a:r>
              <a:rPr lang="en-US" sz="1900" b="0" dirty="0" err="1">
                <a:solidFill>
                  <a:schemeClr val="hlink"/>
                </a:solidFill>
                <a:latin typeface="Calibri"/>
                <a:ea typeface="Osaka" pitchFamily="-84" charset="-128"/>
                <a:cs typeface="Osaka" pitchFamily="-84" charset="-128"/>
                <a:sym typeface="Wingdings" pitchFamily="-84" charset="2"/>
              </a:rPr>
              <a:t>k</a:t>
            </a:r>
            <a:r>
              <a:rPr lang="en-US" sz="1900" b="0" dirty="0" err="1">
                <a:latin typeface="Calibri"/>
                <a:ea typeface="Osaka" pitchFamily="-84" charset="-128"/>
                <a:cs typeface="Osaka" pitchFamily="-84" charset="-128"/>
                <a:sym typeface="Wingdings" pitchFamily="-84" charset="2"/>
              </a:rPr>
              <a:t>lin</a:t>
            </a:r>
            <a:r>
              <a:rPr lang="en-US" sz="1900" b="0" dirty="0">
                <a:latin typeface="Calibri"/>
                <a:ea typeface="Osaka" pitchFamily="-84" charset="-128"/>
                <a:cs typeface="Osaka" pitchFamily="-84" charset="-128"/>
                <a:sym typeface="Wingdings" pitchFamily="-84" charset="2"/>
              </a:rPr>
              <a:t>/  (/</a:t>
            </a:r>
            <a:r>
              <a:rPr lang="en-US" sz="1900" b="0" dirty="0" err="1">
                <a:latin typeface="Lucida Grande" pitchFamily="-84" charset="0"/>
                <a:ea typeface="Osaka" pitchFamily="-84" charset="-128"/>
                <a:cs typeface="Osaka" pitchFamily="-84" charset="-128"/>
                <a:sym typeface="Wingdings" pitchFamily="-84" charset="2"/>
              </a:rPr>
              <a:t>ɵ</a:t>
            </a:r>
            <a:r>
              <a:rPr lang="en-US" sz="1900" b="0" dirty="0">
                <a:latin typeface="Calibri"/>
                <a:ea typeface="Osaka" pitchFamily="-84" charset="-128"/>
                <a:cs typeface="Osaka" pitchFamily="-84" charset="-128"/>
                <a:sym typeface="Wingdings" pitchFamily="-84" charset="2"/>
              </a:rPr>
              <a:t>/ takes on </a:t>
            </a:r>
            <a:r>
              <a:rPr lang="en-US" sz="1900" b="0" dirty="0">
                <a:solidFill>
                  <a:schemeClr val="hlink"/>
                </a:solidFill>
                <a:latin typeface="Calibri"/>
                <a:ea typeface="Osaka" pitchFamily="-84" charset="-128"/>
                <a:cs typeface="Osaka" pitchFamily="-84" charset="-128"/>
                <a:sym typeface="Wingdings" pitchFamily="-84" charset="2"/>
              </a:rPr>
              <a:t>+stop, +velar of /k/</a:t>
            </a:r>
            <a:r>
              <a:rPr lang="en-US" sz="1900" b="0" dirty="0">
                <a:latin typeface="Calibri"/>
                <a:ea typeface="Osaka" pitchFamily="-84" charset="-128"/>
                <a:cs typeface="Osaka" pitchFamily="-84" charset="-128"/>
                <a:sym typeface="Wingdings" pitchFamily="-84" charset="2"/>
              </a:rPr>
              <a:t>)</a:t>
            </a:r>
          </a:p>
          <a:p>
            <a:pPr marL="342900" indent="-342900">
              <a:spcBef>
                <a:spcPct val="20000"/>
              </a:spcBef>
            </a:pPr>
            <a:r>
              <a:rPr lang="en-US" sz="2200" b="0" dirty="0">
                <a:latin typeface="Calibri"/>
                <a:ea typeface="Osaka" pitchFamily="-84" charset="-128"/>
                <a:cs typeface="Osaka" pitchFamily="-84" charset="-128"/>
                <a:sym typeface="Wingdings" pitchFamily="-84" charset="2"/>
              </a:rPr>
              <a:t>	</a:t>
            </a:r>
            <a:endParaRPr lang="en-US" sz="2200" b="0" dirty="0">
              <a:latin typeface="Calibri"/>
              <a:ea typeface="Osaka" pitchFamily="-84" charset="-128"/>
              <a:cs typeface="Osaka" pitchFamily="-84" charset="-128"/>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4"/>
          <p:cNvSpPr>
            <a:spLocks noGrp="1" noChangeArrowheads="1"/>
          </p:cNvSpPr>
          <p:nvPr>
            <p:ph type="title" idx="4294967295"/>
          </p:nvPr>
        </p:nvSpPr>
        <p:spPr>
          <a:xfrm>
            <a:off x="685800" y="0"/>
            <a:ext cx="7772400" cy="1143000"/>
          </a:xfrm>
          <a:noFill/>
        </p:spPr>
        <p:txBody>
          <a:bodyPr/>
          <a:lstStyle/>
          <a:p>
            <a:pPr eaLnBrk="1" hangingPunct="1"/>
            <a:r>
              <a:rPr lang="en-US" sz="3200"/>
              <a:t>Phonological Process Development</a:t>
            </a:r>
          </a:p>
        </p:txBody>
      </p:sp>
      <p:sp>
        <p:nvSpPr>
          <p:cNvPr id="790531" name="Rectangle 5"/>
          <p:cNvSpPr>
            <a:spLocks noGrp="1" noChangeArrowheads="1"/>
          </p:cNvSpPr>
          <p:nvPr>
            <p:ph type="body" idx="4294967295"/>
          </p:nvPr>
        </p:nvSpPr>
        <p:spPr>
          <a:xfrm>
            <a:off x="0" y="1143000"/>
            <a:ext cx="8991600" cy="5257800"/>
          </a:xfrm>
          <a:noFill/>
        </p:spPr>
        <p:txBody>
          <a:bodyPr/>
          <a:lstStyle/>
          <a:p>
            <a:pPr eaLnBrk="1" hangingPunct="1">
              <a:buFontTx/>
              <a:buNone/>
            </a:pPr>
            <a:r>
              <a:rPr lang="en-US" sz="2400"/>
              <a:t>Often, more than one process will apply to a word - which makes the original word harder to decipher.</a:t>
            </a:r>
          </a:p>
          <a:p>
            <a:pPr eaLnBrk="1" hangingPunct="1">
              <a:buFontTx/>
              <a:buNone/>
            </a:pPr>
            <a:endParaRPr lang="en-US" sz="2400"/>
          </a:p>
          <a:p>
            <a:pPr eaLnBrk="1" hangingPunct="1">
              <a:buFontTx/>
              <a:buNone/>
            </a:pPr>
            <a:r>
              <a:rPr lang="en-US" sz="2400"/>
              <a:t>/bu/ = ????  (referent in world = poop)</a:t>
            </a:r>
          </a:p>
          <a:p>
            <a:pPr eaLnBrk="1" hangingPunct="1">
              <a:buFontTx/>
              <a:buNone/>
            </a:pPr>
            <a:endParaRPr lang="en-US" sz="2400"/>
          </a:p>
          <a:p>
            <a:pPr eaLnBrk="1" hangingPunct="1">
              <a:buFontTx/>
              <a:buNone/>
            </a:pPr>
            <a:r>
              <a:rPr lang="en-US" sz="2400"/>
              <a:t>/pup/ ---&gt; final consonant deletion = /pu/ </a:t>
            </a:r>
          </a:p>
          <a:p>
            <a:pPr eaLnBrk="1" hangingPunct="1">
              <a:buFontTx/>
              <a:buNone/>
            </a:pPr>
            <a:r>
              <a:rPr lang="en-US" sz="2400"/>
              <a:t>		---&gt; assimilation with vowel = </a:t>
            </a:r>
            <a:r>
              <a:rPr lang="en-US" sz="2400">
                <a:solidFill>
                  <a:schemeClr val="tx2"/>
                </a:solidFill>
              </a:rPr>
              <a:t>/bu/</a:t>
            </a:r>
            <a:endParaRPr lang="en-US" sz="2400"/>
          </a:p>
          <a:p>
            <a:pPr eaLnBrk="1" hangingPunct="1">
              <a:buFontTx/>
              <a:buNone/>
            </a:pPr>
            <a:endParaRPr lang="en-US" sz="2400"/>
          </a:p>
          <a:p>
            <a:pPr eaLnBrk="1" hangingPunct="1">
              <a:buFontTx/>
              <a:buNone/>
            </a:pPr>
            <a:endParaRPr lang="en-US" sz="2400"/>
          </a:p>
        </p:txBody>
      </p:sp>
      <p:pic>
        <p:nvPicPr>
          <p:cNvPr id="790532" name="Picture 6"/>
          <p:cNvPicPr>
            <a:picLocks noChangeAspect="1" noChangeArrowheads="1"/>
          </p:cNvPicPr>
          <p:nvPr/>
        </p:nvPicPr>
        <p:blipFill>
          <a:blip r:embed="rId3"/>
          <a:srcRect/>
          <a:stretch>
            <a:fillRect/>
          </a:stretch>
        </p:blipFill>
        <p:spPr bwMode="auto">
          <a:xfrm>
            <a:off x="6096000" y="3657600"/>
            <a:ext cx="2322513" cy="23637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Title 1"/>
          <p:cNvSpPr>
            <a:spLocks noGrp="1"/>
          </p:cNvSpPr>
          <p:nvPr>
            <p:ph type="title" idx="4294967295"/>
          </p:nvPr>
        </p:nvSpPr>
        <p:spPr>
          <a:xfrm>
            <a:off x="685800" y="152400"/>
            <a:ext cx="7772400" cy="1143000"/>
          </a:xfrm>
        </p:spPr>
        <p:txBody>
          <a:bodyPr/>
          <a:lstStyle/>
          <a:p>
            <a:r>
              <a:rPr lang="en-US" sz="3200" smtClean="0"/>
              <a:t>Multiple process examples</a:t>
            </a:r>
          </a:p>
        </p:txBody>
      </p:sp>
      <p:sp>
        <p:nvSpPr>
          <p:cNvPr id="792579" name="Content Placeholder 2"/>
          <p:cNvSpPr>
            <a:spLocks noGrp="1"/>
          </p:cNvSpPr>
          <p:nvPr>
            <p:ph idx="4294967295"/>
          </p:nvPr>
        </p:nvSpPr>
        <p:spPr>
          <a:xfrm>
            <a:off x="304800" y="1143000"/>
            <a:ext cx="8610600" cy="4114800"/>
          </a:xfrm>
        </p:spPr>
        <p:txBody>
          <a:bodyPr/>
          <a:lstStyle/>
          <a:p>
            <a:pPr>
              <a:buFontTx/>
              <a:buNone/>
            </a:pPr>
            <a:r>
              <a:rPr lang="en-US" sz="2000" smtClean="0"/>
              <a:t>“giraffe” /d</a:t>
            </a:r>
            <a:r>
              <a:rPr lang="en-US" sz="2000" smtClean="0">
                <a:latin typeface="Lucida Grande" pitchFamily="-84" charset="0"/>
              </a:rPr>
              <a:t>ʒ</a:t>
            </a:r>
            <a:r>
              <a:rPr lang="en-US" sz="2000" smtClean="0"/>
              <a:t>ə</a:t>
            </a:r>
            <a:r>
              <a:rPr lang="en-US" sz="2000" smtClean="0">
                <a:latin typeface="Lucida Grande" pitchFamily="-84" charset="0"/>
              </a:rPr>
              <a:t>ɹ</a:t>
            </a:r>
            <a:r>
              <a:rPr lang="en-US" sz="2000" smtClean="0"/>
              <a:t>æf/ </a:t>
            </a:r>
            <a:r>
              <a:rPr lang="en-US" sz="2000" smtClean="0">
                <a:sym typeface="Wingdings" pitchFamily="-84" charset="2"/>
              </a:rPr>
              <a:t> “faffe” </a:t>
            </a:r>
            <a:r>
              <a:rPr lang="en-US" sz="2000" smtClean="0"/>
              <a:t>/fæf/</a:t>
            </a:r>
          </a:p>
          <a:p>
            <a:pPr>
              <a:buFontTx/>
              <a:buNone/>
            </a:pPr>
            <a:r>
              <a:rPr lang="en-US" sz="2000" smtClean="0"/>
              <a:t>	 /</a:t>
            </a:r>
            <a:r>
              <a:rPr lang="en-US" sz="2000" smtClean="0">
                <a:solidFill>
                  <a:srgbClr val="5BE5A4"/>
                </a:solidFill>
              </a:rPr>
              <a:t>d</a:t>
            </a:r>
            <a:r>
              <a:rPr lang="en-US" sz="2000" smtClean="0">
                <a:solidFill>
                  <a:srgbClr val="5BE5A4"/>
                </a:solidFill>
                <a:latin typeface="Lucida Grande" pitchFamily="-84" charset="0"/>
              </a:rPr>
              <a:t>ʒ</a:t>
            </a:r>
            <a:r>
              <a:rPr lang="en-US" sz="2000" smtClean="0">
                <a:solidFill>
                  <a:srgbClr val="5BE5A4"/>
                </a:solidFill>
              </a:rPr>
              <a:t>ə</a:t>
            </a:r>
            <a:r>
              <a:rPr lang="en-US" sz="2000" smtClean="0">
                <a:latin typeface="Lucida Grande" pitchFamily="-84" charset="0"/>
              </a:rPr>
              <a:t>ɹ</a:t>
            </a:r>
            <a:r>
              <a:rPr lang="en-US" sz="2000" smtClean="0"/>
              <a:t>æf/ </a:t>
            </a:r>
            <a:r>
              <a:rPr lang="en-US" sz="2000" smtClean="0">
                <a:sym typeface="Wingdings" pitchFamily="-84" charset="2"/>
              </a:rPr>
              <a:t> /</a:t>
            </a:r>
            <a:r>
              <a:rPr lang="en-US" sz="2000" smtClean="0">
                <a:latin typeface="Lucida Grande" pitchFamily="-84" charset="0"/>
              </a:rPr>
              <a:t>ɹ</a:t>
            </a:r>
            <a:r>
              <a:rPr lang="en-US" sz="2000" smtClean="0"/>
              <a:t>æf/ </a:t>
            </a:r>
          </a:p>
          <a:p>
            <a:pPr>
              <a:buFontTx/>
              <a:buNone/>
            </a:pPr>
            <a:r>
              <a:rPr lang="en-US" sz="2000" smtClean="0"/>
              <a:t>		[</a:t>
            </a:r>
            <a:r>
              <a:rPr lang="en-US" sz="2000" smtClean="0">
                <a:solidFill>
                  <a:srgbClr val="5BE5A4"/>
                </a:solidFill>
              </a:rPr>
              <a:t>unstressed syllable deletion</a:t>
            </a:r>
            <a:r>
              <a:rPr lang="en-US" sz="2000" smtClean="0"/>
              <a:t>]</a:t>
            </a:r>
          </a:p>
          <a:p>
            <a:pPr>
              <a:buFontTx/>
              <a:buNone/>
            </a:pPr>
            <a:r>
              <a:rPr lang="en-US" sz="2000" smtClean="0">
                <a:sym typeface="Wingdings" pitchFamily="-84" charset="2"/>
              </a:rPr>
              <a:t>	 /</a:t>
            </a:r>
            <a:r>
              <a:rPr lang="en-US" sz="2000" smtClean="0">
                <a:solidFill>
                  <a:srgbClr val="FFFF00"/>
                </a:solidFill>
                <a:latin typeface="Lucida Grande" pitchFamily="-84" charset="0"/>
              </a:rPr>
              <a:t>ɹ</a:t>
            </a:r>
            <a:r>
              <a:rPr lang="en-US" sz="2000" smtClean="0"/>
              <a:t>æf/ </a:t>
            </a:r>
            <a:r>
              <a:rPr lang="en-US" sz="2000" smtClean="0">
                <a:sym typeface="Wingdings" pitchFamily="-84" charset="2"/>
              </a:rPr>
              <a:t> /</a:t>
            </a:r>
            <a:r>
              <a:rPr lang="en-US" sz="2000" smtClean="0">
                <a:solidFill>
                  <a:srgbClr val="FFFF00"/>
                </a:solidFill>
                <a:sym typeface="Wingdings" pitchFamily="-84" charset="2"/>
              </a:rPr>
              <a:t>f</a:t>
            </a:r>
            <a:r>
              <a:rPr lang="en-US" sz="2000" smtClean="0"/>
              <a:t>æf/ </a:t>
            </a:r>
          </a:p>
          <a:p>
            <a:pPr>
              <a:buFontTx/>
              <a:buNone/>
            </a:pPr>
            <a:r>
              <a:rPr lang="en-US" sz="2000" smtClean="0"/>
              <a:t>		[</a:t>
            </a:r>
            <a:r>
              <a:rPr lang="en-US" sz="2000" smtClean="0">
                <a:solidFill>
                  <a:srgbClr val="FFFF00"/>
                </a:solidFill>
              </a:rPr>
              <a:t>consonant harmony: /</a:t>
            </a:r>
            <a:r>
              <a:rPr lang="en-US" sz="2000" smtClean="0">
                <a:solidFill>
                  <a:srgbClr val="FFFF00"/>
                </a:solidFill>
                <a:latin typeface="Lucida Grande" pitchFamily="-84" charset="0"/>
              </a:rPr>
              <a:t>ɹ</a:t>
            </a:r>
            <a:r>
              <a:rPr lang="en-US" sz="2000" smtClean="0">
                <a:solidFill>
                  <a:srgbClr val="FFFF00"/>
                </a:solidFill>
              </a:rPr>
              <a:t>/ picks up +labiodental, -voice from /f/</a:t>
            </a:r>
            <a:r>
              <a:rPr lang="en-US" sz="2000" smtClean="0"/>
              <a:t>]</a:t>
            </a:r>
            <a:endParaRPr lang="en-US" sz="2000" smtClean="0">
              <a:sym typeface="Wingdings" pitchFamily="-84" charset="2"/>
            </a:endParaRPr>
          </a:p>
          <a:p>
            <a:pPr>
              <a:buFontTx/>
              <a:buNone/>
            </a:pPr>
            <a:endParaRPr lang="en-US" sz="2000" smtClean="0">
              <a:sym typeface="Wingdings" pitchFamily="-84" charset="2"/>
            </a:endParaRPr>
          </a:p>
          <a:p>
            <a:pPr>
              <a:buFontTx/>
              <a:buNone/>
            </a:pPr>
            <a:r>
              <a:rPr lang="en-US" sz="2000" smtClean="0">
                <a:sym typeface="Wingdings" pitchFamily="-84" charset="2"/>
              </a:rPr>
              <a:t>“room” /</a:t>
            </a:r>
            <a:r>
              <a:rPr lang="en-US" sz="2000" smtClean="0">
                <a:latin typeface="Lucida Grande" pitchFamily="-84" charset="0"/>
                <a:sym typeface="Wingdings" pitchFamily="-84" charset="2"/>
              </a:rPr>
              <a:t>ɹ</a:t>
            </a:r>
            <a:r>
              <a:rPr lang="en-US" sz="2000" smtClean="0">
                <a:sym typeface="Wingdings" pitchFamily="-84" charset="2"/>
              </a:rPr>
              <a:t>um/  “woob” /wub/ </a:t>
            </a:r>
          </a:p>
          <a:p>
            <a:pPr>
              <a:buFontTx/>
              <a:buNone/>
            </a:pPr>
            <a:r>
              <a:rPr lang="en-US" sz="2000" smtClean="0">
                <a:sym typeface="Wingdings" pitchFamily="-84" charset="2"/>
              </a:rPr>
              <a:t>	/</a:t>
            </a:r>
            <a:r>
              <a:rPr lang="en-US" sz="2000" smtClean="0">
                <a:latin typeface="Lucida Grande" pitchFamily="-84" charset="0"/>
                <a:sym typeface="Wingdings" pitchFamily="-84" charset="2"/>
              </a:rPr>
              <a:t>ɹ</a:t>
            </a:r>
            <a:r>
              <a:rPr lang="en-US" sz="2000" smtClean="0">
                <a:sym typeface="Wingdings" pitchFamily="-84" charset="2"/>
              </a:rPr>
              <a:t>uw</a:t>
            </a:r>
            <a:r>
              <a:rPr lang="en-US" sz="2000" smtClean="0">
                <a:solidFill>
                  <a:schemeClr val="accent2"/>
                </a:solidFill>
                <a:sym typeface="Wingdings" pitchFamily="-84" charset="2"/>
              </a:rPr>
              <a:t>m</a:t>
            </a:r>
            <a:r>
              <a:rPr lang="en-US" sz="2000" smtClean="0">
                <a:sym typeface="Wingdings" pitchFamily="-84" charset="2"/>
              </a:rPr>
              <a:t>/  /</a:t>
            </a:r>
            <a:r>
              <a:rPr lang="en-US" sz="2000" smtClean="0">
                <a:latin typeface="Lucida Grande" pitchFamily="-84" charset="0"/>
                <a:sym typeface="Wingdings" pitchFamily="-84" charset="2"/>
              </a:rPr>
              <a:t>ɹ</a:t>
            </a:r>
            <a:r>
              <a:rPr lang="en-US" sz="2000" smtClean="0">
                <a:sym typeface="Wingdings" pitchFamily="-84" charset="2"/>
              </a:rPr>
              <a:t>uw</a:t>
            </a:r>
            <a:r>
              <a:rPr lang="en-US" sz="2000" smtClean="0">
                <a:solidFill>
                  <a:srgbClr val="5BE5A4"/>
                </a:solidFill>
                <a:sym typeface="Wingdings" pitchFamily="-84" charset="2"/>
              </a:rPr>
              <a:t>b</a:t>
            </a:r>
            <a:r>
              <a:rPr lang="en-US" sz="2000" smtClean="0">
                <a:sym typeface="Wingdings" pitchFamily="-84" charset="2"/>
              </a:rPr>
              <a:t>/ </a:t>
            </a:r>
          </a:p>
          <a:p>
            <a:pPr>
              <a:buFontTx/>
              <a:buNone/>
            </a:pPr>
            <a:r>
              <a:rPr lang="en-US" sz="2000" smtClean="0">
                <a:sym typeface="Wingdings" pitchFamily="-84" charset="2"/>
              </a:rPr>
              <a:t>		[</a:t>
            </a:r>
            <a:r>
              <a:rPr lang="en-US" sz="2000" smtClean="0">
                <a:solidFill>
                  <a:srgbClr val="5BE5A4"/>
                </a:solidFill>
                <a:sym typeface="Wingdings" pitchFamily="-84" charset="2"/>
              </a:rPr>
              <a:t>stopping</a:t>
            </a:r>
            <a:r>
              <a:rPr lang="en-US" sz="2000" smtClean="0">
                <a:sym typeface="Wingdings" pitchFamily="-84" charset="2"/>
              </a:rPr>
              <a:t>]</a:t>
            </a:r>
          </a:p>
          <a:p>
            <a:pPr>
              <a:buFontTx/>
              <a:buNone/>
            </a:pPr>
            <a:r>
              <a:rPr lang="en-US" sz="2000" smtClean="0">
                <a:sym typeface="Wingdings" pitchFamily="-84" charset="2"/>
              </a:rPr>
              <a:t>	/</a:t>
            </a:r>
            <a:r>
              <a:rPr lang="en-US" sz="2000" smtClean="0">
                <a:solidFill>
                  <a:schemeClr val="accent2"/>
                </a:solidFill>
                <a:latin typeface="Lucida Grande" pitchFamily="-84" charset="0"/>
                <a:sym typeface="Wingdings" pitchFamily="-84" charset="2"/>
              </a:rPr>
              <a:t>ɹ</a:t>
            </a:r>
            <a:r>
              <a:rPr lang="en-US" sz="2000" smtClean="0">
                <a:sym typeface="Wingdings" pitchFamily="-84" charset="2"/>
              </a:rPr>
              <a:t>uwb/  /</a:t>
            </a:r>
            <a:r>
              <a:rPr lang="en-US" sz="2000" smtClean="0">
                <a:solidFill>
                  <a:srgbClr val="5BE5A4"/>
                </a:solidFill>
                <a:sym typeface="Wingdings" pitchFamily="-84" charset="2"/>
              </a:rPr>
              <a:t>w</a:t>
            </a:r>
            <a:r>
              <a:rPr lang="en-US" sz="2000" smtClean="0">
                <a:sym typeface="Wingdings" pitchFamily="-84" charset="2"/>
              </a:rPr>
              <a:t>uwb/</a:t>
            </a:r>
          </a:p>
          <a:p>
            <a:pPr>
              <a:buFontTx/>
              <a:buNone/>
            </a:pPr>
            <a:r>
              <a:rPr lang="en-US" sz="2000" smtClean="0">
                <a:sym typeface="Wingdings" pitchFamily="-84" charset="2"/>
              </a:rPr>
              <a:t>		[</a:t>
            </a:r>
            <a:r>
              <a:rPr lang="en-US" sz="2000" smtClean="0">
                <a:solidFill>
                  <a:srgbClr val="5BE5A4"/>
                </a:solidFill>
                <a:sym typeface="Wingdings" pitchFamily="-84" charset="2"/>
              </a:rPr>
              <a:t>gliding</a:t>
            </a:r>
            <a:r>
              <a:rPr lang="en-US" sz="2000" smtClean="0">
                <a:sym typeface="Wingdings" pitchFamily="-84" charset="2"/>
              </a:rPr>
              <a:t>] </a:t>
            </a:r>
          </a:p>
          <a:p>
            <a:pPr>
              <a:buFontTx/>
              <a:buNone/>
            </a:pPr>
            <a:r>
              <a:rPr lang="en-US" sz="2000" smtClean="0">
                <a:sym typeface="Wingdings" pitchFamily="-84" charset="2"/>
              </a:rPr>
              <a:t>		</a:t>
            </a:r>
          </a:p>
        </p:txBody>
      </p:sp>
      <p:sp>
        <p:nvSpPr>
          <p:cNvPr id="792580" name="Rounded Rectangle 3"/>
          <p:cNvSpPr>
            <a:spLocks noChangeArrowheads="1"/>
          </p:cNvSpPr>
          <p:nvPr/>
        </p:nvSpPr>
        <p:spPr bwMode="auto">
          <a:xfrm>
            <a:off x="533400" y="1600200"/>
            <a:ext cx="7772400" cy="14478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92581" name="Rounded Rectangle 4"/>
          <p:cNvSpPr>
            <a:spLocks noChangeArrowheads="1"/>
          </p:cNvSpPr>
          <p:nvPr/>
        </p:nvSpPr>
        <p:spPr bwMode="auto">
          <a:xfrm>
            <a:off x="304800" y="3657600"/>
            <a:ext cx="7543800" cy="18288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Title 1"/>
          <p:cNvSpPr>
            <a:spLocks noGrp="1"/>
          </p:cNvSpPr>
          <p:nvPr>
            <p:ph type="title" idx="4294967295"/>
          </p:nvPr>
        </p:nvSpPr>
        <p:spPr>
          <a:xfrm>
            <a:off x="685800" y="152400"/>
            <a:ext cx="7772400" cy="1143000"/>
          </a:xfrm>
        </p:spPr>
        <p:txBody>
          <a:bodyPr/>
          <a:lstStyle/>
          <a:p>
            <a:r>
              <a:rPr lang="en-US" sz="3200" smtClean="0"/>
              <a:t>Multiple process examples</a:t>
            </a:r>
          </a:p>
        </p:txBody>
      </p:sp>
      <p:sp>
        <p:nvSpPr>
          <p:cNvPr id="793603" name="Content Placeholder 2"/>
          <p:cNvSpPr>
            <a:spLocks noGrp="1"/>
          </p:cNvSpPr>
          <p:nvPr>
            <p:ph idx="4294967295"/>
          </p:nvPr>
        </p:nvSpPr>
        <p:spPr>
          <a:xfrm>
            <a:off x="304800" y="1143000"/>
            <a:ext cx="8610600" cy="4114800"/>
          </a:xfrm>
        </p:spPr>
        <p:txBody>
          <a:bodyPr/>
          <a:lstStyle/>
          <a:p>
            <a:pPr>
              <a:buFontTx/>
              <a:buNone/>
            </a:pPr>
            <a:r>
              <a:rPr lang="en-US" sz="2000" smtClean="0"/>
              <a:t>“giraffe” /d</a:t>
            </a:r>
            <a:r>
              <a:rPr lang="en-US" sz="2000" smtClean="0">
                <a:latin typeface="Lucida Grande" pitchFamily="-84" charset="0"/>
              </a:rPr>
              <a:t>ʒ</a:t>
            </a:r>
            <a:r>
              <a:rPr lang="en-US" sz="2000" smtClean="0"/>
              <a:t>ə</a:t>
            </a:r>
            <a:r>
              <a:rPr lang="en-US" sz="2000" smtClean="0">
                <a:latin typeface="Lucida Grande" pitchFamily="-84" charset="0"/>
              </a:rPr>
              <a:t>ɹ</a:t>
            </a:r>
            <a:r>
              <a:rPr lang="en-US" sz="2000" smtClean="0"/>
              <a:t>æf/ </a:t>
            </a:r>
            <a:r>
              <a:rPr lang="en-US" sz="2000" smtClean="0">
                <a:sym typeface="Wingdings" pitchFamily="-84" charset="2"/>
              </a:rPr>
              <a:t> “faffe” </a:t>
            </a:r>
            <a:r>
              <a:rPr lang="en-US" sz="2000" smtClean="0"/>
              <a:t>/fæf/</a:t>
            </a:r>
          </a:p>
          <a:p>
            <a:pPr>
              <a:buFontTx/>
              <a:buNone/>
            </a:pPr>
            <a:r>
              <a:rPr lang="en-US" sz="2000" smtClean="0"/>
              <a:t>	 /</a:t>
            </a:r>
            <a:r>
              <a:rPr lang="en-US" sz="2000" smtClean="0">
                <a:solidFill>
                  <a:schemeClr val="bg2"/>
                </a:solidFill>
              </a:rPr>
              <a:t>d</a:t>
            </a:r>
            <a:r>
              <a:rPr lang="en-US" sz="2000" smtClean="0">
                <a:solidFill>
                  <a:schemeClr val="bg2"/>
                </a:solidFill>
                <a:latin typeface="Lucida Grande" pitchFamily="-84" charset="0"/>
              </a:rPr>
              <a:t>ʒ</a:t>
            </a:r>
            <a:r>
              <a:rPr lang="en-US" sz="2000" smtClean="0">
                <a:solidFill>
                  <a:schemeClr val="bg2"/>
                </a:solidFill>
              </a:rPr>
              <a:t>ə</a:t>
            </a:r>
            <a:r>
              <a:rPr lang="en-US" sz="2000" smtClean="0">
                <a:latin typeface="Lucida Grande" pitchFamily="-84" charset="0"/>
              </a:rPr>
              <a:t>ɹ</a:t>
            </a:r>
            <a:r>
              <a:rPr lang="en-US" sz="2000" smtClean="0"/>
              <a:t>æf/ </a:t>
            </a:r>
            <a:r>
              <a:rPr lang="en-US" sz="2000" smtClean="0">
                <a:sym typeface="Wingdings" pitchFamily="-84" charset="2"/>
              </a:rPr>
              <a:t> /</a:t>
            </a:r>
            <a:r>
              <a:rPr lang="en-US" sz="2000" smtClean="0">
                <a:latin typeface="Lucida Grande" pitchFamily="-84" charset="0"/>
              </a:rPr>
              <a:t>ɹ</a:t>
            </a:r>
            <a:r>
              <a:rPr lang="en-US" sz="2000" smtClean="0"/>
              <a:t>æf/ </a:t>
            </a:r>
          </a:p>
          <a:p>
            <a:pPr>
              <a:buFontTx/>
              <a:buNone/>
            </a:pPr>
            <a:r>
              <a:rPr lang="en-US" sz="2000" smtClean="0"/>
              <a:t>		[</a:t>
            </a:r>
            <a:r>
              <a:rPr lang="en-US" sz="2000" smtClean="0">
                <a:solidFill>
                  <a:schemeClr val="bg2"/>
                </a:solidFill>
              </a:rPr>
              <a:t>unstressed syllable deletion</a:t>
            </a:r>
            <a:r>
              <a:rPr lang="en-US" sz="2000" smtClean="0"/>
              <a:t>]</a:t>
            </a:r>
          </a:p>
          <a:p>
            <a:pPr>
              <a:buFontTx/>
              <a:buNone/>
            </a:pPr>
            <a:r>
              <a:rPr lang="en-US" sz="2000" smtClean="0">
                <a:sym typeface="Wingdings" pitchFamily="-84" charset="2"/>
              </a:rPr>
              <a:t>	 /</a:t>
            </a:r>
            <a:r>
              <a:rPr lang="en-US" sz="2000" smtClean="0">
                <a:solidFill>
                  <a:schemeClr val="hlink"/>
                </a:solidFill>
                <a:latin typeface="Lucida Grande" pitchFamily="-84" charset="0"/>
              </a:rPr>
              <a:t>ɹ</a:t>
            </a:r>
            <a:r>
              <a:rPr lang="en-US" sz="2000" smtClean="0"/>
              <a:t>æf/ </a:t>
            </a:r>
            <a:r>
              <a:rPr lang="en-US" sz="2000" smtClean="0">
                <a:sym typeface="Wingdings" pitchFamily="-84" charset="2"/>
              </a:rPr>
              <a:t> /</a:t>
            </a:r>
            <a:r>
              <a:rPr lang="en-US" sz="2000" smtClean="0">
                <a:solidFill>
                  <a:schemeClr val="hlink"/>
                </a:solidFill>
                <a:sym typeface="Wingdings" pitchFamily="-84" charset="2"/>
              </a:rPr>
              <a:t>f</a:t>
            </a:r>
            <a:r>
              <a:rPr lang="en-US" sz="2000" smtClean="0"/>
              <a:t>æf/ </a:t>
            </a:r>
          </a:p>
          <a:p>
            <a:pPr>
              <a:buFontTx/>
              <a:buNone/>
            </a:pPr>
            <a:r>
              <a:rPr lang="en-US" sz="2000" smtClean="0"/>
              <a:t>		[</a:t>
            </a:r>
            <a:r>
              <a:rPr lang="en-US" sz="2000" smtClean="0">
                <a:solidFill>
                  <a:schemeClr val="hlink"/>
                </a:solidFill>
              </a:rPr>
              <a:t>assimilation: /</a:t>
            </a:r>
            <a:r>
              <a:rPr lang="en-US" sz="2000" smtClean="0">
                <a:solidFill>
                  <a:schemeClr val="hlink"/>
                </a:solidFill>
                <a:latin typeface="Lucida Grande" pitchFamily="-84" charset="0"/>
              </a:rPr>
              <a:t>ɹ</a:t>
            </a:r>
            <a:r>
              <a:rPr lang="en-US" sz="2000" smtClean="0">
                <a:solidFill>
                  <a:schemeClr val="hlink"/>
                </a:solidFill>
              </a:rPr>
              <a:t>/ picks up +labiodental, -voice from /f/</a:t>
            </a:r>
            <a:r>
              <a:rPr lang="en-US" sz="2000" smtClean="0"/>
              <a:t>]</a:t>
            </a:r>
            <a:endParaRPr lang="en-US" sz="2000" smtClean="0">
              <a:sym typeface="Wingdings" pitchFamily="-84" charset="2"/>
            </a:endParaRPr>
          </a:p>
          <a:p>
            <a:pPr>
              <a:buFontTx/>
              <a:buNone/>
            </a:pPr>
            <a:endParaRPr lang="en-US" sz="2000" smtClean="0">
              <a:sym typeface="Wingdings" pitchFamily="-84" charset="2"/>
            </a:endParaRPr>
          </a:p>
          <a:p>
            <a:pPr>
              <a:buFontTx/>
              <a:buNone/>
            </a:pPr>
            <a:r>
              <a:rPr lang="en-US" sz="2000" smtClean="0">
                <a:sym typeface="Wingdings" pitchFamily="-84" charset="2"/>
              </a:rPr>
              <a:t>“room” /</a:t>
            </a:r>
            <a:r>
              <a:rPr lang="en-US" sz="2000" smtClean="0">
                <a:latin typeface="Lucida Grande" pitchFamily="-84" charset="0"/>
                <a:sym typeface="Wingdings" pitchFamily="-84" charset="2"/>
              </a:rPr>
              <a:t>ɹ</a:t>
            </a:r>
            <a:r>
              <a:rPr lang="en-US" sz="2000" smtClean="0">
                <a:sym typeface="Wingdings" pitchFamily="-84" charset="2"/>
              </a:rPr>
              <a:t>um/  “woob” /wub/ </a:t>
            </a:r>
          </a:p>
          <a:p>
            <a:pPr>
              <a:buFontTx/>
              <a:buNone/>
            </a:pPr>
            <a:r>
              <a:rPr lang="en-US" sz="2000" smtClean="0">
                <a:sym typeface="Wingdings" pitchFamily="-84" charset="2"/>
              </a:rPr>
              <a:t>	/</a:t>
            </a:r>
            <a:r>
              <a:rPr lang="en-US" sz="2000" smtClean="0">
                <a:latin typeface="Lucida Grande" pitchFamily="-84" charset="0"/>
                <a:sym typeface="Wingdings" pitchFamily="-84" charset="2"/>
              </a:rPr>
              <a:t>ɹ</a:t>
            </a:r>
            <a:r>
              <a:rPr lang="en-US" sz="2000" smtClean="0">
                <a:sym typeface="Wingdings" pitchFamily="-84" charset="2"/>
              </a:rPr>
              <a:t>u</a:t>
            </a:r>
            <a:r>
              <a:rPr lang="en-US" sz="2000" smtClean="0">
                <a:solidFill>
                  <a:schemeClr val="hlink"/>
                </a:solidFill>
                <a:sym typeface="Wingdings" pitchFamily="-84" charset="2"/>
              </a:rPr>
              <a:t>m</a:t>
            </a:r>
            <a:r>
              <a:rPr lang="en-US" sz="2000" smtClean="0">
                <a:sym typeface="Wingdings" pitchFamily="-84" charset="2"/>
              </a:rPr>
              <a:t>/  /</a:t>
            </a:r>
            <a:r>
              <a:rPr lang="en-US" sz="2000" smtClean="0">
                <a:latin typeface="Lucida Grande" pitchFamily="-84" charset="0"/>
                <a:sym typeface="Wingdings" pitchFamily="-84" charset="2"/>
              </a:rPr>
              <a:t>ɹ</a:t>
            </a:r>
            <a:r>
              <a:rPr lang="en-US" sz="2000" smtClean="0">
                <a:sym typeface="Wingdings" pitchFamily="-84" charset="2"/>
              </a:rPr>
              <a:t>u</a:t>
            </a:r>
            <a:r>
              <a:rPr lang="en-US" sz="2000" smtClean="0">
                <a:solidFill>
                  <a:schemeClr val="hlink"/>
                </a:solidFill>
                <a:sym typeface="Wingdings" pitchFamily="-84" charset="2"/>
              </a:rPr>
              <a:t>b</a:t>
            </a:r>
            <a:r>
              <a:rPr lang="en-US" sz="2000" smtClean="0">
                <a:sym typeface="Wingdings" pitchFamily="-84" charset="2"/>
              </a:rPr>
              <a:t>/ </a:t>
            </a:r>
          </a:p>
          <a:p>
            <a:pPr>
              <a:buFontTx/>
              <a:buNone/>
            </a:pPr>
            <a:r>
              <a:rPr lang="en-US" sz="2000" smtClean="0">
                <a:sym typeface="Wingdings" pitchFamily="-84" charset="2"/>
              </a:rPr>
              <a:t>		[</a:t>
            </a:r>
            <a:r>
              <a:rPr lang="en-US" sz="2000" smtClean="0">
                <a:solidFill>
                  <a:schemeClr val="hlink"/>
                </a:solidFill>
                <a:sym typeface="Wingdings" pitchFamily="-84" charset="2"/>
              </a:rPr>
              <a:t>stopping or denasalization</a:t>
            </a:r>
            <a:r>
              <a:rPr lang="en-US" sz="2000" smtClean="0">
                <a:sym typeface="Wingdings" pitchFamily="-84" charset="2"/>
              </a:rPr>
              <a:t>]</a:t>
            </a:r>
          </a:p>
          <a:p>
            <a:pPr>
              <a:buFontTx/>
              <a:buNone/>
            </a:pPr>
            <a:r>
              <a:rPr lang="en-US" sz="2000" smtClean="0">
                <a:sym typeface="Wingdings" pitchFamily="-84" charset="2"/>
              </a:rPr>
              <a:t>	/</a:t>
            </a:r>
            <a:r>
              <a:rPr lang="en-US" sz="2000" smtClean="0">
                <a:solidFill>
                  <a:schemeClr val="hlink"/>
                </a:solidFill>
                <a:latin typeface="Lucida Grande" pitchFamily="-84" charset="0"/>
                <a:sym typeface="Wingdings" pitchFamily="-84" charset="2"/>
              </a:rPr>
              <a:t>ɹ</a:t>
            </a:r>
            <a:r>
              <a:rPr lang="en-US" sz="2000" smtClean="0">
                <a:sym typeface="Wingdings" pitchFamily="-84" charset="2"/>
              </a:rPr>
              <a:t>ub/  /</a:t>
            </a:r>
            <a:r>
              <a:rPr lang="en-US" sz="2000" smtClean="0">
                <a:solidFill>
                  <a:schemeClr val="hlink"/>
                </a:solidFill>
                <a:sym typeface="Wingdings" pitchFamily="-84" charset="2"/>
              </a:rPr>
              <a:t>w</a:t>
            </a:r>
            <a:r>
              <a:rPr lang="en-US" sz="2000" smtClean="0">
                <a:sym typeface="Wingdings" pitchFamily="-84" charset="2"/>
              </a:rPr>
              <a:t>ub/</a:t>
            </a:r>
          </a:p>
          <a:p>
            <a:pPr>
              <a:buFontTx/>
              <a:buNone/>
            </a:pPr>
            <a:r>
              <a:rPr lang="en-US" sz="2000" smtClean="0">
                <a:sym typeface="Wingdings" pitchFamily="-84" charset="2"/>
              </a:rPr>
              <a:t>		[</a:t>
            </a:r>
            <a:r>
              <a:rPr lang="en-US" sz="2000" smtClean="0">
                <a:solidFill>
                  <a:schemeClr val="hlink"/>
                </a:solidFill>
                <a:sym typeface="Wingdings" pitchFamily="-84" charset="2"/>
              </a:rPr>
              <a:t>gliding</a:t>
            </a:r>
            <a:r>
              <a:rPr lang="en-US" sz="2000" smtClean="0">
                <a:sym typeface="Wingdings" pitchFamily="-84" charset="2"/>
              </a:rPr>
              <a:t>] </a:t>
            </a:r>
          </a:p>
          <a:p>
            <a:pPr>
              <a:buFontTx/>
              <a:buNone/>
            </a:pPr>
            <a:r>
              <a:rPr lang="en-US" sz="2000" smtClean="0">
                <a:sym typeface="Wingdings" pitchFamily="-84" charset="2"/>
              </a:rPr>
              <a:t>		</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Title 1"/>
          <p:cNvSpPr>
            <a:spLocks noGrp="1"/>
          </p:cNvSpPr>
          <p:nvPr>
            <p:ph type="title" idx="4294967295"/>
          </p:nvPr>
        </p:nvSpPr>
        <p:spPr>
          <a:xfrm>
            <a:off x="685800" y="152400"/>
            <a:ext cx="7772400" cy="1143000"/>
          </a:xfrm>
        </p:spPr>
        <p:txBody>
          <a:bodyPr/>
          <a:lstStyle/>
          <a:p>
            <a:r>
              <a:rPr lang="en-US" sz="3200" smtClean="0"/>
              <a:t>Multiple process examples</a:t>
            </a:r>
          </a:p>
        </p:txBody>
      </p:sp>
      <p:sp>
        <p:nvSpPr>
          <p:cNvPr id="794627" name="Content Placeholder 2"/>
          <p:cNvSpPr>
            <a:spLocks noGrp="1"/>
          </p:cNvSpPr>
          <p:nvPr>
            <p:ph idx="4294967295"/>
          </p:nvPr>
        </p:nvSpPr>
        <p:spPr>
          <a:xfrm>
            <a:off x="304800" y="1143000"/>
            <a:ext cx="8610600" cy="5562600"/>
          </a:xfrm>
        </p:spPr>
        <p:txBody>
          <a:bodyPr/>
          <a:lstStyle/>
          <a:p>
            <a:pPr>
              <a:buFontTx/>
              <a:buNone/>
            </a:pPr>
            <a:r>
              <a:rPr lang="en-US" sz="2000" smtClean="0">
                <a:sym typeface="Wingdings" pitchFamily="-84" charset="2"/>
              </a:rPr>
              <a:t>“tent” /t</a:t>
            </a:r>
            <a:r>
              <a:rPr lang="en-US" sz="2000" smtClean="0">
                <a:latin typeface="Lucida Grande" pitchFamily="-84" charset="0"/>
                <a:sym typeface="Wingdings" pitchFamily="-84" charset="2"/>
              </a:rPr>
              <a:t>ɛ</a:t>
            </a:r>
            <a:r>
              <a:rPr lang="en-US" sz="2000" smtClean="0">
                <a:sym typeface="Wingdings" pitchFamily="-84" charset="2"/>
              </a:rPr>
              <a:t>nt/  “det” /d</a:t>
            </a:r>
            <a:r>
              <a:rPr lang="en-US" sz="2000" smtClean="0">
                <a:latin typeface="Lucida Grande" pitchFamily="-84" charset="0"/>
                <a:sym typeface="Wingdings" pitchFamily="-84" charset="2"/>
              </a:rPr>
              <a:t>ɛ</a:t>
            </a:r>
            <a:r>
              <a:rPr lang="en-US" sz="2000" smtClean="0">
                <a:sym typeface="Wingdings" pitchFamily="-84" charset="2"/>
              </a:rPr>
              <a:t>t/ </a:t>
            </a:r>
          </a:p>
          <a:p>
            <a:pPr>
              <a:buFontTx/>
              <a:buNone/>
            </a:pPr>
            <a:r>
              <a:rPr lang="en-US" sz="2000" smtClean="0">
                <a:sym typeface="Wingdings" pitchFamily="-84" charset="2"/>
              </a:rPr>
              <a:t>	/</a:t>
            </a:r>
            <a:r>
              <a:rPr lang="en-US" sz="2000" smtClean="0">
                <a:solidFill>
                  <a:srgbClr val="FFFF00"/>
                </a:solidFill>
                <a:sym typeface="Wingdings" pitchFamily="-84" charset="2"/>
              </a:rPr>
              <a:t>t</a:t>
            </a:r>
            <a:r>
              <a:rPr lang="en-US" sz="2000" smtClean="0">
                <a:latin typeface="Lucida Grande" pitchFamily="-84" charset="0"/>
                <a:sym typeface="Wingdings" pitchFamily="-84" charset="2"/>
              </a:rPr>
              <a:t>ɛ</a:t>
            </a:r>
            <a:r>
              <a:rPr lang="en-US" sz="2000" smtClean="0">
                <a:sym typeface="Wingdings" pitchFamily="-84" charset="2"/>
              </a:rPr>
              <a:t>nt/  /</a:t>
            </a:r>
            <a:r>
              <a:rPr lang="en-US" sz="2000" smtClean="0">
                <a:solidFill>
                  <a:srgbClr val="FFFF00"/>
                </a:solidFill>
                <a:sym typeface="Wingdings" pitchFamily="-84" charset="2"/>
              </a:rPr>
              <a:t>d</a:t>
            </a:r>
            <a:r>
              <a:rPr lang="en-US" sz="2000" smtClean="0">
                <a:latin typeface="Lucida Grande" pitchFamily="-84" charset="0"/>
                <a:sym typeface="Wingdings" pitchFamily="-84" charset="2"/>
              </a:rPr>
              <a:t>ɛ</a:t>
            </a:r>
            <a:r>
              <a:rPr lang="en-US" sz="2000" smtClean="0">
                <a:sym typeface="Wingdings" pitchFamily="-84" charset="2"/>
              </a:rPr>
              <a:t>nt/ </a:t>
            </a:r>
          </a:p>
          <a:p>
            <a:pPr>
              <a:buFontTx/>
              <a:buNone/>
            </a:pPr>
            <a:r>
              <a:rPr lang="en-US" sz="2000" smtClean="0">
                <a:sym typeface="Wingdings" pitchFamily="-84" charset="2"/>
              </a:rPr>
              <a:t>		[</a:t>
            </a:r>
            <a:r>
              <a:rPr lang="en-US" sz="2000" smtClean="0">
                <a:solidFill>
                  <a:srgbClr val="FFFF00"/>
                </a:solidFill>
                <a:sym typeface="Wingdings" pitchFamily="-84" charset="2"/>
              </a:rPr>
              <a:t>assimilation: /t/ picks up +voice of vowel (or /n/)</a:t>
            </a:r>
            <a:r>
              <a:rPr lang="en-US" sz="2000" smtClean="0">
                <a:sym typeface="Wingdings" pitchFamily="-84" charset="2"/>
              </a:rPr>
              <a:t>]</a:t>
            </a:r>
          </a:p>
          <a:p>
            <a:pPr>
              <a:buFontTx/>
              <a:buNone/>
            </a:pPr>
            <a:r>
              <a:rPr lang="en-US" sz="2000" smtClean="0">
                <a:sym typeface="Wingdings" pitchFamily="-84" charset="2"/>
              </a:rPr>
              <a:t>	/d</a:t>
            </a:r>
            <a:r>
              <a:rPr lang="en-US" sz="2000" smtClean="0">
                <a:latin typeface="Lucida Grande" pitchFamily="-84" charset="0"/>
                <a:sym typeface="Wingdings" pitchFamily="-84" charset="2"/>
              </a:rPr>
              <a:t>ɛ</a:t>
            </a:r>
            <a:r>
              <a:rPr lang="en-US" sz="2000" smtClean="0">
                <a:solidFill>
                  <a:srgbClr val="5BE5A4"/>
                </a:solidFill>
                <a:sym typeface="Wingdings" pitchFamily="-84" charset="2"/>
              </a:rPr>
              <a:t>nt</a:t>
            </a:r>
            <a:r>
              <a:rPr lang="en-US" sz="2000" smtClean="0">
                <a:sym typeface="Wingdings" pitchFamily="-84" charset="2"/>
              </a:rPr>
              <a:t>/  /d</a:t>
            </a:r>
            <a:r>
              <a:rPr lang="en-US" sz="2000" smtClean="0">
                <a:latin typeface="Lucida Grande" pitchFamily="-84" charset="0"/>
                <a:sym typeface="Wingdings" pitchFamily="-84" charset="2"/>
              </a:rPr>
              <a:t>ɛ</a:t>
            </a:r>
            <a:r>
              <a:rPr lang="en-US" sz="2000" smtClean="0">
                <a:solidFill>
                  <a:srgbClr val="5BE5A4"/>
                </a:solidFill>
                <a:sym typeface="Wingdings" pitchFamily="-84" charset="2"/>
              </a:rPr>
              <a:t>t</a:t>
            </a:r>
            <a:r>
              <a:rPr lang="en-US" sz="2000" smtClean="0">
                <a:sym typeface="Wingdings" pitchFamily="-84" charset="2"/>
              </a:rPr>
              <a:t>/ </a:t>
            </a:r>
          </a:p>
          <a:p>
            <a:pPr>
              <a:buFontTx/>
              <a:buNone/>
            </a:pPr>
            <a:r>
              <a:rPr lang="en-US" sz="2000" smtClean="0">
                <a:sym typeface="Wingdings" pitchFamily="-84" charset="2"/>
              </a:rPr>
              <a:t>		[</a:t>
            </a:r>
            <a:r>
              <a:rPr lang="en-US" sz="2000" smtClean="0">
                <a:solidFill>
                  <a:schemeClr val="accent2"/>
                </a:solidFill>
                <a:sym typeface="Wingdings" pitchFamily="-84" charset="2"/>
              </a:rPr>
              <a:t>consonant cluster deletion</a:t>
            </a:r>
            <a:r>
              <a:rPr lang="en-US" sz="2000" smtClean="0">
                <a:sym typeface="Wingdings" pitchFamily="-84" charset="2"/>
              </a:rPr>
              <a:t>]</a:t>
            </a:r>
          </a:p>
          <a:p>
            <a:pPr>
              <a:buFontTx/>
              <a:buNone/>
            </a:pPr>
            <a:endParaRPr lang="en-US" sz="2000" smtClean="0">
              <a:sym typeface="Wingdings" pitchFamily="-84" charset="2"/>
            </a:endParaRPr>
          </a:p>
          <a:p>
            <a:pPr>
              <a:buFontTx/>
              <a:buNone/>
            </a:pPr>
            <a:r>
              <a:rPr lang="en-US" sz="2000" smtClean="0">
                <a:sym typeface="Wingdings" pitchFamily="-84" charset="2"/>
              </a:rPr>
              <a:t>“cracker” /k</a:t>
            </a:r>
            <a:r>
              <a:rPr lang="en-US" sz="2000" smtClean="0">
                <a:latin typeface="Lucida Grande" pitchFamily="-84" charset="0"/>
                <a:sym typeface="Wingdings" pitchFamily="-84" charset="2"/>
              </a:rPr>
              <a:t>ɹ</a:t>
            </a:r>
            <a:r>
              <a:rPr lang="en-US" sz="2000" smtClean="0">
                <a:sym typeface="Wingdings" pitchFamily="-84" charset="2"/>
              </a:rPr>
              <a:t>ækə</a:t>
            </a:r>
            <a:r>
              <a:rPr lang="en-US" sz="2000" smtClean="0">
                <a:latin typeface="Lucida Grande" pitchFamily="-84" charset="0"/>
                <a:sym typeface="Wingdings" pitchFamily="-84" charset="2"/>
              </a:rPr>
              <a:t>ɹ</a:t>
            </a:r>
            <a:r>
              <a:rPr lang="en-US" sz="2000" smtClean="0">
                <a:sym typeface="Wingdings" pitchFamily="-84" charset="2"/>
              </a:rPr>
              <a:t>/  “gwa” /gwæ/ </a:t>
            </a:r>
          </a:p>
          <a:p>
            <a:pPr>
              <a:buFontTx/>
              <a:buNone/>
            </a:pPr>
            <a:r>
              <a:rPr lang="en-US" sz="2000" smtClean="0">
                <a:sym typeface="Wingdings" pitchFamily="-84" charset="2"/>
              </a:rPr>
              <a:t>	 /</a:t>
            </a:r>
            <a:r>
              <a:rPr lang="en-US" sz="2000" smtClean="0">
                <a:solidFill>
                  <a:srgbClr val="FFFF00"/>
                </a:solidFill>
                <a:sym typeface="Wingdings" pitchFamily="-84" charset="2"/>
              </a:rPr>
              <a:t>k</a:t>
            </a:r>
            <a:r>
              <a:rPr lang="en-US" sz="2000" smtClean="0">
                <a:latin typeface="Lucida Grande" pitchFamily="-84" charset="0"/>
                <a:sym typeface="Wingdings" pitchFamily="-84" charset="2"/>
              </a:rPr>
              <a:t>ɹ</a:t>
            </a:r>
            <a:r>
              <a:rPr lang="en-US" sz="2000" smtClean="0">
                <a:sym typeface="Wingdings" pitchFamily="-84" charset="2"/>
              </a:rPr>
              <a:t>ækə</a:t>
            </a:r>
            <a:r>
              <a:rPr lang="en-US" sz="2000" smtClean="0">
                <a:latin typeface="Lucida Grande" pitchFamily="-84" charset="0"/>
                <a:sym typeface="Wingdings" pitchFamily="-84" charset="2"/>
              </a:rPr>
              <a:t>ɹ</a:t>
            </a:r>
            <a:r>
              <a:rPr lang="en-US" sz="2000" smtClean="0">
                <a:sym typeface="Wingdings" pitchFamily="-84" charset="2"/>
              </a:rPr>
              <a:t>/  /</a:t>
            </a:r>
            <a:r>
              <a:rPr lang="en-US" sz="2000" smtClean="0">
                <a:solidFill>
                  <a:srgbClr val="FFFF00"/>
                </a:solidFill>
                <a:sym typeface="Wingdings" pitchFamily="-84" charset="2"/>
              </a:rPr>
              <a:t>g</a:t>
            </a:r>
            <a:r>
              <a:rPr lang="en-US" sz="2000" smtClean="0">
                <a:latin typeface="Lucida Grande" pitchFamily="-84" charset="0"/>
                <a:sym typeface="Wingdings" pitchFamily="-84" charset="2"/>
              </a:rPr>
              <a:t>ɹ</a:t>
            </a:r>
            <a:r>
              <a:rPr lang="en-US" sz="2000" smtClean="0">
                <a:sym typeface="Wingdings" pitchFamily="-84" charset="2"/>
              </a:rPr>
              <a:t>ækə</a:t>
            </a:r>
            <a:r>
              <a:rPr lang="en-US" sz="2000" smtClean="0">
                <a:latin typeface="Lucida Grande" pitchFamily="-84" charset="0"/>
                <a:sym typeface="Wingdings" pitchFamily="-84" charset="2"/>
              </a:rPr>
              <a:t>ɹ</a:t>
            </a:r>
            <a:r>
              <a:rPr lang="en-US" sz="2000" smtClean="0">
                <a:sym typeface="Wingdings" pitchFamily="-84" charset="2"/>
              </a:rPr>
              <a:t>/</a:t>
            </a:r>
          </a:p>
          <a:p>
            <a:pPr>
              <a:buFontTx/>
              <a:buNone/>
            </a:pPr>
            <a:r>
              <a:rPr lang="en-US" sz="2000" smtClean="0">
                <a:sym typeface="Wingdings" pitchFamily="-84" charset="2"/>
              </a:rPr>
              <a:t>		[</a:t>
            </a:r>
            <a:r>
              <a:rPr lang="en-US" sz="2000" smtClean="0">
                <a:solidFill>
                  <a:srgbClr val="FFFF00"/>
                </a:solidFill>
                <a:sym typeface="Wingdings" pitchFamily="-84" charset="2"/>
              </a:rPr>
              <a:t>assimilation: /g/ picks up +voice of /</a:t>
            </a:r>
            <a:r>
              <a:rPr lang="en-US" sz="2000" smtClean="0">
                <a:solidFill>
                  <a:srgbClr val="FFFF00"/>
                </a:solidFill>
                <a:latin typeface="Lucida Grande" pitchFamily="-84" charset="0"/>
                <a:sym typeface="Wingdings" pitchFamily="-84" charset="2"/>
              </a:rPr>
              <a:t>ɹ</a:t>
            </a:r>
            <a:r>
              <a:rPr lang="en-US" sz="2000" smtClean="0">
                <a:solidFill>
                  <a:srgbClr val="FFFF00"/>
                </a:solidFill>
                <a:sym typeface="Wingdings" pitchFamily="-84" charset="2"/>
              </a:rPr>
              <a:t>/ (or vowel)</a:t>
            </a:r>
            <a:r>
              <a:rPr lang="en-US" sz="2000" smtClean="0">
                <a:sym typeface="Wingdings" pitchFamily="-84" charset="2"/>
              </a:rPr>
              <a:t>]</a:t>
            </a:r>
          </a:p>
          <a:p>
            <a:pPr>
              <a:buFontTx/>
              <a:buNone/>
            </a:pPr>
            <a:r>
              <a:rPr lang="en-US" sz="2000" smtClean="0">
                <a:sym typeface="Wingdings" pitchFamily="-84" charset="2"/>
              </a:rPr>
              <a:t>	 /g</a:t>
            </a:r>
            <a:r>
              <a:rPr lang="en-US" sz="2000" smtClean="0">
                <a:solidFill>
                  <a:srgbClr val="FFFF00"/>
                </a:solidFill>
                <a:latin typeface="Lucida Grande" pitchFamily="-84" charset="0"/>
                <a:sym typeface="Wingdings" pitchFamily="-84" charset="2"/>
              </a:rPr>
              <a:t>ɹ</a:t>
            </a:r>
            <a:r>
              <a:rPr lang="en-US" sz="2000" smtClean="0">
                <a:sym typeface="Wingdings" pitchFamily="-84" charset="2"/>
              </a:rPr>
              <a:t>ækə</a:t>
            </a:r>
            <a:r>
              <a:rPr lang="en-US" sz="2000" smtClean="0">
                <a:latin typeface="Lucida Grande" pitchFamily="-84" charset="0"/>
                <a:sym typeface="Wingdings" pitchFamily="-84" charset="2"/>
              </a:rPr>
              <a:t>ɹ</a:t>
            </a:r>
            <a:r>
              <a:rPr lang="en-US" sz="2000" smtClean="0">
                <a:sym typeface="Wingdings" pitchFamily="-84" charset="2"/>
              </a:rPr>
              <a:t>/  /g</a:t>
            </a:r>
            <a:r>
              <a:rPr lang="en-US" sz="2000" smtClean="0">
                <a:solidFill>
                  <a:srgbClr val="FFFF00"/>
                </a:solidFill>
                <a:sym typeface="Wingdings" pitchFamily="-84" charset="2"/>
              </a:rPr>
              <a:t>w</a:t>
            </a:r>
            <a:r>
              <a:rPr lang="en-US" sz="2000" smtClean="0">
                <a:sym typeface="Wingdings" pitchFamily="-84" charset="2"/>
              </a:rPr>
              <a:t>ækə</a:t>
            </a:r>
            <a:r>
              <a:rPr lang="en-US" sz="2000" smtClean="0">
                <a:latin typeface="Lucida Grande" pitchFamily="-84" charset="0"/>
                <a:sym typeface="Wingdings" pitchFamily="-84" charset="2"/>
              </a:rPr>
              <a:t>ɹ</a:t>
            </a:r>
            <a:r>
              <a:rPr lang="en-US" sz="2000" smtClean="0">
                <a:sym typeface="Wingdings" pitchFamily="-84" charset="2"/>
              </a:rPr>
              <a:t>/ </a:t>
            </a:r>
          </a:p>
          <a:p>
            <a:pPr>
              <a:buFontTx/>
              <a:buNone/>
            </a:pPr>
            <a:r>
              <a:rPr lang="en-US" sz="2000" smtClean="0">
                <a:sym typeface="Wingdings" pitchFamily="-84" charset="2"/>
              </a:rPr>
              <a:t>		[</a:t>
            </a:r>
            <a:r>
              <a:rPr lang="en-US" sz="2000" smtClean="0">
                <a:solidFill>
                  <a:srgbClr val="FFFF00"/>
                </a:solidFill>
                <a:sym typeface="Wingdings" pitchFamily="-84" charset="2"/>
              </a:rPr>
              <a:t>gliding</a:t>
            </a:r>
            <a:r>
              <a:rPr lang="en-US" sz="2000" smtClean="0">
                <a:sym typeface="Wingdings" pitchFamily="-84" charset="2"/>
              </a:rPr>
              <a:t>]</a:t>
            </a:r>
          </a:p>
          <a:p>
            <a:pPr>
              <a:buFontTx/>
              <a:buNone/>
            </a:pPr>
            <a:r>
              <a:rPr lang="en-US" sz="2000" smtClean="0">
                <a:sym typeface="Wingdings" pitchFamily="-84" charset="2"/>
              </a:rPr>
              <a:t>	/gwæ</a:t>
            </a:r>
            <a:r>
              <a:rPr lang="en-US" sz="2000" smtClean="0">
                <a:solidFill>
                  <a:schemeClr val="accent2"/>
                </a:solidFill>
                <a:sym typeface="Wingdings" pitchFamily="-84" charset="2"/>
              </a:rPr>
              <a:t>kə</a:t>
            </a:r>
            <a:r>
              <a:rPr lang="en-US" sz="2000" smtClean="0">
                <a:solidFill>
                  <a:schemeClr val="accent2"/>
                </a:solidFill>
                <a:latin typeface="Lucida Grande" pitchFamily="-84" charset="0"/>
                <a:sym typeface="Wingdings" pitchFamily="-84" charset="2"/>
              </a:rPr>
              <a:t>ɹ</a:t>
            </a:r>
            <a:r>
              <a:rPr lang="en-US" sz="2000" smtClean="0">
                <a:sym typeface="Wingdings" pitchFamily="-84" charset="2"/>
              </a:rPr>
              <a:t>/  /gwæ/</a:t>
            </a:r>
          </a:p>
          <a:p>
            <a:pPr>
              <a:buFontTx/>
              <a:buNone/>
            </a:pPr>
            <a:r>
              <a:rPr lang="en-US" sz="2000" smtClean="0">
                <a:sym typeface="Wingdings" pitchFamily="-84" charset="2"/>
              </a:rPr>
              <a:t>		[</a:t>
            </a:r>
            <a:r>
              <a:rPr lang="en-US" sz="2000" smtClean="0">
                <a:solidFill>
                  <a:srgbClr val="5BE5A4"/>
                </a:solidFill>
                <a:sym typeface="Wingdings" pitchFamily="-84" charset="2"/>
              </a:rPr>
              <a:t>unstressed syllable deletion</a:t>
            </a:r>
            <a:r>
              <a:rPr lang="en-US" sz="2000" smtClean="0">
                <a:sym typeface="Wingdings" pitchFamily="-84" charset="2"/>
              </a:rPr>
              <a:t>] </a:t>
            </a:r>
          </a:p>
        </p:txBody>
      </p:sp>
      <p:sp>
        <p:nvSpPr>
          <p:cNvPr id="794628" name="Rounded Rectangle 5"/>
          <p:cNvSpPr>
            <a:spLocks noChangeArrowheads="1"/>
          </p:cNvSpPr>
          <p:nvPr/>
        </p:nvSpPr>
        <p:spPr bwMode="auto">
          <a:xfrm>
            <a:off x="457200" y="1524000"/>
            <a:ext cx="7543800" cy="18288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94629" name="Rounded Rectangle 6"/>
          <p:cNvSpPr>
            <a:spLocks noChangeArrowheads="1"/>
          </p:cNvSpPr>
          <p:nvPr/>
        </p:nvSpPr>
        <p:spPr bwMode="auto">
          <a:xfrm>
            <a:off x="609600" y="3733800"/>
            <a:ext cx="7543800" cy="2286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Title 1"/>
          <p:cNvSpPr>
            <a:spLocks noGrp="1"/>
          </p:cNvSpPr>
          <p:nvPr>
            <p:ph type="title" idx="4294967295"/>
          </p:nvPr>
        </p:nvSpPr>
        <p:spPr>
          <a:xfrm>
            <a:off x="685800" y="152400"/>
            <a:ext cx="7772400" cy="1143000"/>
          </a:xfrm>
        </p:spPr>
        <p:txBody>
          <a:bodyPr/>
          <a:lstStyle/>
          <a:p>
            <a:r>
              <a:rPr lang="en-US" sz="3200" smtClean="0"/>
              <a:t>Multiple process examples</a:t>
            </a:r>
          </a:p>
        </p:txBody>
      </p:sp>
      <p:sp>
        <p:nvSpPr>
          <p:cNvPr id="795651" name="Content Placeholder 2"/>
          <p:cNvSpPr>
            <a:spLocks noGrp="1"/>
          </p:cNvSpPr>
          <p:nvPr>
            <p:ph idx="4294967295"/>
          </p:nvPr>
        </p:nvSpPr>
        <p:spPr>
          <a:xfrm>
            <a:off x="304800" y="1143000"/>
            <a:ext cx="8610600" cy="5562600"/>
          </a:xfrm>
        </p:spPr>
        <p:txBody>
          <a:bodyPr/>
          <a:lstStyle/>
          <a:p>
            <a:pPr>
              <a:buFontTx/>
              <a:buNone/>
            </a:pPr>
            <a:r>
              <a:rPr lang="en-US" sz="2000" dirty="0" smtClean="0">
                <a:sym typeface="Wingdings" pitchFamily="-84" charset="2"/>
              </a:rPr>
              <a:t>“tent” /</a:t>
            </a:r>
            <a:r>
              <a:rPr lang="en-US" sz="2000" dirty="0" err="1" smtClean="0">
                <a:sym typeface="Wingdings" pitchFamily="-84" charset="2"/>
              </a:rPr>
              <a:t>t</a:t>
            </a:r>
            <a:r>
              <a:rPr lang="en-US" sz="2000" dirty="0" err="1" smtClean="0">
                <a:latin typeface="Lucida Grande" pitchFamily="-84" charset="0"/>
                <a:sym typeface="Wingdings" pitchFamily="-84" charset="2"/>
              </a:rPr>
              <a:t>ɛ</a:t>
            </a:r>
            <a:r>
              <a:rPr lang="en-US" sz="2000" dirty="0" err="1" smtClean="0">
                <a:sym typeface="Wingdings" pitchFamily="-84" charset="2"/>
              </a:rPr>
              <a:t>nt</a:t>
            </a:r>
            <a:r>
              <a:rPr lang="en-US" sz="2000" dirty="0" smtClean="0">
                <a:sym typeface="Wingdings" pitchFamily="-84" charset="2"/>
              </a:rPr>
              <a:t>/  “</a:t>
            </a:r>
            <a:r>
              <a:rPr lang="en-US" sz="2000" dirty="0" err="1" smtClean="0">
                <a:sym typeface="Wingdings" pitchFamily="-84" charset="2"/>
              </a:rPr>
              <a:t>det</a:t>
            </a:r>
            <a:r>
              <a:rPr lang="en-US" sz="2000" dirty="0" smtClean="0">
                <a:sym typeface="Wingdings" pitchFamily="-84" charset="2"/>
              </a:rPr>
              <a:t>” /</a:t>
            </a:r>
            <a:r>
              <a:rPr lang="en-US" sz="2000" dirty="0" err="1" smtClean="0">
                <a:sym typeface="Wingdings" pitchFamily="-84" charset="2"/>
              </a:rPr>
              <a:t>d</a:t>
            </a:r>
            <a:r>
              <a:rPr lang="en-US" sz="2000" dirty="0" err="1" smtClean="0">
                <a:latin typeface="Lucida Grande" pitchFamily="-84" charset="0"/>
                <a:sym typeface="Wingdings" pitchFamily="-84" charset="2"/>
              </a:rPr>
              <a:t>ɛ</a:t>
            </a:r>
            <a:r>
              <a:rPr lang="en-US" sz="2000" dirty="0" err="1" smtClean="0">
                <a:sym typeface="Wingdings" pitchFamily="-84" charset="2"/>
              </a:rPr>
              <a:t>t</a:t>
            </a:r>
            <a:r>
              <a:rPr lang="en-US" sz="2000" dirty="0" smtClean="0">
                <a:sym typeface="Wingdings" pitchFamily="-84" charset="2"/>
              </a:rPr>
              <a:t>/ </a:t>
            </a:r>
          </a:p>
          <a:p>
            <a:pPr>
              <a:buFontTx/>
              <a:buNone/>
            </a:pPr>
            <a:r>
              <a:rPr lang="en-US" sz="2000" dirty="0" smtClean="0">
                <a:sym typeface="Wingdings" pitchFamily="-84" charset="2"/>
              </a:rPr>
              <a:t>	/</a:t>
            </a:r>
            <a:r>
              <a:rPr lang="en-US" sz="2000" dirty="0" err="1" smtClean="0">
                <a:solidFill>
                  <a:schemeClr val="hlink"/>
                </a:solidFill>
                <a:sym typeface="Wingdings" pitchFamily="-84" charset="2"/>
              </a:rPr>
              <a:t>t</a:t>
            </a:r>
            <a:r>
              <a:rPr lang="en-US" sz="2000" dirty="0" err="1" smtClean="0">
                <a:latin typeface="Lucida Grande" pitchFamily="-84" charset="0"/>
                <a:sym typeface="Wingdings" pitchFamily="-84" charset="2"/>
              </a:rPr>
              <a:t>ɛ</a:t>
            </a:r>
            <a:r>
              <a:rPr lang="en-US" sz="2000" dirty="0" err="1" smtClean="0">
                <a:sym typeface="Wingdings" pitchFamily="-84" charset="2"/>
              </a:rPr>
              <a:t>nt</a:t>
            </a:r>
            <a:r>
              <a:rPr lang="en-US" sz="2000" dirty="0" smtClean="0">
                <a:sym typeface="Wingdings" pitchFamily="-84" charset="2"/>
              </a:rPr>
              <a:t>/  /</a:t>
            </a:r>
            <a:r>
              <a:rPr lang="en-US" sz="2000" dirty="0" err="1" smtClean="0">
                <a:solidFill>
                  <a:schemeClr val="hlink"/>
                </a:solidFill>
                <a:sym typeface="Wingdings" pitchFamily="-84" charset="2"/>
              </a:rPr>
              <a:t>d</a:t>
            </a:r>
            <a:r>
              <a:rPr lang="en-US" sz="2000" dirty="0" err="1" smtClean="0">
                <a:latin typeface="Lucida Grande" pitchFamily="-84" charset="0"/>
                <a:sym typeface="Wingdings" pitchFamily="-84" charset="2"/>
              </a:rPr>
              <a:t>ɛ</a:t>
            </a:r>
            <a:r>
              <a:rPr lang="en-US" sz="2000" dirty="0" err="1" smtClean="0">
                <a:sym typeface="Wingdings" pitchFamily="-84" charset="2"/>
              </a:rPr>
              <a:t>nt</a:t>
            </a:r>
            <a:r>
              <a:rPr lang="en-US" sz="2000" dirty="0" smtClean="0">
                <a:sym typeface="Wingdings" pitchFamily="-84" charset="2"/>
              </a:rPr>
              <a:t>/ </a:t>
            </a:r>
          </a:p>
          <a:p>
            <a:pPr>
              <a:buFontTx/>
              <a:buNone/>
            </a:pPr>
            <a:r>
              <a:rPr lang="en-US" sz="2000" dirty="0" smtClean="0">
                <a:sym typeface="Wingdings" pitchFamily="-84" charset="2"/>
              </a:rPr>
              <a:t>		[</a:t>
            </a:r>
            <a:r>
              <a:rPr lang="en-US" sz="2000" dirty="0" smtClean="0">
                <a:solidFill>
                  <a:schemeClr val="hlink"/>
                </a:solidFill>
                <a:sym typeface="Wingdings" pitchFamily="-84" charset="2"/>
              </a:rPr>
              <a:t>assimilation: /t/ picks up +voice of vowel (or /n/)</a:t>
            </a:r>
            <a:r>
              <a:rPr lang="en-US" sz="2000" dirty="0" smtClean="0">
                <a:sym typeface="Wingdings" pitchFamily="-84" charset="2"/>
              </a:rPr>
              <a:t>]</a:t>
            </a:r>
          </a:p>
          <a:p>
            <a:pPr>
              <a:buFontTx/>
              <a:buNone/>
            </a:pPr>
            <a:r>
              <a:rPr lang="en-US" sz="2000" dirty="0" smtClean="0">
                <a:sym typeface="Wingdings" pitchFamily="-84" charset="2"/>
              </a:rPr>
              <a:t>	/</a:t>
            </a:r>
            <a:r>
              <a:rPr lang="en-US" sz="2000" dirty="0" err="1" smtClean="0">
                <a:sym typeface="Wingdings" pitchFamily="-84" charset="2"/>
              </a:rPr>
              <a:t>d</a:t>
            </a:r>
            <a:r>
              <a:rPr lang="en-US" sz="2000" dirty="0" err="1" smtClean="0">
                <a:latin typeface="Lucida Grande" pitchFamily="-84" charset="0"/>
                <a:sym typeface="Wingdings" pitchFamily="-84" charset="2"/>
              </a:rPr>
              <a:t>ɛ</a:t>
            </a:r>
            <a:r>
              <a:rPr lang="en-US" sz="2000" dirty="0" err="1" smtClean="0">
                <a:solidFill>
                  <a:schemeClr val="bg2"/>
                </a:solidFill>
                <a:sym typeface="Wingdings" pitchFamily="-84" charset="2"/>
              </a:rPr>
              <a:t>nt</a:t>
            </a:r>
            <a:r>
              <a:rPr lang="en-US" sz="2000" dirty="0" smtClean="0">
                <a:sym typeface="Wingdings" pitchFamily="-84" charset="2"/>
              </a:rPr>
              <a:t>/  /</a:t>
            </a:r>
            <a:r>
              <a:rPr lang="en-US" sz="2000" dirty="0" err="1" smtClean="0">
                <a:sym typeface="Wingdings" pitchFamily="-84" charset="2"/>
              </a:rPr>
              <a:t>d</a:t>
            </a:r>
            <a:r>
              <a:rPr lang="en-US" sz="2000" dirty="0" err="1" smtClean="0">
                <a:latin typeface="Lucida Grande" pitchFamily="-84" charset="0"/>
                <a:sym typeface="Wingdings" pitchFamily="-84" charset="2"/>
              </a:rPr>
              <a:t>ɛ</a:t>
            </a:r>
            <a:r>
              <a:rPr lang="en-US" sz="2000" dirty="0" err="1" smtClean="0">
                <a:solidFill>
                  <a:schemeClr val="bg2"/>
                </a:solidFill>
                <a:sym typeface="Wingdings" pitchFamily="-84" charset="2"/>
              </a:rPr>
              <a:t>t</a:t>
            </a:r>
            <a:r>
              <a:rPr lang="en-US" sz="2000" dirty="0" smtClean="0">
                <a:sym typeface="Wingdings" pitchFamily="-84" charset="2"/>
              </a:rPr>
              <a:t>/ </a:t>
            </a:r>
          </a:p>
          <a:p>
            <a:pPr>
              <a:buFontTx/>
              <a:buNone/>
            </a:pPr>
            <a:r>
              <a:rPr lang="en-US" sz="2000" dirty="0" smtClean="0">
                <a:sym typeface="Wingdings" pitchFamily="-84" charset="2"/>
              </a:rPr>
              <a:t>		[</a:t>
            </a:r>
            <a:r>
              <a:rPr lang="en-US" sz="2000" dirty="0" smtClean="0">
                <a:solidFill>
                  <a:schemeClr val="bg2"/>
                </a:solidFill>
                <a:sym typeface="Wingdings" pitchFamily="-84" charset="2"/>
              </a:rPr>
              <a:t>consonant cluster deletion</a:t>
            </a:r>
            <a:r>
              <a:rPr lang="en-US" sz="2000" dirty="0" smtClean="0">
                <a:sym typeface="Wingdings" pitchFamily="-84" charset="2"/>
              </a:rPr>
              <a:t>]</a:t>
            </a:r>
          </a:p>
          <a:p>
            <a:pPr>
              <a:buFontTx/>
              <a:buNone/>
            </a:pPr>
            <a:endParaRPr lang="en-US" sz="2000" dirty="0" smtClean="0">
              <a:sym typeface="Wingdings" pitchFamily="-84" charset="2"/>
            </a:endParaRPr>
          </a:p>
          <a:p>
            <a:pPr>
              <a:buFontTx/>
              <a:buNone/>
            </a:pPr>
            <a:r>
              <a:rPr lang="en-US" sz="2000" dirty="0" smtClean="0">
                <a:sym typeface="Wingdings" pitchFamily="-84" charset="2"/>
              </a:rPr>
              <a:t>“cracker” /</a:t>
            </a:r>
            <a:r>
              <a:rPr lang="en-US" sz="2000" dirty="0" err="1" smtClean="0">
                <a:sym typeface="Wingdings" pitchFamily="-84" charset="2"/>
              </a:rPr>
              <a:t>k</a:t>
            </a:r>
            <a:r>
              <a:rPr lang="en-US" sz="2000" dirty="0" err="1" smtClean="0">
                <a:latin typeface="Lucida Grande" pitchFamily="-84" charset="0"/>
                <a:sym typeface="Wingdings" pitchFamily="-84" charset="2"/>
              </a:rPr>
              <a:t>ɹ</a:t>
            </a:r>
            <a:r>
              <a:rPr lang="en-US" sz="2000" dirty="0" err="1" smtClean="0">
                <a:sym typeface="Wingdings" pitchFamily="-84" charset="2"/>
              </a:rPr>
              <a:t>ækə</a:t>
            </a:r>
            <a:r>
              <a:rPr lang="en-US" sz="2000" dirty="0" err="1" smtClean="0">
                <a:latin typeface="Lucida Grande" pitchFamily="-84" charset="0"/>
                <a:sym typeface="Wingdings" pitchFamily="-84" charset="2"/>
              </a:rPr>
              <a:t>ɹ</a:t>
            </a:r>
            <a:r>
              <a:rPr lang="en-US" sz="2000" dirty="0" smtClean="0">
                <a:sym typeface="Wingdings" pitchFamily="-84" charset="2"/>
              </a:rPr>
              <a:t>/  “</a:t>
            </a:r>
            <a:r>
              <a:rPr lang="en-US" sz="2000" dirty="0" err="1" smtClean="0">
                <a:sym typeface="Wingdings" pitchFamily="-84" charset="2"/>
              </a:rPr>
              <a:t>gwa</a:t>
            </a:r>
            <a:r>
              <a:rPr lang="en-US" sz="2000" dirty="0" smtClean="0">
                <a:sym typeface="Wingdings" pitchFamily="-84" charset="2"/>
              </a:rPr>
              <a:t>” /</a:t>
            </a:r>
            <a:r>
              <a:rPr lang="en-US" sz="2000" dirty="0" err="1" smtClean="0">
                <a:sym typeface="Wingdings" pitchFamily="-84" charset="2"/>
              </a:rPr>
              <a:t>gwæ</a:t>
            </a:r>
            <a:r>
              <a:rPr lang="en-US" sz="2000" dirty="0" smtClean="0">
                <a:sym typeface="Wingdings" pitchFamily="-84" charset="2"/>
              </a:rPr>
              <a:t>/ </a:t>
            </a:r>
          </a:p>
          <a:p>
            <a:pPr>
              <a:buFontTx/>
              <a:buNone/>
            </a:pPr>
            <a:r>
              <a:rPr lang="en-US" sz="2000" dirty="0" smtClean="0">
                <a:sym typeface="Wingdings" pitchFamily="-84" charset="2"/>
              </a:rPr>
              <a:t>	 /</a:t>
            </a:r>
            <a:r>
              <a:rPr lang="en-US" sz="2000" dirty="0" err="1" smtClean="0">
                <a:solidFill>
                  <a:schemeClr val="hlink"/>
                </a:solidFill>
                <a:sym typeface="Wingdings" pitchFamily="-84" charset="2"/>
              </a:rPr>
              <a:t>k</a:t>
            </a:r>
            <a:r>
              <a:rPr lang="en-US" sz="2000" dirty="0" err="1" smtClean="0">
                <a:latin typeface="Lucida Grande" pitchFamily="-84" charset="0"/>
                <a:sym typeface="Wingdings" pitchFamily="-84" charset="2"/>
              </a:rPr>
              <a:t>ɹ</a:t>
            </a:r>
            <a:r>
              <a:rPr lang="en-US" sz="2000" dirty="0" err="1" smtClean="0">
                <a:sym typeface="Wingdings" pitchFamily="-84" charset="2"/>
              </a:rPr>
              <a:t>ækə</a:t>
            </a:r>
            <a:r>
              <a:rPr lang="en-US" sz="2000" dirty="0" err="1" smtClean="0">
                <a:latin typeface="Lucida Grande" pitchFamily="-84" charset="0"/>
                <a:sym typeface="Wingdings" pitchFamily="-84" charset="2"/>
              </a:rPr>
              <a:t>ɹ</a:t>
            </a:r>
            <a:r>
              <a:rPr lang="en-US" sz="2000" dirty="0" smtClean="0">
                <a:sym typeface="Wingdings" pitchFamily="-84" charset="2"/>
              </a:rPr>
              <a:t>/  /</a:t>
            </a:r>
            <a:r>
              <a:rPr lang="en-US" sz="2000" dirty="0" err="1" smtClean="0">
                <a:solidFill>
                  <a:schemeClr val="hlink"/>
                </a:solidFill>
                <a:sym typeface="Wingdings" pitchFamily="-84" charset="2"/>
              </a:rPr>
              <a:t>g</a:t>
            </a:r>
            <a:r>
              <a:rPr lang="en-US" sz="2000" dirty="0" err="1" smtClean="0">
                <a:latin typeface="Lucida Grande" pitchFamily="-84" charset="0"/>
                <a:sym typeface="Wingdings" pitchFamily="-84" charset="2"/>
              </a:rPr>
              <a:t>ɹ</a:t>
            </a:r>
            <a:r>
              <a:rPr lang="en-US" sz="2000" dirty="0" err="1" smtClean="0">
                <a:sym typeface="Wingdings" pitchFamily="-84" charset="2"/>
              </a:rPr>
              <a:t>ækə</a:t>
            </a:r>
            <a:r>
              <a:rPr lang="en-US" sz="2000" dirty="0" err="1" smtClean="0">
                <a:latin typeface="Lucida Grande" pitchFamily="-84" charset="0"/>
                <a:sym typeface="Wingdings" pitchFamily="-84" charset="2"/>
              </a:rPr>
              <a:t>ɹ</a:t>
            </a:r>
            <a:r>
              <a:rPr lang="en-US" sz="2000" dirty="0" smtClean="0">
                <a:sym typeface="Wingdings" pitchFamily="-84" charset="2"/>
              </a:rPr>
              <a:t>/</a:t>
            </a:r>
          </a:p>
          <a:p>
            <a:pPr>
              <a:buFontTx/>
              <a:buNone/>
            </a:pPr>
            <a:r>
              <a:rPr lang="en-US" sz="2000" dirty="0" smtClean="0">
                <a:sym typeface="Wingdings" pitchFamily="-84" charset="2"/>
              </a:rPr>
              <a:t>		[</a:t>
            </a:r>
            <a:r>
              <a:rPr lang="en-US" sz="2000" dirty="0" smtClean="0">
                <a:solidFill>
                  <a:schemeClr val="hlink"/>
                </a:solidFill>
                <a:sym typeface="Wingdings" pitchFamily="-84" charset="2"/>
              </a:rPr>
              <a:t>assimilation: </a:t>
            </a:r>
            <a:r>
              <a:rPr lang="en-US" sz="2000" dirty="0" smtClean="0">
                <a:solidFill>
                  <a:schemeClr val="hlink"/>
                </a:solidFill>
                <a:sym typeface="Wingdings" pitchFamily="-84" charset="2"/>
              </a:rPr>
              <a:t>/k/ </a:t>
            </a:r>
            <a:r>
              <a:rPr lang="en-US" sz="2000" dirty="0" smtClean="0">
                <a:solidFill>
                  <a:schemeClr val="hlink"/>
                </a:solidFill>
                <a:sym typeface="Wingdings" pitchFamily="-84" charset="2"/>
              </a:rPr>
              <a:t>picks up +voice of /</a:t>
            </a:r>
            <a:r>
              <a:rPr lang="en-US" sz="2000" dirty="0" err="1" smtClean="0">
                <a:solidFill>
                  <a:schemeClr val="hlink"/>
                </a:solidFill>
                <a:latin typeface="Lucida Grande" pitchFamily="-84" charset="0"/>
                <a:sym typeface="Wingdings" pitchFamily="-84" charset="2"/>
              </a:rPr>
              <a:t>ɹ</a:t>
            </a:r>
            <a:r>
              <a:rPr lang="en-US" sz="2000" dirty="0" smtClean="0">
                <a:solidFill>
                  <a:schemeClr val="hlink"/>
                </a:solidFill>
                <a:sym typeface="Wingdings" pitchFamily="-84" charset="2"/>
              </a:rPr>
              <a:t>/ (or vowel)</a:t>
            </a:r>
            <a:r>
              <a:rPr lang="en-US" sz="2000" dirty="0" smtClean="0">
                <a:sym typeface="Wingdings" pitchFamily="-84" charset="2"/>
              </a:rPr>
              <a:t>]</a:t>
            </a:r>
          </a:p>
          <a:p>
            <a:pPr>
              <a:buFontTx/>
              <a:buNone/>
            </a:pPr>
            <a:r>
              <a:rPr lang="en-US" sz="2000" dirty="0" smtClean="0">
                <a:sym typeface="Wingdings" pitchFamily="-84" charset="2"/>
              </a:rPr>
              <a:t>	 /</a:t>
            </a:r>
            <a:r>
              <a:rPr lang="en-US" sz="2000" dirty="0" err="1" smtClean="0">
                <a:sym typeface="Wingdings" pitchFamily="-84" charset="2"/>
              </a:rPr>
              <a:t>g</a:t>
            </a:r>
            <a:r>
              <a:rPr lang="en-US" sz="2000" dirty="0" err="1" smtClean="0">
                <a:solidFill>
                  <a:schemeClr val="hlink"/>
                </a:solidFill>
                <a:latin typeface="Lucida Grande" pitchFamily="-84" charset="0"/>
                <a:sym typeface="Wingdings" pitchFamily="-84" charset="2"/>
              </a:rPr>
              <a:t>ɹ</a:t>
            </a:r>
            <a:r>
              <a:rPr lang="en-US" sz="2000" dirty="0" err="1" smtClean="0">
                <a:sym typeface="Wingdings" pitchFamily="-84" charset="2"/>
              </a:rPr>
              <a:t>ækə</a:t>
            </a:r>
            <a:r>
              <a:rPr lang="en-US" sz="2000" dirty="0" err="1" smtClean="0">
                <a:latin typeface="Lucida Grande" pitchFamily="-84" charset="0"/>
                <a:sym typeface="Wingdings" pitchFamily="-84" charset="2"/>
              </a:rPr>
              <a:t>ɹ</a:t>
            </a:r>
            <a:r>
              <a:rPr lang="en-US" sz="2000" dirty="0" smtClean="0">
                <a:sym typeface="Wingdings" pitchFamily="-84" charset="2"/>
              </a:rPr>
              <a:t>/  /</a:t>
            </a:r>
            <a:r>
              <a:rPr lang="en-US" sz="2000" dirty="0" err="1" smtClean="0">
                <a:sym typeface="Wingdings" pitchFamily="-84" charset="2"/>
              </a:rPr>
              <a:t>g</a:t>
            </a:r>
            <a:r>
              <a:rPr lang="en-US" sz="2000" dirty="0" err="1" smtClean="0">
                <a:solidFill>
                  <a:schemeClr val="hlink"/>
                </a:solidFill>
                <a:sym typeface="Wingdings" pitchFamily="-84" charset="2"/>
              </a:rPr>
              <a:t>w</a:t>
            </a:r>
            <a:r>
              <a:rPr lang="en-US" sz="2000" dirty="0" err="1" smtClean="0">
                <a:sym typeface="Wingdings" pitchFamily="-84" charset="2"/>
              </a:rPr>
              <a:t>ækə</a:t>
            </a:r>
            <a:r>
              <a:rPr lang="en-US" sz="2000" dirty="0" err="1" smtClean="0">
                <a:latin typeface="Lucida Grande" pitchFamily="-84" charset="0"/>
                <a:sym typeface="Wingdings" pitchFamily="-84" charset="2"/>
              </a:rPr>
              <a:t>ɹ</a:t>
            </a:r>
            <a:r>
              <a:rPr lang="en-US" sz="2000" dirty="0" smtClean="0">
                <a:sym typeface="Wingdings" pitchFamily="-84" charset="2"/>
              </a:rPr>
              <a:t>/ </a:t>
            </a:r>
          </a:p>
          <a:p>
            <a:pPr>
              <a:buFontTx/>
              <a:buNone/>
            </a:pPr>
            <a:r>
              <a:rPr lang="en-US" sz="2000" dirty="0" smtClean="0">
                <a:sym typeface="Wingdings" pitchFamily="-84" charset="2"/>
              </a:rPr>
              <a:t>		[</a:t>
            </a:r>
            <a:r>
              <a:rPr lang="en-US" sz="2000" dirty="0" smtClean="0">
                <a:solidFill>
                  <a:schemeClr val="hlink"/>
                </a:solidFill>
                <a:sym typeface="Wingdings" pitchFamily="-84" charset="2"/>
              </a:rPr>
              <a:t>gliding</a:t>
            </a:r>
            <a:r>
              <a:rPr lang="en-US" sz="2000" dirty="0" smtClean="0">
                <a:sym typeface="Wingdings" pitchFamily="-84" charset="2"/>
              </a:rPr>
              <a:t>]</a:t>
            </a:r>
          </a:p>
          <a:p>
            <a:pPr>
              <a:buFontTx/>
              <a:buNone/>
            </a:pPr>
            <a:r>
              <a:rPr lang="en-US" sz="2000" dirty="0" smtClean="0">
                <a:sym typeface="Wingdings" pitchFamily="-84" charset="2"/>
              </a:rPr>
              <a:t>	/</a:t>
            </a:r>
            <a:r>
              <a:rPr lang="en-US" sz="2000" dirty="0" err="1" smtClean="0">
                <a:sym typeface="Wingdings" pitchFamily="-84" charset="2"/>
              </a:rPr>
              <a:t>gwæ</a:t>
            </a:r>
            <a:r>
              <a:rPr lang="en-US" sz="2000" dirty="0" err="1" smtClean="0">
                <a:solidFill>
                  <a:schemeClr val="bg2"/>
                </a:solidFill>
                <a:sym typeface="Wingdings" pitchFamily="-84" charset="2"/>
              </a:rPr>
              <a:t>kə</a:t>
            </a:r>
            <a:r>
              <a:rPr lang="en-US" sz="2000" dirty="0" err="1" smtClean="0">
                <a:solidFill>
                  <a:schemeClr val="bg2"/>
                </a:solidFill>
                <a:latin typeface="Lucida Grande" pitchFamily="-84" charset="0"/>
                <a:sym typeface="Wingdings" pitchFamily="-84" charset="2"/>
              </a:rPr>
              <a:t>ɹ</a:t>
            </a:r>
            <a:r>
              <a:rPr lang="en-US" sz="2000" dirty="0" smtClean="0">
                <a:sym typeface="Wingdings" pitchFamily="-84" charset="2"/>
              </a:rPr>
              <a:t>/  /</a:t>
            </a:r>
            <a:r>
              <a:rPr lang="en-US" sz="2000" dirty="0" err="1" smtClean="0">
                <a:sym typeface="Wingdings" pitchFamily="-84" charset="2"/>
              </a:rPr>
              <a:t>gwæ</a:t>
            </a:r>
            <a:r>
              <a:rPr lang="en-US" sz="2000" dirty="0" smtClean="0">
                <a:sym typeface="Wingdings" pitchFamily="-84" charset="2"/>
              </a:rPr>
              <a:t>/</a:t>
            </a:r>
          </a:p>
          <a:p>
            <a:pPr>
              <a:buFontTx/>
              <a:buNone/>
            </a:pPr>
            <a:r>
              <a:rPr lang="en-US" sz="2000" dirty="0" smtClean="0">
                <a:sym typeface="Wingdings" pitchFamily="-84" charset="2"/>
              </a:rPr>
              <a:t>		[</a:t>
            </a:r>
            <a:r>
              <a:rPr lang="en-US" sz="2000" dirty="0" smtClean="0">
                <a:solidFill>
                  <a:schemeClr val="bg2"/>
                </a:solidFill>
                <a:sym typeface="Wingdings" pitchFamily="-84" charset="2"/>
              </a:rPr>
              <a:t>unstressed syllable deletion</a:t>
            </a:r>
            <a:r>
              <a:rPr lang="en-US" sz="2000" dirty="0" smtClean="0">
                <a:sym typeface="Wingdings" pitchFamily="-84" charset="2"/>
              </a:rPr>
              <a:t>] </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ChangeArrowheads="1"/>
          </p:cNvSpPr>
          <p:nvPr>
            <p:ph type="title" idx="4294967295"/>
          </p:nvPr>
        </p:nvSpPr>
        <p:spPr>
          <a:xfrm>
            <a:off x="685800" y="0"/>
            <a:ext cx="7772400" cy="1143000"/>
          </a:xfrm>
        </p:spPr>
        <p:txBody>
          <a:bodyPr/>
          <a:lstStyle/>
          <a:p>
            <a:pPr eaLnBrk="1" hangingPunct="1"/>
            <a:r>
              <a:rPr lang="en-US" sz="3200"/>
              <a:t>Why do they make these errors?</a:t>
            </a:r>
          </a:p>
        </p:txBody>
      </p:sp>
      <p:sp>
        <p:nvSpPr>
          <p:cNvPr id="796675" name="Rectangle 3"/>
          <p:cNvSpPr>
            <a:spLocks noGrp="1" noChangeArrowheads="1"/>
          </p:cNvSpPr>
          <p:nvPr>
            <p:ph type="body" idx="4294967295"/>
          </p:nvPr>
        </p:nvSpPr>
        <p:spPr>
          <a:xfrm>
            <a:off x="0" y="1066800"/>
            <a:ext cx="9144000" cy="1219200"/>
          </a:xfrm>
        </p:spPr>
        <p:txBody>
          <a:bodyPr/>
          <a:lstStyle/>
          <a:p>
            <a:pPr eaLnBrk="1" hangingPunct="1">
              <a:buFontTx/>
              <a:buNone/>
            </a:pPr>
            <a:r>
              <a:rPr lang="en-US" sz="2000"/>
              <a:t>Idea: Just a motor limitation.  They can’t physically produce it all fast enough, but they can perceive the differences.</a:t>
            </a:r>
            <a:endParaRPr lang="en-US" sz="1800"/>
          </a:p>
        </p:txBody>
      </p:sp>
      <p:pic>
        <p:nvPicPr>
          <p:cNvPr id="796676" name="Picture 4"/>
          <p:cNvPicPr>
            <a:picLocks noChangeAspect="1" noChangeArrowheads="1"/>
          </p:cNvPicPr>
          <p:nvPr/>
        </p:nvPicPr>
        <p:blipFill>
          <a:blip r:embed="rId3"/>
          <a:srcRect/>
          <a:stretch>
            <a:fillRect/>
          </a:stretch>
        </p:blipFill>
        <p:spPr bwMode="auto">
          <a:xfrm>
            <a:off x="7543800" y="2895600"/>
            <a:ext cx="1046163" cy="1143000"/>
          </a:xfrm>
          <a:prstGeom prst="rect">
            <a:avLst/>
          </a:prstGeom>
          <a:noFill/>
          <a:ln w="9525">
            <a:noFill/>
            <a:miter lim="800000"/>
            <a:headEnd/>
            <a:tailEnd/>
          </a:ln>
        </p:spPr>
      </p:pic>
      <p:sp>
        <p:nvSpPr>
          <p:cNvPr id="796677" name="Rectangle 5"/>
          <p:cNvSpPr>
            <a:spLocks noChangeArrowheads="1"/>
          </p:cNvSpPr>
          <p:nvPr/>
        </p:nvSpPr>
        <p:spPr bwMode="auto">
          <a:xfrm>
            <a:off x="304800" y="2471738"/>
            <a:ext cx="6781800" cy="3533275"/>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pPr>
            <a:r>
              <a:rPr lang="en-US" b="0" dirty="0">
                <a:latin typeface="Calibri"/>
                <a:ea typeface="Osaka" pitchFamily="-84" charset="-128"/>
                <a:cs typeface="Osaka" pitchFamily="-84" charset="-128"/>
              </a:rPr>
              <a:t>Child: “</a:t>
            </a:r>
            <a:r>
              <a:rPr lang="en-US" b="0" dirty="0" err="1">
                <a:latin typeface="Calibri"/>
                <a:ea typeface="Osaka" pitchFamily="-84" charset="-128"/>
                <a:cs typeface="Osaka" pitchFamily="-84" charset="-128"/>
              </a:rPr>
              <a:t>Gimme</a:t>
            </a:r>
            <a:r>
              <a:rPr lang="en-US" b="0" dirty="0">
                <a:latin typeface="Calibri"/>
                <a:ea typeface="Osaka" pitchFamily="-84" charset="-128"/>
                <a:cs typeface="Osaka" pitchFamily="-84" charset="-128"/>
              </a:rPr>
              <a:t> my </a:t>
            </a:r>
            <a:r>
              <a:rPr lang="en-US" b="0" dirty="0" err="1">
                <a:latin typeface="Calibri"/>
                <a:ea typeface="Osaka" pitchFamily="-84" charset="-128"/>
                <a:cs typeface="Osaka" pitchFamily="-84" charset="-128"/>
              </a:rPr>
              <a:t>guk</a:t>
            </a:r>
            <a:r>
              <a:rPr lang="en-US" b="0" dirty="0">
                <a:latin typeface="Calibri"/>
                <a:ea typeface="Osaka" pitchFamily="-84" charset="-128"/>
                <a:cs typeface="Osaka" pitchFamily="-84" charset="-128"/>
              </a:rPr>
              <a:t>!”</a:t>
            </a:r>
          </a:p>
          <a:p>
            <a:pPr eaLnBrk="1" hangingPunct="1">
              <a:lnSpc>
                <a:spcPct val="90000"/>
              </a:lnSpc>
              <a:spcBef>
                <a:spcPct val="20000"/>
              </a:spcBef>
            </a:pPr>
            <a:r>
              <a:rPr lang="en-US" b="0" dirty="0">
                <a:latin typeface="Calibri"/>
                <a:ea typeface="Osaka" pitchFamily="-84" charset="-128"/>
                <a:cs typeface="Osaka" pitchFamily="-84" charset="-128"/>
              </a:rPr>
              <a:t>Father: “You mean your duck?”</a:t>
            </a:r>
          </a:p>
          <a:p>
            <a:pPr eaLnBrk="1" hangingPunct="1">
              <a:lnSpc>
                <a:spcPct val="90000"/>
              </a:lnSpc>
              <a:spcBef>
                <a:spcPct val="20000"/>
              </a:spcBef>
            </a:pPr>
            <a:r>
              <a:rPr lang="en-US" b="0" dirty="0">
                <a:latin typeface="Calibri"/>
                <a:ea typeface="Osaka" pitchFamily="-84" charset="-128"/>
                <a:cs typeface="Osaka" pitchFamily="-84" charset="-128"/>
              </a:rPr>
              <a:t>Child: “Yes, my </a:t>
            </a:r>
            <a:r>
              <a:rPr lang="en-US" b="0" dirty="0" err="1">
                <a:latin typeface="Calibri"/>
                <a:ea typeface="Osaka" pitchFamily="-84" charset="-128"/>
                <a:cs typeface="Osaka" pitchFamily="-84" charset="-128"/>
              </a:rPr>
              <a:t>guk</a:t>
            </a:r>
            <a:r>
              <a:rPr lang="en-US" b="0" dirty="0">
                <a:latin typeface="Calibri"/>
                <a:ea typeface="Osaka" pitchFamily="-84" charset="-128"/>
                <a:cs typeface="Osaka" pitchFamily="-84" charset="-128"/>
              </a:rPr>
              <a:t>!”</a:t>
            </a:r>
          </a:p>
          <a:p>
            <a:pPr eaLnBrk="1" hangingPunct="1">
              <a:lnSpc>
                <a:spcPct val="90000"/>
              </a:lnSpc>
              <a:spcBef>
                <a:spcPct val="20000"/>
              </a:spcBef>
            </a:pPr>
            <a:r>
              <a:rPr lang="en-US" b="0" dirty="0">
                <a:latin typeface="Calibri"/>
                <a:ea typeface="Osaka" pitchFamily="-84" charset="-128"/>
                <a:cs typeface="Osaka" pitchFamily="-84" charset="-128"/>
              </a:rPr>
              <a:t>Father (hands child the duck): “Okay, here’s your </a:t>
            </a:r>
            <a:r>
              <a:rPr lang="en-US" b="0" dirty="0" err="1">
                <a:latin typeface="Calibri"/>
                <a:ea typeface="Osaka" pitchFamily="-84" charset="-128"/>
                <a:cs typeface="Osaka" pitchFamily="-84" charset="-128"/>
              </a:rPr>
              <a:t>guk</a:t>
            </a:r>
            <a:r>
              <a:rPr lang="en-US" b="0" dirty="0">
                <a:latin typeface="Calibri"/>
                <a:ea typeface="Osaka" pitchFamily="-84" charset="-128"/>
                <a:cs typeface="Osaka" pitchFamily="-84" charset="-128"/>
              </a:rPr>
              <a:t>.”</a:t>
            </a:r>
          </a:p>
          <a:p>
            <a:pPr eaLnBrk="1" hangingPunct="1">
              <a:lnSpc>
                <a:spcPct val="90000"/>
              </a:lnSpc>
              <a:spcBef>
                <a:spcPct val="20000"/>
              </a:spcBef>
            </a:pPr>
            <a:r>
              <a:rPr lang="en-US" b="0" dirty="0">
                <a:latin typeface="Calibri"/>
                <a:ea typeface="Osaka" pitchFamily="-84" charset="-128"/>
                <a:cs typeface="Osaka" pitchFamily="-84" charset="-128"/>
              </a:rPr>
              <a:t>Child (annoyed): “No, Daddy - I say it that way, not you.”</a:t>
            </a:r>
          </a:p>
          <a:p>
            <a:pPr eaLnBrk="1" hangingPunct="1">
              <a:lnSpc>
                <a:spcPct val="90000"/>
              </a:lnSpc>
              <a:spcBef>
                <a:spcPct val="20000"/>
              </a:spcBef>
            </a:pPr>
            <a:endParaRPr lang="en-US" b="0" dirty="0">
              <a:latin typeface="Calibri"/>
              <a:ea typeface="Osaka" pitchFamily="-84" charset="-128"/>
              <a:cs typeface="Osaka" pitchFamily="-84" charset="-128"/>
            </a:endParaRPr>
          </a:p>
          <a:p>
            <a:pPr eaLnBrk="1" hangingPunct="1">
              <a:lnSpc>
                <a:spcPct val="90000"/>
              </a:lnSpc>
              <a:spcBef>
                <a:spcPct val="20000"/>
              </a:spcBef>
            </a:pPr>
            <a:endParaRPr lang="en-US" b="0" dirty="0">
              <a:latin typeface="Calibri"/>
              <a:ea typeface="Osaka" pitchFamily="-84" charset="-128"/>
              <a:cs typeface="Osaka" pitchFamily="-84" charset="-128"/>
            </a:endParaRPr>
          </a:p>
        </p:txBody>
      </p:sp>
      <p:pic>
        <p:nvPicPr>
          <p:cNvPr id="796678" name="Picture 7"/>
          <p:cNvPicPr>
            <a:picLocks noChangeAspect="1" noChangeArrowheads="1"/>
          </p:cNvPicPr>
          <p:nvPr/>
        </p:nvPicPr>
        <p:blipFill>
          <a:blip r:embed="rId4"/>
          <a:srcRect/>
          <a:stretch>
            <a:fillRect/>
          </a:stretch>
        </p:blipFill>
        <p:spPr bwMode="auto">
          <a:xfrm>
            <a:off x="3048000" y="4979988"/>
            <a:ext cx="2679700" cy="16621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ChangeArrowheads="1"/>
          </p:cNvSpPr>
          <p:nvPr>
            <p:ph type="title" idx="4294967295"/>
          </p:nvPr>
        </p:nvSpPr>
        <p:spPr>
          <a:xfrm>
            <a:off x="0" y="1981200"/>
            <a:ext cx="8991600" cy="1143000"/>
          </a:xfrm>
        </p:spPr>
        <p:txBody>
          <a:bodyPr/>
          <a:lstStyle/>
          <a:p>
            <a:pPr eaLnBrk="1" hangingPunct="1"/>
            <a:r>
              <a:rPr lang="en-US" sz="3200" dirty="0"/>
              <a:t>Phonological </a:t>
            </a:r>
            <a:r>
              <a:rPr lang="en-US" sz="3200" dirty="0" smtClean="0"/>
              <a:t>development </a:t>
            </a:r>
            <a:r>
              <a:rPr lang="en-US" sz="3200" dirty="0"/>
              <a:t>o</a:t>
            </a:r>
            <a:r>
              <a:rPr lang="en-US" sz="3200" dirty="0" smtClean="0"/>
              <a:t>nce </a:t>
            </a:r>
            <a:r>
              <a:rPr lang="en-US" sz="3200" dirty="0"/>
              <a:t>s</a:t>
            </a:r>
            <a:r>
              <a:rPr lang="en-US" sz="3200" dirty="0" smtClean="0"/>
              <a:t>peech </a:t>
            </a:r>
            <a:r>
              <a:rPr lang="en-US" sz="3200" dirty="0"/>
              <a:t>b</a:t>
            </a:r>
            <a:r>
              <a:rPr lang="en-US" sz="3200" dirty="0" smtClean="0"/>
              <a:t>egins</a:t>
            </a:r>
            <a:endParaRPr lang="en-US" sz="3200" dirty="0"/>
          </a:p>
        </p:txBody>
      </p:sp>
      <p:pic>
        <p:nvPicPr>
          <p:cNvPr id="768003" name="Picture 4"/>
          <p:cNvPicPr>
            <a:picLocks noChangeAspect="1" noChangeArrowheads="1"/>
          </p:cNvPicPr>
          <p:nvPr/>
        </p:nvPicPr>
        <p:blipFill>
          <a:blip r:embed="rId3"/>
          <a:srcRect/>
          <a:stretch>
            <a:fillRect/>
          </a:stretch>
        </p:blipFill>
        <p:spPr bwMode="auto">
          <a:xfrm>
            <a:off x="2819400" y="3352800"/>
            <a:ext cx="3292475" cy="31765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4"/>
          <p:cNvSpPr>
            <a:spLocks noGrp="1" noChangeArrowheads="1"/>
          </p:cNvSpPr>
          <p:nvPr>
            <p:ph type="title" idx="4294967295"/>
          </p:nvPr>
        </p:nvSpPr>
        <p:spPr>
          <a:xfrm>
            <a:off x="685800" y="0"/>
            <a:ext cx="7772400" cy="1143000"/>
          </a:xfrm>
          <a:noFill/>
        </p:spPr>
        <p:txBody>
          <a:bodyPr/>
          <a:lstStyle/>
          <a:p>
            <a:pPr eaLnBrk="1" hangingPunct="1"/>
            <a:r>
              <a:rPr lang="en-US" sz="3200"/>
              <a:t>Why do they make these errors?</a:t>
            </a:r>
          </a:p>
        </p:txBody>
      </p:sp>
      <p:sp>
        <p:nvSpPr>
          <p:cNvPr id="798723" name="Rectangle 5"/>
          <p:cNvSpPr>
            <a:spLocks noGrp="1" noChangeArrowheads="1"/>
          </p:cNvSpPr>
          <p:nvPr>
            <p:ph type="body" idx="4294967295"/>
          </p:nvPr>
        </p:nvSpPr>
        <p:spPr>
          <a:xfrm>
            <a:off x="0" y="1066800"/>
            <a:ext cx="9144000" cy="1219200"/>
          </a:xfrm>
          <a:noFill/>
        </p:spPr>
        <p:txBody>
          <a:bodyPr/>
          <a:lstStyle/>
          <a:p>
            <a:pPr eaLnBrk="1" hangingPunct="1">
              <a:buFontTx/>
              <a:buNone/>
            </a:pPr>
            <a:r>
              <a:rPr lang="en-US" sz="2000"/>
              <a:t>Idea: Just a motor limitation.  They can’t physically produce it all fast enough, but they can perceive the differences.</a:t>
            </a:r>
          </a:p>
        </p:txBody>
      </p:sp>
      <p:sp>
        <p:nvSpPr>
          <p:cNvPr id="798724" name="Rectangle 7"/>
          <p:cNvSpPr>
            <a:spLocks noChangeArrowheads="1"/>
          </p:cNvSpPr>
          <p:nvPr/>
        </p:nvSpPr>
        <p:spPr bwMode="auto">
          <a:xfrm>
            <a:off x="2667000" y="2438400"/>
            <a:ext cx="6172200" cy="4124206"/>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pPr>
            <a:r>
              <a:rPr lang="en-US" b="0" dirty="0">
                <a:solidFill>
                  <a:schemeClr val="tx2"/>
                </a:solidFill>
                <a:latin typeface="Calibri"/>
                <a:ea typeface="Osaka" pitchFamily="-84" charset="-128"/>
                <a:cs typeface="Osaka" pitchFamily="-84" charset="-128"/>
              </a:rPr>
              <a:t>But some contrasts are actually difficult for them to distinguish, </a:t>
            </a:r>
            <a:r>
              <a:rPr lang="en-US" b="0" dirty="0">
                <a:latin typeface="Calibri"/>
                <a:ea typeface="Osaka" pitchFamily="-84" charset="-128"/>
                <a:cs typeface="Osaka" pitchFamily="-84" charset="-128"/>
              </a:rPr>
              <a:t>such as /</a:t>
            </a:r>
            <a:r>
              <a:rPr lang="en-US" b="0" dirty="0" err="1">
                <a:latin typeface="Lucida Grande" pitchFamily="-84" charset="0"/>
                <a:ea typeface="Osaka" pitchFamily="-84" charset="-128"/>
                <a:cs typeface="Osaka" pitchFamily="-84" charset="-128"/>
              </a:rPr>
              <a:t>ɵ</a:t>
            </a:r>
            <a:r>
              <a:rPr lang="en-US" b="0" dirty="0">
                <a:latin typeface="Calibri"/>
                <a:ea typeface="Osaka" pitchFamily="-84" charset="-128"/>
                <a:cs typeface="Osaka" pitchFamily="-84" charset="-128"/>
              </a:rPr>
              <a:t>/ from /f/ and /</a:t>
            </a:r>
            <a:r>
              <a:rPr lang="en-US" b="0" dirty="0" err="1">
                <a:latin typeface="Lucida Grande" pitchFamily="-84" charset="0"/>
                <a:ea typeface="Osaka" pitchFamily="-84" charset="-128"/>
                <a:cs typeface="Osaka" pitchFamily="-84" charset="-128"/>
              </a:rPr>
              <a:t>ɹ</a:t>
            </a:r>
            <a:r>
              <a:rPr lang="en-US" b="0" dirty="0">
                <a:latin typeface="Calibri"/>
                <a:ea typeface="Osaka" pitchFamily="-84" charset="-128"/>
                <a:cs typeface="Osaka" pitchFamily="-84" charset="-128"/>
              </a:rPr>
              <a:t>/ from /w/.  Production errors for these may have a basis in perception - their speech sound representation isn’t quite right yet.</a:t>
            </a:r>
          </a:p>
          <a:p>
            <a:pPr eaLnBrk="1" hangingPunct="1">
              <a:lnSpc>
                <a:spcPct val="90000"/>
              </a:lnSpc>
              <a:spcBef>
                <a:spcPct val="20000"/>
              </a:spcBef>
            </a:pPr>
            <a:endParaRPr lang="en-US" b="0" dirty="0">
              <a:solidFill>
                <a:schemeClr val="tx2"/>
              </a:solidFill>
              <a:latin typeface="Calibri"/>
              <a:ea typeface="Osaka" pitchFamily="-84" charset="-128"/>
              <a:cs typeface="Osaka" pitchFamily="-84" charset="-128"/>
            </a:endParaRPr>
          </a:p>
          <a:p>
            <a:pPr eaLnBrk="1" hangingPunct="1">
              <a:lnSpc>
                <a:spcPct val="90000"/>
              </a:lnSpc>
              <a:spcBef>
                <a:spcPct val="20000"/>
              </a:spcBef>
            </a:pPr>
            <a:r>
              <a:rPr lang="en-US" b="0" dirty="0">
                <a:solidFill>
                  <a:schemeClr val="tx2"/>
                </a:solidFill>
                <a:latin typeface="Calibri"/>
                <a:ea typeface="Osaka" pitchFamily="-84" charset="-128"/>
                <a:cs typeface="Osaka" pitchFamily="-84" charset="-128"/>
              </a:rPr>
              <a:t>The jury is still out on the interaction between speech perception and speech production…</a:t>
            </a:r>
          </a:p>
          <a:p>
            <a:pPr eaLnBrk="1" hangingPunct="1">
              <a:lnSpc>
                <a:spcPct val="90000"/>
              </a:lnSpc>
              <a:spcBef>
                <a:spcPct val="20000"/>
              </a:spcBef>
            </a:pPr>
            <a:endParaRPr lang="en-US" b="0" dirty="0">
              <a:solidFill>
                <a:schemeClr val="tx2"/>
              </a:solidFill>
              <a:latin typeface="Calibri"/>
              <a:ea typeface="Osaka" pitchFamily="-84" charset="-128"/>
              <a:cs typeface="Osaka" pitchFamily="-84" charset="-128"/>
            </a:endParaRPr>
          </a:p>
          <a:p>
            <a:pPr eaLnBrk="1" hangingPunct="1">
              <a:lnSpc>
                <a:spcPct val="90000"/>
              </a:lnSpc>
              <a:spcBef>
                <a:spcPct val="20000"/>
              </a:spcBef>
            </a:pPr>
            <a:endParaRPr lang="en-US" b="0" dirty="0">
              <a:solidFill>
                <a:schemeClr val="tx2"/>
              </a:solidFill>
              <a:latin typeface="Calibri"/>
              <a:ea typeface="Osaka" pitchFamily="-84" charset="-128"/>
              <a:cs typeface="Osaka" pitchFamily="-84" charset="-128"/>
            </a:endParaRPr>
          </a:p>
          <a:p>
            <a:pPr eaLnBrk="1" hangingPunct="1">
              <a:lnSpc>
                <a:spcPct val="90000"/>
              </a:lnSpc>
              <a:spcBef>
                <a:spcPct val="20000"/>
              </a:spcBef>
            </a:pPr>
            <a:endParaRPr lang="en-US" b="0" dirty="0">
              <a:solidFill>
                <a:schemeClr val="tx2"/>
              </a:solidFill>
              <a:latin typeface="Calibri"/>
              <a:ea typeface="Osaka" pitchFamily="-84" charset="-128"/>
              <a:cs typeface="Osaka" pitchFamily="-84" charset="-128"/>
            </a:endParaRPr>
          </a:p>
        </p:txBody>
      </p:sp>
      <p:pic>
        <p:nvPicPr>
          <p:cNvPr id="798725" name="Picture 9"/>
          <p:cNvPicPr>
            <a:picLocks noChangeAspect="1" noChangeArrowheads="1"/>
          </p:cNvPicPr>
          <p:nvPr/>
        </p:nvPicPr>
        <p:blipFill>
          <a:blip r:embed="rId3"/>
          <a:srcRect/>
          <a:stretch>
            <a:fillRect/>
          </a:stretch>
        </p:blipFill>
        <p:spPr bwMode="auto">
          <a:xfrm>
            <a:off x="304800" y="2438400"/>
            <a:ext cx="1892300" cy="2616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p:cNvSpPr>
            <a:spLocks noGrp="1" noChangeArrowheads="1"/>
          </p:cNvSpPr>
          <p:nvPr>
            <p:ph type="title" idx="4294967295"/>
          </p:nvPr>
        </p:nvSpPr>
        <p:spPr>
          <a:xfrm>
            <a:off x="685800" y="0"/>
            <a:ext cx="7772400" cy="1143000"/>
          </a:xfrm>
        </p:spPr>
        <p:txBody>
          <a:bodyPr/>
          <a:lstStyle/>
          <a:p>
            <a:pPr eaLnBrk="1" hangingPunct="1"/>
            <a:r>
              <a:rPr lang="en-US" sz="3200"/>
              <a:t>Recap: Phonological Development</a:t>
            </a:r>
          </a:p>
        </p:txBody>
      </p:sp>
      <p:sp>
        <p:nvSpPr>
          <p:cNvPr id="800771" name="Rectangle 3"/>
          <p:cNvSpPr>
            <a:spLocks noGrp="1" noChangeArrowheads="1"/>
          </p:cNvSpPr>
          <p:nvPr>
            <p:ph type="body" idx="4294967295"/>
          </p:nvPr>
        </p:nvSpPr>
        <p:spPr>
          <a:xfrm>
            <a:off x="0" y="1219200"/>
            <a:ext cx="8915400" cy="5181600"/>
          </a:xfrm>
        </p:spPr>
        <p:txBody>
          <a:bodyPr/>
          <a:lstStyle/>
          <a:p>
            <a:pPr eaLnBrk="1" hangingPunct="1">
              <a:lnSpc>
                <a:spcPct val="90000"/>
              </a:lnSpc>
              <a:buFontTx/>
              <a:buNone/>
            </a:pPr>
            <a:endParaRPr lang="en-US" sz="2400" dirty="0" smtClean="0"/>
          </a:p>
          <a:p>
            <a:pPr eaLnBrk="1" hangingPunct="1">
              <a:lnSpc>
                <a:spcPct val="90000"/>
              </a:lnSpc>
              <a:buFontTx/>
              <a:buNone/>
            </a:pPr>
            <a:r>
              <a:rPr lang="en-US" sz="2400" dirty="0" smtClean="0"/>
              <a:t>	Given </a:t>
            </a:r>
            <a:r>
              <a:rPr lang="en-US" sz="2400" dirty="0" smtClean="0"/>
              <a:t>children’s incomplete development and lesser experience with the words of the language, they often make mistakes producing even words they’re familiar with.  However, they make systematic mistakes, reflecting the underlying system they have for representing sounds.</a:t>
            </a:r>
          </a:p>
          <a:p>
            <a:pPr eaLnBrk="1" hangingPunct="1">
              <a:lnSpc>
                <a:spcPct val="90000"/>
              </a:lnSpc>
              <a:buFontTx/>
              <a:buNone/>
            </a:pPr>
            <a:endParaRPr lang="en-US" sz="2400" dirty="0" smtClean="0"/>
          </a:p>
          <a:p>
            <a:pPr eaLnBrk="1" hangingPunct="1">
              <a:lnSpc>
                <a:spcPct val="90000"/>
              </a:lnSpc>
              <a:buFontTx/>
              <a:buNone/>
            </a:pPr>
            <a:r>
              <a:rPr lang="en-US" sz="2400" dirty="0" smtClean="0"/>
              <a:t>	Most </a:t>
            </a:r>
            <a:r>
              <a:rPr lang="en-US" sz="2400" dirty="0" smtClean="0"/>
              <a:t>of children’s errors may stem from motor limitations, since they seem able to perceive incorrect pronunciations but not correct their own.  However, there are also some sounds that children have trouble perceiving correctly – which makes errors on those sounds likely due to perception issues.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Grp="1" noChangeArrowheads="1"/>
          </p:cNvSpPr>
          <p:nvPr>
            <p:ph type="title" idx="4294967295"/>
          </p:nvPr>
        </p:nvSpPr>
        <p:spPr>
          <a:xfrm>
            <a:off x="685800" y="304800"/>
            <a:ext cx="7772400" cy="1143000"/>
          </a:xfrm>
        </p:spPr>
        <p:txBody>
          <a:bodyPr/>
          <a:lstStyle/>
          <a:p>
            <a:pPr eaLnBrk="1" hangingPunct="1"/>
            <a:r>
              <a:rPr lang="en-US"/>
              <a:t>Questions?</a:t>
            </a:r>
          </a:p>
        </p:txBody>
      </p:sp>
      <p:pic>
        <p:nvPicPr>
          <p:cNvPr id="802819" name="Picture 4"/>
          <p:cNvPicPr>
            <a:picLocks noChangeAspect="1"/>
          </p:cNvPicPr>
          <p:nvPr/>
        </p:nvPicPr>
        <p:blipFill>
          <a:blip r:embed="rId3"/>
          <a:srcRect/>
          <a:stretch>
            <a:fillRect/>
          </a:stretch>
        </p:blipFill>
        <p:spPr bwMode="auto">
          <a:xfrm>
            <a:off x="3505200" y="1447800"/>
            <a:ext cx="2108200" cy="2909888"/>
          </a:xfrm>
          <a:prstGeom prst="rect">
            <a:avLst/>
          </a:prstGeom>
          <a:noFill/>
          <a:ln w="9525">
            <a:noFill/>
            <a:miter lim="800000"/>
            <a:headEnd/>
            <a:tailEnd/>
          </a:ln>
        </p:spPr>
      </p:pic>
      <p:sp>
        <p:nvSpPr>
          <p:cNvPr id="6" name="Rectangle 2"/>
          <p:cNvSpPr txBox="1">
            <a:spLocks noChangeArrowheads="1"/>
          </p:cNvSpPr>
          <p:nvPr/>
        </p:nvSpPr>
        <p:spPr bwMode="auto">
          <a:xfrm>
            <a:off x="762000" y="46482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b="0" dirty="0">
                <a:solidFill>
                  <a:schemeClr val="tx2"/>
                </a:solidFill>
                <a:latin typeface="Calibri"/>
                <a:ea typeface="Osaka" pitchFamily="-84" charset="-128"/>
                <a:cs typeface="Osaka" pitchFamily="-84" charset="-128"/>
              </a:rPr>
              <a:t>You should be able to do up through question </a:t>
            </a:r>
            <a:r>
              <a:rPr lang="en-US" b="0" dirty="0">
                <a:solidFill>
                  <a:schemeClr val="tx2"/>
                </a:solidFill>
                <a:latin typeface="Calibri"/>
                <a:ea typeface="Osaka" pitchFamily="-84" charset="-128"/>
                <a:cs typeface="Osaka" pitchFamily="-84" charset="-128"/>
              </a:rPr>
              <a:t>5</a:t>
            </a:r>
            <a:r>
              <a:rPr lang="en-US" b="0" dirty="0" smtClean="0">
                <a:solidFill>
                  <a:schemeClr val="tx2"/>
                </a:solidFill>
                <a:latin typeface="Calibri"/>
                <a:ea typeface="Osaka" pitchFamily="-84" charset="-128"/>
                <a:cs typeface="Osaka" pitchFamily="-84" charset="-128"/>
              </a:rPr>
              <a:t> </a:t>
            </a:r>
            <a:r>
              <a:rPr lang="en-US" b="0" dirty="0">
                <a:solidFill>
                  <a:schemeClr val="tx2"/>
                </a:solidFill>
                <a:latin typeface="Calibri"/>
                <a:ea typeface="Osaka" pitchFamily="-84" charset="-128"/>
                <a:cs typeface="Osaka" pitchFamily="-84" charset="-128"/>
              </a:rPr>
              <a:t>on HW2, and all of the questions from the phonological development review sheet.</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Grp="1" noChangeArrowheads="1"/>
          </p:cNvSpPr>
          <p:nvPr>
            <p:ph type="title" idx="4294967295"/>
          </p:nvPr>
        </p:nvSpPr>
        <p:spPr>
          <a:xfrm>
            <a:off x="685800" y="0"/>
            <a:ext cx="7772400" cy="1143000"/>
          </a:xfrm>
        </p:spPr>
        <p:txBody>
          <a:bodyPr/>
          <a:lstStyle/>
          <a:p>
            <a:pPr eaLnBrk="1" hangingPunct="1"/>
            <a:r>
              <a:rPr lang="en-US" sz="3200" dirty="0"/>
              <a:t>Word </a:t>
            </a:r>
            <a:r>
              <a:rPr lang="en-US" sz="3200" dirty="0" smtClean="0"/>
              <a:t>production</a:t>
            </a:r>
            <a:endParaRPr lang="en-US" sz="3200" dirty="0"/>
          </a:p>
        </p:txBody>
      </p:sp>
      <p:sp>
        <p:nvSpPr>
          <p:cNvPr id="770051" name="Rectangle 3"/>
          <p:cNvSpPr>
            <a:spLocks noGrp="1" noChangeArrowheads="1"/>
          </p:cNvSpPr>
          <p:nvPr>
            <p:ph type="body" idx="4294967295"/>
          </p:nvPr>
        </p:nvSpPr>
        <p:spPr>
          <a:xfrm>
            <a:off x="0" y="1219200"/>
            <a:ext cx="8915400" cy="1371600"/>
          </a:xfrm>
        </p:spPr>
        <p:txBody>
          <a:bodyPr/>
          <a:lstStyle/>
          <a:p>
            <a:pPr eaLnBrk="1" hangingPunct="1">
              <a:buFontTx/>
              <a:buNone/>
            </a:pPr>
            <a:r>
              <a:rPr lang="en-US" sz="2400"/>
              <a:t>First words: simple syllable structure, often single syllables or reduplicated syllables (baba, dada).  Usually involve the sounds that appear in the noncanonical babbling stage.</a:t>
            </a:r>
          </a:p>
        </p:txBody>
      </p:sp>
      <p:sp>
        <p:nvSpPr>
          <p:cNvPr id="770052" name="Rectangle 4"/>
          <p:cNvSpPr>
            <a:spLocks noChangeArrowheads="1"/>
          </p:cNvSpPr>
          <p:nvPr/>
        </p:nvSpPr>
        <p:spPr bwMode="auto">
          <a:xfrm>
            <a:off x="0" y="2819400"/>
            <a:ext cx="8915400" cy="37338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solidFill>
                  <a:schemeClr val="tx2"/>
                </a:solidFill>
                <a:latin typeface="Calibri"/>
                <a:ea typeface="Osaka" pitchFamily="-84" charset="-128"/>
                <a:cs typeface="Osaka" pitchFamily="-84" charset="-128"/>
              </a:rPr>
              <a:t>Phonological idioms</a:t>
            </a:r>
            <a:r>
              <a:rPr lang="en-US" b="0" dirty="0">
                <a:latin typeface="Calibri"/>
                <a:ea typeface="Osaka" pitchFamily="-84" charset="-128"/>
                <a:cs typeface="Osaka" pitchFamily="-84" charset="-128"/>
              </a:rPr>
              <a:t>: words the child produces in a very </a:t>
            </a:r>
            <a:r>
              <a:rPr lang="en-US" b="0" dirty="0" err="1">
                <a:latin typeface="Calibri"/>
                <a:ea typeface="Osaka" pitchFamily="-84" charset="-128"/>
                <a:cs typeface="Osaka" pitchFamily="-84" charset="-128"/>
              </a:rPr>
              <a:t>adultlike</a:t>
            </a:r>
            <a:r>
              <a:rPr lang="en-US" b="0" dirty="0">
                <a:latin typeface="Calibri"/>
                <a:ea typeface="Osaka" pitchFamily="-84" charset="-128"/>
                <a:cs typeface="Osaka" pitchFamily="-84" charset="-128"/>
              </a:rPr>
              <a:t> way while still incorrectly producing other words that use the very same sounds.  This demonstrates that children don’t really understand that words are broken down into sounds (phonemes), and are just producing some words as unanalyzed chunks (like idioms).</a:t>
            </a:r>
          </a:p>
          <a:p>
            <a:pPr marL="342900" indent="-342900" eaLnBrk="1" hangingPunct="1">
              <a:lnSpc>
                <a:spcPct val="90000"/>
              </a:lnSpc>
              <a:spcBef>
                <a:spcPct val="20000"/>
              </a:spcBef>
            </a:pPr>
            <a:endParaRPr lang="en-US" b="0" dirty="0">
              <a:latin typeface="Calibri"/>
              <a:ea typeface="Osaka" pitchFamily="-84" charset="-128"/>
              <a:cs typeface="Osaka" pitchFamily="-84" charset="-128"/>
            </a:endParaRPr>
          </a:p>
          <a:p>
            <a:pPr marL="342900" indent="-342900" eaLnBrk="1" hangingPunct="1">
              <a:lnSpc>
                <a:spcPct val="90000"/>
              </a:lnSpc>
              <a:spcBef>
                <a:spcPct val="20000"/>
              </a:spcBef>
            </a:pPr>
            <a:r>
              <a:rPr lang="en-US" b="0" dirty="0">
                <a:latin typeface="Calibri"/>
                <a:ea typeface="Osaka" pitchFamily="-84" charset="-128"/>
                <a:cs typeface="Osaka" pitchFamily="-84" charset="-128"/>
              </a:rPr>
              <a:t>	Ex: “ball” [correct: ba</a:t>
            </a:r>
            <a:r>
              <a:rPr lang="en-US" b="0" dirty="0">
                <a:solidFill>
                  <a:schemeClr val="tx2"/>
                </a:solidFill>
                <a:latin typeface="Calibri"/>
                <a:ea typeface="Osaka" pitchFamily="-84" charset="-128"/>
                <a:cs typeface="Osaka" pitchFamily="-84" charset="-128"/>
              </a:rPr>
              <a:t>ll</a:t>
            </a:r>
            <a:r>
              <a:rPr lang="en-US" b="0" dirty="0">
                <a:latin typeface="Calibri"/>
                <a:ea typeface="Osaka" pitchFamily="-84" charset="-128"/>
                <a:cs typeface="Osaka" pitchFamily="-84" charset="-128"/>
              </a:rPr>
              <a:t>, </a:t>
            </a:r>
            <a:r>
              <a:rPr lang="en-US" b="0" dirty="0">
                <a:latin typeface="SILDoulosIPA-Regular" pitchFamily="-84" charset="0"/>
                <a:ea typeface="Osaka" pitchFamily="-84" charset="-128"/>
                <a:cs typeface="Osaka" pitchFamily="-84" charset="-128"/>
              </a:rPr>
              <a:t>[</a:t>
            </a:r>
            <a:r>
              <a:rPr lang="en-US" b="0" dirty="0" err="1">
                <a:latin typeface="SILDoulosIPA-Regular" pitchFamily="-84" charset="0"/>
                <a:ea typeface="Osaka" pitchFamily="-84" charset="-128"/>
                <a:cs typeface="Osaka" pitchFamily="-84" charset="-128"/>
              </a:rPr>
              <a:t>b</a:t>
            </a:r>
            <a:r>
              <a:rPr lang="en-US" b="0" dirty="0" err="1">
                <a:latin typeface="Lucida Grande" pitchFamily="-84" charset="0"/>
                <a:ea typeface="Osaka" pitchFamily="-84" charset="-128"/>
                <a:cs typeface="Osaka" pitchFamily="-84" charset="-128"/>
              </a:rPr>
              <a:t>ɑ</a:t>
            </a:r>
            <a:r>
              <a:rPr lang="en-US" b="0" dirty="0" err="1">
                <a:solidFill>
                  <a:schemeClr val="folHlink"/>
                </a:solidFill>
                <a:latin typeface="SILDoulosIPA-Regular" pitchFamily="-84" charset="0"/>
                <a:ea typeface="Osaka" pitchFamily="-84" charset="-128"/>
                <a:cs typeface="Osaka" pitchFamily="-84" charset="-128"/>
              </a:rPr>
              <a:t>l</a:t>
            </a:r>
            <a:r>
              <a:rPr lang="en-US" b="0" dirty="0">
                <a:latin typeface="SILDoulosIPA-Regular" pitchFamily="-84" charset="0"/>
                <a:ea typeface="Osaka" pitchFamily="-84" charset="-128"/>
                <a:cs typeface="Osaka" pitchFamily="-84" charset="-128"/>
              </a:rPr>
              <a:t>]]</a:t>
            </a:r>
            <a:r>
              <a:rPr lang="en-US" b="0" dirty="0">
                <a:latin typeface="Calibri"/>
                <a:ea typeface="Osaka" pitchFamily="-84" charset="-128"/>
                <a:cs typeface="Osaka" pitchFamily="-84" charset="-128"/>
              </a:rPr>
              <a:t> vs. “</a:t>
            </a:r>
            <a:r>
              <a:rPr lang="en-US" b="0" dirty="0" err="1">
                <a:solidFill>
                  <a:schemeClr val="hlink"/>
                </a:solidFill>
                <a:latin typeface="Calibri"/>
                <a:ea typeface="Osaka" pitchFamily="-84" charset="-128"/>
                <a:cs typeface="Osaka" pitchFamily="-84" charset="-128"/>
              </a:rPr>
              <a:t>w</a:t>
            </a:r>
            <a:r>
              <a:rPr lang="en-US" b="0" dirty="0" err="1">
                <a:latin typeface="Calibri"/>
                <a:ea typeface="Osaka" pitchFamily="-84" charset="-128"/>
                <a:cs typeface="Osaka" pitchFamily="-84" charset="-128"/>
              </a:rPr>
              <a:t>i’</a:t>
            </a:r>
            <a:r>
              <a:rPr lang="en-US" b="0" dirty="0" err="1">
                <a:solidFill>
                  <a:schemeClr val="hlink"/>
                </a:solidFill>
                <a:latin typeface="Calibri"/>
                <a:ea typeface="Osaka" pitchFamily="-84" charset="-128"/>
                <a:cs typeface="Osaka" pitchFamily="-84" charset="-128"/>
              </a:rPr>
              <a:t>w</a:t>
            </a:r>
            <a:r>
              <a:rPr lang="en-US" b="0" dirty="0">
                <a:latin typeface="Calibri"/>
                <a:ea typeface="Osaka" pitchFamily="-84" charset="-128"/>
                <a:cs typeface="Osaka" pitchFamily="-84" charset="-128"/>
              </a:rPr>
              <a:t>” [correct: </a:t>
            </a:r>
            <a:r>
              <a:rPr lang="en-US" b="0" dirty="0">
                <a:solidFill>
                  <a:schemeClr val="hlink"/>
                </a:solidFill>
                <a:latin typeface="Calibri"/>
                <a:ea typeface="Osaka" pitchFamily="-84" charset="-128"/>
                <a:cs typeface="Osaka" pitchFamily="-84" charset="-128"/>
              </a:rPr>
              <a:t>l</a:t>
            </a:r>
            <a:r>
              <a:rPr lang="en-US" b="0" dirty="0">
                <a:latin typeface="Calibri"/>
                <a:ea typeface="Osaka" pitchFamily="-84" charset="-128"/>
                <a:cs typeface="Osaka" pitchFamily="-84" charset="-128"/>
              </a:rPr>
              <a:t>itt</a:t>
            </a:r>
            <a:r>
              <a:rPr lang="en-US" b="0" dirty="0">
                <a:solidFill>
                  <a:schemeClr val="hlink"/>
                </a:solidFill>
                <a:latin typeface="Calibri"/>
                <a:ea typeface="Osaka" pitchFamily="-84" charset="-128"/>
                <a:cs typeface="Osaka" pitchFamily="-84" charset="-128"/>
              </a:rPr>
              <a:t>l</a:t>
            </a:r>
            <a:r>
              <a:rPr lang="en-US" b="0" dirty="0">
                <a:latin typeface="Calibri"/>
                <a:ea typeface="Osaka" pitchFamily="-84" charset="-128"/>
                <a:cs typeface="Osaka" pitchFamily="-84" charset="-128"/>
              </a:rPr>
              <a:t>e, </a:t>
            </a:r>
            <a:r>
              <a:rPr lang="en-US" b="0" dirty="0">
                <a:latin typeface="SILDoulosIPA-Regular" pitchFamily="-84" charset="0"/>
                <a:ea typeface="Osaka" pitchFamily="-84" charset="-128"/>
                <a:cs typeface="Osaka" pitchFamily="-84" charset="-128"/>
              </a:rPr>
              <a:t>[</a:t>
            </a:r>
            <a:r>
              <a:rPr lang="en-US" b="0" dirty="0" err="1">
                <a:solidFill>
                  <a:schemeClr val="folHlink"/>
                </a:solidFill>
                <a:latin typeface="SILDoulosIPA-Regular" pitchFamily="-84" charset="0"/>
                <a:ea typeface="Osaka" pitchFamily="-84" charset="-128"/>
                <a:cs typeface="Osaka" pitchFamily="-84" charset="-128"/>
              </a:rPr>
              <a:t>l</a:t>
            </a:r>
            <a:r>
              <a:rPr lang="en-US" b="0" dirty="0" err="1">
                <a:latin typeface="Lucida Grande" pitchFamily="-84" charset="0"/>
                <a:ea typeface="Osaka" pitchFamily="-84" charset="-128"/>
                <a:cs typeface="Osaka" pitchFamily="-84" charset="-128"/>
              </a:rPr>
              <a:t>ɪɾə</a:t>
            </a:r>
            <a:r>
              <a:rPr lang="en-US" altLang="ja-JP" b="0" dirty="0" err="1">
                <a:solidFill>
                  <a:schemeClr val="folHlink"/>
                </a:solidFill>
                <a:latin typeface="SILDoulosIPA-Regular" pitchFamily="-84" charset="0"/>
                <a:ea typeface="Osaka" pitchFamily="-84" charset="-128"/>
                <a:cs typeface="Osaka" pitchFamily="-84" charset="-128"/>
              </a:rPr>
              <a:t>l</a:t>
            </a:r>
            <a:r>
              <a:rPr lang="en-US" b="0" dirty="0">
                <a:latin typeface="SILDoulosIPA-Regular" pitchFamily="-84" charset="0"/>
                <a:ea typeface="Osaka" pitchFamily="-84" charset="-128"/>
                <a:cs typeface="Osaka" pitchFamily="-84" charset="-128"/>
              </a:rPr>
              <a:t>]]</a:t>
            </a:r>
            <a:endParaRPr lang="en-US" b="0" dirty="0">
              <a:latin typeface="Calibri"/>
              <a:ea typeface="Osaka" pitchFamily="-84" charset="-128"/>
              <a:cs typeface="Osaka" pitchFamily="-84" charset="-128"/>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ChangeArrowheads="1"/>
          </p:cNvSpPr>
          <p:nvPr>
            <p:ph type="title" idx="4294967295"/>
          </p:nvPr>
        </p:nvSpPr>
        <p:spPr>
          <a:xfrm>
            <a:off x="685800" y="0"/>
            <a:ext cx="7772400" cy="1143000"/>
          </a:xfrm>
        </p:spPr>
        <p:txBody>
          <a:bodyPr/>
          <a:lstStyle/>
          <a:p>
            <a:pPr eaLnBrk="1" hangingPunct="1"/>
            <a:r>
              <a:rPr lang="en-US" sz="3200" dirty="0"/>
              <a:t>Phonological </a:t>
            </a:r>
            <a:r>
              <a:rPr lang="en-US" sz="3200" dirty="0" smtClean="0"/>
              <a:t>process </a:t>
            </a:r>
            <a:r>
              <a:rPr lang="en-US" sz="3200" dirty="0"/>
              <a:t>d</a:t>
            </a:r>
            <a:r>
              <a:rPr lang="en-US" sz="3200" dirty="0" smtClean="0"/>
              <a:t>evelopment</a:t>
            </a:r>
            <a:endParaRPr lang="en-US" sz="3200" dirty="0"/>
          </a:p>
        </p:txBody>
      </p:sp>
      <p:sp>
        <p:nvSpPr>
          <p:cNvPr id="772099" name="Rectangle 3"/>
          <p:cNvSpPr>
            <a:spLocks noGrp="1" noChangeArrowheads="1"/>
          </p:cNvSpPr>
          <p:nvPr>
            <p:ph type="body" idx="4294967295"/>
          </p:nvPr>
        </p:nvSpPr>
        <p:spPr>
          <a:xfrm>
            <a:off x="0" y="1143000"/>
            <a:ext cx="8991600" cy="5257800"/>
          </a:xfrm>
        </p:spPr>
        <p:txBody>
          <a:bodyPr/>
          <a:lstStyle/>
          <a:p>
            <a:pPr eaLnBrk="1" hangingPunct="1">
              <a:buFontTx/>
              <a:buNone/>
            </a:pPr>
            <a:r>
              <a:rPr lang="en-US" sz="2400"/>
              <a:t>18 months: children have developed systematic ways to alter the target language so it fits the sounds they’re able to produce (baby accent).  These systematic transformations are called </a:t>
            </a:r>
            <a:r>
              <a:rPr lang="en-US" sz="2400">
                <a:solidFill>
                  <a:schemeClr val="tx2"/>
                </a:solidFill>
              </a:rPr>
              <a:t>phonological processes</a:t>
            </a:r>
            <a:r>
              <a:rPr lang="en-US" sz="2400"/>
              <a:t>.  Most often children either drop the tough sounds (</a:t>
            </a:r>
            <a:r>
              <a:rPr lang="en-US" sz="2400">
                <a:solidFill>
                  <a:srgbClr val="0B1FFF"/>
                </a:solidFill>
              </a:rPr>
              <a:t>deletion</a:t>
            </a:r>
            <a:r>
              <a:rPr lang="en-US" sz="2400"/>
              <a:t>) or replace them with sounds they can produce (</a:t>
            </a:r>
            <a:r>
              <a:rPr lang="en-US" sz="2400">
                <a:solidFill>
                  <a:schemeClr val="hlink"/>
                </a:solidFill>
              </a:rPr>
              <a:t>substitution</a:t>
            </a:r>
            <a:r>
              <a:rPr lang="en-US" sz="2400"/>
              <a:t>).</a:t>
            </a:r>
          </a:p>
          <a:p>
            <a:pPr eaLnBrk="1" hangingPunct="1">
              <a:buFontTx/>
              <a:buNone/>
            </a:pPr>
            <a:endParaRPr lang="en-US" sz="2400"/>
          </a:p>
          <a:p>
            <a:pPr eaLnBrk="1" hangingPunct="1">
              <a:buFontTx/>
              <a:buNone/>
            </a:pPr>
            <a:r>
              <a:rPr lang="en-US" sz="2400"/>
              <a:t>	This happens a lot! More than 90% of words produced by some children show deletion or substitution processes.</a:t>
            </a:r>
          </a:p>
        </p:txBody>
      </p:sp>
      <p:pic>
        <p:nvPicPr>
          <p:cNvPr id="772100" name="Picture 3"/>
          <p:cNvPicPr>
            <a:picLocks noChangeAspect="1"/>
          </p:cNvPicPr>
          <p:nvPr/>
        </p:nvPicPr>
        <p:blipFill>
          <a:blip r:embed="rId3"/>
          <a:srcRect/>
          <a:stretch>
            <a:fillRect/>
          </a:stretch>
        </p:blipFill>
        <p:spPr bwMode="auto">
          <a:xfrm>
            <a:off x="3429000" y="4800600"/>
            <a:ext cx="1328738" cy="18589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sz="3200" dirty="0" smtClean="0"/>
              <a:t>Example of altered pronunciation</a:t>
            </a:r>
            <a:endParaRPr lang="en-US" sz="3200" dirty="0"/>
          </a:p>
        </p:txBody>
      </p:sp>
      <p:sp>
        <p:nvSpPr>
          <p:cNvPr id="3" name="TextBox 2"/>
          <p:cNvSpPr txBox="1"/>
          <p:nvPr/>
        </p:nvSpPr>
        <p:spPr>
          <a:xfrm>
            <a:off x="152400" y="1066800"/>
            <a:ext cx="8839200" cy="707886"/>
          </a:xfrm>
          <a:prstGeom prst="rect">
            <a:avLst/>
          </a:prstGeom>
          <a:noFill/>
        </p:spPr>
        <p:txBody>
          <a:bodyPr wrap="square" rtlCol="0">
            <a:spAutoFit/>
          </a:bodyPr>
          <a:lstStyle/>
          <a:p>
            <a:r>
              <a:rPr lang="en-US" sz="2000" b="0" dirty="0">
                <a:latin typeface="Calibri"/>
                <a:hlinkClick r:id="rId2"/>
              </a:rPr>
              <a:t>http://www.youtube.com/watch?v=4azD_gNz0rw&amp;feature=</a:t>
            </a:r>
            <a:r>
              <a:rPr lang="en-US" sz="2000" b="0" dirty="0" smtClean="0">
                <a:latin typeface="Calibri"/>
                <a:hlinkClick r:id="rId2"/>
              </a:rPr>
              <a:t>player_embedded</a:t>
            </a:r>
            <a:endParaRPr lang="en-US" sz="2000" b="0" dirty="0" smtClean="0">
              <a:latin typeface="Calibri"/>
            </a:endParaRPr>
          </a:p>
          <a:p>
            <a:endParaRPr lang="en-US" sz="2000" b="0" dirty="0">
              <a:latin typeface="Calibri"/>
            </a:endParaRPr>
          </a:p>
        </p:txBody>
      </p:sp>
      <p:sp>
        <p:nvSpPr>
          <p:cNvPr id="4" name="TextBox 3"/>
          <p:cNvSpPr txBox="1"/>
          <p:nvPr/>
        </p:nvSpPr>
        <p:spPr>
          <a:xfrm>
            <a:off x="457200" y="2057400"/>
            <a:ext cx="8077200" cy="461665"/>
          </a:xfrm>
          <a:prstGeom prst="rect">
            <a:avLst/>
          </a:prstGeom>
          <a:noFill/>
        </p:spPr>
        <p:txBody>
          <a:bodyPr wrap="square" rtlCol="0">
            <a:spAutoFit/>
          </a:bodyPr>
          <a:lstStyle/>
          <a:p>
            <a:pPr algn="ctr"/>
            <a:r>
              <a:rPr lang="en-US" b="0" dirty="0" smtClean="0">
                <a:solidFill>
                  <a:schemeClr val="bg2"/>
                </a:solidFill>
                <a:latin typeface="Calibri"/>
              </a:rPr>
              <a:t>Pronouncing “popsicle”</a:t>
            </a:r>
            <a:endParaRPr lang="en-US" b="0" dirty="0">
              <a:solidFill>
                <a:schemeClr val="bg2"/>
              </a:solidFill>
              <a:latin typeface="Calibri"/>
            </a:endParaRPr>
          </a:p>
        </p:txBody>
      </p:sp>
      <p:pic>
        <p:nvPicPr>
          <p:cNvPr id="5" name="Picture 4"/>
          <p:cNvPicPr>
            <a:picLocks noChangeAspect="1"/>
          </p:cNvPicPr>
          <p:nvPr/>
        </p:nvPicPr>
        <p:blipFill>
          <a:blip r:embed="rId3"/>
          <a:stretch>
            <a:fillRect/>
          </a:stretch>
        </p:blipFill>
        <p:spPr>
          <a:xfrm>
            <a:off x="2362200" y="2895600"/>
            <a:ext cx="4381500" cy="3231745"/>
          </a:xfrm>
          <a:prstGeom prst="rect">
            <a:avLst/>
          </a:prstGeom>
        </p:spPr>
      </p:pic>
    </p:spTree>
    <p:extLst>
      <p:ext uri="{BB962C8B-B14F-4D97-AF65-F5344CB8AC3E}">
        <p14:creationId xmlns:p14="http://schemas.microsoft.com/office/powerpoint/2010/main" val="3455625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84" charset="-128"/>
                <a:cs typeface="Osaka" pitchFamily="-84" charset="-128"/>
              </a:rPr>
              <a:t>Example of phonological development</a:t>
            </a:r>
          </a:p>
        </p:txBody>
      </p:sp>
      <p:sp>
        <p:nvSpPr>
          <p:cNvPr id="804867" name="Rectangle 3"/>
          <p:cNvSpPr>
            <a:spLocks noChangeArrowheads="1"/>
          </p:cNvSpPr>
          <p:nvPr/>
        </p:nvSpPr>
        <p:spPr bwMode="auto">
          <a:xfrm>
            <a:off x="0" y="1143000"/>
            <a:ext cx="8991600" cy="5257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84" charset="-128"/>
                <a:cs typeface="Osaka" pitchFamily="-84" charset="-128"/>
              </a:rPr>
              <a:t>The evolution of “water”</a:t>
            </a:r>
          </a:p>
          <a:p>
            <a:pPr marL="342900" indent="-342900" eaLnBrk="1" hangingPunct="1">
              <a:spcBef>
                <a:spcPct val="20000"/>
              </a:spcBef>
            </a:pPr>
            <a:r>
              <a:rPr lang="en-US" b="0" dirty="0">
                <a:latin typeface="Helvetica" pitchFamily="-84" charset="0"/>
                <a:ea typeface="Osaka" pitchFamily="-84" charset="-128"/>
                <a:cs typeface="Osaka" pitchFamily="-84" charset="-128"/>
              </a:rPr>
              <a:t>http://</a:t>
            </a:r>
            <a:r>
              <a:rPr lang="en-US" b="0" dirty="0" err="1">
                <a:latin typeface="Helvetica" pitchFamily="-84" charset="0"/>
                <a:ea typeface="Osaka" pitchFamily="-84" charset="-128"/>
                <a:cs typeface="Osaka" pitchFamily="-84" charset="-128"/>
              </a:rPr>
              <a:t>www.ted.com</a:t>
            </a:r>
            <a:r>
              <a:rPr lang="en-US" b="0" dirty="0">
                <a:latin typeface="Helvetica" pitchFamily="-84" charset="0"/>
                <a:ea typeface="Osaka" pitchFamily="-84" charset="-128"/>
                <a:cs typeface="Osaka" pitchFamily="-84" charset="-128"/>
              </a:rPr>
              <a:t>/talks/</a:t>
            </a:r>
            <a:r>
              <a:rPr lang="en-US" b="0" dirty="0" err="1">
                <a:latin typeface="Helvetica" pitchFamily="-84" charset="0"/>
                <a:ea typeface="Osaka" pitchFamily="-84" charset="-128"/>
                <a:cs typeface="Osaka" pitchFamily="-84" charset="-128"/>
              </a:rPr>
              <a:t>deb_roy_the_birth_of_a_word.html</a:t>
            </a:r>
            <a:r>
              <a:rPr lang="en-US" b="0" dirty="0">
                <a:latin typeface="Calibri"/>
                <a:ea typeface="Osaka" pitchFamily="-84" charset="-128"/>
                <a:cs typeface="Osaka" pitchFamily="-84" charset="-128"/>
              </a:rPr>
              <a:t> </a:t>
            </a:r>
          </a:p>
          <a:p>
            <a:pPr marL="342900" indent="-342900" eaLnBrk="1" hangingPunct="1">
              <a:spcBef>
                <a:spcPct val="20000"/>
              </a:spcBef>
            </a:pPr>
            <a:r>
              <a:rPr lang="en-US" b="0" dirty="0">
                <a:latin typeface="Calibri"/>
                <a:ea typeface="Osaka" pitchFamily="-84" charset="-128"/>
                <a:cs typeface="Osaka" pitchFamily="-84" charset="-128"/>
              </a:rPr>
              <a:t>(4:19 - 5:40 of 19:52)</a:t>
            </a:r>
          </a:p>
        </p:txBody>
      </p:sp>
      <p:pic>
        <p:nvPicPr>
          <p:cNvPr id="804869" name="Picture 1029" descr="/Users/lspearl/Desktop/Courses/course media/Roy2011_TEDTalk.mp4">
            <a:hlinkClick r:id="" action="ppaction://media"/>
          </p:cNvPr>
          <p:cNvPicPr/>
          <p:nvPr>
            <a:videoFile r:link="rId2"/>
            <p:extLst>
              <p:ext uri="{DAA4B4D4-6D71-4841-9C94-3DE7FCFB9230}">
                <p14:media xmlns:p14="http://schemas.microsoft.com/office/powerpoint/2010/main" r:link="rId1"/>
              </p:ext>
            </p:extLst>
          </p:nvPr>
        </p:nvPicPr>
        <p:blipFill>
          <a:blip r:embed="rId5"/>
          <a:srcRect/>
          <a:stretch>
            <a:fillRect/>
          </a:stretch>
        </p:blipFill>
        <p:spPr bwMode="auto">
          <a:xfrm>
            <a:off x="1295400" y="2590800"/>
            <a:ext cx="6503988" cy="3657600"/>
          </a:xfrm>
          <a:prstGeom prst="rect">
            <a:avLst/>
          </a:prstGeom>
          <a:noFill/>
        </p:spPr>
      </p:pic>
      <p:pic>
        <p:nvPicPr>
          <p:cNvPr id="2" name="Picture 1"/>
          <p:cNvPicPr>
            <a:picLocks noChangeAspect="1"/>
          </p:cNvPicPr>
          <p:nvPr/>
        </p:nvPicPr>
        <p:blipFill>
          <a:blip r:embed="rId6"/>
          <a:stretch>
            <a:fillRect/>
          </a:stretch>
        </p:blipFill>
        <p:spPr>
          <a:xfrm>
            <a:off x="2743200" y="2590800"/>
            <a:ext cx="3429000" cy="2737095"/>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80486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04869"/>
                                        </p:tgtEl>
                                      </p:cBhvr>
                                    </p:cmd>
                                  </p:childTnLst>
                                </p:cTn>
                              </p:par>
                            </p:childTnLst>
                          </p:cTn>
                        </p:par>
                      </p:childTnLst>
                    </p:cTn>
                  </p:par>
                </p:childTnLst>
              </p:cTn>
              <p:nextCondLst>
                <p:cond evt="onClick" delay="0">
                  <p:tgtEl>
                    <p:spTgt spid="804869"/>
                  </p:tgtEl>
                </p:cond>
              </p:nextCondLst>
            </p:seq>
            <p:video>
              <p:cMediaNode>
                <p:cTn id="7" fill="hold" display="0">
                  <p:stCondLst>
                    <p:cond delay="indefinite"/>
                  </p:stCondLst>
                  <p:endCondLst>
                    <p:cond evt="onNext" delay="0">
                      <p:tgtEl>
                        <p:sldTgt/>
                      </p:tgtEl>
                    </p:cond>
                    <p:cond evt="onPrev" delay="0">
                      <p:tgtEl>
                        <p:sldTgt/>
                      </p:tgtEl>
                    </p:cond>
                  </p:endCondLst>
                </p:cTn>
                <p:tgtEl>
                  <p:spTgt spid="804869"/>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Grp="1" noChangeArrowheads="1"/>
          </p:cNvSpPr>
          <p:nvPr>
            <p:ph type="title" idx="4294967295"/>
          </p:nvPr>
        </p:nvSpPr>
        <p:spPr>
          <a:xfrm>
            <a:off x="685800" y="0"/>
            <a:ext cx="7772400" cy="1143000"/>
          </a:xfrm>
        </p:spPr>
        <p:txBody>
          <a:bodyPr/>
          <a:lstStyle/>
          <a:p>
            <a:pPr eaLnBrk="1" hangingPunct="1"/>
            <a:r>
              <a:rPr lang="en-US" sz="3200" smtClean="0"/>
              <a:t>Deletion Processes</a:t>
            </a:r>
          </a:p>
        </p:txBody>
      </p:sp>
      <p:sp>
        <p:nvSpPr>
          <p:cNvPr id="5" name="Rectangle 3"/>
          <p:cNvSpPr txBox="1">
            <a:spLocks noChangeArrowheads="1"/>
          </p:cNvSpPr>
          <p:nvPr/>
        </p:nvSpPr>
        <p:spPr bwMode="auto">
          <a:xfrm>
            <a:off x="0" y="1143000"/>
            <a:ext cx="8991600" cy="5257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84" charset="-128"/>
                <a:cs typeface="Osaka" pitchFamily="-84" charset="-128"/>
              </a:rPr>
              <a:t>Deletion happens a lot to word-final consonants.</a:t>
            </a:r>
          </a:p>
          <a:p>
            <a:pPr marL="342900" indent="-342900" eaLnBrk="1" hangingPunct="1">
              <a:spcBef>
                <a:spcPct val="20000"/>
              </a:spcBef>
            </a:pPr>
            <a:endParaRPr lang="en-US" b="0" dirty="0">
              <a:latin typeface="Calibri"/>
              <a:ea typeface="Osaka" pitchFamily="-84" charset="-128"/>
              <a:cs typeface="Osaka" pitchFamily="-84" charset="-128"/>
            </a:endParaRPr>
          </a:p>
          <a:p>
            <a:pPr marL="342900" indent="-342900" eaLnBrk="1" hangingPunct="1">
              <a:spcBef>
                <a:spcPct val="20000"/>
              </a:spcBef>
            </a:pPr>
            <a:r>
              <a:rPr lang="en-US" b="0" dirty="0">
                <a:solidFill>
                  <a:srgbClr val="0B1FFF"/>
                </a:solidFill>
                <a:latin typeface="Calibri"/>
                <a:ea typeface="Osaka" pitchFamily="-84" charset="-128"/>
                <a:cs typeface="Osaka" pitchFamily="-84" charset="-128"/>
              </a:rPr>
              <a:t>Final consonant deletion</a:t>
            </a:r>
            <a:r>
              <a:rPr lang="en-US" b="0" dirty="0">
                <a:solidFill>
                  <a:schemeClr val="accent2"/>
                </a:solidFill>
                <a:latin typeface="Calibri"/>
                <a:ea typeface="Osaka" pitchFamily="-84" charset="-128"/>
                <a:cs typeface="Osaka" pitchFamily="-84" charset="-128"/>
              </a:rPr>
              <a:t> </a:t>
            </a:r>
            <a:r>
              <a:rPr lang="en-US" b="0" dirty="0">
                <a:latin typeface="Calibri"/>
                <a:ea typeface="Osaka" pitchFamily="-84" charset="-128"/>
                <a:cs typeface="Osaka" pitchFamily="-84" charset="-128"/>
              </a:rPr>
              <a:t>examples:</a:t>
            </a:r>
          </a:p>
          <a:p>
            <a:pPr marL="342900" indent="-342900" eaLnBrk="1" hangingPunct="1">
              <a:spcBef>
                <a:spcPct val="20000"/>
              </a:spcBef>
            </a:pPr>
            <a:endParaRPr lang="en-US" b="0" dirty="0">
              <a:latin typeface="Calibri"/>
              <a:ea typeface="Osaka" pitchFamily="-84" charset="-128"/>
              <a:cs typeface="Osaka" pitchFamily="-84" charset="-128"/>
            </a:endParaRPr>
          </a:p>
          <a:p>
            <a:pPr marL="342900" indent="-342900" eaLnBrk="1" hangingPunct="1">
              <a:spcBef>
                <a:spcPct val="20000"/>
              </a:spcBef>
            </a:pPr>
            <a:r>
              <a:rPr lang="en-US" b="0" dirty="0">
                <a:latin typeface="Calibri"/>
                <a:ea typeface="Osaka" pitchFamily="-84" charset="-128"/>
                <a:cs typeface="Osaka" pitchFamily="-84" charset="-128"/>
              </a:rPr>
              <a:t>“dog” /</a:t>
            </a:r>
            <a:r>
              <a:rPr lang="en-US" b="0" dirty="0" err="1">
                <a:latin typeface="Calibri"/>
                <a:ea typeface="Osaka" pitchFamily="-84" charset="-128"/>
                <a:cs typeface="Osaka" pitchFamily="-84" charset="-128"/>
              </a:rPr>
              <a:t>d</a:t>
            </a:r>
            <a:r>
              <a:rPr lang="en-US" b="0" dirty="0" err="1">
                <a:latin typeface="Lucida Grande" pitchFamily="-84" charset="0"/>
                <a:ea typeface="Osaka" pitchFamily="-84" charset="-128"/>
                <a:cs typeface="Osaka" pitchFamily="-84" charset="-128"/>
              </a:rPr>
              <a:t>ɑ</a:t>
            </a:r>
            <a:r>
              <a:rPr lang="en-US" b="0" dirty="0" err="1">
                <a:solidFill>
                  <a:srgbClr val="0B1FFF"/>
                </a:solidFill>
                <a:latin typeface="Calibri"/>
                <a:ea typeface="Osaka" pitchFamily="-84" charset="-128"/>
                <a:cs typeface="Osaka" pitchFamily="-84" charset="-128"/>
              </a:rPr>
              <a:t>g</a:t>
            </a:r>
            <a:r>
              <a:rPr lang="en-US" b="0" dirty="0">
                <a:latin typeface="Calibri"/>
                <a:ea typeface="Osaka" pitchFamily="-84" charset="-128"/>
                <a:cs typeface="Osaka" pitchFamily="-84" charset="-128"/>
              </a:rPr>
              <a:t>/ </a:t>
            </a:r>
            <a:r>
              <a:rPr lang="en-US" b="0" dirty="0">
                <a:latin typeface="Calibri"/>
                <a:ea typeface="Osaka" pitchFamily="-84" charset="-128"/>
                <a:cs typeface="Osaka" pitchFamily="-84" charset="-128"/>
                <a:sym typeface="Wingdings" pitchFamily="-84" charset="2"/>
              </a:rPr>
              <a:t> “dah” /</a:t>
            </a:r>
            <a:r>
              <a:rPr lang="en-US" b="0" dirty="0" err="1">
                <a:latin typeface="Calibri"/>
                <a:ea typeface="Osaka" pitchFamily="-84" charset="-128"/>
                <a:cs typeface="Osaka" pitchFamily="-84" charset="-128"/>
                <a:sym typeface="Wingdings" pitchFamily="-84" charset="2"/>
              </a:rPr>
              <a:t>d</a:t>
            </a:r>
            <a:r>
              <a:rPr lang="en-US" b="0" dirty="0" err="1">
                <a:latin typeface="Lucida Grande" pitchFamily="-84" charset="0"/>
                <a:ea typeface="Osaka" pitchFamily="-84" charset="-128"/>
                <a:cs typeface="Osaka" pitchFamily="-84" charset="-128"/>
                <a:sym typeface="Wingdings" pitchFamily="-84" charset="2"/>
              </a:rPr>
              <a:t>ɑ</a:t>
            </a:r>
            <a:r>
              <a:rPr lang="en-US" b="0" dirty="0">
                <a:latin typeface="Calibri"/>
                <a:ea typeface="Osaka" pitchFamily="-84" charset="-128"/>
                <a:cs typeface="Osaka" pitchFamily="-84" charset="-128"/>
                <a:sym typeface="Wingdings" pitchFamily="-84" charset="2"/>
              </a:rPr>
              <a:t>/	“bus” /</a:t>
            </a:r>
            <a:r>
              <a:rPr lang="en-US" b="0" dirty="0" err="1">
                <a:latin typeface="Calibri"/>
                <a:ea typeface="Osaka" pitchFamily="-84" charset="-128"/>
                <a:cs typeface="Osaka" pitchFamily="-84" charset="-128"/>
                <a:sym typeface="Wingdings" pitchFamily="-84" charset="2"/>
              </a:rPr>
              <a:t>b</a:t>
            </a:r>
            <a:r>
              <a:rPr lang="en-US" b="0" dirty="0" err="1">
                <a:latin typeface="Lucida Grande" pitchFamily="-84" charset="0"/>
                <a:ea typeface="Osaka" pitchFamily="-84" charset="-128"/>
                <a:cs typeface="Osaka" pitchFamily="-84" charset="-128"/>
                <a:sym typeface="Wingdings" pitchFamily="-84" charset="2"/>
              </a:rPr>
              <a:t>ʌ</a:t>
            </a:r>
            <a:r>
              <a:rPr lang="en-US" b="0" dirty="0" err="1">
                <a:solidFill>
                  <a:srgbClr val="0B1FFF"/>
                </a:solidFill>
                <a:latin typeface="Calibri"/>
                <a:ea typeface="Osaka" pitchFamily="-84" charset="-128"/>
                <a:cs typeface="Osaka" pitchFamily="-84" charset="-128"/>
                <a:sym typeface="Wingdings" pitchFamily="-84" charset="2"/>
              </a:rPr>
              <a:t>s</a:t>
            </a:r>
            <a:r>
              <a:rPr lang="en-US" b="0" dirty="0">
                <a:latin typeface="Calibri"/>
                <a:ea typeface="Osaka" pitchFamily="-84" charset="-128"/>
                <a:cs typeface="Osaka" pitchFamily="-84" charset="-128"/>
                <a:sym typeface="Wingdings" pitchFamily="-84" charset="2"/>
              </a:rPr>
              <a:t>/  “</a:t>
            </a:r>
            <a:r>
              <a:rPr lang="en-US" b="0" dirty="0" err="1">
                <a:latin typeface="Calibri"/>
                <a:ea typeface="Osaka" pitchFamily="-84" charset="-128"/>
                <a:cs typeface="Osaka" pitchFamily="-84" charset="-128"/>
                <a:sym typeface="Wingdings" pitchFamily="-84" charset="2"/>
              </a:rPr>
              <a:t>buh</a:t>
            </a:r>
            <a:r>
              <a:rPr lang="en-US" b="0" dirty="0">
                <a:latin typeface="Calibri"/>
                <a:ea typeface="Osaka" pitchFamily="-84" charset="-128"/>
                <a:cs typeface="Osaka" pitchFamily="-84" charset="-128"/>
                <a:sym typeface="Wingdings" pitchFamily="-84" charset="2"/>
              </a:rPr>
              <a:t>” /</a:t>
            </a:r>
            <a:r>
              <a:rPr lang="en-US" b="0" dirty="0" err="1">
                <a:latin typeface="Calibri"/>
                <a:ea typeface="Osaka" pitchFamily="-84" charset="-128"/>
                <a:cs typeface="Osaka" pitchFamily="-84" charset="-128"/>
                <a:sym typeface="Wingdings" pitchFamily="-84" charset="2"/>
              </a:rPr>
              <a:t>b</a:t>
            </a:r>
            <a:r>
              <a:rPr lang="en-US" b="0" dirty="0" err="1">
                <a:latin typeface="Lucida Grande" pitchFamily="-84" charset="0"/>
                <a:ea typeface="Osaka" pitchFamily="-84" charset="-128"/>
                <a:cs typeface="Osaka" pitchFamily="-84" charset="-128"/>
                <a:sym typeface="Wingdings" pitchFamily="-84" charset="2"/>
              </a:rPr>
              <a:t>ʌ</a:t>
            </a:r>
            <a:r>
              <a:rPr lang="en-US" b="0" dirty="0">
                <a:latin typeface="Calibri"/>
                <a:ea typeface="Osaka" pitchFamily="-84" charset="-128"/>
                <a:cs typeface="Osaka" pitchFamily="-84" charset="-128"/>
                <a:sym typeface="Wingdings" pitchFamily="-84" charset="2"/>
              </a:rPr>
              <a:t>/</a:t>
            </a:r>
          </a:p>
          <a:p>
            <a:pPr marL="342900" indent="-342900" eaLnBrk="1" hangingPunct="1">
              <a:spcBef>
                <a:spcPct val="20000"/>
              </a:spcBef>
            </a:pPr>
            <a:endParaRPr lang="en-US" b="0" dirty="0">
              <a:latin typeface="Calibri"/>
              <a:ea typeface="Osaka" pitchFamily="-84" charset="-128"/>
              <a:cs typeface="Osaka" pitchFamily="-84" charset="-128"/>
              <a:sym typeface="Wingdings" pitchFamily="-84" charset="2"/>
            </a:endParaRPr>
          </a:p>
          <a:p>
            <a:pPr marL="342900" indent="-342900" eaLnBrk="1" hangingPunct="1">
              <a:spcBef>
                <a:spcPct val="20000"/>
              </a:spcBef>
            </a:pPr>
            <a:r>
              <a:rPr lang="en-US" b="0" dirty="0">
                <a:latin typeface="Calibri"/>
                <a:ea typeface="Osaka" pitchFamily="-84" charset="-128"/>
                <a:cs typeface="Osaka" pitchFamily="-84" charset="-128"/>
                <a:sym typeface="Wingdings" pitchFamily="-84" charset="2"/>
              </a:rPr>
              <a:t>“boot” /bu</a:t>
            </a:r>
            <a:r>
              <a:rPr lang="en-US" b="0" dirty="0">
                <a:solidFill>
                  <a:srgbClr val="0B1FFF"/>
                </a:solidFill>
                <a:latin typeface="Calibri"/>
                <a:ea typeface="Osaka" pitchFamily="-84" charset="-128"/>
                <a:cs typeface="Osaka" pitchFamily="-84" charset="-128"/>
                <a:sym typeface="Wingdings" pitchFamily="-84" charset="2"/>
              </a:rPr>
              <a:t>t</a:t>
            </a:r>
            <a:r>
              <a:rPr lang="en-US" b="0" dirty="0">
                <a:latin typeface="Calibri"/>
                <a:ea typeface="Osaka" pitchFamily="-84" charset="-128"/>
                <a:cs typeface="Osaka" pitchFamily="-84" charset="-128"/>
                <a:sym typeface="Wingdings" pitchFamily="-84" charset="2"/>
              </a:rPr>
              <a:t>/  “boo” /</a:t>
            </a:r>
            <a:r>
              <a:rPr lang="en-US" b="0" dirty="0" err="1">
                <a:latin typeface="Calibri"/>
                <a:ea typeface="Osaka" pitchFamily="-84" charset="-128"/>
                <a:cs typeface="Osaka" pitchFamily="-84" charset="-128"/>
                <a:sym typeface="Wingdings" pitchFamily="-84" charset="2"/>
              </a:rPr>
              <a:t>bu</a:t>
            </a:r>
            <a:r>
              <a:rPr lang="en-US" b="0" dirty="0">
                <a:latin typeface="Calibri"/>
                <a:ea typeface="Osaka" pitchFamily="-84" charset="-128"/>
                <a:cs typeface="Osaka" pitchFamily="-84" charset="-128"/>
                <a:sym typeface="Wingdings" pitchFamily="-84" charset="2"/>
              </a:rPr>
              <a:t>/	“because” /</a:t>
            </a:r>
            <a:r>
              <a:rPr lang="en-US" b="0" dirty="0" err="1">
                <a:latin typeface="Calibri"/>
                <a:ea typeface="Osaka" pitchFamily="-84" charset="-128"/>
                <a:cs typeface="Osaka" pitchFamily="-84" charset="-128"/>
                <a:sym typeface="Wingdings" pitchFamily="-84" charset="2"/>
              </a:rPr>
              <a:t>bik</a:t>
            </a:r>
            <a:r>
              <a:rPr lang="en-US" b="0" dirty="0" err="1">
                <a:latin typeface="Lucida Grande" pitchFamily="-84" charset="0"/>
                <a:ea typeface="Osaka" pitchFamily="-84" charset="-128"/>
                <a:cs typeface="Osaka" pitchFamily="-84" charset="-128"/>
                <a:sym typeface="Wingdings" pitchFamily="-84" charset="2"/>
              </a:rPr>
              <a:t>ʌ</a:t>
            </a:r>
            <a:r>
              <a:rPr lang="en-US" b="0" dirty="0" err="1">
                <a:solidFill>
                  <a:srgbClr val="0B1FFF"/>
                </a:solidFill>
                <a:latin typeface="Calibri"/>
                <a:ea typeface="Osaka" pitchFamily="-84" charset="-128"/>
                <a:cs typeface="Osaka" pitchFamily="-84" charset="-128"/>
                <a:sym typeface="Wingdings" pitchFamily="-84" charset="2"/>
              </a:rPr>
              <a:t>z</a:t>
            </a:r>
            <a:r>
              <a:rPr lang="en-US" b="0" dirty="0">
                <a:latin typeface="Calibri"/>
                <a:ea typeface="Osaka" pitchFamily="-84" charset="-128"/>
                <a:cs typeface="Osaka" pitchFamily="-84" charset="-128"/>
                <a:sym typeface="Wingdings" pitchFamily="-84" charset="2"/>
              </a:rPr>
              <a:t>/  “</a:t>
            </a:r>
            <a:r>
              <a:rPr lang="en-US" b="0" dirty="0" err="1">
                <a:latin typeface="Calibri"/>
                <a:ea typeface="Osaka" pitchFamily="-84" charset="-128"/>
                <a:cs typeface="Osaka" pitchFamily="-84" charset="-128"/>
                <a:sym typeface="Wingdings" pitchFamily="-84" charset="2"/>
              </a:rPr>
              <a:t>becah</a:t>
            </a:r>
            <a:r>
              <a:rPr lang="en-US" b="0" dirty="0">
                <a:latin typeface="Calibri"/>
                <a:ea typeface="Osaka" pitchFamily="-84" charset="-128"/>
                <a:cs typeface="Osaka" pitchFamily="-84" charset="-128"/>
                <a:sym typeface="Wingdings" pitchFamily="-84" charset="2"/>
              </a:rPr>
              <a:t>” /</a:t>
            </a:r>
            <a:r>
              <a:rPr lang="en-US" b="0" dirty="0" err="1">
                <a:latin typeface="Calibri"/>
                <a:ea typeface="Osaka" pitchFamily="-84" charset="-128"/>
                <a:cs typeface="Osaka" pitchFamily="-84" charset="-128"/>
                <a:sym typeface="Wingdings" pitchFamily="-84" charset="2"/>
              </a:rPr>
              <a:t>bik</a:t>
            </a:r>
            <a:r>
              <a:rPr lang="en-US" b="0" dirty="0" err="1">
                <a:latin typeface="Lucida Grande" pitchFamily="-84" charset="0"/>
                <a:sym typeface="Wingdings" pitchFamily="-84" charset="2"/>
              </a:rPr>
              <a:t>ʌ</a:t>
            </a:r>
            <a:r>
              <a:rPr lang="en-US" b="0" dirty="0">
                <a:latin typeface="Calibri"/>
                <a:sym typeface="Wingdings" pitchFamily="-84" charset="2"/>
              </a:rPr>
              <a:t>/</a:t>
            </a:r>
            <a:endParaRPr lang="en-US" b="0" dirty="0">
              <a:latin typeface="Calibri"/>
              <a:ea typeface="Osaka" pitchFamily="-84" charset="-128"/>
              <a:cs typeface="Osaka" pitchFamily="-84" charset="-128"/>
            </a:endParaRPr>
          </a:p>
        </p:txBody>
      </p:sp>
      <p:sp>
        <p:nvSpPr>
          <p:cNvPr id="774148" name="Rounded Rectangle 5"/>
          <p:cNvSpPr>
            <a:spLocks noChangeArrowheads="1"/>
          </p:cNvSpPr>
          <p:nvPr/>
        </p:nvSpPr>
        <p:spPr bwMode="auto">
          <a:xfrm>
            <a:off x="2057400" y="2971800"/>
            <a:ext cx="1371600" cy="381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74149" name="Rounded Rectangle 6"/>
          <p:cNvSpPr>
            <a:spLocks noChangeArrowheads="1"/>
          </p:cNvSpPr>
          <p:nvPr/>
        </p:nvSpPr>
        <p:spPr bwMode="auto">
          <a:xfrm>
            <a:off x="5638800" y="2971800"/>
            <a:ext cx="1524000" cy="381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74150" name="Rounded Rectangle 7"/>
          <p:cNvSpPr>
            <a:spLocks noChangeArrowheads="1"/>
          </p:cNvSpPr>
          <p:nvPr/>
        </p:nvSpPr>
        <p:spPr bwMode="auto">
          <a:xfrm>
            <a:off x="6477000" y="3810000"/>
            <a:ext cx="1981200" cy="381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774151" name="Rounded Rectangle 8"/>
          <p:cNvSpPr>
            <a:spLocks noChangeArrowheads="1"/>
          </p:cNvSpPr>
          <p:nvPr/>
        </p:nvSpPr>
        <p:spPr bwMode="auto">
          <a:xfrm>
            <a:off x="1981200" y="3810000"/>
            <a:ext cx="1600200" cy="3810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Grp="1" noChangeArrowheads="1"/>
          </p:cNvSpPr>
          <p:nvPr>
            <p:ph type="title" idx="4294967295"/>
          </p:nvPr>
        </p:nvSpPr>
        <p:spPr>
          <a:xfrm>
            <a:off x="685800" y="0"/>
            <a:ext cx="7772400" cy="1143000"/>
          </a:xfrm>
        </p:spPr>
        <p:txBody>
          <a:bodyPr/>
          <a:lstStyle/>
          <a:p>
            <a:pPr eaLnBrk="1" hangingPunct="1"/>
            <a:r>
              <a:rPr lang="en-US" sz="3200" smtClean="0"/>
              <a:t>Deletion Processes</a:t>
            </a:r>
          </a:p>
        </p:txBody>
      </p:sp>
      <p:sp>
        <p:nvSpPr>
          <p:cNvPr id="5" name="Rectangle 3"/>
          <p:cNvSpPr txBox="1">
            <a:spLocks noChangeArrowheads="1"/>
          </p:cNvSpPr>
          <p:nvPr/>
        </p:nvSpPr>
        <p:spPr bwMode="auto">
          <a:xfrm>
            <a:off x="0" y="1143000"/>
            <a:ext cx="8991600" cy="5257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84" charset="-128"/>
                <a:cs typeface="Osaka" pitchFamily="-84" charset="-128"/>
              </a:rPr>
              <a:t>Deletion happens a lot to word-final consonants.</a:t>
            </a:r>
          </a:p>
          <a:p>
            <a:pPr marL="342900" indent="-342900" eaLnBrk="1" hangingPunct="1">
              <a:spcBef>
                <a:spcPct val="20000"/>
              </a:spcBef>
            </a:pPr>
            <a:endParaRPr lang="en-US" b="0" dirty="0">
              <a:latin typeface="Calibri"/>
              <a:ea typeface="Osaka" pitchFamily="-84" charset="-128"/>
              <a:cs typeface="Osaka" pitchFamily="-84" charset="-128"/>
            </a:endParaRPr>
          </a:p>
          <a:p>
            <a:pPr marL="342900" indent="-342900" eaLnBrk="1" hangingPunct="1">
              <a:spcBef>
                <a:spcPct val="20000"/>
              </a:spcBef>
            </a:pPr>
            <a:r>
              <a:rPr lang="en-US" b="0" dirty="0">
                <a:solidFill>
                  <a:srgbClr val="0B1FFF"/>
                </a:solidFill>
                <a:latin typeface="Calibri"/>
                <a:ea typeface="Osaka" pitchFamily="-84" charset="-128"/>
                <a:cs typeface="Osaka" pitchFamily="-84" charset="-128"/>
              </a:rPr>
              <a:t>Final consonant deletion</a:t>
            </a:r>
            <a:r>
              <a:rPr lang="en-US" b="0" dirty="0">
                <a:solidFill>
                  <a:schemeClr val="accent2"/>
                </a:solidFill>
                <a:latin typeface="Calibri"/>
                <a:ea typeface="Osaka" pitchFamily="-84" charset="-128"/>
                <a:cs typeface="Osaka" pitchFamily="-84" charset="-128"/>
              </a:rPr>
              <a:t> </a:t>
            </a:r>
            <a:r>
              <a:rPr lang="en-US" b="0" dirty="0">
                <a:latin typeface="Calibri"/>
                <a:ea typeface="Osaka" pitchFamily="-84" charset="-128"/>
                <a:cs typeface="Osaka" pitchFamily="-84" charset="-128"/>
              </a:rPr>
              <a:t>examples:</a:t>
            </a:r>
          </a:p>
          <a:p>
            <a:pPr marL="342900" indent="-342900" eaLnBrk="1" hangingPunct="1">
              <a:spcBef>
                <a:spcPct val="20000"/>
              </a:spcBef>
            </a:pPr>
            <a:endParaRPr lang="en-US" b="0" dirty="0">
              <a:latin typeface="Calibri"/>
              <a:ea typeface="Osaka" pitchFamily="-84" charset="-128"/>
              <a:cs typeface="Osaka" pitchFamily="-84" charset="-128"/>
            </a:endParaRPr>
          </a:p>
          <a:p>
            <a:pPr marL="342900" indent="-342900" eaLnBrk="1" hangingPunct="1">
              <a:spcBef>
                <a:spcPct val="20000"/>
              </a:spcBef>
            </a:pPr>
            <a:r>
              <a:rPr lang="en-US" b="0" dirty="0">
                <a:latin typeface="Calibri"/>
                <a:ea typeface="Osaka" pitchFamily="-84" charset="-128"/>
                <a:cs typeface="Osaka" pitchFamily="-84" charset="-128"/>
              </a:rPr>
              <a:t>“dog” /</a:t>
            </a:r>
            <a:r>
              <a:rPr lang="en-US" b="0" dirty="0" err="1">
                <a:latin typeface="Calibri"/>
                <a:ea typeface="Osaka" pitchFamily="-84" charset="-128"/>
                <a:cs typeface="Osaka" pitchFamily="-84" charset="-128"/>
              </a:rPr>
              <a:t>d</a:t>
            </a:r>
            <a:r>
              <a:rPr lang="en-US" b="0" dirty="0" err="1">
                <a:latin typeface="Lucida Grande" pitchFamily="-84" charset="0"/>
                <a:ea typeface="Osaka" pitchFamily="-84" charset="-128"/>
                <a:cs typeface="Osaka" pitchFamily="-84" charset="-128"/>
              </a:rPr>
              <a:t>ɑ</a:t>
            </a:r>
            <a:r>
              <a:rPr lang="en-US" b="0" dirty="0" err="1">
                <a:solidFill>
                  <a:srgbClr val="0B1FFF"/>
                </a:solidFill>
                <a:latin typeface="Calibri"/>
                <a:ea typeface="Osaka" pitchFamily="-84" charset="-128"/>
                <a:cs typeface="Osaka" pitchFamily="-84" charset="-128"/>
              </a:rPr>
              <a:t>g</a:t>
            </a:r>
            <a:r>
              <a:rPr lang="en-US" b="0" dirty="0">
                <a:latin typeface="Calibri"/>
                <a:ea typeface="Osaka" pitchFamily="-84" charset="-128"/>
                <a:cs typeface="Osaka" pitchFamily="-84" charset="-128"/>
              </a:rPr>
              <a:t>/ </a:t>
            </a:r>
            <a:r>
              <a:rPr lang="en-US" b="0" dirty="0">
                <a:latin typeface="Calibri"/>
                <a:ea typeface="Osaka" pitchFamily="-84" charset="-128"/>
                <a:cs typeface="Osaka" pitchFamily="-84" charset="-128"/>
                <a:sym typeface="Wingdings" pitchFamily="-84" charset="2"/>
              </a:rPr>
              <a:t> “dah” /</a:t>
            </a:r>
            <a:r>
              <a:rPr lang="en-US" b="0" dirty="0" err="1">
                <a:latin typeface="Calibri"/>
                <a:ea typeface="Osaka" pitchFamily="-84" charset="-128"/>
                <a:cs typeface="Osaka" pitchFamily="-84" charset="-128"/>
                <a:sym typeface="Wingdings" pitchFamily="-84" charset="2"/>
              </a:rPr>
              <a:t>d</a:t>
            </a:r>
            <a:r>
              <a:rPr lang="en-US" b="0" dirty="0" err="1">
                <a:latin typeface="Lucida Grande" pitchFamily="-84" charset="0"/>
                <a:ea typeface="Osaka" pitchFamily="-84" charset="-128"/>
                <a:cs typeface="Osaka" pitchFamily="-84" charset="-128"/>
                <a:sym typeface="Wingdings" pitchFamily="-84" charset="2"/>
              </a:rPr>
              <a:t>ɑ</a:t>
            </a:r>
            <a:r>
              <a:rPr lang="en-US" b="0" dirty="0">
                <a:latin typeface="Calibri"/>
                <a:ea typeface="Osaka" pitchFamily="-84" charset="-128"/>
                <a:cs typeface="Osaka" pitchFamily="-84" charset="-128"/>
                <a:sym typeface="Wingdings" pitchFamily="-84" charset="2"/>
              </a:rPr>
              <a:t>/	“bus” /</a:t>
            </a:r>
            <a:r>
              <a:rPr lang="en-US" b="0" dirty="0" err="1">
                <a:latin typeface="Calibri"/>
                <a:ea typeface="Osaka" pitchFamily="-84" charset="-128"/>
                <a:cs typeface="Osaka" pitchFamily="-84" charset="-128"/>
                <a:sym typeface="Wingdings" pitchFamily="-84" charset="2"/>
              </a:rPr>
              <a:t>b</a:t>
            </a:r>
            <a:r>
              <a:rPr lang="en-US" b="0" dirty="0" err="1">
                <a:latin typeface="Lucida Grande" pitchFamily="-84" charset="0"/>
                <a:ea typeface="Osaka" pitchFamily="-84" charset="-128"/>
                <a:cs typeface="Osaka" pitchFamily="-84" charset="-128"/>
                <a:sym typeface="Wingdings" pitchFamily="-84" charset="2"/>
              </a:rPr>
              <a:t>ʌ</a:t>
            </a:r>
            <a:r>
              <a:rPr lang="en-US" b="0" dirty="0" err="1">
                <a:solidFill>
                  <a:srgbClr val="0B1FFF"/>
                </a:solidFill>
                <a:latin typeface="Calibri"/>
                <a:ea typeface="Osaka" pitchFamily="-84" charset="-128"/>
                <a:cs typeface="Osaka" pitchFamily="-84" charset="-128"/>
                <a:sym typeface="Wingdings" pitchFamily="-84" charset="2"/>
              </a:rPr>
              <a:t>s</a:t>
            </a:r>
            <a:r>
              <a:rPr lang="en-US" b="0" dirty="0">
                <a:latin typeface="Calibri"/>
                <a:ea typeface="Osaka" pitchFamily="-84" charset="-128"/>
                <a:cs typeface="Osaka" pitchFamily="-84" charset="-128"/>
                <a:sym typeface="Wingdings" pitchFamily="-84" charset="2"/>
              </a:rPr>
              <a:t>/  “</a:t>
            </a:r>
            <a:r>
              <a:rPr lang="en-US" b="0" dirty="0" err="1">
                <a:latin typeface="Calibri"/>
                <a:ea typeface="Osaka" pitchFamily="-84" charset="-128"/>
                <a:cs typeface="Osaka" pitchFamily="-84" charset="-128"/>
                <a:sym typeface="Wingdings" pitchFamily="-84" charset="2"/>
              </a:rPr>
              <a:t>buh</a:t>
            </a:r>
            <a:r>
              <a:rPr lang="en-US" b="0" dirty="0">
                <a:latin typeface="Calibri"/>
                <a:ea typeface="Osaka" pitchFamily="-84" charset="-128"/>
                <a:cs typeface="Osaka" pitchFamily="-84" charset="-128"/>
                <a:sym typeface="Wingdings" pitchFamily="-84" charset="2"/>
              </a:rPr>
              <a:t>” /</a:t>
            </a:r>
            <a:r>
              <a:rPr lang="en-US" b="0" dirty="0" err="1">
                <a:latin typeface="Calibri"/>
                <a:ea typeface="Osaka" pitchFamily="-84" charset="-128"/>
                <a:cs typeface="Osaka" pitchFamily="-84" charset="-128"/>
                <a:sym typeface="Wingdings" pitchFamily="-84" charset="2"/>
              </a:rPr>
              <a:t>b</a:t>
            </a:r>
            <a:r>
              <a:rPr lang="en-US" b="0" dirty="0" err="1">
                <a:latin typeface="Lucida Grande" pitchFamily="-84" charset="0"/>
                <a:ea typeface="Osaka" pitchFamily="-84" charset="-128"/>
                <a:cs typeface="Osaka" pitchFamily="-84" charset="-128"/>
                <a:sym typeface="Wingdings" pitchFamily="-84" charset="2"/>
              </a:rPr>
              <a:t>ʌ</a:t>
            </a:r>
            <a:r>
              <a:rPr lang="en-US" b="0" dirty="0">
                <a:latin typeface="Calibri"/>
                <a:ea typeface="Osaka" pitchFamily="-84" charset="-128"/>
                <a:cs typeface="Osaka" pitchFamily="-84" charset="-128"/>
                <a:sym typeface="Wingdings" pitchFamily="-84" charset="2"/>
              </a:rPr>
              <a:t>/</a:t>
            </a:r>
          </a:p>
          <a:p>
            <a:pPr marL="342900" indent="-342900" eaLnBrk="1" hangingPunct="1">
              <a:spcBef>
                <a:spcPct val="20000"/>
              </a:spcBef>
            </a:pPr>
            <a:endParaRPr lang="en-US" b="0" dirty="0">
              <a:latin typeface="Calibri"/>
              <a:ea typeface="Osaka" pitchFamily="-84" charset="-128"/>
              <a:cs typeface="Osaka" pitchFamily="-84" charset="-128"/>
              <a:sym typeface="Wingdings" pitchFamily="-84" charset="2"/>
            </a:endParaRPr>
          </a:p>
          <a:p>
            <a:pPr marL="342900" indent="-342900" eaLnBrk="1" hangingPunct="1">
              <a:spcBef>
                <a:spcPct val="20000"/>
              </a:spcBef>
            </a:pPr>
            <a:r>
              <a:rPr lang="en-US" b="0" dirty="0">
                <a:latin typeface="Calibri"/>
                <a:ea typeface="Osaka" pitchFamily="-84" charset="-128"/>
                <a:cs typeface="Osaka" pitchFamily="-84" charset="-128"/>
                <a:sym typeface="Wingdings" pitchFamily="-84" charset="2"/>
              </a:rPr>
              <a:t>“boot” /bu</a:t>
            </a:r>
            <a:r>
              <a:rPr lang="en-US" b="0" dirty="0">
                <a:solidFill>
                  <a:srgbClr val="0B1FFF"/>
                </a:solidFill>
                <a:latin typeface="Calibri"/>
                <a:ea typeface="Osaka" pitchFamily="-84" charset="-128"/>
                <a:cs typeface="Osaka" pitchFamily="-84" charset="-128"/>
                <a:sym typeface="Wingdings" pitchFamily="-84" charset="2"/>
              </a:rPr>
              <a:t>t</a:t>
            </a:r>
            <a:r>
              <a:rPr lang="en-US" b="0" dirty="0">
                <a:latin typeface="Calibri"/>
                <a:ea typeface="Osaka" pitchFamily="-84" charset="-128"/>
                <a:cs typeface="Osaka" pitchFamily="-84" charset="-128"/>
                <a:sym typeface="Wingdings" pitchFamily="-84" charset="2"/>
              </a:rPr>
              <a:t>/  “boo” /</a:t>
            </a:r>
            <a:r>
              <a:rPr lang="en-US" b="0" dirty="0" err="1">
                <a:latin typeface="Calibri"/>
                <a:ea typeface="Osaka" pitchFamily="-84" charset="-128"/>
                <a:cs typeface="Osaka" pitchFamily="-84" charset="-128"/>
                <a:sym typeface="Wingdings" pitchFamily="-84" charset="2"/>
              </a:rPr>
              <a:t>bu</a:t>
            </a:r>
            <a:r>
              <a:rPr lang="en-US" b="0" dirty="0">
                <a:latin typeface="Calibri"/>
                <a:ea typeface="Osaka" pitchFamily="-84" charset="-128"/>
                <a:cs typeface="Osaka" pitchFamily="-84" charset="-128"/>
                <a:sym typeface="Wingdings" pitchFamily="-84" charset="2"/>
              </a:rPr>
              <a:t>/	“because” /</a:t>
            </a:r>
            <a:r>
              <a:rPr lang="en-US" b="0" dirty="0" err="1">
                <a:latin typeface="Calibri"/>
                <a:ea typeface="Osaka" pitchFamily="-84" charset="-128"/>
                <a:cs typeface="Osaka" pitchFamily="-84" charset="-128"/>
                <a:sym typeface="Wingdings" pitchFamily="-84" charset="2"/>
              </a:rPr>
              <a:t>bik</a:t>
            </a:r>
            <a:r>
              <a:rPr lang="en-US" b="0" dirty="0" err="1">
                <a:latin typeface="Lucida Grande" pitchFamily="-84" charset="0"/>
                <a:ea typeface="Osaka" pitchFamily="-84" charset="-128"/>
                <a:cs typeface="Osaka" pitchFamily="-84" charset="-128"/>
                <a:sym typeface="Wingdings" pitchFamily="-84" charset="2"/>
              </a:rPr>
              <a:t>ʌ</a:t>
            </a:r>
            <a:r>
              <a:rPr lang="en-US" b="0" dirty="0" err="1">
                <a:solidFill>
                  <a:srgbClr val="0B1FFF"/>
                </a:solidFill>
                <a:latin typeface="Calibri"/>
                <a:ea typeface="Osaka" pitchFamily="-84" charset="-128"/>
                <a:cs typeface="Osaka" pitchFamily="-84" charset="-128"/>
                <a:sym typeface="Wingdings" pitchFamily="-84" charset="2"/>
              </a:rPr>
              <a:t>z</a:t>
            </a:r>
            <a:r>
              <a:rPr lang="en-US" b="0" dirty="0">
                <a:latin typeface="Calibri"/>
                <a:ea typeface="Osaka" pitchFamily="-84" charset="-128"/>
                <a:cs typeface="Osaka" pitchFamily="-84" charset="-128"/>
                <a:sym typeface="Wingdings" pitchFamily="-84" charset="2"/>
              </a:rPr>
              <a:t>/  “</a:t>
            </a:r>
            <a:r>
              <a:rPr lang="en-US" b="0" dirty="0" err="1">
                <a:latin typeface="Calibri"/>
                <a:ea typeface="Osaka" pitchFamily="-84" charset="-128"/>
                <a:cs typeface="Osaka" pitchFamily="-84" charset="-128"/>
                <a:sym typeface="Wingdings" pitchFamily="-84" charset="2"/>
              </a:rPr>
              <a:t>becah</a:t>
            </a:r>
            <a:r>
              <a:rPr lang="en-US" b="0" dirty="0">
                <a:latin typeface="Calibri"/>
                <a:ea typeface="Osaka" pitchFamily="-84" charset="-128"/>
                <a:cs typeface="Osaka" pitchFamily="-84" charset="-128"/>
                <a:sym typeface="Wingdings" pitchFamily="-84" charset="2"/>
              </a:rPr>
              <a:t>” /</a:t>
            </a:r>
            <a:r>
              <a:rPr lang="en-US" b="0" dirty="0" err="1">
                <a:latin typeface="Calibri"/>
                <a:ea typeface="Osaka" pitchFamily="-84" charset="-128"/>
                <a:cs typeface="Osaka" pitchFamily="-84" charset="-128"/>
                <a:sym typeface="Wingdings" pitchFamily="-84" charset="2"/>
              </a:rPr>
              <a:t>bik</a:t>
            </a:r>
            <a:r>
              <a:rPr lang="en-US" b="0" dirty="0" err="1">
                <a:latin typeface="Lucida Grande" pitchFamily="-84" charset="0"/>
                <a:sym typeface="Wingdings" pitchFamily="-84" charset="2"/>
              </a:rPr>
              <a:t>ʌ</a:t>
            </a:r>
            <a:r>
              <a:rPr lang="en-US" b="0" dirty="0">
                <a:latin typeface="Calibri"/>
                <a:sym typeface="Wingdings" pitchFamily="-84" charset="2"/>
              </a:rPr>
              <a:t>/</a:t>
            </a:r>
            <a:endParaRPr lang="en-US" b="0" dirty="0">
              <a:latin typeface="Calibri"/>
              <a:ea typeface="Osaka" pitchFamily="-84" charset="-128"/>
              <a:cs typeface="Osaka" pitchFamily="-84" charset="-128"/>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D7D7FF"/>
      </a:lt1>
      <a:dk2>
        <a:srgbClr val="3616A2"/>
      </a:dk2>
      <a:lt2>
        <a:srgbClr val="1711FF"/>
      </a:lt2>
      <a:accent1>
        <a:srgbClr val="CA4112"/>
      </a:accent1>
      <a:accent2>
        <a:srgbClr val="B52254"/>
      </a:accent2>
      <a:accent3>
        <a:srgbClr val="E8E8FF"/>
      </a:accent3>
      <a:accent4>
        <a:srgbClr val="000000"/>
      </a:accent4>
      <a:accent5>
        <a:srgbClr val="E1B0AA"/>
      </a:accent5>
      <a:accent6>
        <a:srgbClr val="A41E4B"/>
      </a:accent6>
      <a:hlink>
        <a:srgbClr val="8418AA"/>
      </a:hlink>
      <a:folHlink>
        <a:srgbClr val="1612C1"/>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Endymion:Applications:Microsoft Office 2004:Templates:Presentations:Designs:Blank Presentation</Template>
  <TotalTime>7096</TotalTime>
  <Words>1345</Words>
  <Application>Microsoft Macintosh PowerPoint</Application>
  <PresentationFormat>On-screen Show (4:3)</PresentationFormat>
  <Paragraphs>293</Paragraphs>
  <Slides>32</Slides>
  <Notes>31</Notes>
  <HiddenSlides>0</HiddenSlides>
  <MMClips>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Blank Presentation</vt:lpstr>
      <vt:lpstr>Psych 56L/ Ling 51: Acquisition of Language</vt:lpstr>
      <vt:lpstr>Announcements</vt:lpstr>
      <vt:lpstr>Phonological development once speech begins</vt:lpstr>
      <vt:lpstr>Word production</vt:lpstr>
      <vt:lpstr>Phonological process development</vt:lpstr>
      <vt:lpstr>Example of altered pronunciation</vt:lpstr>
      <vt:lpstr>PowerPoint Presentation</vt:lpstr>
      <vt:lpstr>Deletion Processes</vt:lpstr>
      <vt:lpstr>Deletion Processes</vt:lpstr>
      <vt:lpstr>Deletion Processes</vt:lpstr>
      <vt:lpstr>Deletion Processes</vt:lpstr>
      <vt:lpstr>Deletion Processes</vt:lpstr>
      <vt:lpstr>Deletion Processes</vt:lpstr>
      <vt:lpstr>Substitution Processes</vt:lpstr>
      <vt:lpstr>Substitution Processes</vt:lpstr>
      <vt:lpstr>Substitution Processes</vt:lpstr>
      <vt:lpstr>Substitution Processes</vt:lpstr>
      <vt:lpstr>Substitution Processes</vt:lpstr>
      <vt:lpstr>Substitution Processes</vt:lpstr>
      <vt:lpstr>Substitution Processes</vt:lpstr>
      <vt:lpstr>Substitution Processes</vt:lpstr>
      <vt:lpstr>Substitution Processes</vt:lpstr>
      <vt:lpstr>Substitution Processes</vt:lpstr>
      <vt:lpstr>Phonological Process Development</vt:lpstr>
      <vt:lpstr>Multiple process examples</vt:lpstr>
      <vt:lpstr>Multiple process examples</vt:lpstr>
      <vt:lpstr>Multiple process examples</vt:lpstr>
      <vt:lpstr>Multiple process examples</vt:lpstr>
      <vt:lpstr>Why do they make these errors?</vt:lpstr>
      <vt:lpstr>Why do they make these errors?</vt:lpstr>
      <vt:lpstr>Recap: Phonological Development</vt:lpstr>
      <vt:lpstr>Questions?</vt:lpstr>
    </vt:vector>
  </TitlesOfParts>
  <Company>Computing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 229: Language Acquisition</dc:title>
  <dc:creator>Computing Services</dc:creator>
  <cp:lastModifiedBy>Lisa Pearl</cp:lastModifiedBy>
  <cp:revision>630</cp:revision>
  <cp:lastPrinted>2013-01-30T00:13:36Z</cp:lastPrinted>
  <dcterms:created xsi:type="dcterms:W3CDTF">2012-08-31T23:05:27Z</dcterms:created>
  <dcterms:modified xsi:type="dcterms:W3CDTF">2013-01-30T00:13:58Z</dcterms:modified>
</cp:coreProperties>
</file>