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AV" ContentType="audio/wav"/>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51"/>
  </p:notesMasterIdLst>
  <p:handoutMasterIdLst>
    <p:handoutMasterId r:id="rId52"/>
  </p:handoutMasterIdLst>
  <p:sldIdLst>
    <p:sldId id="262" r:id="rId2"/>
    <p:sldId id="263" r:id="rId3"/>
    <p:sldId id="264" r:id="rId4"/>
    <p:sldId id="265" r:id="rId5"/>
    <p:sldId id="266" r:id="rId6"/>
    <p:sldId id="267" r:id="rId7"/>
    <p:sldId id="268" r:id="rId8"/>
    <p:sldId id="269" r:id="rId9"/>
    <p:sldId id="270" r:id="rId10"/>
    <p:sldId id="271" r:id="rId11"/>
    <p:sldId id="272" r:id="rId12"/>
    <p:sldId id="309" r:id="rId13"/>
    <p:sldId id="273" r:id="rId14"/>
    <p:sldId id="274" r:id="rId15"/>
    <p:sldId id="275" r:id="rId16"/>
    <p:sldId id="276" r:id="rId17"/>
    <p:sldId id="310" r:id="rId18"/>
    <p:sldId id="277" r:id="rId19"/>
    <p:sldId id="278" r:id="rId20"/>
    <p:sldId id="279" r:id="rId21"/>
    <p:sldId id="280" r:id="rId22"/>
    <p:sldId id="308" r:id="rId23"/>
    <p:sldId id="281" r:id="rId24"/>
    <p:sldId id="282" r:id="rId25"/>
    <p:sldId id="283" r:id="rId26"/>
    <p:sldId id="284" r:id="rId27"/>
    <p:sldId id="285" r:id="rId28"/>
    <p:sldId id="286" r:id="rId29"/>
    <p:sldId id="287" r:id="rId30"/>
    <p:sldId id="288" r:id="rId31"/>
    <p:sldId id="289" r:id="rId32"/>
    <p:sldId id="290" r:id="rId33"/>
    <p:sldId id="307"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6034"/>
    <a:srgbClr val="0F713C"/>
    <a:srgbClr val="B3129A"/>
    <a:srgbClr val="0D80C4"/>
    <a:srgbClr val="0B1FFF"/>
    <a:srgbClr val="8CFF4F"/>
    <a:srgbClr val="12E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p:scale>
          <a:sx n="125" d="100"/>
          <a:sy n="125" d="100"/>
        </p:scale>
        <p:origin x="-360" y="-1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handoutMaster" Target="handoutMasters/handoutMaster1.xml"/><Relationship Id="rId53" Type="http://schemas.openxmlformats.org/officeDocument/2006/relationships/printerSettings" Target="printerSettings/printerSettings1.bin"/><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dirty="0">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B73CC83E-D0F7-8248-A408-5B9F8F3ECF91}" type="datetime1">
              <a:rPr lang="en-US">
                <a:latin typeface="Calibri"/>
              </a:rPr>
              <a:pPr/>
              <a:t>1/24/13</a:t>
            </a:fld>
            <a:endParaRPr lang="en-US" dirty="0">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dirty="0">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B73663E7-40E5-484F-89CF-BCAD40C8D749}" type="slidenum">
              <a:rPr lang="en-US">
                <a:latin typeface="Calibri"/>
              </a:rPr>
              <a:pPr/>
              <a:t>‹#›</a:t>
            </a:fld>
            <a:endParaRPr lang="en-US" dirty="0">
              <a:latin typeface="Calibri"/>
            </a:endParaRPr>
          </a:p>
        </p:txBody>
      </p:sp>
    </p:spTree>
    <p:extLst>
      <p:ext uri="{BB962C8B-B14F-4D97-AF65-F5344CB8AC3E}">
        <p14:creationId xmlns:p14="http://schemas.microsoft.com/office/powerpoint/2010/main" val="1878702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dirty="0"/>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3273B2F4-3477-2446-B7D6-CA258CC36A33}" type="slidenum">
              <a:rPr lang="en-US" smtClean="0"/>
              <a:pPr>
                <a:defRPr/>
              </a:pPr>
              <a:t>‹#›</a:t>
            </a:fld>
            <a:endParaRPr lang="en-US" dirty="0"/>
          </a:p>
        </p:txBody>
      </p:sp>
    </p:spTree>
    <p:extLst>
      <p:ext uri="{BB962C8B-B14F-4D97-AF65-F5344CB8AC3E}">
        <p14:creationId xmlns:p14="http://schemas.microsoft.com/office/powerpoint/2010/main" val="36428138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A8ED8E9-323C-3347-AA09-437BBD082465}" type="slidenum">
              <a:rPr lang="en-US" sz="1200" b="0">
                <a:latin typeface="Calibri"/>
              </a:rPr>
              <a:pPr algn="r"/>
              <a:t>1</a:t>
            </a:fld>
            <a:endParaRPr lang="en-US" sz="1200" b="0" dirty="0">
              <a:latin typeface="Calibri"/>
            </a:endParaRPr>
          </a:p>
        </p:txBody>
      </p:sp>
      <p:sp>
        <p:nvSpPr>
          <p:cNvPr id="6748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48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1B92A1F-E867-7E4E-A3CE-3EE619217DBF}" type="slidenum">
              <a:rPr lang="en-US" sz="1200" b="0">
                <a:latin typeface="Calibri"/>
              </a:rPr>
              <a:pPr algn="r"/>
              <a:t>10</a:t>
            </a:fld>
            <a:endParaRPr lang="en-US" sz="1200" b="0" dirty="0">
              <a:latin typeface="Calibri"/>
            </a:endParaRPr>
          </a:p>
        </p:txBody>
      </p:sp>
      <p:sp>
        <p:nvSpPr>
          <p:cNvPr id="693251"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3252"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2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7D7F099D-1044-6042-A5CC-4B539654DE48}" type="slidenum">
              <a:rPr lang="en-US" sz="1200" b="0">
                <a:latin typeface="Calibri"/>
              </a:rPr>
              <a:pPr algn="r"/>
              <a:t>11</a:t>
            </a:fld>
            <a:endParaRPr lang="en-US" sz="1200" b="0" dirty="0">
              <a:latin typeface="Calibri"/>
            </a:endParaRPr>
          </a:p>
        </p:txBody>
      </p:sp>
      <p:sp>
        <p:nvSpPr>
          <p:cNvPr id="695299"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5300"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73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1603F9E-A29D-F64F-ABD1-AC3F0C9FA790}" type="slidenum">
              <a:rPr lang="en-US" sz="1200" b="0">
                <a:latin typeface="Calibri"/>
              </a:rPr>
              <a:pPr algn="r"/>
              <a:t>13</a:t>
            </a:fld>
            <a:endParaRPr lang="en-US" sz="1200" b="0" dirty="0">
              <a:latin typeface="Calibri"/>
            </a:endParaRPr>
          </a:p>
        </p:txBody>
      </p:sp>
      <p:sp>
        <p:nvSpPr>
          <p:cNvPr id="697347"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7348"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B22E5D5-6BF0-1345-B38E-6A7012901A50}" type="slidenum">
              <a:rPr lang="en-US" sz="1200" b="0">
                <a:latin typeface="Calibri"/>
              </a:rPr>
              <a:pPr algn="r"/>
              <a:t>14</a:t>
            </a:fld>
            <a:endParaRPr lang="en-US" sz="1200" b="0" dirty="0">
              <a:latin typeface="Calibri"/>
            </a:endParaRPr>
          </a:p>
        </p:txBody>
      </p:sp>
      <p:sp>
        <p:nvSpPr>
          <p:cNvPr id="699395"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9396"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21A974B-C43D-9A46-9898-1D03FEE1D0B3}" type="slidenum">
              <a:rPr lang="en-US" sz="1200" b="0">
                <a:latin typeface="Calibri"/>
              </a:rPr>
              <a:pPr algn="r"/>
              <a:t>15</a:t>
            </a:fld>
            <a:endParaRPr lang="en-US" sz="1200" b="0" dirty="0">
              <a:latin typeface="Calibri"/>
            </a:endParaRPr>
          </a:p>
        </p:txBody>
      </p:sp>
      <p:sp>
        <p:nvSpPr>
          <p:cNvPr id="701443"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1444"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83D1DA0-D23D-DC4F-9C34-5DC6302F71E3}" type="slidenum">
              <a:rPr lang="en-US" sz="1200" b="0">
                <a:latin typeface="Calibri"/>
              </a:rPr>
              <a:pPr algn="r"/>
              <a:t>16</a:t>
            </a:fld>
            <a:endParaRPr lang="en-US" sz="1200" b="0" dirty="0">
              <a:latin typeface="Calibri"/>
            </a:endParaRPr>
          </a:p>
        </p:txBody>
      </p:sp>
      <p:sp>
        <p:nvSpPr>
          <p:cNvPr id="703491"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3492"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7D8EC23-628E-EA42-8B9B-A7D37FB20E75}" type="slidenum">
              <a:rPr lang="en-US" sz="1200" b="0">
                <a:latin typeface="Calibri"/>
              </a:rPr>
              <a:pPr algn="r"/>
              <a:t>18</a:t>
            </a:fld>
            <a:endParaRPr lang="en-US" sz="1200" b="0" dirty="0">
              <a:latin typeface="Calibri"/>
            </a:endParaRPr>
          </a:p>
        </p:txBody>
      </p:sp>
      <p:sp>
        <p:nvSpPr>
          <p:cNvPr id="705539"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5540"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FCF72B0-74A3-894E-BC91-01BCC37CAD4E}" type="slidenum">
              <a:rPr lang="en-US" sz="1200" b="0">
                <a:latin typeface="Calibri"/>
              </a:rPr>
              <a:pPr algn="r"/>
              <a:t>19</a:t>
            </a:fld>
            <a:endParaRPr lang="en-US" sz="1200" b="0" dirty="0">
              <a:latin typeface="Calibri"/>
            </a:endParaRPr>
          </a:p>
        </p:txBody>
      </p:sp>
      <p:sp>
        <p:nvSpPr>
          <p:cNvPr id="7075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75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96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D65A994-C0D2-BB40-A676-B150BFA47295}" type="slidenum">
              <a:rPr lang="en-US" sz="1200" b="0">
                <a:latin typeface="Calibri"/>
              </a:rPr>
              <a:pPr algn="r"/>
              <a:t>20</a:t>
            </a:fld>
            <a:endParaRPr lang="en-US" sz="1200" b="0" dirty="0">
              <a:latin typeface="Calibri"/>
            </a:endParaRPr>
          </a:p>
        </p:txBody>
      </p:sp>
      <p:sp>
        <p:nvSpPr>
          <p:cNvPr id="7096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096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6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EA9F324-E358-0F49-9EF7-9C51A3606ACF}" type="slidenum">
              <a:rPr lang="en-US" sz="1200" b="0">
                <a:latin typeface="Calibri"/>
              </a:rPr>
              <a:pPr algn="r"/>
              <a:t>21</a:t>
            </a:fld>
            <a:endParaRPr lang="en-US" sz="1200" b="0" dirty="0">
              <a:latin typeface="Calibri"/>
            </a:endParaRPr>
          </a:p>
        </p:txBody>
      </p:sp>
      <p:sp>
        <p:nvSpPr>
          <p:cNvPr id="7116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16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8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EEC2035-CDED-254B-B0BF-B33096390869}" type="slidenum">
              <a:rPr lang="en-US" sz="1200" b="0">
                <a:latin typeface="Calibri"/>
              </a:rPr>
              <a:pPr algn="r"/>
              <a:t>2</a:t>
            </a:fld>
            <a:endParaRPr lang="en-US" sz="1200" b="0" dirty="0">
              <a:latin typeface="Calibri"/>
            </a:endParaRPr>
          </a:p>
        </p:txBody>
      </p:sp>
      <p:sp>
        <p:nvSpPr>
          <p:cNvPr id="6768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68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1026"/>
          <p:cNvSpPr>
            <a:spLocks noGrp="1" noRot="1" noChangeAspect="1" noChangeArrowheads="1" noTextEdit="1"/>
          </p:cNvSpPr>
          <p:nvPr>
            <p:ph type="sldImg"/>
          </p:nvPr>
        </p:nvSpPr>
        <p:spPr>
          <a:ln/>
        </p:spPr>
      </p:sp>
      <p:sp>
        <p:nvSpPr>
          <p:cNvPr id="765955" name="Rectangle 1027"/>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C7C3957-535A-0A42-970F-78502C900FFE}" type="slidenum">
              <a:rPr lang="en-US" sz="1200" b="0">
                <a:latin typeface="Calibri"/>
              </a:rPr>
              <a:pPr algn="r"/>
              <a:t>23</a:t>
            </a:fld>
            <a:endParaRPr lang="en-US" sz="1200" b="0" dirty="0">
              <a:latin typeface="Calibri"/>
            </a:endParaRPr>
          </a:p>
        </p:txBody>
      </p:sp>
      <p:sp>
        <p:nvSpPr>
          <p:cNvPr id="7137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37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72EE15C-0263-1C47-84EB-56FE1DE06B44}" type="slidenum">
              <a:rPr lang="en-US" sz="1200" b="0">
                <a:latin typeface="Calibri"/>
              </a:rPr>
              <a:pPr algn="r"/>
              <a:t>24</a:t>
            </a:fld>
            <a:endParaRPr lang="en-US" sz="1200" b="0" dirty="0">
              <a:latin typeface="Calibri"/>
            </a:endParaRPr>
          </a:p>
        </p:txBody>
      </p:sp>
      <p:sp>
        <p:nvSpPr>
          <p:cNvPr id="7157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57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A079759-05FB-5F44-B122-8F4017F8F8F2}" type="slidenum">
              <a:rPr lang="en-US" sz="1200" b="0">
                <a:latin typeface="Calibri"/>
              </a:rPr>
              <a:pPr algn="r"/>
              <a:t>25</a:t>
            </a:fld>
            <a:endParaRPr lang="en-US" sz="1200" b="0" dirty="0">
              <a:latin typeface="Calibri"/>
            </a:endParaRPr>
          </a:p>
        </p:txBody>
      </p:sp>
      <p:sp>
        <p:nvSpPr>
          <p:cNvPr id="7178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78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E36FF76-2C48-894F-BAE8-F710FBCDBE1E}" type="slidenum">
              <a:rPr lang="en-US" sz="1200" b="0">
                <a:latin typeface="Calibri"/>
              </a:rPr>
              <a:pPr algn="r"/>
              <a:t>26</a:t>
            </a:fld>
            <a:endParaRPr lang="en-US" sz="1200" b="0" dirty="0">
              <a:latin typeface="Calibri"/>
            </a:endParaRPr>
          </a:p>
        </p:txBody>
      </p:sp>
      <p:sp>
        <p:nvSpPr>
          <p:cNvPr id="7198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198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D4B6CD3-2BA0-5F44-9624-9FF71A8F51DC}" type="slidenum">
              <a:rPr lang="en-US" sz="1200" b="0">
                <a:latin typeface="Calibri"/>
              </a:rPr>
              <a:pPr algn="r"/>
              <a:t>27</a:t>
            </a:fld>
            <a:endParaRPr lang="en-US" sz="1200" b="0" dirty="0">
              <a:latin typeface="Calibri"/>
            </a:endParaRPr>
          </a:p>
        </p:txBody>
      </p:sp>
      <p:sp>
        <p:nvSpPr>
          <p:cNvPr id="7219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19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08DC43B-879A-1645-9287-5C3F02ED0C3C}" type="slidenum">
              <a:rPr lang="en-US" sz="1200" b="0">
                <a:latin typeface="Calibri"/>
              </a:rPr>
              <a:pPr algn="r"/>
              <a:t>28</a:t>
            </a:fld>
            <a:endParaRPr lang="en-US" sz="1200" b="0" dirty="0">
              <a:latin typeface="Calibri"/>
            </a:endParaRPr>
          </a:p>
        </p:txBody>
      </p:sp>
      <p:sp>
        <p:nvSpPr>
          <p:cNvPr id="7239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39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C1F472B-BBAE-764A-BAFF-25C534A400B0}" type="slidenum">
              <a:rPr lang="en-US" sz="1200" b="0">
                <a:latin typeface="Calibri"/>
              </a:rPr>
              <a:pPr algn="r"/>
              <a:t>29</a:t>
            </a:fld>
            <a:endParaRPr lang="en-US" sz="1200" b="0" dirty="0">
              <a:latin typeface="Calibri"/>
            </a:endParaRPr>
          </a:p>
        </p:txBody>
      </p:sp>
      <p:sp>
        <p:nvSpPr>
          <p:cNvPr id="7260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60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7C03EE3-1077-3247-8CC8-61BE15D82012}" type="slidenum">
              <a:rPr lang="en-US" sz="1200" b="0">
                <a:latin typeface="Calibri"/>
              </a:rPr>
              <a:pPr algn="r"/>
              <a:t>30</a:t>
            </a:fld>
            <a:endParaRPr lang="en-US" sz="1200" b="0" dirty="0">
              <a:latin typeface="Calibri"/>
            </a:endParaRPr>
          </a:p>
        </p:txBody>
      </p:sp>
      <p:sp>
        <p:nvSpPr>
          <p:cNvPr id="7280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80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BF5D5B9-F76D-9442-88A9-2611823589D7}" type="slidenum">
              <a:rPr lang="en-US" sz="1200" b="0">
                <a:latin typeface="Calibri"/>
              </a:rPr>
              <a:pPr algn="r"/>
              <a:t>31</a:t>
            </a:fld>
            <a:endParaRPr lang="en-US" sz="1200" b="0" dirty="0">
              <a:latin typeface="Calibri"/>
            </a:endParaRPr>
          </a:p>
        </p:txBody>
      </p:sp>
      <p:sp>
        <p:nvSpPr>
          <p:cNvPr id="7301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01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1B7DD5E-D69B-3B49-9181-9E0D69030723}" type="slidenum">
              <a:rPr lang="en-US" sz="1200" b="0">
                <a:latin typeface="Calibri"/>
              </a:rPr>
              <a:pPr algn="r"/>
              <a:t>3</a:t>
            </a:fld>
            <a:endParaRPr lang="en-US" sz="1200" b="0" dirty="0">
              <a:latin typeface="Calibri"/>
            </a:endParaRPr>
          </a:p>
        </p:txBody>
      </p:sp>
      <p:sp>
        <p:nvSpPr>
          <p:cNvPr id="678915"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78916"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03988AB-8EA3-214A-A0E3-CCBE7AD5C602}" type="slidenum">
              <a:rPr lang="en-US" sz="1200" b="0">
                <a:latin typeface="Calibri"/>
              </a:rPr>
              <a:pPr algn="r"/>
              <a:t>32</a:t>
            </a:fld>
            <a:endParaRPr lang="en-US" sz="1200" b="0" dirty="0">
              <a:latin typeface="Calibri"/>
            </a:endParaRPr>
          </a:p>
        </p:txBody>
      </p:sp>
      <p:sp>
        <p:nvSpPr>
          <p:cNvPr id="7321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21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1026"/>
          <p:cNvSpPr>
            <a:spLocks noGrp="1" noRot="1" noChangeAspect="1" noChangeArrowheads="1" noTextEdit="1"/>
          </p:cNvSpPr>
          <p:nvPr>
            <p:ph type="sldImg"/>
          </p:nvPr>
        </p:nvSpPr>
        <p:spPr>
          <a:ln/>
        </p:spPr>
      </p:sp>
      <p:sp>
        <p:nvSpPr>
          <p:cNvPr id="766979" name="Rectangle 1027"/>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382FDCC-8BA0-944B-BAC5-ED7588BEC747}" type="slidenum">
              <a:rPr lang="en-US" sz="1200" b="0">
                <a:latin typeface="Calibri"/>
              </a:rPr>
              <a:pPr algn="r"/>
              <a:t>34</a:t>
            </a:fld>
            <a:endParaRPr lang="en-US" sz="1200" b="0" dirty="0">
              <a:latin typeface="Calibri"/>
            </a:endParaRPr>
          </a:p>
        </p:txBody>
      </p:sp>
      <p:sp>
        <p:nvSpPr>
          <p:cNvPr id="7342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42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64E876E-D18B-1142-800A-35EF899EE611}" type="slidenum">
              <a:rPr lang="en-US" sz="1200" b="0">
                <a:latin typeface="Calibri"/>
              </a:rPr>
              <a:pPr algn="r"/>
              <a:t>35</a:t>
            </a:fld>
            <a:endParaRPr lang="en-US" sz="1200" b="0" dirty="0">
              <a:latin typeface="Calibri"/>
            </a:endParaRPr>
          </a:p>
        </p:txBody>
      </p:sp>
      <p:sp>
        <p:nvSpPr>
          <p:cNvPr id="7362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62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3324439-907A-7A4E-8DA3-107B53C8FAC3}" type="slidenum">
              <a:rPr lang="en-US" sz="1200" b="0">
                <a:latin typeface="Calibri"/>
              </a:rPr>
              <a:pPr algn="r"/>
              <a:t>36</a:t>
            </a:fld>
            <a:endParaRPr lang="en-US" sz="1200" b="0" dirty="0">
              <a:latin typeface="Calibri"/>
            </a:endParaRPr>
          </a:p>
        </p:txBody>
      </p:sp>
      <p:sp>
        <p:nvSpPr>
          <p:cNvPr id="73830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830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35CD917-6F9F-CB40-8FA7-D469299B62A8}" type="slidenum">
              <a:rPr lang="en-US" sz="1200" b="0">
                <a:latin typeface="Calibri"/>
              </a:rPr>
              <a:pPr algn="r"/>
              <a:t>37</a:t>
            </a:fld>
            <a:endParaRPr lang="en-US" sz="1200" b="0" dirty="0">
              <a:latin typeface="Calibri"/>
            </a:endParaRPr>
          </a:p>
        </p:txBody>
      </p:sp>
      <p:sp>
        <p:nvSpPr>
          <p:cNvPr id="7403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03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770D77F-7BAB-5242-A569-CE3BF4EBB3D2}" type="slidenum">
              <a:rPr lang="en-US" sz="1200" b="0">
                <a:latin typeface="Calibri"/>
              </a:rPr>
              <a:pPr algn="r"/>
              <a:t>38</a:t>
            </a:fld>
            <a:endParaRPr lang="en-US" sz="1200" b="0" dirty="0">
              <a:latin typeface="Calibri"/>
            </a:endParaRPr>
          </a:p>
        </p:txBody>
      </p:sp>
      <p:sp>
        <p:nvSpPr>
          <p:cNvPr id="7424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240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Rot="1" noChangeAspect="1" noChangeArrowheads="1" noTextEdit="1"/>
          </p:cNvSpPr>
          <p:nvPr>
            <p:ph type="sldImg"/>
          </p:nvPr>
        </p:nvSpPr>
        <p:spPr>
          <a:ln/>
        </p:spPr>
      </p:sp>
      <p:sp>
        <p:nvSpPr>
          <p:cNvPr id="768003"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Rot="1" noChangeAspect="1" noChangeArrowheads="1" noTextEdit="1"/>
          </p:cNvSpPr>
          <p:nvPr>
            <p:ph type="sldImg"/>
          </p:nvPr>
        </p:nvSpPr>
        <p:spPr>
          <a:ln/>
        </p:spPr>
      </p:sp>
      <p:sp>
        <p:nvSpPr>
          <p:cNvPr id="769027" name="Rectangle 3"/>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0" name="Rectangle 1026"/>
          <p:cNvSpPr>
            <a:spLocks noGrp="1" noRot="1" noChangeAspect="1" noChangeArrowheads="1" noTextEdit="1"/>
          </p:cNvSpPr>
          <p:nvPr>
            <p:ph type="sldImg"/>
          </p:nvPr>
        </p:nvSpPr>
        <p:spPr>
          <a:ln/>
        </p:spPr>
      </p:sp>
      <p:sp>
        <p:nvSpPr>
          <p:cNvPr id="770051" name="Rectangle 1027"/>
          <p:cNvSpPr>
            <a:spLocks noGrp="1" noChangeArrowheads="1"/>
          </p:cNvSpPr>
          <p:nvPr>
            <p:ph type="body" idx="1"/>
          </p:nvPr>
        </p:nvSpPr>
        <p:spPr>
          <a:noFill/>
          <a:ln/>
        </p:spPr>
        <p:txBody>
          <a:bodyPr/>
          <a:lstStyle/>
          <a:p>
            <a:endParaRPr lang="en-US" dirty="0">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75D60CD-BF55-DD48-8D85-6955CB43A65F}" type="slidenum">
              <a:rPr lang="en-US" sz="1200" b="0">
                <a:latin typeface="Calibri"/>
              </a:rPr>
              <a:pPr algn="r"/>
              <a:t>4</a:t>
            </a:fld>
            <a:endParaRPr lang="en-US" sz="1200" b="0" dirty="0">
              <a:latin typeface="Calibri"/>
            </a:endParaRPr>
          </a:p>
        </p:txBody>
      </p:sp>
      <p:sp>
        <p:nvSpPr>
          <p:cNvPr id="6809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09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2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7364481-3AE3-6641-B024-B0CE183C989C}" type="slidenum">
              <a:rPr lang="en-US" sz="1200" b="0">
                <a:latin typeface="Calibri"/>
              </a:rPr>
              <a:pPr algn="r"/>
              <a:t>42</a:t>
            </a:fld>
            <a:endParaRPr lang="en-US" sz="1200" b="0" dirty="0">
              <a:latin typeface="Calibri"/>
            </a:endParaRPr>
          </a:p>
        </p:txBody>
      </p:sp>
      <p:sp>
        <p:nvSpPr>
          <p:cNvPr id="74752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2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957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DEC497E-F070-9E43-B38F-224788631592}" type="slidenum">
              <a:rPr lang="en-US" sz="1200" b="0">
                <a:latin typeface="Calibri"/>
              </a:rPr>
              <a:pPr algn="r"/>
              <a:t>43</a:t>
            </a:fld>
            <a:endParaRPr lang="en-US" sz="1200" b="0" dirty="0">
              <a:latin typeface="Calibri"/>
            </a:endParaRPr>
          </a:p>
        </p:txBody>
      </p:sp>
      <p:sp>
        <p:nvSpPr>
          <p:cNvPr id="74957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957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61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1186E4D-7BA3-3740-A967-ED54FCFB207C}" type="slidenum">
              <a:rPr lang="en-US" sz="1200" b="0">
                <a:latin typeface="Calibri"/>
              </a:rPr>
              <a:pPr algn="r"/>
              <a:t>44</a:t>
            </a:fld>
            <a:endParaRPr lang="en-US" sz="1200" b="0" dirty="0">
              <a:latin typeface="Calibri"/>
            </a:endParaRPr>
          </a:p>
        </p:txBody>
      </p:sp>
      <p:sp>
        <p:nvSpPr>
          <p:cNvPr id="75161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162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6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5C67C1E-BD7B-0241-A6A4-0229B9B37461}" type="slidenum">
              <a:rPr lang="en-US" sz="1200" b="0">
                <a:latin typeface="Calibri"/>
              </a:rPr>
              <a:pPr algn="r"/>
              <a:t>45</a:t>
            </a:fld>
            <a:endParaRPr lang="en-US" sz="1200" b="0" dirty="0">
              <a:latin typeface="Calibri"/>
            </a:endParaRPr>
          </a:p>
        </p:txBody>
      </p:sp>
      <p:sp>
        <p:nvSpPr>
          <p:cNvPr id="7536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36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7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7F5332C-3A58-6F44-A4F9-FAA3FA04D62C}" type="slidenum">
              <a:rPr lang="en-US" sz="1200" b="0">
                <a:latin typeface="Calibri"/>
              </a:rPr>
              <a:pPr algn="r"/>
              <a:t>46</a:t>
            </a:fld>
            <a:endParaRPr lang="en-US" sz="1200" b="0" dirty="0">
              <a:latin typeface="Calibri"/>
            </a:endParaRPr>
          </a:p>
        </p:txBody>
      </p:sp>
      <p:sp>
        <p:nvSpPr>
          <p:cNvPr id="7557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57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21FCD47-5419-8F47-BF4B-57A7100131D0}" type="slidenum">
              <a:rPr lang="en-US" sz="1200" b="0">
                <a:latin typeface="Calibri"/>
              </a:rPr>
              <a:pPr algn="r"/>
              <a:t>47</a:t>
            </a:fld>
            <a:endParaRPr lang="en-US" sz="1200" b="0" dirty="0">
              <a:latin typeface="Calibri"/>
            </a:endParaRPr>
          </a:p>
        </p:txBody>
      </p:sp>
      <p:sp>
        <p:nvSpPr>
          <p:cNvPr id="7577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8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5C89AC7-F185-834B-9E17-386261445389}" type="slidenum">
              <a:rPr lang="en-US" sz="1200" b="0">
                <a:latin typeface="Calibri"/>
              </a:rPr>
              <a:pPr algn="r"/>
              <a:t>48</a:t>
            </a:fld>
            <a:endParaRPr lang="en-US" sz="1200" b="0" dirty="0">
              <a:latin typeface="Calibri"/>
            </a:endParaRPr>
          </a:p>
        </p:txBody>
      </p:sp>
      <p:sp>
        <p:nvSpPr>
          <p:cNvPr id="7598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98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68B8C000-E590-B941-B9A2-11C797B0ACCD}" type="slidenum">
              <a:rPr lang="en-US" sz="1200" b="0">
                <a:latin typeface="Calibri"/>
              </a:rPr>
              <a:pPr algn="r"/>
              <a:t>49</a:t>
            </a:fld>
            <a:endParaRPr lang="en-US" sz="1200" b="0" dirty="0">
              <a:latin typeface="Calibri"/>
            </a:endParaRPr>
          </a:p>
        </p:txBody>
      </p:sp>
      <p:sp>
        <p:nvSpPr>
          <p:cNvPr id="7618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18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C078468-128F-7149-BAF1-24A761A31BB2}" type="slidenum">
              <a:rPr lang="en-US" sz="1200" b="0">
                <a:latin typeface="Calibri"/>
              </a:rPr>
              <a:pPr algn="r"/>
              <a:t>5</a:t>
            </a:fld>
            <a:endParaRPr lang="en-US" sz="1200" b="0" dirty="0">
              <a:latin typeface="Calibri"/>
            </a:endParaRPr>
          </a:p>
        </p:txBody>
      </p:sp>
      <p:sp>
        <p:nvSpPr>
          <p:cNvPr id="6830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30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F34BB03-1666-164D-AC2A-89AF3B7F15C5}" type="slidenum">
              <a:rPr lang="en-US" sz="1200" b="0">
                <a:latin typeface="Calibri"/>
              </a:rPr>
              <a:pPr algn="r"/>
              <a:t>6</a:t>
            </a:fld>
            <a:endParaRPr lang="en-US" sz="1200" b="0" dirty="0">
              <a:latin typeface="Calibri"/>
            </a:endParaRPr>
          </a:p>
        </p:txBody>
      </p:sp>
      <p:sp>
        <p:nvSpPr>
          <p:cNvPr id="685059"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5060"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CE0B50B-D405-3347-9765-F3AE32BB9888}" type="slidenum">
              <a:rPr lang="en-US" sz="1200" b="0">
                <a:latin typeface="Calibri"/>
              </a:rPr>
              <a:pPr algn="r"/>
              <a:t>7</a:t>
            </a:fld>
            <a:endParaRPr lang="en-US" sz="1200" b="0" dirty="0">
              <a:latin typeface="Calibri"/>
            </a:endParaRPr>
          </a:p>
        </p:txBody>
      </p:sp>
      <p:sp>
        <p:nvSpPr>
          <p:cNvPr id="687107"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7108"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B96CAFD-6C31-9F4B-BC32-430D5D9415DD}" type="slidenum">
              <a:rPr lang="en-US" sz="1200" b="0">
                <a:latin typeface="Calibri"/>
              </a:rPr>
              <a:pPr algn="r"/>
              <a:t>8</a:t>
            </a:fld>
            <a:endParaRPr lang="en-US" sz="1200" b="0" dirty="0">
              <a:latin typeface="Calibri"/>
            </a:endParaRPr>
          </a:p>
        </p:txBody>
      </p:sp>
      <p:sp>
        <p:nvSpPr>
          <p:cNvPr id="689155"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89156"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E64DF17-35CB-824E-A20F-17D0B4A3091F}" type="slidenum">
              <a:rPr lang="en-US" sz="1200" b="0">
                <a:latin typeface="Calibri"/>
              </a:rPr>
              <a:pPr algn="r"/>
              <a:t>9</a:t>
            </a:fld>
            <a:endParaRPr lang="en-US" sz="1200" b="0" dirty="0">
              <a:latin typeface="Calibri"/>
            </a:endParaRPr>
          </a:p>
        </p:txBody>
      </p:sp>
      <p:sp>
        <p:nvSpPr>
          <p:cNvPr id="691203" name="Rectangle 1026"/>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1204" name="Rectangle 1027"/>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dirty="0">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CED32E-4485-274E-9FED-616AF6842A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5781AB-C392-BD44-90B2-2A7CF57399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B71055-2444-C242-B922-B59D408328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15A8F-E50D-8A4E-B45D-BEECC5D988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8BCE5D-C0F5-304C-A86C-A69804B141F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D17410-28E3-9644-9687-47EBC3EB4F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C0E2688-0807-054A-BFF1-7C7548E69AA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18A7F14-89DC-B542-8F78-7A500058FC9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BB7A1EC-71DC-D343-B520-4AD723639E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E1A33B-7ED8-4546-A7FF-EB29B607F46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65E143-0309-D541-ABD9-663198BC0A1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dirty="0"/>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dirty="0"/>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F4CB9F3B-B956-E643-8887-683520DE5641}"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hyperlink" Target="https://eee.uci.edu/boards/w13/AcqOfLangW13/"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9.xml"/><Relationship Id="rId5" Type="http://schemas.openxmlformats.org/officeDocument/2006/relationships/image" Target="../media/image12.png"/><Relationship Id="rId1" Type="http://schemas.microsoft.com/office/2007/relationships/media" Target="file://localhost/Users/lspearl/Desktop/Courses/course%20media/sucking_h.mov" TargetMode="External"/><Relationship Id="rId2" Type="http://schemas.openxmlformats.org/officeDocument/2006/relationships/video" Target="file://localhost/Users/lspearl/Desktop/Courses/course%20media/sucking_h.mov"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1" Type="http://schemas.microsoft.com/office/2007/relationships/media" Target="../media/media6.WAV"/><Relationship Id="rId12" Type="http://schemas.openxmlformats.org/officeDocument/2006/relationships/audio" Target="../media/media6.WAV"/><Relationship Id="rId13" Type="http://schemas.microsoft.com/office/2007/relationships/media" Target="../media/media7.WAV"/><Relationship Id="rId14" Type="http://schemas.openxmlformats.org/officeDocument/2006/relationships/audio" Target="../media/media7.WAV"/><Relationship Id="rId15" Type="http://schemas.openxmlformats.org/officeDocument/2006/relationships/slideLayout" Target="../slideLayouts/slideLayout7.xml"/><Relationship Id="rId16" Type="http://schemas.openxmlformats.org/officeDocument/2006/relationships/notesSlide" Target="../notesSlides/notesSlide28.xml"/><Relationship Id="rId17" Type="http://schemas.openxmlformats.org/officeDocument/2006/relationships/image" Target="../media/image18.png"/><Relationship Id="rId18" Type="http://schemas.openxmlformats.org/officeDocument/2006/relationships/image" Target="../media/image19.png"/><Relationship Id="rId1" Type="http://schemas.microsoft.com/office/2007/relationships/media" Target="../media/media1.WAV"/><Relationship Id="rId2" Type="http://schemas.openxmlformats.org/officeDocument/2006/relationships/audio" Target="../media/media1.WAV"/><Relationship Id="rId3" Type="http://schemas.microsoft.com/office/2007/relationships/media" Target="../media/media2.WAV"/><Relationship Id="rId4" Type="http://schemas.openxmlformats.org/officeDocument/2006/relationships/audio" Target="../media/media2.WAV"/><Relationship Id="rId5" Type="http://schemas.microsoft.com/office/2007/relationships/media" Target="../media/media3.WAV"/><Relationship Id="rId6" Type="http://schemas.openxmlformats.org/officeDocument/2006/relationships/audio" Target="../media/media3.WAV"/><Relationship Id="rId7" Type="http://schemas.microsoft.com/office/2007/relationships/media" Target="../media/media4.WAV"/><Relationship Id="rId8" Type="http://schemas.openxmlformats.org/officeDocument/2006/relationships/audio" Target="../media/media4.WAV"/><Relationship Id="rId9" Type="http://schemas.microsoft.com/office/2007/relationships/media" Target="../media/media5.WAV"/><Relationship Id="rId10" Type="http://schemas.openxmlformats.org/officeDocument/2006/relationships/audio" Target="../media/media5.WAV"/></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microsoft.com/office/2007/relationships/media" Target="../media/media3.WAV"/><Relationship Id="rId4" Type="http://schemas.openxmlformats.org/officeDocument/2006/relationships/audio" Target="../media/media3.WAV"/><Relationship Id="rId5" Type="http://schemas.microsoft.com/office/2007/relationships/media" Target="../media/media5.WAV"/><Relationship Id="rId6" Type="http://schemas.openxmlformats.org/officeDocument/2006/relationships/audio" Target="../media/media5.WAV"/><Relationship Id="rId7" Type="http://schemas.microsoft.com/office/2007/relationships/media" Target="../media/media7.WAV"/><Relationship Id="rId8" Type="http://schemas.openxmlformats.org/officeDocument/2006/relationships/audio" Target="../media/media7.WAV"/><Relationship Id="rId9" Type="http://schemas.openxmlformats.org/officeDocument/2006/relationships/slideLayout" Target="../slideLayouts/slideLayout7.xml"/><Relationship Id="rId10" Type="http://schemas.openxmlformats.org/officeDocument/2006/relationships/notesSlide" Target="../notesSlides/notesSlide32.xml"/><Relationship Id="rId11" Type="http://schemas.openxmlformats.org/officeDocument/2006/relationships/image" Target="../media/image19.png"/><Relationship Id="rId1" Type="http://schemas.microsoft.com/office/2007/relationships/media" Target="../media/media1.WAV"/><Relationship Id="rId2" Type="http://schemas.openxmlformats.org/officeDocument/2006/relationships/audio" Target="../media/media1.WAV"/></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2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2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5.xml"/><Relationship Id="rId5" Type="http://schemas.openxmlformats.org/officeDocument/2006/relationships/image" Target="../media/image3.png"/><Relationship Id="rId6" Type="http://schemas.openxmlformats.org/officeDocument/2006/relationships/image" Target="../media/image4.png"/><Relationship Id="rId1" Type="http://schemas.microsoft.com/office/2007/relationships/media" Target="file://localhost/Users/lspearl/Desktop/Courses/Past%20Quarters/2008/Fall%202008/PSYCH56L/lectures-ppt/baby_coo_PRAAT.wav" TargetMode="External"/><Relationship Id="rId2" Type="http://schemas.openxmlformats.org/officeDocument/2006/relationships/audio" Target="file://localhost/Users/lspearl/Desktop/Courses/Past%20Quarters/2008/Fall%202008/PSYCH56L/lectures-ppt/baby_coo_PRAAT.wa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www.youtube.com/watch?v=_JmA2ClUvUY" TargetMode="Externa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3794" name="Rectangle 2"/>
          <p:cNvSpPr>
            <a:spLocks noGrp="1" noChangeArrowheads="1"/>
          </p:cNvSpPr>
          <p:nvPr>
            <p:ph type="ctrTitle" idx="4294967295"/>
          </p:nvPr>
        </p:nvSpPr>
        <p:spPr>
          <a:xfrm>
            <a:off x="0" y="1371600"/>
            <a:ext cx="9144000" cy="1143000"/>
          </a:xfrm>
        </p:spPr>
        <p:txBody>
          <a:bodyPr/>
          <a:lstStyle/>
          <a:p>
            <a:pPr eaLnBrk="1" hangingPunct="1"/>
            <a:r>
              <a:rPr lang="en-US" sz="4000"/>
              <a:t>Psych 56L/ Ling 51:</a:t>
            </a:r>
            <a:br>
              <a:rPr lang="en-US" sz="4000"/>
            </a:br>
            <a:r>
              <a:rPr lang="en-US" sz="4000"/>
              <a:t>Acquisition of Language</a:t>
            </a:r>
            <a:endParaRPr lang="en-US"/>
          </a:p>
        </p:txBody>
      </p:sp>
      <p:sp>
        <p:nvSpPr>
          <p:cNvPr id="673795"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7</a:t>
            </a:r>
          </a:p>
          <a:p>
            <a:pPr marL="0" indent="0" algn="ctr" eaLnBrk="1" hangingPunct="1">
              <a:buFontTx/>
              <a:buNone/>
            </a:pPr>
            <a:r>
              <a:rPr lang="en-US"/>
              <a:t>Phonological Development II</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2226" name="Rectangle 4"/>
          <p:cNvSpPr>
            <a:spLocks noGrp="1" noChangeArrowheads="1"/>
          </p:cNvSpPr>
          <p:nvPr>
            <p:ph type="title" idx="4294967295"/>
          </p:nvPr>
        </p:nvSpPr>
        <p:spPr>
          <a:xfrm>
            <a:off x="685800" y="0"/>
            <a:ext cx="7772400" cy="1143000"/>
          </a:xfrm>
          <a:noFill/>
        </p:spPr>
        <p:txBody>
          <a:bodyPr/>
          <a:lstStyle/>
          <a:p>
            <a:pPr eaLnBrk="1" hangingPunct="1"/>
            <a:r>
              <a:rPr lang="en-US" sz="3200"/>
              <a:t>Is all babbling the same?</a:t>
            </a:r>
          </a:p>
        </p:txBody>
      </p:sp>
      <p:sp>
        <p:nvSpPr>
          <p:cNvPr id="692227" name="Rectangle 7"/>
          <p:cNvSpPr>
            <a:spLocks noChangeArrowheads="1"/>
          </p:cNvSpPr>
          <p:nvPr/>
        </p:nvSpPr>
        <p:spPr bwMode="auto">
          <a:xfrm>
            <a:off x="533400" y="1143000"/>
            <a:ext cx="8305800" cy="1295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84" charset="-128"/>
                <a:cs typeface="Osaka" pitchFamily="-84" charset="-128"/>
              </a:rPr>
              <a:t>Besides the differences between the vocal babbling of deaf children and non-deaf children, babies’ babbling is also influenced by the language they hear.</a:t>
            </a:r>
          </a:p>
        </p:txBody>
      </p:sp>
      <p:sp>
        <p:nvSpPr>
          <p:cNvPr id="692228" name="Rectangle 18"/>
          <p:cNvSpPr>
            <a:spLocks noChangeArrowheads="1"/>
          </p:cNvSpPr>
          <p:nvPr/>
        </p:nvSpPr>
        <p:spPr bwMode="auto">
          <a:xfrm>
            <a:off x="609600" y="2362200"/>
            <a:ext cx="8305800" cy="4343400"/>
          </a:xfrm>
          <a:prstGeom prst="rect">
            <a:avLst/>
          </a:prstGeom>
          <a:noFill/>
          <a:ln w="9525">
            <a:noFill/>
            <a:miter lim="800000"/>
            <a:headEnd/>
            <a:tailEnd/>
          </a:ln>
        </p:spPr>
        <p:txBody>
          <a:bodyPr>
            <a:prstTxWarp prst="textNoShape">
              <a:avLst/>
            </a:prstTxWarp>
          </a:bodyPr>
          <a:lstStyle/>
          <a:p>
            <a:pPr marL="609600" indent="-609600" eaLnBrk="1" hangingPunct="1">
              <a:lnSpc>
                <a:spcPct val="90000"/>
              </a:lnSpc>
              <a:spcBef>
                <a:spcPct val="20000"/>
              </a:spcBef>
            </a:pPr>
            <a:r>
              <a:rPr lang="en-US" b="0" dirty="0">
                <a:latin typeface="Calibri"/>
                <a:ea typeface="Osaka" pitchFamily="-84" charset="-128"/>
                <a:cs typeface="Osaka" pitchFamily="-84" charset="-128"/>
              </a:rPr>
              <a:t>How do we know? </a:t>
            </a:r>
          </a:p>
          <a:p>
            <a:pPr marL="609600" indent="-609600" eaLnBrk="1" hangingPunct="1">
              <a:lnSpc>
                <a:spcPct val="90000"/>
              </a:lnSpc>
              <a:spcBef>
                <a:spcPct val="20000"/>
              </a:spcBef>
            </a:pPr>
            <a:endParaRPr lang="en-US" b="0" dirty="0">
              <a:latin typeface="Calibri"/>
              <a:ea typeface="Osaka" pitchFamily="-84" charset="-128"/>
              <a:cs typeface="Osaka" pitchFamily="-84" charset="-128"/>
            </a:endParaRPr>
          </a:p>
          <a:p>
            <a:pPr marL="609600" indent="-609600" eaLnBrk="1" hangingPunct="1">
              <a:lnSpc>
                <a:spcPct val="90000"/>
              </a:lnSpc>
              <a:spcBef>
                <a:spcPct val="20000"/>
              </a:spcBef>
              <a:buFont typeface="Arial" pitchFamily="-84" charset="0"/>
              <a:buAutoNum type="arabicParenBoth"/>
            </a:pPr>
            <a:r>
              <a:rPr lang="en-US" b="0" dirty="0">
                <a:solidFill>
                  <a:schemeClr val="tx2"/>
                </a:solidFill>
                <a:latin typeface="Calibri"/>
                <a:ea typeface="Osaka" pitchFamily="-84" charset="-128"/>
                <a:cs typeface="Osaka" pitchFamily="-84" charset="-128"/>
              </a:rPr>
              <a:t>Test competent native speakers.</a:t>
            </a:r>
            <a:endParaRPr lang="en-US" b="0" dirty="0">
              <a:latin typeface="Calibri"/>
              <a:ea typeface="Osaka" pitchFamily="-84" charset="-128"/>
              <a:cs typeface="Osaka" pitchFamily="-84" charset="-128"/>
            </a:endParaRPr>
          </a:p>
          <a:p>
            <a:pPr marL="609600" indent="-609600" eaLnBrk="1" hangingPunct="1">
              <a:lnSpc>
                <a:spcPct val="90000"/>
              </a:lnSpc>
              <a:spcBef>
                <a:spcPct val="20000"/>
              </a:spcBef>
              <a:buFont typeface="Arial" pitchFamily="-84" charset="0"/>
              <a:buNone/>
            </a:pPr>
            <a:r>
              <a:rPr lang="en-US" b="0" dirty="0">
                <a:latin typeface="Calibri"/>
                <a:ea typeface="Osaka" pitchFamily="-84" charset="-128"/>
                <a:cs typeface="Osaka" pitchFamily="-84" charset="-128"/>
              </a:rPr>
              <a:t>Record the babbling of babies who are learning to speak different languages (ex: French, Arabic, Chinese).  See if native speakers can identify which baby’s babble is from their language (ex: asking French mothers to choose between Arabic babble and French babble as French.)  </a:t>
            </a:r>
          </a:p>
          <a:p>
            <a:pPr marL="609600" indent="-609600" eaLnBrk="1" hangingPunct="1">
              <a:lnSpc>
                <a:spcPct val="90000"/>
              </a:lnSpc>
              <a:spcBef>
                <a:spcPct val="20000"/>
              </a:spcBef>
            </a:pPr>
            <a:r>
              <a:rPr lang="en-US" b="0" dirty="0">
                <a:latin typeface="Calibri"/>
                <a:ea typeface="Osaka" pitchFamily="-84" charset="-128"/>
                <a:cs typeface="Osaka" pitchFamily="-84" charset="-128"/>
              </a:rPr>
              <a:t>De </a:t>
            </a:r>
            <a:r>
              <a:rPr lang="en-US" b="0" dirty="0" err="1">
                <a:latin typeface="Calibri"/>
                <a:ea typeface="Osaka" pitchFamily="-84" charset="-128"/>
                <a:cs typeface="Osaka" pitchFamily="-84" charset="-128"/>
              </a:rPr>
              <a:t>Boysson</a:t>
            </a:r>
            <a:r>
              <a:rPr lang="en-US" b="0" dirty="0">
                <a:latin typeface="Calibri"/>
                <a:ea typeface="Osaka" pitchFamily="-84" charset="-128"/>
                <a:cs typeface="Osaka" pitchFamily="-84" charset="-128"/>
              </a:rPr>
              <a:t>-Bardies, </a:t>
            </a:r>
            <a:r>
              <a:rPr lang="en-US" b="0" dirty="0" err="1">
                <a:latin typeface="Calibri"/>
                <a:ea typeface="Osaka" pitchFamily="-84" charset="-128"/>
                <a:cs typeface="Osaka" pitchFamily="-84" charset="-128"/>
              </a:rPr>
              <a:t>Sagart</a:t>
            </a:r>
            <a:r>
              <a:rPr lang="en-US" b="0" dirty="0">
                <a:latin typeface="Calibri"/>
                <a:ea typeface="Osaka" pitchFamily="-84" charset="-128"/>
                <a:cs typeface="Osaka" pitchFamily="-84" charset="-128"/>
              </a:rPr>
              <a:t>, and Durand (1984): recordings of 8-month-olds can be recognized by language.</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4"/>
          <p:cNvSpPr>
            <a:spLocks noGrp="1" noChangeArrowheads="1"/>
          </p:cNvSpPr>
          <p:nvPr>
            <p:ph type="title" idx="4294967295"/>
          </p:nvPr>
        </p:nvSpPr>
        <p:spPr>
          <a:xfrm>
            <a:off x="685800" y="0"/>
            <a:ext cx="7772400" cy="1143000"/>
          </a:xfrm>
          <a:noFill/>
        </p:spPr>
        <p:txBody>
          <a:bodyPr/>
          <a:lstStyle/>
          <a:p>
            <a:pPr eaLnBrk="1" hangingPunct="1"/>
            <a:r>
              <a:rPr lang="en-US" sz="3200"/>
              <a:t>Is all babbling the same?</a:t>
            </a:r>
          </a:p>
        </p:txBody>
      </p:sp>
      <p:sp>
        <p:nvSpPr>
          <p:cNvPr id="694275" name="Rectangle 5"/>
          <p:cNvSpPr>
            <a:spLocks noChangeArrowheads="1"/>
          </p:cNvSpPr>
          <p:nvPr/>
        </p:nvSpPr>
        <p:spPr bwMode="auto">
          <a:xfrm>
            <a:off x="533400" y="1143000"/>
            <a:ext cx="8305800" cy="1295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84" charset="-128"/>
                <a:cs typeface="Osaka" pitchFamily="-84" charset="-128"/>
              </a:rPr>
              <a:t>Besides the differences between the vocal babbling of deaf children and non-deaf children, babies’ babbling is also influenced by the language they hear.</a:t>
            </a:r>
          </a:p>
        </p:txBody>
      </p:sp>
      <p:sp>
        <p:nvSpPr>
          <p:cNvPr id="694276" name="Rectangle 6"/>
          <p:cNvSpPr>
            <a:spLocks noChangeArrowheads="1"/>
          </p:cNvSpPr>
          <p:nvPr/>
        </p:nvSpPr>
        <p:spPr bwMode="auto">
          <a:xfrm>
            <a:off x="609600" y="2362200"/>
            <a:ext cx="8305800" cy="4343400"/>
          </a:xfrm>
          <a:prstGeom prst="rect">
            <a:avLst/>
          </a:prstGeom>
          <a:noFill/>
          <a:ln w="9525">
            <a:noFill/>
            <a:miter lim="800000"/>
            <a:headEnd/>
            <a:tailEnd/>
          </a:ln>
        </p:spPr>
        <p:txBody>
          <a:bodyPr>
            <a:prstTxWarp prst="textNoShape">
              <a:avLst/>
            </a:prstTxWarp>
          </a:bodyPr>
          <a:lstStyle/>
          <a:p>
            <a:pPr marL="609600" indent="-609600" eaLnBrk="1" hangingPunct="1">
              <a:lnSpc>
                <a:spcPct val="90000"/>
              </a:lnSpc>
              <a:spcBef>
                <a:spcPct val="20000"/>
              </a:spcBef>
            </a:pPr>
            <a:r>
              <a:rPr lang="en-US" b="0" dirty="0">
                <a:latin typeface="Calibri"/>
                <a:ea typeface="Osaka" pitchFamily="-84" charset="-128"/>
                <a:cs typeface="Osaka" pitchFamily="-84" charset="-128"/>
              </a:rPr>
              <a:t>How do we know? </a:t>
            </a:r>
          </a:p>
          <a:p>
            <a:pPr marL="609600" indent="-609600" eaLnBrk="1" hangingPunct="1">
              <a:lnSpc>
                <a:spcPct val="90000"/>
              </a:lnSpc>
              <a:spcBef>
                <a:spcPct val="20000"/>
              </a:spcBef>
            </a:pPr>
            <a:endParaRPr lang="en-US" b="0" dirty="0">
              <a:latin typeface="Calibri"/>
              <a:ea typeface="Osaka" pitchFamily="-84" charset="-128"/>
              <a:cs typeface="Osaka" pitchFamily="-84" charset="-128"/>
            </a:endParaRPr>
          </a:p>
          <a:p>
            <a:pPr marL="609600" indent="-609600" eaLnBrk="1" hangingPunct="1">
              <a:lnSpc>
                <a:spcPct val="90000"/>
              </a:lnSpc>
              <a:spcBef>
                <a:spcPct val="20000"/>
              </a:spcBef>
              <a:buFont typeface="Arial" pitchFamily="-84" charset="0"/>
              <a:buNone/>
            </a:pPr>
            <a:r>
              <a:rPr lang="en-US" b="0" dirty="0">
                <a:solidFill>
                  <a:schemeClr val="tx2"/>
                </a:solidFill>
                <a:latin typeface="Calibri"/>
                <a:ea typeface="Osaka" pitchFamily="-84" charset="-128"/>
                <a:cs typeface="Osaka" pitchFamily="-84" charset="-128"/>
              </a:rPr>
              <a:t>(2)   See if babbling features accord with language features</a:t>
            </a:r>
            <a:endParaRPr lang="en-US" b="0" dirty="0">
              <a:latin typeface="Calibri"/>
              <a:ea typeface="Osaka" pitchFamily="-84" charset="-128"/>
              <a:cs typeface="Osaka" pitchFamily="-84" charset="-128"/>
            </a:endParaRPr>
          </a:p>
          <a:p>
            <a:pPr marL="609600" indent="-609600" eaLnBrk="1" hangingPunct="1">
              <a:lnSpc>
                <a:spcPct val="90000"/>
              </a:lnSpc>
              <a:spcBef>
                <a:spcPct val="20000"/>
              </a:spcBef>
              <a:buFont typeface="Arial" pitchFamily="-84" charset="0"/>
              <a:buNone/>
            </a:pPr>
            <a:r>
              <a:rPr lang="en-US" b="0" dirty="0">
                <a:latin typeface="Calibri"/>
                <a:ea typeface="Osaka" pitchFamily="-84" charset="-128"/>
                <a:cs typeface="Osaka" pitchFamily="-84" charset="-128"/>
              </a:rPr>
              <a:t>Determine which vowels and consonants appear in babbling, and how frequently they appear.  Compare to target language’s vowels and consonants.  (Can be subtle, though.)</a:t>
            </a:r>
          </a:p>
          <a:p>
            <a:pPr marL="609600" indent="-609600" eaLnBrk="1" hangingPunct="1">
              <a:lnSpc>
                <a:spcPct val="90000"/>
              </a:lnSpc>
              <a:spcBef>
                <a:spcPct val="20000"/>
              </a:spcBef>
              <a:buFont typeface="Arial" pitchFamily="-84" charset="0"/>
              <a:buNone/>
            </a:pPr>
            <a:endParaRPr lang="en-US" b="0" dirty="0">
              <a:latin typeface="Calibri"/>
              <a:ea typeface="Osaka" pitchFamily="-84" charset="-128"/>
              <a:cs typeface="Osaka" pitchFamily="-84" charset="-128"/>
            </a:endParaRPr>
          </a:p>
          <a:p>
            <a:pPr marL="609600" indent="-609600" eaLnBrk="1" hangingPunct="1">
              <a:lnSpc>
                <a:spcPct val="90000"/>
              </a:lnSpc>
              <a:spcBef>
                <a:spcPct val="20000"/>
              </a:spcBef>
              <a:buFont typeface="Arial" pitchFamily="-84" charset="0"/>
              <a:buNone/>
            </a:pPr>
            <a:r>
              <a:rPr lang="en-US" b="0" dirty="0">
                <a:latin typeface="Calibri"/>
                <a:ea typeface="Osaka" pitchFamily="-84" charset="-128"/>
                <a:cs typeface="Osaka" pitchFamily="-84" charset="-128"/>
              </a:rPr>
              <a:t>Ex: Japanese &amp; French words contain more nasal sounds than Swedish &amp; English words; Japanese &amp; French babbles contain more nasal sounds than Swedish &amp; English babbles.</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a:ln>
                  <a:noFill/>
                </a:ln>
                <a:solidFill>
                  <a:schemeClr val="tx2"/>
                </a:solidFill>
                <a:effectLst/>
                <a:uLnTx/>
                <a:uFillTx/>
                <a:latin typeface="Calibri"/>
                <a:ea typeface="+mj-ea"/>
                <a:cs typeface="+mj-cs"/>
              </a:rPr>
              <a:t>Is all babbling the same?</a:t>
            </a:r>
          </a:p>
        </p:txBody>
      </p:sp>
      <p:sp>
        <p:nvSpPr>
          <p:cNvPr id="3" name="Rectangle 5"/>
          <p:cNvSpPr>
            <a:spLocks noChangeArrowheads="1"/>
          </p:cNvSpPr>
          <p:nvPr/>
        </p:nvSpPr>
        <p:spPr bwMode="auto">
          <a:xfrm>
            <a:off x="533400" y="1143000"/>
            <a:ext cx="8305800" cy="1295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84" charset="-128"/>
                <a:cs typeface="Osaka" pitchFamily="-84" charset="-128"/>
              </a:rPr>
              <a:t>Besides the differences between the vocal babbling of deaf children and non-deaf children, babies’ babbling is also influenced by the language they hear.</a:t>
            </a:r>
          </a:p>
        </p:txBody>
      </p:sp>
      <p:sp>
        <p:nvSpPr>
          <p:cNvPr id="4" name="Rectangle 6"/>
          <p:cNvSpPr>
            <a:spLocks noChangeArrowheads="1"/>
          </p:cNvSpPr>
          <p:nvPr/>
        </p:nvSpPr>
        <p:spPr bwMode="auto">
          <a:xfrm>
            <a:off x="609600" y="2362200"/>
            <a:ext cx="8305800" cy="4343400"/>
          </a:xfrm>
          <a:prstGeom prst="rect">
            <a:avLst/>
          </a:prstGeom>
          <a:noFill/>
          <a:ln w="9525">
            <a:noFill/>
            <a:miter lim="800000"/>
            <a:headEnd/>
            <a:tailEnd/>
          </a:ln>
        </p:spPr>
        <p:txBody>
          <a:bodyPr>
            <a:prstTxWarp prst="textNoShape">
              <a:avLst/>
            </a:prstTxWarp>
          </a:bodyPr>
          <a:lstStyle/>
          <a:p>
            <a:pPr marL="609600" indent="-609600" eaLnBrk="1" hangingPunct="1">
              <a:lnSpc>
                <a:spcPct val="90000"/>
              </a:lnSpc>
              <a:spcBef>
                <a:spcPct val="20000"/>
              </a:spcBef>
            </a:pPr>
            <a:r>
              <a:rPr lang="en-US" b="0" dirty="0">
                <a:latin typeface="Calibri"/>
                <a:ea typeface="Osaka" pitchFamily="-84" charset="-128"/>
                <a:cs typeface="Osaka" pitchFamily="-84" charset="-128"/>
              </a:rPr>
              <a:t>How do we know? </a:t>
            </a:r>
          </a:p>
          <a:p>
            <a:pPr marL="609600" indent="-609600" eaLnBrk="1" hangingPunct="1">
              <a:lnSpc>
                <a:spcPct val="90000"/>
              </a:lnSpc>
              <a:spcBef>
                <a:spcPct val="20000"/>
              </a:spcBef>
            </a:pPr>
            <a:endParaRPr lang="en-US" b="0" dirty="0">
              <a:latin typeface="Calibri"/>
              <a:ea typeface="Osaka" pitchFamily="-84" charset="-128"/>
              <a:cs typeface="Osaka" pitchFamily="-84" charset="-128"/>
            </a:endParaRPr>
          </a:p>
          <a:p>
            <a:pPr marL="609600" indent="-609600" eaLnBrk="1" hangingPunct="1">
              <a:lnSpc>
                <a:spcPct val="90000"/>
              </a:lnSpc>
              <a:spcBef>
                <a:spcPct val="20000"/>
              </a:spcBef>
              <a:buFont typeface="Arial" pitchFamily="-84" charset="0"/>
              <a:buNone/>
            </a:pPr>
            <a:r>
              <a:rPr lang="en-US" b="0" dirty="0">
                <a:solidFill>
                  <a:schemeClr val="tx2"/>
                </a:solidFill>
                <a:latin typeface="Calibri"/>
                <a:ea typeface="Osaka" pitchFamily="-84" charset="-128"/>
                <a:cs typeface="Osaka" pitchFamily="-84" charset="-128"/>
              </a:rPr>
              <a:t>(2)   See if babbling features accord with language features</a:t>
            </a:r>
            <a:endParaRPr lang="en-US" b="0" dirty="0">
              <a:latin typeface="Calibri"/>
              <a:ea typeface="Osaka" pitchFamily="-84" charset="-128"/>
              <a:cs typeface="Osaka" pitchFamily="-84" charset="-128"/>
            </a:endParaRPr>
          </a:p>
          <a:p>
            <a:pPr marL="609600" indent="-609600" eaLnBrk="1" hangingPunct="1">
              <a:lnSpc>
                <a:spcPct val="90000"/>
              </a:lnSpc>
              <a:spcBef>
                <a:spcPct val="20000"/>
              </a:spcBef>
              <a:buFont typeface="Arial" pitchFamily="-84" charset="0"/>
              <a:buNone/>
            </a:pPr>
            <a:r>
              <a:rPr lang="en-US" b="0" dirty="0">
                <a:latin typeface="Calibri"/>
                <a:ea typeface="Osaka" pitchFamily="-84" charset="-128"/>
                <a:cs typeface="Osaka" pitchFamily="-84" charset="-128"/>
              </a:rPr>
              <a:t>Determine which vowels and consonants appear in babbling, and how frequently they appear.  Compare to target language’s vowels and consonants.  (Can be subtle, though.)</a:t>
            </a:r>
          </a:p>
          <a:p>
            <a:pPr marL="609600" indent="-609600" eaLnBrk="1" hangingPunct="1">
              <a:lnSpc>
                <a:spcPct val="90000"/>
              </a:lnSpc>
              <a:spcBef>
                <a:spcPct val="20000"/>
              </a:spcBef>
              <a:buFont typeface="Arial" pitchFamily="-84" charset="0"/>
              <a:buNone/>
            </a:pPr>
            <a:endParaRPr lang="en-US" b="0" dirty="0">
              <a:latin typeface="Calibri"/>
              <a:ea typeface="Osaka" pitchFamily="-84" charset="-128"/>
              <a:cs typeface="Osaka" pitchFamily="-84" charset="-128"/>
            </a:endParaRPr>
          </a:p>
          <a:p>
            <a:pPr marL="609600" indent="-609600" eaLnBrk="1" hangingPunct="1">
              <a:lnSpc>
                <a:spcPct val="90000"/>
              </a:lnSpc>
              <a:spcBef>
                <a:spcPct val="20000"/>
              </a:spcBef>
              <a:buFont typeface="Arial" pitchFamily="-84" charset="0"/>
              <a:buNone/>
            </a:pPr>
            <a:r>
              <a:rPr lang="en-US" b="0" dirty="0">
                <a:latin typeface="Calibri"/>
                <a:ea typeface="Osaka" pitchFamily="-84" charset="-128"/>
                <a:cs typeface="Osaka" pitchFamily="-84" charset="-128"/>
              </a:rPr>
              <a:t>Ex: Mandarin Chinese uses tone-like pitches to distinguish meaning, and Mandarin babbles also use these tone-like pitches while English babbles do not (</a:t>
            </a:r>
            <a:r>
              <a:rPr lang="en-US" sz="2000" b="0" dirty="0" err="1">
                <a:latin typeface="Calibri"/>
                <a:ea typeface="Osaka" pitchFamily="-84" charset="-128"/>
                <a:cs typeface="Osaka" pitchFamily="-84" charset="-128"/>
              </a:rPr>
              <a:t>Meltzoff</a:t>
            </a:r>
            <a:r>
              <a:rPr lang="en-US" sz="2000" b="0" dirty="0">
                <a:latin typeface="Calibri"/>
                <a:ea typeface="Osaka" pitchFamily="-84" charset="-128"/>
                <a:cs typeface="Osaka" pitchFamily="-84" charset="-128"/>
              </a:rPr>
              <a:t> et al. 2009</a:t>
            </a:r>
            <a:r>
              <a:rPr lang="en-US" b="0" dirty="0">
                <a:latin typeface="Calibri"/>
                <a:ea typeface="Osaka" pitchFamily="-84" charset="-128"/>
                <a:cs typeface="Osaka" pitchFamily="-84" charset="-128"/>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4"/>
          <p:cNvSpPr>
            <a:spLocks noGrp="1" noChangeArrowheads="1"/>
          </p:cNvSpPr>
          <p:nvPr>
            <p:ph type="title" idx="4294967295"/>
          </p:nvPr>
        </p:nvSpPr>
        <p:spPr>
          <a:xfrm>
            <a:off x="0" y="0"/>
            <a:ext cx="9144000" cy="1143000"/>
          </a:xfrm>
          <a:noFill/>
        </p:spPr>
        <p:txBody>
          <a:bodyPr/>
          <a:lstStyle/>
          <a:p>
            <a:pPr eaLnBrk="1" hangingPunct="1"/>
            <a:r>
              <a:rPr lang="en-US" sz="3000"/>
              <a:t>Processes underlying speech sound development</a:t>
            </a:r>
            <a:endParaRPr lang="en-US" sz="3200"/>
          </a:p>
        </p:txBody>
      </p:sp>
      <p:sp>
        <p:nvSpPr>
          <p:cNvPr id="696323" name="Rectangle 5"/>
          <p:cNvSpPr>
            <a:spLocks noChangeArrowheads="1"/>
          </p:cNvSpPr>
          <p:nvPr/>
        </p:nvSpPr>
        <p:spPr bwMode="auto">
          <a:xfrm>
            <a:off x="533400" y="1143000"/>
            <a:ext cx="8305800" cy="3962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84" charset="-128"/>
                <a:cs typeface="Osaka" pitchFamily="-84" charset="-128"/>
              </a:rPr>
              <a:t>Three main factors</a:t>
            </a:r>
          </a:p>
          <a:p>
            <a:pPr marL="342900" indent="-342900" eaLnBrk="1" hangingPunct="1">
              <a:lnSpc>
                <a:spcPct val="90000"/>
              </a:lnSpc>
              <a:spcBef>
                <a:spcPct val="20000"/>
              </a:spcBef>
            </a:pPr>
            <a:r>
              <a:rPr lang="en-US" b="0" dirty="0">
                <a:latin typeface="Calibri"/>
                <a:ea typeface="Osaka" pitchFamily="-84" charset="-128"/>
                <a:cs typeface="Osaka" pitchFamily="-84" charset="-128"/>
              </a:rPr>
              <a:t>	</a:t>
            </a:r>
          </a:p>
          <a:p>
            <a:pPr marL="342900" indent="-342900" eaLnBrk="1" hangingPunct="1">
              <a:lnSpc>
                <a:spcPct val="90000"/>
              </a:lnSpc>
              <a:spcBef>
                <a:spcPct val="20000"/>
              </a:spcBef>
            </a:pPr>
            <a:r>
              <a:rPr lang="en-US" b="0" dirty="0">
                <a:solidFill>
                  <a:srgbClr val="0C6034"/>
                </a:solidFill>
                <a:latin typeface="Calibri"/>
                <a:ea typeface="Osaka" pitchFamily="-84" charset="-128"/>
                <a:cs typeface="Osaka" pitchFamily="-84" charset="-128"/>
              </a:rPr>
              <a:t>	Physical growth &amp; development of the vocal tract</a:t>
            </a:r>
            <a:endParaRPr lang="en-US" b="0" dirty="0">
              <a:solidFill>
                <a:srgbClr val="2AFF33"/>
              </a:solidFill>
              <a:latin typeface="Calibri"/>
              <a:ea typeface="Osaka" pitchFamily="-84" charset="-128"/>
              <a:cs typeface="Osaka" pitchFamily="-84" charset="-128"/>
            </a:endParaRPr>
          </a:p>
          <a:p>
            <a:pPr marL="342900" indent="-342900" eaLnBrk="1" hangingPunct="1">
              <a:lnSpc>
                <a:spcPct val="90000"/>
              </a:lnSpc>
              <a:spcBef>
                <a:spcPct val="20000"/>
              </a:spcBef>
            </a:pPr>
            <a:endParaRPr lang="en-US" b="0" dirty="0">
              <a:solidFill>
                <a:srgbClr val="2AFF33"/>
              </a:solidFill>
              <a:latin typeface="Calibri"/>
              <a:ea typeface="Osaka" pitchFamily="-84" charset="-128"/>
              <a:cs typeface="Osaka" pitchFamily="-84" charset="-128"/>
            </a:endParaRPr>
          </a:p>
          <a:p>
            <a:pPr marL="342900" indent="-342900" eaLnBrk="1" hangingPunct="1">
              <a:lnSpc>
                <a:spcPct val="90000"/>
              </a:lnSpc>
              <a:spcBef>
                <a:spcPct val="20000"/>
              </a:spcBef>
            </a:pPr>
            <a:r>
              <a:rPr lang="en-US" b="0" dirty="0">
                <a:latin typeface="Calibri"/>
                <a:ea typeface="Osaka" pitchFamily="-84" charset="-128"/>
                <a:cs typeface="Osaka" pitchFamily="-84" charset="-128"/>
              </a:rPr>
              <a:t>	</a:t>
            </a:r>
            <a:r>
              <a:rPr lang="en-US" b="0" dirty="0">
                <a:solidFill>
                  <a:schemeClr val="folHlink"/>
                </a:solidFill>
                <a:latin typeface="Calibri"/>
                <a:ea typeface="Osaka" pitchFamily="-84" charset="-128"/>
                <a:cs typeface="Osaka" pitchFamily="-84" charset="-128"/>
              </a:rPr>
              <a:t>Development of brain &amp; other neurological structures responsible for vocalization</a:t>
            </a: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r>
              <a:rPr lang="en-US" b="0" dirty="0">
                <a:solidFill>
                  <a:schemeClr val="hlink"/>
                </a:solidFill>
                <a:latin typeface="Calibri"/>
                <a:ea typeface="Osaka" pitchFamily="-84" charset="-128"/>
                <a:cs typeface="Osaka" pitchFamily="-84" charset="-128"/>
              </a:rPr>
              <a:t>	Experience</a:t>
            </a:r>
            <a:endParaRPr lang="en-US"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4"/>
          <p:cNvSpPr>
            <a:spLocks noGrp="1" noChangeArrowheads="1"/>
          </p:cNvSpPr>
          <p:nvPr>
            <p:ph type="title" idx="4294967295"/>
          </p:nvPr>
        </p:nvSpPr>
        <p:spPr>
          <a:xfrm>
            <a:off x="0" y="0"/>
            <a:ext cx="9144000" cy="1143000"/>
          </a:xfrm>
          <a:noFill/>
        </p:spPr>
        <p:txBody>
          <a:bodyPr/>
          <a:lstStyle/>
          <a:p>
            <a:pPr eaLnBrk="1" hangingPunct="1"/>
            <a:r>
              <a:rPr lang="en-US" sz="3000"/>
              <a:t>Processes underlying speech sound development</a:t>
            </a:r>
            <a:endParaRPr lang="en-US" sz="3200"/>
          </a:p>
        </p:txBody>
      </p:sp>
      <p:sp>
        <p:nvSpPr>
          <p:cNvPr id="698371" name="Rectangle 5"/>
          <p:cNvSpPr>
            <a:spLocks noChangeArrowheads="1"/>
          </p:cNvSpPr>
          <p:nvPr/>
        </p:nvSpPr>
        <p:spPr bwMode="auto">
          <a:xfrm>
            <a:off x="533400" y="1143000"/>
            <a:ext cx="8305800" cy="3962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rgbClr val="0C6034"/>
                </a:solidFill>
                <a:latin typeface="Calibri"/>
                <a:ea typeface="Osaka" pitchFamily="-84" charset="-128"/>
                <a:cs typeface="Osaka" pitchFamily="-84" charset="-128"/>
              </a:rPr>
              <a:t>Physical growth &amp; development of the vocal tract</a:t>
            </a:r>
            <a:endParaRPr lang="en-US" b="0" dirty="0">
              <a:solidFill>
                <a:srgbClr val="2AFF33"/>
              </a:solidFill>
              <a:latin typeface="Calibri"/>
              <a:ea typeface="Osaka" pitchFamily="-84" charset="-128"/>
              <a:cs typeface="Osaka" pitchFamily="-84" charset="-128"/>
            </a:endParaRPr>
          </a:p>
          <a:p>
            <a:pPr marL="342900" indent="-342900" eaLnBrk="1" hangingPunct="1">
              <a:lnSpc>
                <a:spcPct val="90000"/>
              </a:lnSpc>
              <a:spcBef>
                <a:spcPct val="20000"/>
              </a:spcBef>
            </a:pPr>
            <a:endParaRPr lang="en-US" b="0" dirty="0">
              <a:solidFill>
                <a:srgbClr val="2AFF33"/>
              </a:solidFill>
              <a:latin typeface="Calibri"/>
              <a:ea typeface="Osaka" pitchFamily="-84" charset="-128"/>
              <a:cs typeface="Osaka" pitchFamily="-84" charset="-128"/>
            </a:endParaRPr>
          </a:p>
          <a:p>
            <a:pPr marL="342900" indent="-342900" eaLnBrk="1" hangingPunct="1">
              <a:lnSpc>
                <a:spcPct val="90000"/>
              </a:lnSpc>
              <a:spcBef>
                <a:spcPct val="20000"/>
              </a:spcBef>
            </a:pPr>
            <a:r>
              <a:rPr lang="en-US" b="0" dirty="0">
                <a:latin typeface="Calibri"/>
                <a:ea typeface="Osaka" pitchFamily="-84" charset="-128"/>
                <a:cs typeface="Osaka" pitchFamily="-84" charset="-128"/>
              </a:rPr>
              <a:t>	A newborn’s vocal tract is smaller &amp; shaped differently from an adult’s. (Ex: The tongue fills the entire mouth, limiting range of motion.)</a:t>
            </a:r>
          </a:p>
          <a:p>
            <a:pPr marL="342900" indent="-342900" eaLnBrk="1" hangingPunct="1">
              <a:lnSpc>
                <a:spcPct val="90000"/>
              </a:lnSpc>
              <a:spcBef>
                <a:spcPct val="20000"/>
              </a:spcBef>
            </a:pP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r>
              <a:rPr lang="en-US" b="0" dirty="0">
                <a:latin typeface="Calibri"/>
                <a:ea typeface="Osaka" pitchFamily="-84" charset="-128"/>
                <a:cs typeface="Osaka" pitchFamily="-84" charset="-128"/>
              </a:rPr>
              <a:t>	As the facial skeleton grows, the tongue gets more room.  This happens during the vocal play stage, and the exploration of this new vocal freedom may be the cause of the vocal play itself.</a:t>
            </a:r>
          </a:p>
        </p:txBody>
      </p:sp>
      <p:pic>
        <p:nvPicPr>
          <p:cNvPr id="698372" name="Picture 4"/>
          <p:cNvPicPr>
            <a:picLocks noChangeAspect="1" noChangeArrowheads="1"/>
          </p:cNvPicPr>
          <p:nvPr/>
        </p:nvPicPr>
        <p:blipFill>
          <a:blip r:embed="rId3"/>
          <a:srcRect/>
          <a:stretch>
            <a:fillRect/>
          </a:stretch>
        </p:blipFill>
        <p:spPr bwMode="auto">
          <a:xfrm>
            <a:off x="4572000" y="4572000"/>
            <a:ext cx="1974850" cy="1581150"/>
          </a:xfrm>
          <a:prstGeom prst="rect">
            <a:avLst/>
          </a:prstGeom>
          <a:noFill/>
          <a:ln w="9525">
            <a:no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0418" name="Rectangle 4"/>
          <p:cNvSpPr>
            <a:spLocks noGrp="1" noChangeArrowheads="1"/>
          </p:cNvSpPr>
          <p:nvPr>
            <p:ph type="title" idx="4294967295"/>
          </p:nvPr>
        </p:nvSpPr>
        <p:spPr>
          <a:xfrm>
            <a:off x="0" y="0"/>
            <a:ext cx="9144000" cy="1143000"/>
          </a:xfrm>
          <a:noFill/>
        </p:spPr>
        <p:txBody>
          <a:bodyPr/>
          <a:lstStyle/>
          <a:p>
            <a:pPr eaLnBrk="1" hangingPunct="1"/>
            <a:r>
              <a:rPr lang="en-US" sz="3000"/>
              <a:t>Processes underlying speech sound development</a:t>
            </a:r>
            <a:endParaRPr lang="en-US" sz="3200"/>
          </a:p>
        </p:txBody>
      </p:sp>
      <p:sp>
        <p:nvSpPr>
          <p:cNvPr id="700419" name="Rectangle 5"/>
          <p:cNvSpPr>
            <a:spLocks noChangeArrowheads="1"/>
          </p:cNvSpPr>
          <p:nvPr/>
        </p:nvSpPr>
        <p:spPr bwMode="auto">
          <a:xfrm>
            <a:off x="533400" y="1143000"/>
            <a:ext cx="8305800" cy="54102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folHlink"/>
                </a:solidFill>
                <a:latin typeface="Calibri"/>
                <a:ea typeface="Osaka" pitchFamily="-84" charset="-128"/>
                <a:cs typeface="Osaka" pitchFamily="-84" charset="-128"/>
              </a:rPr>
              <a:t>Development of brain &amp; other neurological structures responsible for vocalization</a:t>
            </a: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r>
              <a:rPr lang="en-US" b="0" dirty="0">
                <a:solidFill>
                  <a:srgbClr val="C29EF1"/>
                </a:solidFill>
                <a:latin typeface="Calibri"/>
                <a:ea typeface="Osaka" pitchFamily="-84" charset="-128"/>
                <a:cs typeface="Osaka" pitchFamily="-84" charset="-128"/>
              </a:rPr>
              <a:t>	</a:t>
            </a:r>
            <a:r>
              <a:rPr lang="en-US" b="0" dirty="0">
                <a:latin typeface="Calibri"/>
                <a:ea typeface="Osaka" pitchFamily="-84" charset="-128"/>
                <a:cs typeface="Osaka" pitchFamily="-84" charset="-128"/>
              </a:rPr>
              <a:t>Later neurological developments in higher brain structures correlate with developments in vocalization.</a:t>
            </a:r>
          </a:p>
          <a:p>
            <a:pPr marL="342900" indent="-342900" eaLnBrk="1" hangingPunct="1">
              <a:lnSpc>
                <a:spcPct val="90000"/>
              </a:lnSpc>
              <a:spcBef>
                <a:spcPct val="20000"/>
              </a:spcBef>
            </a:pPr>
            <a:r>
              <a:rPr lang="en-US" b="0" dirty="0">
                <a:latin typeface="Calibri"/>
                <a:ea typeface="Osaka" pitchFamily="-84" charset="-128"/>
                <a:cs typeface="Osaka" pitchFamily="-84" charset="-128"/>
              </a:rPr>
              <a:t>	Ex: Onset of cooing at 6-8 weeks coincides with development of limbic system (associated with expression of emotion in both humans and other animals).  </a:t>
            </a:r>
          </a:p>
          <a:p>
            <a:pPr marL="342900" indent="-342900" eaLnBrk="1" hangingPunct="1">
              <a:lnSpc>
                <a:spcPct val="90000"/>
              </a:lnSpc>
              <a:spcBef>
                <a:spcPct val="20000"/>
              </a:spcBef>
            </a:pPr>
            <a:r>
              <a:rPr lang="en-US" b="0" dirty="0">
                <a:latin typeface="Calibri"/>
                <a:ea typeface="Osaka" pitchFamily="-84" charset="-128"/>
                <a:cs typeface="Osaka" pitchFamily="-84" charset="-128"/>
              </a:rPr>
              <a:t>	</a:t>
            </a:r>
          </a:p>
          <a:p>
            <a:pPr marL="342900" indent="-342900" eaLnBrk="1" hangingPunct="1">
              <a:lnSpc>
                <a:spcPct val="90000"/>
              </a:lnSpc>
              <a:spcBef>
                <a:spcPct val="20000"/>
              </a:spcBef>
            </a:pPr>
            <a:r>
              <a:rPr lang="en-US" b="0" dirty="0">
                <a:latin typeface="Calibri"/>
                <a:ea typeface="Osaka" pitchFamily="-84" charset="-128"/>
                <a:cs typeface="Osaka" pitchFamily="-84" charset="-128"/>
              </a:rPr>
              <a:t>	Maturation of areas in the motor cortex may be required for the onset of canonical babbling.</a:t>
            </a:r>
          </a:p>
          <a:p>
            <a:pPr marL="342900" indent="-342900" eaLnBrk="1" hangingPunct="1">
              <a:lnSpc>
                <a:spcPct val="90000"/>
              </a:lnSpc>
              <a:spcBef>
                <a:spcPct val="20000"/>
              </a:spcBef>
            </a:pPr>
            <a:endParaRPr lang="en-US" b="0" dirty="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4"/>
          <p:cNvSpPr>
            <a:spLocks noGrp="1" noChangeArrowheads="1"/>
          </p:cNvSpPr>
          <p:nvPr>
            <p:ph type="title" idx="4294967295"/>
          </p:nvPr>
        </p:nvSpPr>
        <p:spPr>
          <a:xfrm>
            <a:off x="0" y="0"/>
            <a:ext cx="9144000" cy="1143000"/>
          </a:xfrm>
          <a:noFill/>
        </p:spPr>
        <p:txBody>
          <a:bodyPr/>
          <a:lstStyle/>
          <a:p>
            <a:pPr eaLnBrk="1" hangingPunct="1"/>
            <a:r>
              <a:rPr lang="en-US" sz="3000"/>
              <a:t>Processes underlying speech sound development</a:t>
            </a:r>
            <a:endParaRPr lang="en-US" sz="3200"/>
          </a:p>
        </p:txBody>
      </p:sp>
      <p:sp>
        <p:nvSpPr>
          <p:cNvPr id="702467" name="Rectangle 5"/>
          <p:cNvSpPr>
            <a:spLocks noChangeArrowheads="1"/>
          </p:cNvSpPr>
          <p:nvPr/>
        </p:nvSpPr>
        <p:spPr bwMode="auto">
          <a:xfrm>
            <a:off x="533400" y="1143000"/>
            <a:ext cx="8610600" cy="5715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hlink"/>
                </a:solidFill>
                <a:latin typeface="Calibri"/>
                <a:ea typeface="Osaka" pitchFamily="-84" charset="-128"/>
                <a:cs typeface="Osaka" pitchFamily="-84" charset="-128"/>
              </a:rPr>
              <a:t>Experience</a:t>
            </a:r>
            <a:endParaRPr lang="en-US" b="0" dirty="0">
              <a:solidFill>
                <a:srgbClr val="C29EF1"/>
              </a:solidFill>
              <a:latin typeface="Calibri"/>
              <a:ea typeface="Osaka" pitchFamily="-84" charset="-128"/>
              <a:cs typeface="Osaka" pitchFamily="-84" charset="-128"/>
            </a:endParaRPr>
          </a:p>
          <a:p>
            <a:pPr marL="342900" indent="-342900" eaLnBrk="1" hangingPunct="1">
              <a:lnSpc>
                <a:spcPct val="90000"/>
              </a:lnSpc>
              <a:spcBef>
                <a:spcPct val="20000"/>
              </a:spcBef>
            </a:pP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r>
              <a:rPr lang="en-US" b="0" dirty="0">
                <a:latin typeface="Calibri"/>
                <a:ea typeface="Osaka" pitchFamily="-84" charset="-128"/>
                <a:cs typeface="Osaka" pitchFamily="-84" charset="-128"/>
              </a:rPr>
              <a:t>	Experience 1: Hearing the speech adults produce (influences the sounds children choose to babble and prosodic character of later babbling)</a:t>
            </a:r>
          </a:p>
          <a:p>
            <a:pPr marL="342900" indent="-342900" eaLnBrk="1" hangingPunct="1">
              <a:lnSpc>
                <a:spcPct val="90000"/>
              </a:lnSpc>
              <a:spcBef>
                <a:spcPct val="20000"/>
              </a:spcBef>
            </a:pPr>
            <a:endParaRPr lang="en-US" b="0" dirty="0">
              <a:solidFill>
                <a:srgbClr val="B3129A"/>
              </a:solidFill>
              <a:latin typeface="Calibri"/>
              <a:ea typeface="Osaka" pitchFamily="-84" charset="-128"/>
              <a:cs typeface="Osaka" pitchFamily="-84" charset="-128"/>
            </a:endParaRPr>
          </a:p>
          <a:p>
            <a:pPr marL="342900" indent="-342900" eaLnBrk="1" hangingPunct="1">
              <a:lnSpc>
                <a:spcPct val="90000"/>
              </a:lnSpc>
              <a:spcBef>
                <a:spcPct val="20000"/>
              </a:spcBef>
            </a:pPr>
            <a:r>
              <a:rPr lang="en-US" b="0" dirty="0">
                <a:solidFill>
                  <a:srgbClr val="B3129A"/>
                </a:solidFill>
                <a:latin typeface="Calibri"/>
                <a:ea typeface="Osaka" pitchFamily="-84" charset="-128"/>
                <a:cs typeface="Osaka" pitchFamily="-84" charset="-128"/>
              </a:rPr>
              <a:t>	Important: There appears to be a social component involved.</a:t>
            </a:r>
          </a:p>
          <a:p>
            <a:pPr marL="342900" indent="-342900" eaLnBrk="1" hangingPunct="1">
              <a:lnSpc>
                <a:spcPct val="90000"/>
              </a:lnSpc>
              <a:spcBef>
                <a:spcPct val="20000"/>
              </a:spcBef>
            </a:pPr>
            <a:r>
              <a:rPr lang="en-US" b="0" dirty="0">
                <a:latin typeface="Calibri"/>
                <a:ea typeface="Osaka" pitchFamily="-84" charset="-128"/>
                <a:cs typeface="Osaka" pitchFamily="-84" charset="-128"/>
              </a:rPr>
              <a:t>	- Infants increase the complexity of their vocal output when mother provides immediate social feedback (</a:t>
            </a:r>
            <a:r>
              <a:rPr lang="en-US" sz="2000" b="0" dirty="0">
                <a:latin typeface="Calibri"/>
                <a:ea typeface="Osaka" pitchFamily="-84" charset="-128"/>
                <a:cs typeface="Osaka" pitchFamily="-84" charset="-128"/>
              </a:rPr>
              <a:t>Goldstein, King, &amp; West 2003</a:t>
            </a:r>
            <a:r>
              <a:rPr lang="en-US" b="0" dirty="0">
                <a:latin typeface="Calibri"/>
                <a:ea typeface="Osaka" pitchFamily="-84" charset="-128"/>
                <a:cs typeface="Osaka" pitchFamily="-84" charset="-128"/>
              </a:rPr>
              <a:t>). </a:t>
            </a:r>
          </a:p>
          <a:p>
            <a:pPr marL="342900" indent="-342900" eaLnBrk="1" hangingPunct="1">
              <a:lnSpc>
                <a:spcPct val="90000"/>
              </a:lnSpc>
              <a:spcBef>
                <a:spcPct val="20000"/>
              </a:spcBef>
            </a:pPr>
            <a:r>
              <a:rPr lang="en-US" b="0" dirty="0">
                <a:latin typeface="Calibri"/>
                <a:ea typeface="Osaka" pitchFamily="-84" charset="-128"/>
                <a:cs typeface="Osaka" pitchFamily="-84" charset="-128"/>
              </a:rPr>
              <a:t>	- Infants learn foreign sounds (ex: American infants learning Mandarin phonemes) only when the input comes from a live speaker interacting with them (and not from a television broadcast of that same speaker, for example.) (</a:t>
            </a:r>
            <a:r>
              <a:rPr lang="en-US" sz="2000" b="0" dirty="0" err="1">
                <a:latin typeface="Calibri"/>
                <a:ea typeface="Osaka" pitchFamily="-84" charset="-128"/>
                <a:cs typeface="Osaka" pitchFamily="-84" charset="-128"/>
              </a:rPr>
              <a:t>Kuhl</a:t>
            </a:r>
            <a:r>
              <a:rPr lang="en-US" sz="2000" b="0" dirty="0">
                <a:latin typeface="Calibri"/>
                <a:ea typeface="Osaka" pitchFamily="-84" charset="-128"/>
                <a:cs typeface="Osaka" pitchFamily="-84" charset="-128"/>
              </a:rPr>
              <a:t>, </a:t>
            </a:r>
            <a:r>
              <a:rPr lang="en-US" sz="2000" b="0" dirty="0" err="1">
                <a:latin typeface="Calibri"/>
                <a:ea typeface="Osaka" pitchFamily="-84" charset="-128"/>
                <a:cs typeface="Osaka" pitchFamily="-84" charset="-128"/>
              </a:rPr>
              <a:t>Tsao</a:t>
            </a:r>
            <a:r>
              <a:rPr lang="en-US" sz="2000" b="0" dirty="0">
                <a:latin typeface="Calibri"/>
                <a:ea typeface="Osaka" pitchFamily="-84" charset="-128"/>
                <a:cs typeface="Osaka" pitchFamily="-84" charset="-128"/>
              </a:rPr>
              <a:t>, &amp; Liu 2003</a:t>
            </a:r>
            <a:r>
              <a:rPr lang="en-US" b="0" dirty="0">
                <a:latin typeface="Calibri"/>
                <a:ea typeface="Osaka" pitchFamily="-84" charset="-128"/>
                <a:cs typeface="Osaka" pitchFamily="-84" charset="-128"/>
              </a:rPr>
              <a:t>)</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0" cap="none" spc="0" normalizeH="0" baseline="0" noProof="0" dirty="0">
                <a:ln>
                  <a:noFill/>
                </a:ln>
                <a:solidFill>
                  <a:schemeClr val="tx2"/>
                </a:solidFill>
                <a:effectLst/>
                <a:uLnTx/>
                <a:uFillTx/>
                <a:latin typeface="Calibri"/>
                <a:ea typeface="+mj-ea"/>
                <a:cs typeface="+mj-cs"/>
              </a:rPr>
              <a:t>Processes underlying speech sound development</a:t>
            </a:r>
            <a:endParaRPr kumimoji="0" lang="en-US" sz="3200" b="0" i="0" u="none" strike="noStrike" kern="0" cap="none" spc="0" normalizeH="0" baseline="0" noProof="0" dirty="0">
              <a:ln>
                <a:noFill/>
              </a:ln>
              <a:solidFill>
                <a:schemeClr val="tx2"/>
              </a:solidFill>
              <a:effectLst/>
              <a:uLnTx/>
              <a:uFillTx/>
              <a:latin typeface="Calibri"/>
              <a:ea typeface="+mj-ea"/>
              <a:cs typeface="+mj-cs"/>
            </a:endParaRPr>
          </a:p>
        </p:txBody>
      </p:sp>
      <p:sp>
        <p:nvSpPr>
          <p:cNvPr id="3" name="Rectangle 5"/>
          <p:cNvSpPr>
            <a:spLocks noChangeArrowheads="1"/>
          </p:cNvSpPr>
          <p:nvPr/>
        </p:nvSpPr>
        <p:spPr bwMode="auto">
          <a:xfrm>
            <a:off x="533400" y="1143000"/>
            <a:ext cx="8305800" cy="4495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hlink"/>
                </a:solidFill>
                <a:latin typeface="Calibri"/>
                <a:ea typeface="Osaka" pitchFamily="-84" charset="-128"/>
                <a:cs typeface="Osaka" pitchFamily="-84" charset="-128"/>
              </a:rPr>
              <a:t>Experience</a:t>
            </a:r>
            <a:endParaRPr lang="en-US" b="0" dirty="0">
              <a:solidFill>
                <a:srgbClr val="C29EF1"/>
              </a:solidFill>
              <a:latin typeface="Calibri"/>
              <a:ea typeface="Osaka" pitchFamily="-84" charset="-128"/>
              <a:cs typeface="Osaka" pitchFamily="-84" charset="-128"/>
            </a:endParaRPr>
          </a:p>
          <a:p>
            <a:pPr marL="342900" indent="-342900" eaLnBrk="1" hangingPunct="1">
              <a:lnSpc>
                <a:spcPct val="90000"/>
              </a:lnSpc>
              <a:spcBef>
                <a:spcPct val="20000"/>
              </a:spcBef>
            </a:pP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r>
              <a:rPr lang="en-US" b="0" dirty="0">
                <a:latin typeface="Calibri"/>
                <a:ea typeface="Osaka" pitchFamily="-84" charset="-128"/>
                <a:cs typeface="Osaka" pitchFamily="-84" charset="-128"/>
              </a:rPr>
              <a:t>	Experience 2: Hearing their own vocal output (allows for calibration - matching what they produce to what they hear).  Absence of auditory feedback may explain why deaf infants produce less elaborate vocal play than hearing infants, and reach the canonical babbling stage later.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4"/>
          <p:cNvSpPr>
            <a:spLocks noGrp="1" noChangeArrowheads="1"/>
          </p:cNvSpPr>
          <p:nvPr>
            <p:ph type="title" idx="4294967295"/>
          </p:nvPr>
        </p:nvSpPr>
        <p:spPr>
          <a:xfrm>
            <a:off x="0" y="1295400"/>
            <a:ext cx="9144000" cy="1143000"/>
          </a:xfrm>
          <a:noFill/>
        </p:spPr>
        <p:txBody>
          <a:bodyPr/>
          <a:lstStyle/>
          <a:p>
            <a:pPr eaLnBrk="1" hangingPunct="1"/>
            <a:r>
              <a:rPr lang="en-US" sz="3200"/>
              <a:t>Prelinguistic Speech Perception</a:t>
            </a:r>
          </a:p>
        </p:txBody>
      </p:sp>
      <p:pic>
        <p:nvPicPr>
          <p:cNvPr id="704515" name="Picture 5"/>
          <p:cNvPicPr>
            <a:picLocks noChangeAspect="1" noChangeArrowheads="1"/>
          </p:cNvPicPr>
          <p:nvPr/>
        </p:nvPicPr>
        <p:blipFill>
          <a:blip r:embed="rId3"/>
          <a:srcRect/>
          <a:stretch>
            <a:fillRect/>
          </a:stretch>
        </p:blipFill>
        <p:spPr bwMode="auto">
          <a:xfrm>
            <a:off x="2209800" y="2743200"/>
            <a:ext cx="4419600" cy="31623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62" name="Rectangle 2"/>
          <p:cNvSpPr>
            <a:spLocks noGrp="1" noChangeArrowheads="1"/>
          </p:cNvSpPr>
          <p:nvPr>
            <p:ph type="title" idx="4294967295"/>
          </p:nvPr>
        </p:nvSpPr>
        <p:spPr>
          <a:xfrm>
            <a:off x="685800" y="0"/>
            <a:ext cx="7772400" cy="1143000"/>
          </a:xfrm>
        </p:spPr>
        <p:txBody>
          <a:bodyPr/>
          <a:lstStyle/>
          <a:p>
            <a:pPr eaLnBrk="1" hangingPunct="1"/>
            <a:r>
              <a:rPr lang="en-US" sz="3200"/>
              <a:t>Infants’ Hearing</a:t>
            </a:r>
          </a:p>
        </p:txBody>
      </p:sp>
      <p:sp>
        <p:nvSpPr>
          <p:cNvPr id="706563" name="Rectangle 3"/>
          <p:cNvSpPr>
            <a:spLocks noGrp="1" noChangeArrowheads="1"/>
          </p:cNvSpPr>
          <p:nvPr>
            <p:ph type="body" idx="4294967295"/>
          </p:nvPr>
        </p:nvSpPr>
        <p:spPr>
          <a:xfrm>
            <a:off x="0" y="1066800"/>
            <a:ext cx="8915400" cy="4114800"/>
          </a:xfrm>
        </p:spPr>
        <p:txBody>
          <a:bodyPr/>
          <a:lstStyle/>
          <a:p>
            <a:pPr eaLnBrk="1" hangingPunct="1">
              <a:buFontTx/>
              <a:buNone/>
            </a:pPr>
            <a:r>
              <a:rPr lang="en-US" sz="2400"/>
              <a:t>Infants’ hearing is not quite as sensitive as adults’ - but they </a:t>
            </a:r>
            <a:r>
              <a:rPr lang="en-US" sz="2400" i="1"/>
              <a:t>can</a:t>
            </a:r>
            <a:r>
              <a:rPr lang="en-US" sz="2400"/>
              <a:t> hear quite well and remember what they hear.</a:t>
            </a:r>
          </a:p>
          <a:p>
            <a:pPr eaLnBrk="1" hangingPunct="1">
              <a:buFontTx/>
              <a:buNone/>
            </a:pPr>
            <a:endParaRPr lang="en-US" sz="2400"/>
          </a:p>
          <a:p>
            <a:pPr eaLnBrk="1" hangingPunct="1">
              <a:buFontTx/>
              <a:buNone/>
            </a:pPr>
            <a:r>
              <a:rPr lang="en-US" sz="2400"/>
              <a:t>Ex 1: Fetuses 38 weeks old</a:t>
            </a:r>
          </a:p>
          <a:p>
            <a:pPr eaLnBrk="1" hangingPunct="1">
              <a:buFontTx/>
              <a:buNone/>
            </a:pPr>
            <a:r>
              <a:rPr lang="en-US" sz="2400"/>
              <a:t>A loudspeaker was placed 10cm away from the mother’s abdomen. The heart rate of the fetus went up in response to hearing a recording of the mother’s voice, as compared to hearing a recording of a stranger’s voice.</a:t>
            </a:r>
          </a:p>
        </p:txBody>
      </p:sp>
      <p:pic>
        <p:nvPicPr>
          <p:cNvPr id="706564" name="Picture 5"/>
          <p:cNvPicPr>
            <a:picLocks noChangeAspect="1" noChangeArrowheads="1"/>
          </p:cNvPicPr>
          <p:nvPr/>
        </p:nvPicPr>
        <p:blipFill>
          <a:blip r:embed="rId3"/>
          <a:srcRect/>
          <a:stretch>
            <a:fillRect/>
          </a:stretch>
        </p:blipFill>
        <p:spPr bwMode="auto">
          <a:xfrm>
            <a:off x="6019800" y="4648200"/>
            <a:ext cx="2197100" cy="1647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idx="4294967295"/>
          </p:nvPr>
        </p:nvSpPr>
        <p:spPr>
          <a:xfrm>
            <a:off x="685800" y="304800"/>
            <a:ext cx="7772400" cy="1143000"/>
          </a:xfrm>
        </p:spPr>
        <p:txBody>
          <a:bodyPr/>
          <a:lstStyle/>
          <a:p>
            <a:pPr eaLnBrk="1" hangingPunct="1"/>
            <a:r>
              <a:rPr lang="en-US" sz="3200"/>
              <a:t>Announcements</a:t>
            </a:r>
          </a:p>
        </p:txBody>
      </p:sp>
      <p:sp>
        <p:nvSpPr>
          <p:cNvPr id="675843" name="Rectangle 3"/>
          <p:cNvSpPr>
            <a:spLocks noGrp="1" noChangeArrowheads="1"/>
          </p:cNvSpPr>
          <p:nvPr>
            <p:ph type="body" idx="4294967295"/>
          </p:nvPr>
        </p:nvSpPr>
        <p:spPr>
          <a:xfrm>
            <a:off x="152400" y="1600200"/>
            <a:ext cx="8763000" cy="5257800"/>
          </a:xfrm>
        </p:spPr>
        <p:txBody>
          <a:bodyPr/>
          <a:lstStyle/>
          <a:p>
            <a:pPr eaLnBrk="1" hangingPunct="1">
              <a:buFontTx/>
              <a:buNone/>
            </a:pPr>
            <a:r>
              <a:rPr lang="en-US" sz="2400" dirty="0"/>
              <a:t>Be preparing for the midterm on 2</a:t>
            </a:r>
            <a:r>
              <a:rPr lang="en-US" sz="2400" dirty="0" smtClean="0"/>
              <a:t>/</a:t>
            </a:r>
            <a:r>
              <a:rPr lang="en-US" sz="2400" dirty="0" smtClean="0"/>
              <a:t>07</a:t>
            </a:r>
            <a:r>
              <a:rPr lang="en-US" sz="2400" dirty="0" smtClean="0"/>
              <a:t>/</a:t>
            </a:r>
            <a:r>
              <a:rPr lang="en-US" sz="2400" dirty="0"/>
              <a:t>13 (review questions, HW1, first part of HW2)</a:t>
            </a:r>
          </a:p>
          <a:p>
            <a:pPr eaLnBrk="1" hangingPunct="1">
              <a:buFontTx/>
              <a:buNone/>
            </a:pPr>
            <a:endParaRPr lang="en-US" sz="2400" dirty="0"/>
          </a:p>
          <a:p>
            <a:pPr eaLnBrk="1" hangingPunct="1">
              <a:buFontTx/>
              <a:buNone/>
            </a:pPr>
            <a:r>
              <a:rPr lang="en-US" sz="2400" dirty="0"/>
              <a:t>Midterm review 2</a:t>
            </a:r>
            <a:r>
              <a:rPr lang="en-US" sz="2400" dirty="0" smtClean="0"/>
              <a:t>/</a:t>
            </a:r>
            <a:r>
              <a:rPr lang="en-US" sz="2400" dirty="0" smtClean="0"/>
              <a:t>05</a:t>
            </a:r>
            <a:r>
              <a:rPr lang="en-US" sz="2400" dirty="0" smtClean="0"/>
              <a:t>/</a:t>
            </a:r>
            <a:r>
              <a:rPr lang="en-US" sz="2400" dirty="0"/>
              <a:t>13 in class</a:t>
            </a:r>
          </a:p>
          <a:p>
            <a:pPr eaLnBrk="1" hangingPunct="1">
              <a:buFontTx/>
              <a:buNone/>
            </a:pPr>
            <a:endParaRPr lang="en-US" sz="2400" dirty="0"/>
          </a:p>
          <a:p>
            <a:pPr eaLnBrk="1" hangingPunct="1">
              <a:buFontTx/>
              <a:buNone/>
            </a:pPr>
            <a:r>
              <a:rPr lang="en-US" sz="2400" dirty="0"/>
              <a:t>HW2 due 2</a:t>
            </a:r>
            <a:r>
              <a:rPr lang="en-US" sz="2400" dirty="0" smtClean="0"/>
              <a:t>/</a:t>
            </a:r>
            <a:r>
              <a:rPr lang="en-US" sz="2400" dirty="0" smtClean="0"/>
              <a:t>21</a:t>
            </a:r>
            <a:r>
              <a:rPr lang="en-US" sz="2400" dirty="0" smtClean="0"/>
              <a:t>/13</a:t>
            </a:r>
          </a:p>
          <a:p>
            <a:pPr eaLnBrk="1" hangingPunct="1">
              <a:buFontTx/>
              <a:buNone/>
            </a:pPr>
            <a:endParaRPr lang="en-US" sz="2400" dirty="0"/>
          </a:p>
          <a:p>
            <a:pPr eaLnBrk="1" hangingPunct="1">
              <a:buFontTx/>
              <a:buNone/>
            </a:pPr>
            <a:r>
              <a:rPr lang="en-US" sz="2400" dirty="0" smtClean="0"/>
              <a:t>Message board created for class:</a:t>
            </a:r>
          </a:p>
          <a:p>
            <a:pPr eaLnBrk="1" hangingPunct="1">
              <a:buFontTx/>
              <a:buNone/>
            </a:pPr>
            <a:r>
              <a:rPr lang="en-US" sz="2400" dirty="0" smtClean="0"/>
              <a:t>Link available on </a:t>
            </a:r>
            <a:r>
              <a:rPr lang="en-US" sz="2400" dirty="0"/>
              <a:t>class </a:t>
            </a:r>
            <a:r>
              <a:rPr lang="en-US" sz="2400" dirty="0" smtClean="0"/>
              <a:t>website</a:t>
            </a:r>
          </a:p>
          <a:p>
            <a:pPr eaLnBrk="1" hangingPunct="1">
              <a:buFontTx/>
              <a:buNone/>
            </a:pPr>
            <a:r>
              <a:rPr lang="en-US" sz="2400" dirty="0" smtClean="0">
                <a:hlinkClick r:id="rId3"/>
              </a:rPr>
              <a:t>https</a:t>
            </a:r>
            <a:r>
              <a:rPr lang="en-US" sz="2400" dirty="0">
                <a:hlinkClick r:id="rId3"/>
              </a:rPr>
              <a:t>://eee.uci.edu/boards/w13/AcqOfLangW13</a:t>
            </a:r>
            <a:r>
              <a:rPr lang="en-US" sz="2400" dirty="0" smtClean="0">
                <a:hlinkClick r:id="rId3"/>
              </a:rPr>
              <a:t>/</a:t>
            </a:r>
            <a:endParaRPr lang="en-US" sz="2400" dirty="0" smtClean="0"/>
          </a:p>
          <a:p>
            <a:pPr eaLnBrk="1" hangingPunct="1">
              <a:buFontTx/>
              <a:buNone/>
            </a:pPr>
            <a:endParaRPr lang="en-US" sz="2400" dirty="0"/>
          </a:p>
          <a:p>
            <a:pPr eaLnBrk="1" hangingPunct="1">
              <a:buFontTx/>
              <a:buNone/>
            </a:pPr>
            <a:endParaRPr lang="en-US" sz="2400" dirty="0"/>
          </a:p>
          <a:p>
            <a:pPr eaLnBrk="1" hangingPunct="1">
              <a:buFontTx/>
              <a:buNone/>
            </a:pPr>
            <a:endParaRPr lang="en-US" sz="2400" dirty="0"/>
          </a:p>
          <a:p>
            <a:pPr eaLnBrk="1" hangingPunct="1">
              <a:buFontTx/>
              <a:buNone/>
            </a:pPr>
            <a:endParaRPr lang="en-US" sz="2400" dirty="0"/>
          </a:p>
          <a:p>
            <a:pPr eaLnBrk="1" hangingPunct="1">
              <a:buFontTx/>
              <a:buNone/>
            </a:pPr>
            <a:endParaRPr lang="en-US" sz="2400" dirty="0"/>
          </a:p>
          <a:p>
            <a:pPr eaLnBrk="1" hangingPunct="1">
              <a:buFontTx/>
              <a:buNone/>
            </a:pPr>
            <a:endParaRPr lang="en-US" sz="24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610" name="Rectangle 4"/>
          <p:cNvSpPr>
            <a:spLocks noGrp="1" noChangeArrowheads="1"/>
          </p:cNvSpPr>
          <p:nvPr>
            <p:ph type="title" idx="4294967295"/>
          </p:nvPr>
        </p:nvSpPr>
        <p:spPr>
          <a:xfrm>
            <a:off x="685800" y="0"/>
            <a:ext cx="7772400" cy="1143000"/>
          </a:xfrm>
          <a:noFill/>
        </p:spPr>
        <p:txBody>
          <a:bodyPr/>
          <a:lstStyle/>
          <a:p>
            <a:pPr eaLnBrk="1" hangingPunct="1"/>
            <a:r>
              <a:rPr lang="en-US" sz="3200"/>
              <a:t>Infants’ Hearing</a:t>
            </a:r>
          </a:p>
        </p:txBody>
      </p:sp>
      <p:sp>
        <p:nvSpPr>
          <p:cNvPr id="708611" name="Rectangle 5"/>
          <p:cNvSpPr>
            <a:spLocks noGrp="1" noChangeArrowheads="1"/>
          </p:cNvSpPr>
          <p:nvPr>
            <p:ph type="body" idx="4294967295"/>
          </p:nvPr>
        </p:nvSpPr>
        <p:spPr>
          <a:xfrm>
            <a:off x="0" y="1066800"/>
            <a:ext cx="8915400" cy="4114800"/>
          </a:xfrm>
          <a:noFill/>
        </p:spPr>
        <p:txBody>
          <a:bodyPr/>
          <a:lstStyle/>
          <a:p>
            <a:pPr eaLnBrk="1" hangingPunct="1">
              <a:buFontTx/>
              <a:buNone/>
            </a:pPr>
            <a:r>
              <a:rPr lang="en-US" sz="2400"/>
              <a:t>Infants’ hearing is not quite as sensitive as adults’ - but they </a:t>
            </a:r>
            <a:r>
              <a:rPr lang="en-US" sz="2400" i="1"/>
              <a:t>can</a:t>
            </a:r>
            <a:r>
              <a:rPr lang="en-US" sz="2400"/>
              <a:t> hear quite well and remember what they hear.</a:t>
            </a:r>
          </a:p>
          <a:p>
            <a:pPr eaLnBrk="1" hangingPunct="1">
              <a:buFontTx/>
              <a:buNone/>
            </a:pPr>
            <a:endParaRPr lang="en-US" sz="2400"/>
          </a:p>
          <a:p>
            <a:pPr eaLnBrk="1" hangingPunct="1">
              <a:buFontTx/>
              <a:buNone/>
            </a:pPr>
            <a:r>
              <a:rPr lang="en-US" sz="2400"/>
              <a:t>Ex 2: newborns</a:t>
            </a:r>
          </a:p>
          <a:p>
            <a:pPr eaLnBrk="1" hangingPunct="1">
              <a:buFontTx/>
              <a:buNone/>
            </a:pPr>
            <a:r>
              <a:rPr lang="en-US" sz="2400"/>
              <a:t>Pregnant women read a passage out loud every day for the last 6 weeks of their pregnancy.  Their newborns showed a preference for that passage over other passages read by their mothers.</a:t>
            </a:r>
          </a:p>
        </p:txBody>
      </p:sp>
      <p:pic>
        <p:nvPicPr>
          <p:cNvPr id="708612" name="Picture 7"/>
          <p:cNvPicPr>
            <a:picLocks noChangeAspect="1" noChangeArrowheads="1"/>
          </p:cNvPicPr>
          <p:nvPr/>
        </p:nvPicPr>
        <p:blipFill>
          <a:blip r:embed="rId3"/>
          <a:srcRect/>
          <a:stretch>
            <a:fillRect/>
          </a:stretch>
        </p:blipFill>
        <p:spPr bwMode="auto">
          <a:xfrm>
            <a:off x="2819400" y="4267200"/>
            <a:ext cx="2578100" cy="1930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4"/>
          <p:cNvSpPr>
            <a:spLocks noGrp="1" noChangeArrowheads="1"/>
          </p:cNvSpPr>
          <p:nvPr>
            <p:ph type="title" idx="4294967295"/>
          </p:nvPr>
        </p:nvSpPr>
        <p:spPr>
          <a:xfrm>
            <a:off x="685800" y="0"/>
            <a:ext cx="7772400" cy="1143000"/>
          </a:xfrm>
          <a:noFill/>
        </p:spPr>
        <p:txBody>
          <a:bodyPr/>
          <a:lstStyle/>
          <a:p>
            <a:pPr eaLnBrk="1" hangingPunct="1"/>
            <a:r>
              <a:rPr lang="en-US" sz="3200"/>
              <a:t>Studying Infant Speech Perception</a:t>
            </a:r>
          </a:p>
        </p:txBody>
      </p:sp>
      <p:sp>
        <p:nvSpPr>
          <p:cNvPr id="710659" name="Rectangle 5"/>
          <p:cNvSpPr>
            <a:spLocks noGrp="1" noChangeArrowheads="1"/>
          </p:cNvSpPr>
          <p:nvPr>
            <p:ph type="body" idx="4294967295"/>
          </p:nvPr>
        </p:nvSpPr>
        <p:spPr>
          <a:xfrm>
            <a:off x="0" y="1066800"/>
            <a:ext cx="8915400" cy="762000"/>
          </a:xfrm>
          <a:noFill/>
        </p:spPr>
        <p:txBody>
          <a:bodyPr/>
          <a:lstStyle/>
          <a:p>
            <a:pPr eaLnBrk="1" hangingPunct="1">
              <a:lnSpc>
                <a:spcPct val="90000"/>
              </a:lnSpc>
              <a:buFontTx/>
              <a:buNone/>
            </a:pPr>
            <a:r>
              <a:rPr lang="en-US" sz="2000"/>
              <a:t>Researchers use indirect measurement techniques.</a:t>
            </a:r>
          </a:p>
          <a:p>
            <a:pPr eaLnBrk="1" hangingPunct="1">
              <a:lnSpc>
                <a:spcPct val="90000"/>
              </a:lnSpc>
              <a:buFontTx/>
              <a:buNone/>
            </a:pPr>
            <a:endParaRPr lang="en-US" sz="2000"/>
          </a:p>
        </p:txBody>
      </p:sp>
      <p:sp>
        <p:nvSpPr>
          <p:cNvPr id="710660" name="Text Box 7"/>
          <p:cNvSpPr txBox="1">
            <a:spLocks noChangeArrowheads="1"/>
          </p:cNvSpPr>
          <p:nvPr/>
        </p:nvSpPr>
        <p:spPr bwMode="auto">
          <a:xfrm>
            <a:off x="381000" y="1676400"/>
            <a:ext cx="50292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High Amplitude Sucking (HAS)</a:t>
            </a:r>
          </a:p>
        </p:txBody>
      </p:sp>
      <p:pic>
        <p:nvPicPr>
          <p:cNvPr id="710663" name="Picture 7" descr="/Users/lspearl/Desktop/Courses/course media/sucking_h.mov">
            <a:hlinkClick r:id="" action="ppaction://media"/>
          </p:cNvPr>
          <p:cNvPicPr/>
          <p:nvPr>
            <a:videoFile r:link="rId2"/>
            <p:extLst>
              <p:ext uri="{DAA4B4D4-6D71-4841-9C94-3DE7FCFB9230}">
                <p14:media xmlns:p14="http://schemas.microsoft.com/office/powerpoint/2010/main" r:link="rId1"/>
              </p:ext>
            </p:extLst>
          </p:nvPr>
        </p:nvPicPr>
        <p:blipFill>
          <a:blip r:embed="rId5"/>
          <a:srcRect/>
          <a:stretch>
            <a:fillRect/>
          </a:stretch>
        </p:blipFill>
        <p:spPr bwMode="auto">
          <a:xfrm>
            <a:off x="1752600" y="2190750"/>
            <a:ext cx="5334000" cy="4000500"/>
          </a:xfrm>
          <a:prstGeom prst="rect">
            <a:avLst/>
          </a:prstGeom>
          <a:noFill/>
        </p:spPr>
      </p:pic>
      <p:sp>
        <p:nvSpPr>
          <p:cNvPr id="710664" name="Text Box 7"/>
          <p:cNvSpPr txBox="1">
            <a:spLocks noChangeArrowheads="1"/>
          </p:cNvSpPr>
          <p:nvPr/>
        </p:nvSpPr>
        <p:spPr bwMode="auto">
          <a:xfrm>
            <a:off x="2362200" y="6172200"/>
            <a:ext cx="50292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video ~4 minutes long</a:t>
            </a: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1066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10663"/>
                                        </p:tgtEl>
                                      </p:cBhvr>
                                    </p:cmd>
                                  </p:childTnLst>
                                </p:cTn>
                              </p:par>
                            </p:childTnLst>
                          </p:cTn>
                        </p:par>
                      </p:childTnLst>
                    </p:cTn>
                  </p:par>
                </p:childTnLst>
              </p:cTn>
              <p:nextCondLst>
                <p:cond evt="onClick" delay="0">
                  <p:tgtEl>
                    <p:spTgt spid="710663"/>
                  </p:tgtEl>
                </p:cond>
              </p:nextCondLst>
            </p:seq>
            <p:video>
              <p:cMediaNode>
                <p:cTn id="7" fill="hold" display="0">
                  <p:stCondLst>
                    <p:cond delay="indefinite"/>
                  </p:stCondLst>
                  <p:endCondLst>
                    <p:cond evt="onNext" delay="0">
                      <p:tgtEl>
                        <p:sldTgt/>
                      </p:tgtEl>
                    </p:cond>
                    <p:cond evt="onPrev" delay="0">
                      <p:tgtEl>
                        <p:sldTgt/>
                      </p:tgtEl>
                    </p:cond>
                  </p:endCondLst>
                </p:cTn>
                <p:tgtEl>
                  <p:spTgt spid="71066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84" charset="-128"/>
                <a:cs typeface="Osaka" pitchFamily="-84" charset="-128"/>
              </a:rPr>
              <a:t>Studying Infant Speech Perception</a:t>
            </a:r>
          </a:p>
        </p:txBody>
      </p:sp>
      <p:sp>
        <p:nvSpPr>
          <p:cNvPr id="764931" name="Rectangle 5"/>
          <p:cNvSpPr>
            <a:spLocks noChangeArrowheads="1"/>
          </p:cNvSpPr>
          <p:nvPr/>
        </p:nvSpPr>
        <p:spPr bwMode="auto">
          <a:xfrm>
            <a:off x="0" y="1066800"/>
            <a:ext cx="8915400" cy="762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000" b="0" dirty="0">
                <a:latin typeface="Calibri"/>
                <a:ea typeface="Osaka" pitchFamily="-84" charset="-128"/>
                <a:cs typeface="Osaka" pitchFamily="-84" charset="-128"/>
              </a:rPr>
              <a:t>Researchers use indirect measurement techniques.</a:t>
            </a:r>
          </a:p>
          <a:p>
            <a:pPr marL="342900" indent="-342900" eaLnBrk="1" hangingPunct="1">
              <a:lnSpc>
                <a:spcPct val="90000"/>
              </a:lnSpc>
              <a:spcBef>
                <a:spcPct val="20000"/>
              </a:spcBef>
            </a:pPr>
            <a:endParaRPr lang="en-US" sz="2000" b="0" dirty="0">
              <a:latin typeface="Calibri"/>
              <a:ea typeface="Osaka" pitchFamily="-84" charset="-128"/>
              <a:cs typeface="Osaka" pitchFamily="-84" charset="-128"/>
            </a:endParaRPr>
          </a:p>
        </p:txBody>
      </p:sp>
      <p:sp>
        <p:nvSpPr>
          <p:cNvPr id="764932" name="Text Box 7"/>
          <p:cNvSpPr txBox="1">
            <a:spLocks noChangeArrowheads="1"/>
          </p:cNvSpPr>
          <p:nvPr/>
        </p:nvSpPr>
        <p:spPr bwMode="auto">
          <a:xfrm>
            <a:off x="381000" y="1676400"/>
            <a:ext cx="50292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High Amplitude Sucking (HAS)</a:t>
            </a:r>
          </a:p>
        </p:txBody>
      </p:sp>
      <p:sp>
        <p:nvSpPr>
          <p:cNvPr id="764933" name="Text Box 8"/>
          <p:cNvSpPr txBox="1">
            <a:spLocks noChangeArrowheads="1"/>
          </p:cNvSpPr>
          <p:nvPr/>
        </p:nvSpPr>
        <p:spPr bwMode="auto">
          <a:xfrm>
            <a:off x="228600" y="4343400"/>
            <a:ext cx="8686800" cy="2308324"/>
          </a:xfrm>
          <a:prstGeom prst="rect">
            <a:avLst/>
          </a:prstGeom>
          <a:noFill/>
          <a:ln w="9525">
            <a:noFill/>
            <a:miter lim="800000"/>
            <a:headEnd/>
            <a:tailEnd/>
          </a:ln>
        </p:spPr>
        <p:txBody>
          <a:bodyPr>
            <a:prstTxWarp prst="textNoShape">
              <a:avLst/>
            </a:prstTxWarp>
            <a:spAutoFit/>
          </a:bodyPr>
          <a:lstStyle/>
          <a:p>
            <a:r>
              <a:rPr lang="en-US" b="0" dirty="0">
                <a:latin typeface="Calibri"/>
              </a:rPr>
              <a:t>Infants are awake and in a quietly alert state.  They are placed in a comfortable reclined chair and offered a sterilized pacifier that is connected to a pressure transducer and a computer via a piece of rubber tubing.  Once the infant has begun sucking, the computer measures the infant’s average sucking amplitude (strength of the sucks).  </a:t>
            </a:r>
          </a:p>
        </p:txBody>
      </p:sp>
      <p:pic>
        <p:nvPicPr>
          <p:cNvPr id="764934" name="Picture 9"/>
          <p:cNvPicPr>
            <a:picLocks noChangeAspect="1" noChangeArrowheads="1"/>
          </p:cNvPicPr>
          <p:nvPr/>
        </p:nvPicPr>
        <p:blipFill>
          <a:blip r:embed="rId3"/>
          <a:srcRect/>
          <a:stretch>
            <a:fillRect/>
          </a:stretch>
        </p:blipFill>
        <p:spPr bwMode="auto">
          <a:xfrm>
            <a:off x="5486400" y="1676400"/>
            <a:ext cx="2327275" cy="2351088"/>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4"/>
          <p:cNvSpPr>
            <a:spLocks noGrp="1" noChangeArrowheads="1"/>
          </p:cNvSpPr>
          <p:nvPr>
            <p:ph type="title" idx="4294967295"/>
          </p:nvPr>
        </p:nvSpPr>
        <p:spPr>
          <a:xfrm>
            <a:off x="685800" y="0"/>
            <a:ext cx="7772400" cy="1143000"/>
          </a:xfrm>
          <a:noFill/>
        </p:spPr>
        <p:txBody>
          <a:bodyPr/>
          <a:lstStyle/>
          <a:p>
            <a:pPr eaLnBrk="1" hangingPunct="1"/>
            <a:r>
              <a:rPr lang="en-US" sz="3200"/>
              <a:t>Studying Infant Speech Perception</a:t>
            </a:r>
          </a:p>
        </p:txBody>
      </p:sp>
      <p:sp>
        <p:nvSpPr>
          <p:cNvPr id="712707" name="Rectangle 5"/>
          <p:cNvSpPr>
            <a:spLocks noGrp="1" noChangeArrowheads="1"/>
          </p:cNvSpPr>
          <p:nvPr>
            <p:ph type="body" idx="4294967295"/>
          </p:nvPr>
        </p:nvSpPr>
        <p:spPr>
          <a:xfrm>
            <a:off x="0" y="1066800"/>
            <a:ext cx="8915400" cy="762000"/>
          </a:xfrm>
          <a:noFill/>
        </p:spPr>
        <p:txBody>
          <a:bodyPr/>
          <a:lstStyle/>
          <a:p>
            <a:pPr eaLnBrk="1" hangingPunct="1">
              <a:lnSpc>
                <a:spcPct val="90000"/>
              </a:lnSpc>
              <a:buFontTx/>
              <a:buNone/>
            </a:pPr>
            <a:r>
              <a:rPr lang="en-US" sz="2000"/>
              <a:t>Researchers use indirect measurement techniques.</a:t>
            </a:r>
          </a:p>
          <a:p>
            <a:pPr eaLnBrk="1" hangingPunct="1">
              <a:lnSpc>
                <a:spcPct val="90000"/>
              </a:lnSpc>
              <a:buFontTx/>
              <a:buNone/>
            </a:pPr>
            <a:endParaRPr lang="en-US" sz="2000"/>
          </a:p>
        </p:txBody>
      </p:sp>
      <p:sp>
        <p:nvSpPr>
          <p:cNvPr id="712708" name="Text Box 6"/>
          <p:cNvSpPr txBox="1">
            <a:spLocks noChangeArrowheads="1"/>
          </p:cNvSpPr>
          <p:nvPr/>
        </p:nvSpPr>
        <p:spPr bwMode="auto">
          <a:xfrm>
            <a:off x="381000" y="1676400"/>
            <a:ext cx="50292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High Amplitude Sucking (HAS)</a:t>
            </a:r>
          </a:p>
        </p:txBody>
      </p:sp>
      <p:sp>
        <p:nvSpPr>
          <p:cNvPr id="712709" name="Text Box 7"/>
          <p:cNvSpPr txBox="1">
            <a:spLocks noChangeArrowheads="1"/>
          </p:cNvSpPr>
          <p:nvPr/>
        </p:nvSpPr>
        <p:spPr bwMode="auto">
          <a:xfrm>
            <a:off x="228600" y="4343400"/>
            <a:ext cx="8686800" cy="2308324"/>
          </a:xfrm>
          <a:prstGeom prst="rect">
            <a:avLst/>
          </a:prstGeom>
          <a:noFill/>
          <a:ln w="9525">
            <a:noFill/>
            <a:miter lim="800000"/>
            <a:headEnd/>
            <a:tailEnd/>
          </a:ln>
        </p:spPr>
        <p:txBody>
          <a:bodyPr>
            <a:prstTxWarp prst="textNoShape">
              <a:avLst/>
            </a:prstTxWarp>
            <a:spAutoFit/>
          </a:bodyPr>
          <a:lstStyle/>
          <a:p>
            <a:r>
              <a:rPr lang="en-US" b="0" dirty="0">
                <a:latin typeface="Calibri"/>
              </a:rPr>
              <a:t>A sound is presented to the infant every time a strong or “high amplitude” suck occurs.  Infants quickly learn that their sucking controls the sounds, and they will suck more strongly and more often to hear sounds they like the most.  The sucking rate can also be measured to see if an infant notices when new sounds are played.</a:t>
            </a:r>
          </a:p>
        </p:txBody>
      </p:sp>
      <p:pic>
        <p:nvPicPr>
          <p:cNvPr id="712710" name="Picture 8"/>
          <p:cNvPicPr>
            <a:picLocks noChangeAspect="1" noChangeArrowheads="1"/>
          </p:cNvPicPr>
          <p:nvPr/>
        </p:nvPicPr>
        <p:blipFill>
          <a:blip r:embed="rId3"/>
          <a:srcRect/>
          <a:stretch>
            <a:fillRect/>
          </a:stretch>
        </p:blipFill>
        <p:spPr bwMode="auto">
          <a:xfrm>
            <a:off x="5486400" y="1676400"/>
            <a:ext cx="2327275" cy="2351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754" name="Rectangle 4"/>
          <p:cNvSpPr>
            <a:spLocks noGrp="1" noChangeArrowheads="1"/>
          </p:cNvSpPr>
          <p:nvPr>
            <p:ph type="title" idx="4294967295"/>
          </p:nvPr>
        </p:nvSpPr>
        <p:spPr>
          <a:xfrm>
            <a:off x="685800" y="0"/>
            <a:ext cx="7772400" cy="1143000"/>
          </a:xfrm>
          <a:noFill/>
        </p:spPr>
        <p:txBody>
          <a:bodyPr/>
          <a:lstStyle/>
          <a:p>
            <a:pPr eaLnBrk="1" hangingPunct="1"/>
            <a:r>
              <a:rPr lang="en-US" sz="3200"/>
              <a:t>Studying Infant Speech Perception</a:t>
            </a:r>
          </a:p>
        </p:txBody>
      </p:sp>
      <p:sp>
        <p:nvSpPr>
          <p:cNvPr id="714755" name="Rectangle 5"/>
          <p:cNvSpPr>
            <a:spLocks noGrp="1" noChangeArrowheads="1"/>
          </p:cNvSpPr>
          <p:nvPr>
            <p:ph type="body" idx="4294967295"/>
          </p:nvPr>
        </p:nvSpPr>
        <p:spPr>
          <a:xfrm>
            <a:off x="0" y="1066800"/>
            <a:ext cx="8915400" cy="762000"/>
          </a:xfrm>
          <a:noFill/>
        </p:spPr>
        <p:txBody>
          <a:bodyPr/>
          <a:lstStyle/>
          <a:p>
            <a:pPr eaLnBrk="1" hangingPunct="1">
              <a:lnSpc>
                <a:spcPct val="90000"/>
              </a:lnSpc>
              <a:buFontTx/>
              <a:buNone/>
            </a:pPr>
            <a:r>
              <a:rPr lang="en-US" sz="2000"/>
              <a:t>Researchers use indirect measurement techniques.</a:t>
            </a:r>
          </a:p>
          <a:p>
            <a:pPr eaLnBrk="1" hangingPunct="1">
              <a:lnSpc>
                <a:spcPct val="90000"/>
              </a:lnSpc>
              <a:buFontTx/>
              <a:buNone/>
            </a:pPr>
            <a:endParaRPr lang="en-US" sz="2000"/>
          </a:p>
        </p:txBody>
      </p:sp>
      <p:sp>
        <p:nvSpPr>
          <p:cNvPr id="714756" name="Text Box 6"/>
          <p:cNvSpPr txBox="1">
            <a:spLocks noChangeArrowheads="1"/>
          </p:cNvSpPr>
          <p:nvPr/>
        </p:nvSpPr>
        <p:spPr bwMode="auto">
          <a:xfrm>
            <a:off x="381000" y="1676400"/>
            <a:ext cx="50292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Head Turn Preference Procedure</a:t>
            </a:r>
          </a:p>
        </p:txBody>
      </p:sp>
      <p:pic>
        <p:nvPicPr>
          <p:cNvPr id="714757" name="Picture 15" descr="headturn"/>
          <p:cNvPicPr>
            <a:picLocks noChangeAspect="1" noChangeArrowheads="1"/>
          </p:cNvPicPr>
          <p:nvPr/>
        </p:nvPicPr>
        <p:blipFill>
          <a:blip r:embed="rId3"/>
          <a:srcRect/>
          <a:stretch>
            <a:fillRect/>
          </a:stretch>
        </p:blipFill>
        <p:spPr bwMode="auto">
          <a:xfrm>
            <a:off x="228600" y="2667000"/>
            <a:ext cx="4343400" cy="3894138"/>
          </a:xfrm>
          <a:prstGeom prst="rect">
            <a:avLst/>
          </a:prstGeom>
          <a:noFill/>
          <a:ln w="9525">
            <a:noFill/>
            <a:miter lim="800000"/>
            <a:headEnd/>
            <a:tailEnd/>
          </a:ln>
        </p:spPr>
      </p:pic>
      <p:pic>
        <p:nvPicPr>
          <p:cNvPr id="714758" name="Picture 16"/>
          <p:cNvPicPr>
            <a:picLocks noChangeAspect="1" noChangeArrowheads="1"/>
          </p:cNvPicPr>
          <p:nvPr/>
        </p:nvPicPr>
        <p:blipFill>
          <a:blip r:embed="rId4"/>
          <a:srcRect/>
          <a:stretch>
            <a:fillRect/>
          </a:stretch>
        </p:blipFill>
        <p:spPr bwMode="auto">
          <a:xfrm>
            <a:off x="7315200" y="914400"/>
            <a:ext cx="1558925" cy="1600200"/>
          </a:xfrm>
          <a:prstGeom prst="rect">
            <a:avLst/>
          </a:prstGeom>
          <a:noFill/>
          <a:ln w="9525">
            <a:noFill/>
            <a:miter lim="800000"/>
            <a:headEnd/>
            <a:tailEnd/>
          </a:ln>
        </p:spPr>
      </p:pic>
      <p:sp>
        <p:nvSpPr>
          <p:cNvPr id="714759" name="Text Box 17"/>
          <p:cNvSpPr txBox="1">
            <a:spLocks noChangeArrowheads="1"/>
          </p:cNvSpPr>
          <p:nvPr/>
        </p:nvSpPr>
        <p:spPr bwMode="auto">
          <a:xfrm>
            <a:off x="4724400" y="2743200"/>
            <a:ext cx="4191000" cy="3046988"/>
          </a:xfrm>
          <a:prstGeom prst="rect">
            <a:avLst/>
          </a:prstGeom>
          <a:noFill/>
          <a:ln w="9525">
            <a:noFill/>
            <a:miter lim="800000"/>
            <a:headEnd/>
            <a:tailEnd/>
          </a:ln>
        </p:spPr>
        <p:txBody>
          <a:bodyPr>
            <a:prstTxWarp prst="textNoShape">
              <a:avLst/>
            </a:prstTxWarp>
            <a:spAutoFit/>
          </a:bodyPr>
          <a:lstStyle/>
          <a:p>
            <a:r>
              <a:rPr lang="en-US" b="0" dirty="0">
                <a:latin typeface="Calibri"/>
              </a:rPr>
              <a:t>Infant sits on caretaker’s lap.  The wall in front of the infant has a green light mounted in the center of it. The walls on the sides of the infant have red lights mounted in the center of them, and there are speakers hidden behind the red lights. </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4"/>
          <p:cNvSpPr>
            <a:spLocks noGrp="1" noChangeArrowheads="1"/>
          </p:cNvSpPr>
          <p:nvPr>
            <p:ph type="title" idx="4294967295"/>
          </p:nvPr>
        </p:nvSpPr>
        <p:spPr>
          <a:xfrm>
            <a:off x="685800" y="0"/>
            <a:ext cx="7772400" cy="1143000"/>
          </a:xfrm>
          <a:noFill/>
        </p:spPr>
        <p:txBody>
          <a:bodyPr/>
          <a:lstStyle/>
          <a:p>
            <a:pPr eaLnBrk="1" hangingPunct="1"/>
            <a:r>
              <a:rPr lang="en-US" sz="3200"/>
              <a:t>Studying Infant Speech Perception</a:t>
            </a:r>
          </a:p>
        </p:txBody>
      </p:sp>
      <p:sp>
        <p:nvSpPr>
          <p:cNvPr id="716803" name="Rectangle 5"/>
          <p:cNvSpPr>
            <a:spLocks noGrp="1" noChangeArrowheads="1"/>
          </p:cNvSpPr>
          <p:nvPr>
            <p:ph type="body" idx="4294967295"/>
          </p:nvPr>
        </p:nvSpPr>
        <p:spPr>
          <a:xfrm>
            <a:off x="0" y="1066800"/>
            <a:ext cx="8915400" cy="762000"/>
          </a:xfrm>
          <a:noFill/>
        </p:spPr>
        <p:txBody>
          <a:bodyPr/>
          <a:lstStyle/>
          <a:p>
            <a:pPr eaLnBrk="1" hangingPunct="1">
              <a:lnSpc>
                <a:spcPct val="90000"/>
              </a:lnSpc>
              <a:buFontTx/>
              <a:buNone/>
            </a:pPr>
            <a:r>
              <a:rPr lang="en-US" sz="2000"/>
              <a:t>Researchers use indirect measurement techniques.</a:t>
            </a:r>
          </a:p>
          <a:p>
            <a:pPr eaLnBrk="1" hangingPunct="1">
              <a:lnSpc>
                <a:spcPct val="90000"/>
              </a:lnSpc>
              <a:buFontTx/>
              <a:buNone/>
            </a:pPr>
            <a:endParaRPr lang="en-US" sz="2000"/>
          </a:p>
        </p:txBody>
      </p:sp>
      <p:sp>
        <p:nvSpPr>
          <p:cNvPr id="716804" name="Text Box 6"/>
          <p:cNvSpPr txBox="1">
            <a:spLocks noChangeArrowheads="1"/>
          </p:cNvSpPr>
          <p:nvPr/>
        </p:nvSpPr>
        <p:spPr bwMode="auto">
          <a:xfrm>
            <a:off x="381000" y="1676400"/>
            <a:ext cx="50292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Head Turn Preference Procedure</a:t>
            </a:r>
          </a:p>
        </p:txBody>
      </p:sp>
      <p:pic>
        <p:nvPicPr>
          <p:cNvPr id="716805" name="Picture 7" descr="headturn"/>
          <p:cNvPicPr>
            <a:picLocks noChangeAspect="1" noChangeArrowheads="1"/>
          </p:cNvPicPr>
          <p:nvPr/>
        </p:nvPicPr>
        <p:blipFill>
          <a:blip r:embed="rId3"/>
          <a:srcRect/>
          <a:stretch>
            <a:fillRect/>
          </a:stretch>
        </p:blipFill>
        <p:spPr bwMode="auto">
          <a:xfrm>
            <a:off x="228600" y="2667000"/>
            <a:ext cx="4343400" cy="3894138"/>
          </a:xfrm>
          <a:prstGeom prst="rect">
            <a:avLst/>
          </a:prstGeom>
          <a:noFill/>
          <a:ln w="9525">
            <a:noFill/>
            <a:miter lim="800000"/>
            <a:headEnd/>
            <a:tailEnd/>
          </a:ln>
        </p:spPr>
      </p:pic>
      <p:pic>
        <p:nvPicPr>
          <p:cNvPr id="716806" name="Picture 8"/>
          <p:cNvPicPr>
            <a:picLocks noChangeAspect="1" noChangeArrowheads="1"/>
          </p:cNvPicPr>
          <p:nvPr/>
        </p:nvPicPr>
        <p:blipFill>
          <a:blip r:embed="rId4"/>
          <a:srcRect/>
          <a:stretch>
            <a:fillRect/>
          </a:stretch>
        </p:blipFill>
        <p:spPr bwMode="auto">
          <a:xfrm>
            <a:off x="7315200" y="914400"/>
            <a:ext cx="1558925" cy="1600200"/>
          </a:xfrm>
          <a:prstGeom prst="rect">
            <a:avLst/>
          </a:prstGeom>
          <a:noFill/>
          <a:ln w="9525">
            <a:noFill/>
            <a:miter lim="800000"/>
            <a:headEnd/>
            <a:tailEnd/>
          </a:ln>
        </p:spPr>
      </p:pic>
      <p:sp>
        <p:nvSpPr>
          <p:cNvPr id="716807" name="Text Box 9"/>
          <p:cNvSpPr txBox="1">
            <a:spLocks noChangeArrowheads="1"/>
          </p:cNvSpPr>
          <p:nvPr/>
        </p:nvSpPr>
        <p:spPr bwMode="auto">
          <a:xfrm>
            <a:off x="4724400" y="2743200"/>
            <a:ext cx="4191000" cy="3046988"/>
          </a:xfrm>
          <a:prstGeom prst="rect">
            <a:avLst/>
          </a:prstGeom>
          <a:noFill/>
          <a:ln w="9525">
            <a:noFill/>
            <a:miter lim="800000"/>
            <a:headEnd/>
            <a:tailEnd/>
          </a:ln>
        </p:spPr>
        <p:txBody>
          <a:bodyPr>
            <a:prstTxWarp prst="textNoShape">
              <a:avLst/>
            </a:prstTxWarp>
            <a:spAutoFit/>
          </a:bodyPr>
          <a:lstStyle/>
          <a:p>
            <a:r>
              <a:rPr lang="en-US" b="0" dirty="0">
                <a:latin typeface="Calibri"/>
              </a:rPr>
              <a:t>Sounds are played from the two speakers mounted at eye-level to the left and right of the infant. The sounds start when the infant looks towards the blinking side light, and end when the infant looks away for more than two seconds.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4"/>
          <p:cNvSpPr>
            <a:spLocks noGrp="1" noChangeArrowheads="1"/>
          </p:cNvSpPr>
          <p:nvPr>
            <p:ph type="title" idx="4294967295"/>
          </p:nvPr>
        </p:nvSpPr>
        <p:spPr>
          <a:xfrm>
            <a:off x="685800" y="0"/>
            <a:ext cx="7772400" cy="1143000"/>
          </a:xfrm>
          <a:noFill/>
        </p:spPr>
        <p:txBody>
          <a:bodyPr/>
          <a:lstStyle/>
          <a:p>
            <a:pPr eaLnBrk="1" hangingPunct="1"/>
            <a:r>
              <a:rPr lang="en-US" sz="3200"/>
              <a:t>Studying Infant Speech Perception</a:t>
            </a:r>
          </a:p>
        </p:txBody>
      </p:sp>
      <p:sp>
        <p:nvSpPr>
          <p:cNvPr id="718851" name="Rectangle 5"/>
          <p:cNvSpPr>
            <a:spLocks noGrp="1" noChangeArrowheads="1"/>
          </p:cNvSpPr>
          <p:nvPr>
            <p:ph type="body" idx="4294967295"/>
          </p:nvPr>
        </p:nvSpPr>
        <p:spPr>
          <a:xfrm>
            <a:off x="0" y="1066800"/>
            <a:ext cx="8915400" cy="762000"/>
          </a:xfrm>
          <a:noFill/>
        </p:spPr>
        <p:txBody>
          <a:bodyPr/>
          <a:lstStyle/>
          <a:p>
            <a:pPr eaLnBrk="1" hangingPunct="1">
              <a:lnSpc>
                <a:spcPct val="90000"/>
              </a:lnSpc>
              <a:buFontTx/>
              <a:buNone/>
            </a:pPr>
            <a:r>
              <a:rPr lang="en-US" sz="2000"/>
              <a:t>Researchers use indirect measurement techniques.</a:t>
            </a:r>
          </a:p>
          <a:p>
            <a:pPr eaLnBrk="1" hangingPunct="1">
              <a:lnSpc>
                <a:spcPct val="90000"/>
              </a:lnSpc>
              <a:buFontTx/>
              <a:buNone/>
            </a:pPr>
            <a:endParaRPr lang="en-US" sz="2000"/>
          </a:p>
        </p:txBody>
      </p:sp>
      <p:sp>
        <p:nvSpPr>
          <p:cNvPr id="718852" name="Text Box 6"/>
          <p:cNvSpPr txBox="1">
            <a:spLocks noChangeArrowheads="1"/>
          </p:cNvSpPr>
          <p:nvPr/>
        </p:nvSpPr>
        <p:spPr bwMode="auto">
          <a:xfrm>
            <a:off x="381000" y="1676400"/>
            <a:ext cx="50292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Head Turn Preference Procedure</a:t>
            </a:r>
          </a:p>
        </p:txBody>
      </p:sp>
      <p:pic>
        <p:nvPicPr>
          <p:cNvPr id="718853" name="Picture 7" descr="headturn"/>
          <p:cNvPicPr>
            <a:picLocks noChangeAspect="1" noChangeArrowheads="1"/>
          </p:cNvPicPr>
          <p:nvPr/>
        </p:nvPicPr>
        <p:blipFill>
          <a:blip r:embed="rId3"/>
          <a:srcRect/>
          <a:stretch>
            <a:fillRect/>
          </a:stretch>
        </p:blipFill>
        <p:spPr bwMode="auto">
          <a:xfrm>
            <a:off x="228600" y="2667000"/>
            <a:ext cx="4343400" cy="3894138"/>
          </a:xfrm>
          <a:prstGeom prst="rect">
            <a:avLst/>
          </a:prstGeom>
          <a:noFill/>
          <a:ln w="9525">
            <a:noFill/>
            <a:miter lim="800000"/>
            <a:headEnd/>
            <a:tailEnd/>
          </a:ln>
        </p:spPr>
      </p:pic>
      <p:pic>
        <p:nvPicPr>
          <p:cNvPr id="718854" name="Picture 8"/>
          <p:cNvPicPr>
            <a:picLocks noChangeAspect="1" noChangeArrowheads="1"/>
          </p:cNvPicPr>
          <p:nvPr/>
        </p:nvPicPr>
        <p:blipFill>
          <a:blip r:embed="rId4"/>
          <a:srcRect/>
          <a:stretch>
            <a:fillRect/>
          </a:stretch>
        </p:blipFill>
        <p:spPr bwMode="auto">
          <a:xfrm>
            <a:off x="7315200" y="914400"/>
            <a:ext cx="1558925" cy="1600200"/>
          </a:xfrm>
          <a:prstGeom prst="rect">
            <a:avLst/>
          </a:prstGeom>
          <a:noFill/>
          <a:ln w="9525">
            <a:noFill/>
            <a:miter lim="800000"/>
            <a:headEnd/>
            <a:tailEnd/>
          </a:ln>
        </p:spPr>
      </p:pic>
      <p:sp>
        <p:nvSpPr>
          <p:cNvPr id="718855" name="Text Box 9"/>
          <p:cNvSpPr txBox="1">
            <a:spLocks noChangeArrowheads="1"/>
          </p:cNvSpPr>
          <p:nvPr/>
        </p:nvSpPr>
        <p:spPr bwMode="auto">
          <a:xfrm>
            <a:off x="4724400" y="2743200"/>
            <a:ext cx="4191000" cy="3046988"/>
          </a:xfrm>
          <a:prstGeom prst="rect">
            <a:avLst/>
          </a:prstGeom>
          <a:noFill/>
          <a:ln w="9525">
            <a:noFill/>
            <a:miter lim="800000"/>
            <a:headEnd/>
            <a:tailEnd/>
          </a:ln>
        </p:spPr>
        <p:txBody>
          <a:bodyPr>
            <a:prstTxWarp prst="textNoShape">
              <a:avLst/>
            </a:prstTxWarp>
            <a:spAutoFit/>
          </a:bodyPr>
          <a:lstStyle/>
          <a:p>
            <a:r>
              <a:rPr lang="en-US" b="0" dirty="0">
                <a:latin typeface="Calibri"/>
              </a:rPr>
              <a:t>Thus, the infant essentially controls how long s/he hears the sounds. Differential preference for one type of sound over the other is used as evidence that infants can detect a difference between the types of sounds.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4"/>
          <p:cNvSpPr>
            <a:spLocks noGrp="1" noChangeArrowheads="1"/>
          </p:cNvSpPr>
          <p:nvPr>
            <p:ph type="title" idx="4294967295"/>
          </p:nvPr>
        </p:nvSpPr>
        <p:spPr>
          <a:xfrm>
            <a:off x="685800" y="0"/>
            <a:ext cx="7772400" cy="1143000"/>
          </a:xfrm>
          <a:noFill/>
        </p:spPr>
        <p:txBody>
          <a:bodyPr/>
          <a:lstStyle/>
          <a:p>
            <a:pPr eaLnBrk="1" hangingPunct="1"/>
            <a:r>
              <a:rPr lang="en-US" sz="3200"/>
              <a:t>Studying Infant Speech Perception</a:t>
            </a:r>
          </a:p>
        </p:txBody>
      </p:sp>
      <p:sp>
        <p:nvSpPr>
          <p:cNvPr id="720899" name="Rectangle 5"/>
          <p:cNvSpPr>
            <a:spLocks noGrp="1" noChangeArrowheads="1"/>
          </p:cNvSpPr>
          <p:nvPr>
            <p:ph type="body" idx="4294967295"/>
          </p:nvPr>
        </p:nvSpPr>
        <p:spPr>
          <a:xfrm>
            <a:off x="0" y="1066800"/>
            <a:ext cx="8915400" cy="762000"/>
          </a:xfrm>
          <a:noFill/>
        </p:spPr>
        <p:txBody>
          <a:bodyPr/>
          <a:lstStyle/>
          <a:p>
            <a:pPr eaLnBrk="1" hangingPunct="1">
              <a:lnSpc>
                <a:spcPct val="90000"/>
              </a:lnSpc>
              <a:buFontTx/>
              <a:buNone/>
            </a:pPr>
            <a:r>
              <a:rPr lang="en-US" sz="2000"/>
              <a:t>Researchers use indirect measurement techniques.</a:t>
            </a:r>
          </a:p>
          <a:p>
            <a:pPr eaLnBrk="1" hangingPunct="1">
              <a:lnSpc>
                <a:spcPct val="90000"/>
              </a:lnSpc>
              <a:buFontTx/>
              <a:buNone/>
            </a:pPr>
            <a:endParaRPr lang="en-US" sz="2000"/>
          </a:p>
        </p:txBody>
      </p:sp>
      <p:sp>
        <p:nvSpPr>
          <p:cNvPr id="720900" name="Text Box 6"/>
          <p:cNvSpPr txBox="1">
            <a:spLocks noChangeArrowheads="1"/>
          </p:cNvSpPr>
          <p:nvPr/>
        </p:nvSpPr>
        <p:spPr bwMode="auto">
          <a:xfrm>
            <a:off x="381000" y="1676400"/>
            <a:ext cx="50292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Head-Turn Technique</a:t>
            </a:r>
          </a:p>
        </p:txBody>
      </p:sp>
      <p:sp>
        <p:nvSpPr>
          <p:cNvPr id="720901" name="Text Box 9"/>
          <p:cNvSpPr txBox="1">
            <a:spLocks noChangeArrowheads="1"/>
          </p:cNvSpPr>
          <p:nvPr/>
        </p:nvSpPr>
        <p:spPr bwMode="auto">
          <a:xfrm>
            <a:off x="3657600" y="2209800"/>
            <a:ext cx="4191000" cy="2677656"/>
          </a:xfrm>
          <a:prstGeom prst="rect">
            <a:avLst/>
          </a:prstGeom>
          <a:noFill/>
          <a:ln w="9525">
            <a:noFill/>
            <a:miter lim="800000"/>
            <a:headEnd/>
            <a:tailEnd/>
          </a:ln>
        </p:spPr>
        <p:txBody>
          <a:bodyPr>
            <a:prstTxWarp prst="textNoShape">
              <a:avLst/>
            </a:prstTxWarp>
            <a:spAutoFit/>
          </a:bodyPr>
          <a:lstStyle/>
          <a:p>
            <a:r>
              <a:rPr lang="en-US" b="0" dirty="0">
                <a:latin typeface="Calibri"/>
              </a:rPr>
              <a:t>Babies tend to be interested in moving toys. Using the presentation of a moving toy as a reward, babies are trained to turn their heads when they hear a change in the sound being presented.</a:t>
            </a:r>
          </a:p>
        </p:txBody>
      </p:sp>
      <p:pic>
        <p:nvPicPr>
          <p:cNvPr id="720902" name="Picture 10"/>
          <p:cNvPicPr>
            <a:picLocks noChangeAspect="1" noChangeArrowheads="1"/>
          </p:cNvPicPr>
          <p:nvPr/>
        </p:nvPicPr>
        <p:blipFill>
          <a:blip r:embed="rId3"/>
          <a:srcRect/>
          <a:stretch>
            <a:fillRect/>
          </a:stretch>
        </p:blipFill>
        <p:spPr bwMode="auto">
          <a:xfrm>
            <a:off x="304800" y="2286000"/>
            <a:ext cx="3048000" cy="1955800"/>
          </a:xfrm>
          <a:prstGeom prst="rect">
            <a:avLst/>
          </a:prstGeom>
          <a:noFill/>
          <a:ln w="9525">
            <a:noFill/>
            <a:miter lim="800000"/>
            <a:headEnd/>
            <a:tailEnd/>
          </a:ln>
        </p:spPr>
      </p:pic>
      <p:pic>
        <p:nvPicPr>
          <p:cNvPr id="720903" name="Picture 11"/>
          <p:cNvPicPr>
            <a:picLocks noChangeAspect="1" noChangeArrowheads="1"/>
          </p:cNvPicPr>
          <p:nvPr/>
        </p:nvPicPr>
        <p:blipFill>
          <a:blip r:embed="rId4"/>
          <a:srcRect/>
          <a:stretch>
            <a:fillRect/>
          </a:stretch>
        </p:blipFill>
        <p:spPr bwMode="auto">
          <a:xfrm>
            <a:off x="381000" y="4495800"/>
            <a:ext cx="3048000" cy="175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946" name="Rectangle 4"/>
          <p:cNvSpPr>
            <a:spLocks noGrp="1" noChangeArrowheads="1"/>
          </p:cNvSpPr>
          <p:nvPr>
            <p:ph type="title" idx="4294967295"/>
          </p:nvPr>
        </p:nvSpPr>
        <p:spPr>
          <a:xfrm>
            <a:off x="685800" y="0"/>
            <a:ext cx="7772400" cy="1143000"/>
          </a:xfrm>
          <a:noFill/>
        </p:spPr>
        <p:txBody>
          <a:bodyPr/>
          <a:lstStyle/>
          <a:p>
            <a:pPr eaLnBrk="1" hangingPunct="1"/>
            <a:r>
              <a:rPr lang="en-US" sz="3200"/>
              <a:t>Studying Infant Speech Perception</a:t>
            </a:r>
          </a:p>
        </p:txBody>
      </p:sp>
      <p:sp>
        <p:nvSpPr>
          <p:cNvPr id="722947" name="Rectangle 5"/>
          <p:cNvSpPr>
            <a:spLocks noGrp="1" noChangeArrowheads="1"/>
          </p:cNvSpPr>
          <p:nvPr>
            <p:ph type="body" idx="4294967295"/>
          </p:nvPr>
        </p:nvSpPr>
        <p:spPr>
          <a:xfrm>
            <a:off x="0" y="1066800"/>
            <a:ext cx="8915400" cy="762000"/>
          </a:xfrm>
          <a:noFill/>
        </p:spPr>
        <p:txBody>
          <a:bodyPr/>
          <a:lstStyle/>
          <a:p>
            <a:pPr eaLnBrk="1" hangingPunct="1">
              <a:lnSpc>
                <a:spcPct val="90000"/>
              </a:lnSpc>
              <a:buFontTx/>
              <a:buNone/>
            </a:pPr>
            <a:r>
              <a:rPr lang="en-US" sz="2000"/>
              <a:t>Researchers use indirect measurement techniques.</a:t>
            </a:r>
          </a:p>
          <a:p>
            <a:pPr eaLnBrk="1" hangingPunct="1">
              <a:lnSpc>
                <a:spcPct val="90000"/>
              </a:lnSpc>
              <a:buFontTx/>
              <a:buNone/>
            </a:pPr>
            <a:endParaRPr lang="en-US" sz="2000"/>
          </a:p>
        </p:txBody>
      </p:sp>
      <p:sp>
        <p:nvSpPr>
          <p:cNvPr id="722948" name="Text Box 6"/>
          <p:cNvSpPr txBox="1">
            <a:spLocks noChangeArrowheads="1"/>
          </p:cNvSpPr>
          <p:nvPr/>
        </p:nvSpPr>
        <p:spPr bwMode="auto">
          <a:xfrm>
            <a:off x="381000" y="1676400"/>
            <a:ext cx="5029200" cy="45720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Head-Turn Technique</a:t>
            </a:r>
          </a:p>
        </p:txBody>
      </p:sp>
      <p:sp>
        <p:nvSpPr>
          <p:cNvPr id="722949" name="Text Box 7"/>
          <p:cNvSpPr txBox="1">
            <a:spLocks noChangeArrowheads="1"/>
          </p:cNvSpPr>
          <p:nvPr/>
        </p:nvSpPr>
        <p:spPr bwMode="auto">
          <a:xfrm>
            <a:off x="3657600" y="2209800"/>
            <a:ext cx="4191000" cy="3046988"/>
          </a:xfrm>
          <a:prstGeom prst="rect">
            <a:avLst/>
          </a:prstGeom>
          <a:noFill/>
          <a:ln w="9525">
            <a:noFill/>
            <a:miter lim="800000"/>
            <a:headEnd/>
            <a:tailEnd/>
          </a:ln>
        </p:spPr>
        <p:txBody>
          <a:bodyPr>
            <a:prstTxWarp prst="textNoShape">
              <a:avLst/>
            </a:prstTxWarp>
            <a:spAutoFit/>
          </a:bodyPr>
          <a:lstStyle/>
          <a:p>
            <a:r>
              <a:rPr lang="en-US" b="0" dirty="0">
                <a:latin typeface="Calibri"/>
              </a:rPr>
              <a:t>A sound is played over and over, and then the sound is changed followed immediately by the presentation of the moving toy. After several trials, babies turn their heads when the sounds change even before the moving toy is activated. </a:t>
            </a:r>
          </a:p>
        </p:txBody>
      </p:sp>
      <p:pic>
        <p:nvPicPr>
          <p:cNvPr id="722950" name="Picture 8"/>
          <p:cNvPicPr>
            <a:picLocks noChangeAspect="1" noChangeArrowheads="1"/>
          </p:cNvPicPr>
          <p:nvPr/>
        </p:nvPicPr>
        <p:blipFill>
          <a:blip r:embed="rId3"/>
          <a:srcRect/>
          <a:stretch>
            <a:fillRect/>
          </a:stretch>
        </p:blipFill>
        <p:spPr bwMode="auto">
          <a:xfrm>
            <a:off x="304800" y="2286000"/>
            <a:ext cx="3048000" cy="1955800"/>
          </a:xfrm>
          <a:prstGeom prst="rect">
            <a:avLst/>
          </a:prstGeom>
          <a:noFill/>
          <a:ln w="9525">
            <a:noFill/>
            <a:miter lim="800000"/>
            <a:headEnd/>
            <a:tailEnd/>
          </a:ln>
        </p:spPr>
      </p:pic>
      <p:pic>
        <p:nvPicPr>
          <p:cNvPr id="722951" name="Picture 9"/>
          <p:cNvPicPr>
            <a:picLocks noChangeAspect="1" noChangeArrowheads="1"/>
          </p:cNvPicPr>
          <p:nvPr/>
        </p:nvPicPr>
        <p:blipFill>
          <a:blip r:embed="rId4"/>
          <a:srcRect/>
          <a:stretch>
            <a:fillRect/>
          </a:stretch>
        </p:blipFill>
        <p:spPr bwMode="auto">
          <a:xfrm>
            <a:off x="381000" y="4495800"/>
            <a:ext cx="3048000" cy="1752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4"/>
          <p:cNvSpPr>
            <a:spLocks noGrp="1" noChangeArrowheads="1"/>
          </p:cNvSpPr>
          <p:nvPr>
            <p:ph type="title" idx="4294967295"/>
          </p:nvPr>
        </p:nvSpPr>
        <p:spPr>
          <a:xfrm>
            <a:off x="685800" y="0"/>
            <a:ext cx="7772400" cy="1143000"/>
          </a:xfrm>
          <a:noFill/>
        </p:spPr>
        <p:txBody>
          <a:bodyPr/>
          <a:lstStyle/>
          <a:p>
            <a:pPr eaLnBrk="1" hangingPunct="1"/>
            <a:r>
              <a:rPr lang="en-US" sz="3200"/>
              <a:t>Categorical Perception</a:t>
            </a:r>
          </a:p>
        </p:txBody>
      </p:sp>
      <p:sp>
        <p:nvSpPr>
          <p:cNvPr id="724995" name="Rectangle 5"/>
          <p:cNvSpPr>
            <a:spLocks noGrp="1" noChangeArrowheads="1"/>
          </p:cNvSpPr>
          <p:nvPr>
            <p:ph type="body" idx="4294967295"/>
          </p:nvPr>
        </p:nvSpPr>
        <p:spPr>
          <a:xfrm>
            <a:off x="0" y="1066800"/>
            <a:ext cx="9144000" cy="1600200"/>
          </a:xfrm>
          <a:noFill/>
        </p:spPr>
        <p:txBody>
          <a:bodyPr/>
          <a:lstStyle/>
          <a:p>
            <a:pPr eaLnBrk="1" hangingPunct="1">
              <a:lnSpc>
                <a:spcPct val="90000"/>
              </a:lnSpc>
              <a:buFontTx/>
              <a:buNone/>
            </a:pPr>
            <a:r>
              <a:rPr lang="en-US" sz="2000"/>
              <a:t>One feature of infants’ speech perception: categorical perception. Categorical perception occurs when a range of stimuli that differ continuously are perceived as belonging to only a few categories with no degrees of difference within those categories.</a:t>
            </a:r>
          </a:p>
          <a:p>
            <a:pPr eaLnBrk="1" hangingPunct="1">
              <a:lnSpc>
                <a:spcPct val="90000"/>
              </a:lnSpc>
              <a:buFontTx/>
              <a:buNone/>
            </a:pPr>
            <a:endParaRPr lang="en-US" sz="2000"/>
          </a:p>
          <a:p>
            <a:pPr eaLnBrk="1" hangingPunct="1">
              <a:lnSpc>
                <a:spcPct val="90000"/>
              </a:lnSpc>
              <a:buFontTx/>
              <a:buNone/>
            </a:pPr>
            <a:endParaRPr lang="en-US" sz="2000"/>
          </a:p>
        </p:txBody>
      </p:sp>
      <p:sp>
        <p:nvSpPr>
          <p:cNvPr id="724996" name="AutoShape 11"/>
          <p:cNvSpPr>
            <a:spLocks noChangeArrowheads="1"/>
          </p:cNvSpPr>
          <p:nvPr/>
        </p:nvSpPr>
        <p:spPr bwMode="auto">
          <a:xfrm>
            <a:off x="533400" y="3200400"/>
            <a:ext cx="7391400" cy="304800"/>
          </a:xfrm>
          <a:prstGeom prst="roundRect">
            <a:avLst>
              <a:gd name="adj" fmla="val 16667"/>
            </a:avLst>
          </a:prstGeom>
          <a:gradFill rotWithShape="0">
            <a:gsLst>
              <a:gs pos="0">
                <a:srgbClr val="B3129A">
                  <a:alpha val="56000"/>
                </a:srgbClr>
              </a:gs>
              <a:gs pos="100000">
                <a:srgbClr val="2AFF33">
                  <a:alpha val="67999"/>
                </a:srgbClr>
              </a:gs>
            </a:gsLst>
            <a:lin ang="0" scaled="1"/>
          </a:gra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724997" name="AutoShape 12"/>
          <p:cNvSpPr>
            <a:spLocks noChangeArrowheads="1"/>
          </p:cNvSpPr>
          <p:nvPr/>
        </p:nvSpPr>
        <p:spPr bwMode="auto">
          <a:xfrm>
            <a:off x="533400" y="5029200"/>
            <a:ext cx="3886200" cy="304800"/>
          </a:xfrm>
          <a:prstGeom prst="roundRect">
            <a:avLst>
              <a:gd name="adj" fmla="val 16667"/>
            </a:avLst>
          </a:prstGeom>
          <a:solidFill>
            <a:schemeClr val="hlink"/>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724998" name="AutoShape 13"/>
          <p:cNvSpPr>
            <a:spLocks noChangeArrowheads="1"/>
          </p:cNvSpPr>
          <p:nvPr/>
        </p:nvSpPr>
        <p:spPr bwMode="auto">
          <a:xfrm>
            <a:off x="4495800" y="5029200"/>
            <a:ext cx="3505200" cy="304800"/>
          </a:xfrm>
          <a:prstGeom prst="roundRect">
            <a:avLst>
              <a:gd name="adj" fmla="val 16667"/>
            </a:avLst>
          </a:prstGeom>
          <a:solidFill>
            <a:srgbClr val="2AFF33"/>
          </a:solidFill>
          <a:ln w="9525">
            <a:solidFill>
              <a:schemeClr val="tx1"/>
            </a:solidFill>
            <a:round/>
            <a:headEnd/>
            <a:tailEnd/>
          </a:ln>
        </p:spPr>
        <p:txBody>
          <a:bodyPr wrap="none" anchor="ctr">
            <a:prstTxWarp prst="textNoShape">
              <a:avLst/>
            </a:prstTxWarp>
          </a:bodyPr>
          <a:lstStyle/>
          <a:p>
            <a:endParaRPr lang="en-US" dirty="0">
              <a:latin typeface="Calibri"/>
            </a:endParaRPr>
          </a:p>
        </p:txBody>
      </p:sp>
      <p:sp>
        <p:nvSpPr>
          <p:cNvPr id="724999" name="Line 14"/>
          <p:cNvSpPr>
            <a:spLocks noChangeShapeType="1"/>
          </p:cNvSpPr>
          <p:nvPr/>
        </p:nvSpPr>
        <p:spPr bwMode="auto">
          <a:xfrm>
            <a:off x="4191000" y="3810000"/>
            <a:ext cx="0" cy="914400"/>
          </a:xfrm>
          <a:prstGeom prst="line">
            <a:avLst/>
          </a:prstGeom>
          <a:noFill/>
          <a:ln w="101600">
            <a:solidFill>
              <a:schemeClr val="tx1"/>
            </a:solidFill>
            <a:round/>
            <a:headEnd/>
            <a:tailEnd type="triangle" w="med" len="med"/>
          </a:ln>
        </p:spPr>
        <p:txBody>
          <a:bodyPr wrap="none" anchor="ctr">
            <a:prstTxWarp prst="textNoShape">
              <a:avLst/>
            </a:prstTxWarp>
          </a:bodyPr>
          <a:lstStyle/>
          <a:p>
            <a:endParaRPr lang="en-US" dirty="0">
              <a:latin typeface="Calibri"/>
            </a:endParaRPr>
          </a:p>
        </p:txBody>
      </p:sp>
      <p:sp>
        <p:nvSpPr>
          <p:cNvPr id="725000" name="Text Box 15"/>
          <p:cNvSpPr txBox="1">
            <a:spLocks noChangeArrowheads="1"/>
          </p:cNvSpPr>
          <p:nvPr/>
        </p:nvSpPr>
        <p:spPr bwMode="auto">
          <a:xfrm>
            <a:off x="304800" y="2667000"/>
            <a:ext cx="1938602"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Actual stimuli</a:t>
            </a:r>
          </a:p>
        </p:txBody>
      </p:sp>
      <p:sp>
        <p:nvSpPr>
          <p:cNvPr id="725001" name="Text Box 16"/>
          <p:cNvSpPr txBox="1">
            <a:spLocks noChangeArrowheads="1"/>
          </p:cNvSpPr>
          <p:nvPr/>
        </p:nvSpPr>
        <p:spPr bwMode="auto">
          <a:xfrm>
            <a:off x="228600" y="4495800"/>
            <a:ext cx="2844198" cy="461665"/>
          </a:xfrm>
          <a:prstGeom prst="rect">
            <a:avLst/>
          </a:prstGeom>
          <a:noFill/>
          <a:ln w="9525">
            <a:noFill/>
            <a:miter lim="800000"/>
            <a:headEnd/>
            <a:tailEnd/>
          </a:ln>
        </p:spPr>
        <p:txBody>
          <a:bodyPr wrap="none">
            <a:prstTxWarp prst="textNoShape">
              <a:avLst/>
            </a:prstTxWarp>
            <a:spAutoFit/>
          </a:bodyPr>
          <a:lstStyle/>
          <a:p>
            <a:r>
              <a:rPr lang="en-US" dirty="0">
                <a:latin typeface="Calibri"/>
              </a:rPr>
              <a:t>Perception of stimuli</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7890" name="Rectangle 2"/>
          <p:cNvSpPr>
            <a:spLocks noGrp="1" noChangeArrowheads="1"/>
          </p:cNvSpPr>
          <p:nvPr>
            <p:ph type="title" idx="4294967295"/>
          </p:nvPr>
        </p:nvSpPr>
        <p:spPr/>
        <p:txBody>
          <a:bodyPr/>
          <a:lstStyle/>
          <a:p>
            <a:pPr eaLnBrk="1" hangingPunct="1"/>
            <a:r>
              <a:rPr lang="en-US" sz="3200"/>
              <a:t>Prelinguistic “Speech” Production </a:t>
            </a:r>
          </a:p>
        </p:txBody>
      </p:sp>
      <p:pic>
        <p:nvPicPr>
          <p:cNvPr id="677891" name="Picture 5"/>
          <p:cNvPicPr>
            <a:picLocks noChangeAspect="1" noChangeArrowheads="1"/>
          </p:cNvPicPr>
          <p:nvPr/>
        </p:nvPicPr>
        <p:blipFill>
          <a:blip r:embed="rId3"/>
          <a:srcRect/>
          <a:stretch>
            <a:fillRect/>
          </a:stretch>
        </p:blipFill>
        <p:spPr bwMode="auto">
          <a:xfrm>
            <a:off x="2790825" y="2255838"/>
            <a:ext cx="3556000" cy="2349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4"/>
          <p:cNvSpPr>
            <a:spLocks noGrp="1" noChangeArrowheads="1"/>
          </p:cNvSpPr>
          <p:nvPr>
            <p:ph type="title" idx="4294967295"/>
          </p:nvPr>
        </p:nvSpPr>
        <p:spPr>
          <a:xfrm>
            <a:off x="685800" y="0"/>
            <a:ext cx="7772400" cy="1143000"/>
          </a:xfrm>
          <a:noFill/>
        </p:spPr>
        <p:txBody>
          <a:bodyPr/>
          <a:lstStyle/>
          <a:p>
            <a:pPr eaLnBrk="1" hangingPunct="1"/>
            <a:r>
              <a:rPr lang="en-US" sz="3200"/>
              <a:t>Categorical Perception</a:t>
            </a:r>
          </a:p>
        </p:txBody>
      </p:sp>
      <p:sp>
        <p:nvSpPr>
          <p:cNvPr id="727043" name="Rectangle 5"/>
          <p:cNvSpPr>
            <a:spLocks noGrp="1" noChangeArrowheads="1"/>
          </p:cNvSpPr>
          <p:nvPr>
            <p:ph type="body" idx="4294967295"/>
          </p:nvPr>
        </p:nvSpPr>
        <p:spPr>
          <a:xfrm>
            <a:off x="0" y="1066800"/>
            <a:ext cx="9144000" cy="609600"/>
          </a:xfrm>
          <a:noFill/>
        </p:spPr>
        <p:txBody>
          <a:bodyPr/>
          <a:lstStyle/>
          <a:p>
            <a:pPr eaLnBrk="1" hangingPunct="1">
              <a:lnSpc>
                <a:spcPct val="90000"/>
              </a:lnSpc>
              <a:buFontTx/>
              <a:buNone/>
            </a:pPr>
            <a:r>
              <a:rPr lang="en-US" sz="2800"/>
              <a:t>Adult categorical perception: </a:t>
            </a:r>
            <a:r>
              <a:rPr lang="en-US" sz="2800">
                <a:solidFill>
                  <a:schemeClr val="bg2"/>
                </a:solidFill>
                <a:ea typeface="ＭＳ Ｐゴシック" pitchFamily="-84" charset="-128"/>
                <a:cs typeface="ＭＳ Ｐゴシック" pitchFamily="-84" charset="-128"/>
              </a:rPr>
              <a:t>Voice Onset Time (VOT)</a:t>
            </a:r>
            <a:endParaRPr lang="en-US" sz="2800">
              <a:solidFill>
                <a:schemeClr val="bg2"/>
              </a:solidFill>
            </a:endParaRPr>
          </a:p>
        </p:txBody>
      </p:sp>
      <p:pic>
        <p:nvPicPr>
          <p:cNvPr id="727044" name="Picture 14"/>
          <p:cNvPicPr>
            <a:picLocks noChangeAspect="1" noChangeArrowheads="1"/>
          </p:cNvPicPr>
          <p:nvPr/>
        </p:nvPicPr>
        <p:blipFill>
          <a:blip r:embed="rId17"/>
          <a:srcRect/>
          <a:stretch>
            <a:fillRect/>
          </a:stretch>
        </p:blipFill>
        <p:spPr bwMode="auto">
          <a:xfrm>
            <a:off x="762000" y="1905000"/>
            <a:ext cx="7121525" cy="4557713"/>
          </a:xfrm>
          <a:prstGeom prst="rect">
            <a:avLst/>
          </a:prstGeom>
          <a:noFill/>
          <a:ln w="9525">
            <a:noFill/>
            <a:miter lim="800000"/>
            <a:headEnd/>
            <a:tailEnd/>
          </a:ln>
        </p:spPr>
      </p:pic>
      <p:pic>
        <p:nvPicPr>
          <p:cNvPr id="683023" name="Picture 15">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8"/>
          <a:srcRect/>
          <a:stretch>
            <a:fillRect/>
          </a:stretch>
        </p:blipFill>
        <p:spPr bwMode="auto">
          <a:xfrm>
            <a:off x="8001000" y="2362200"/>
            <a:ext cx="406400" cy="406400"/>
          </a:xfrm>
          <a:prstGeom prst="rect">
            <a:avLst/>
          </a:prstGeom>
          <a:noFill/>
          <a:ln w="9525">
            <a:noFill/>
            <a:miter lim="800000"/>
            <a:headEnd/>
            <a:tailEnd/>
          </a:ln>
        </p:spPr>
      </p:pic>
      <p:pic>
        <p:nvPicPr>
          <p:cNvPr id="683024" name="Picture 16">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8"/>
          <a:srcRect/>
          <a:stretch>
            <a:fillRect/>
          </a:stretch>
        </p:blipFill>
        <p:spPr bwMode="auto">
          <a:xfrm>
            <a:off x="8001000" y="2895600"/>
            <a:ext cx="406400" cy="406400"/>
          </a:xfrm>
          <a:prstGeom prst="rect">
            <a:avLst/>
          </a:prstGeom>
          <a:noFill/>
          <a:ln w="9525">
            <a:noFill/>
            <a:miter lim="800000"/>
            <a:headEnd/>
            <a:tailEnd/>
          </a:ln>
        </p:spPr>
      </p:pic>
      <p:pic>
        <p:nvPicPr>
          <p:cNvPr id="683025" name="Picture 17">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18"/>
          <a:srcRect/>
          <a:stretch>
            <a:fillRect/>
          </a:stretch>
        </p:blipFill>
        <p:spPr bwMode="auto">
          <a:xfrm>
            <a:off x="8001000" y="3505200"/>
            <a:ext cx="406400" cy="406400"/>
          </a:xfrm>
          <a:prstGeom prst="rect">
            <a:avLst/>
          </a:prstGeom>
          <a:noFill/>
          <a:ln w="9525">
            <a:noFill/>
            <a:miter lim="800000"/>
            <a:headEnd/>
            <a:tailEnd/>
          </a:ln>
        </p:spPr>
      </p:pic>
      <p:pic>
        <p:nvPicPr>
          <p:cNvPr id="683026" name="Picture 18">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18"/>
          <a:srcRect/>
          <a:stretch>
            <a:fillRect/>
          </a:stretch>
        </p:blipFill>
        <p:spPr bwMode="auto">
          <a:xfrm>
            <a:off x="8001000" y="4114800"/>
            <a:ext cx="406400" cy="406400"/>
          </a:xfrm>
          <a:prstGeom prst="rect">
            <a:avLst/>
          </a:prstGeom>
          <a:noFill/>
          <a:ln w="9525">
            <a:noFill/>
            <a:miter lim="800000"/>
            <a:headEnd/>
            <a:tailEnd/>
          </a:ln>
        </p:spPr>
      </p:pic>
      <p:pic>
        <p:nvPicPr>
          <p:cNvPr id="683027" name="Picture 19">
            <a:hlinkClick r:id="" action="ppaction://media"/>
          </p:cNvPr>
          <p:cNvPicPr>
            <a:picLocks noRot="1" noChangeAspect="1" noChangeArrowheads="1"/>
          </p:cNvPicPr>
          <p:nvPr>
            <a:audioFile r:link="rId10"/>
            <p:extLst>
              <p:ext uri="{DAA4B4D4-6D71-4841-9C94-3DE7FCFB9230}">
                <p14:media xmlns:p14="http://schemas.microsoft.com/office/powerpoint/2010/main" r:embed="rId9"/>
              </p:ext>
            </p:extLst>
          </p:nvPr>
        </p:nvPicPr>
        <p:blipFill>
          <a:blip r:embed="rId18"/>
          <a:srcRect/>
          <a:stretch>
            <a:fillRect/>
          </a:stretch>
        </p:blipFill>
        <p:spPr bwMode="auto">
          <a:xfrm>
            <a:off x="8001000" y="4648200"/>
            <a:ext cx="406400" cy="406400"/>
          </a:xfrm>
          <a:prstGeom prst="rect">
            <a:avLst/>
          </a:prstGeom>
          <a:noFill/>
          <a:ln w="9525">
            <a:noFill/>
            <a:miter lim="800000"/>
            <a:headEnd/>
            <a:tailEnd/>
          </a:ln>
        </p:spPr>
      </p:pic>
      <p:pic>
        <p:nvPicPr>
          <p:cNvPr id="683028" name="Picture 20">
            <a:hlinkClick r:id="" action="ppaction://media"/>
          </p:cNvPr>
          <p:cNvPicPr>
            <a:picLocks noRot="1" noChangeAspect="1" noChangeArrowheads="1"/>
          </p:cNvPicPr>
          <p:nvPr>
            <a:audioFile r:link="rId12"/>
            <p:extLst>
              <p:ext uri="{DAA4B4D4-6D71-4841-9C94-3DE7FCFB9230}">
                <p14:media xmlns:p14="http://schemas.microsoft.com/office/powerpoint/2010/main" r:embed="rId11"/>
              </p:ext>
            </p:extLst>
          </p:nvPr>
        </p:nvPicPr>
        <p:blipFill>
          <a:blip r:embed="rId18"/>
          <a:srcRect/>
          <a:stretch>
            <a:fillRect/>
          </a:stretch>
        </p:blipFill>
        <p:spPr bwMode="auto">
          <a:xfrm>
            <a:off x="8001000" y="5181600"/>
            <a:ext cx="406400" cy="406400"/>
          </a:xfrm>
          <a:prstGeom prst="rect">
            <a:avLst/>
          </a:prstGeom>
          <a:noFill/>
          <a:ln w="9525">
            <a:noFill/>
            <a:miter lim="800000"/>
            <a:headEnd/>
            <a:tailEnd/>
          </a:ln>
        </p:spPr>
      </p:pic>
      <p:pic>
        <p:nvPicPr>
          <p:cNvPr id="683029" name="Picture 21">
            <a:hlinkClick r:id="" action="ppaction://media"/>
          </p:cNvPr>
          <p:cNvPicPr>
            <a:picLocks noRot="1" noChangeAspect="1" noChangeArrowheads="1"/>
          </p:cNvPicPr>
          <p:nvPr>
            <a:audioFile r:link="rId14"/>
            <p:extLst>
              <p:ext uri="{DAA4B4D4-6D71-4841-9C94-3DE7FCFB9230}">
                <p14:media xmlns:p14="http://schemas.microsoft.com/office/powerpoint/2010/main" r:embed="rId13"/>
              </p:ext>
            </p:extLst>
          </p:nvPr>
        </p:nvPicPr>
        <p:blipFill>
          <a:blip r:embed="rId18"/>
          <a:srcRect/>
          <a:stretch>
            <a:fillRect/>
          </a:stretch>
        </p:blipFill>
        <p:spPr bwMode="auto">
          <a:xfrm>
            <a:off x="8001000" y="5715000"/>
            <a:ext cx="406400" cy="406400"/>
          </a:xfrm>
          <a:prstGeom prst="rect">
            <a:avLst/>
          </a:prstGeom>
          <a:noFill/>
          <a:ln w="9525">
            <a:noFill/>
            <a:miter lim="800000"/>
            <a:headEnd/>
            <a:tailEnd/>
          </a:ln>
        </p:spPr>
      </p:pic>
      <p:sp>
        <p:nvSpPr>
          <p:cNvPr id="727052" name="AutoShape 22"/>
          <p:cNvSpPr>
            <a:spLocks noChangeArrowheads="1"/>
          </p:cNvSpPr>
          <p:nvPr/>
        </p:nvSpPr>
        <p:spPr bwMode="auto">
          <a:xfrm>
            <a:off x="1016000" y="6477000"/>
            <a:ext cx="1219200" cy="152400"/>
          </a:xfrm>
          <a:prstGeom prst="leftRightArrow">
            <a:avLst>
              <a:gd name="adj1" fmla="val 50000"/>
              <a:gd name="adj2" fmla="val 160000"/>
            </a:avLst>
          </a:prstGeom>
          <a:solidFill>
            <a:schemeClr val="tx2"/>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727053" name="Text Box 23"/>
          <p:cNvSpPr txBox="1">
            <a:spLocks noChangeArrowheads="1"/>
          </p:cNvSpPr>
          <p:nvPr/>
        </p:nvSpPr>
        <p:spPr bwMode="auto">
          <a:xfrm>
            <a:off x="2286000" y="6491288"/>
            <a:ext cx="748923" cy="369332"/>
          </a:xfrm>
          <a:prstGeom prst="rect">
            <a:avLst/>
          </a:prstGeom>
          <a:noFill/>
          <a:ln w="9525">
            <a:noFill/>
            <a:miter lim="800000"/>
            <a:headEnd/>
            <a:tailEnd/>
          </a:ln>
        </p:spPr>
        <p:txBody>
          <a:bodyPr wrap="none">
            <a:prstTxWarp prst="textNoShape">
              <a:avLst/>
            </a:prstTxWarp>
            <a:spAutoFit/>
          </a:bodyPr>
          <a:lstStyle/>
          <a:p>
            <a:r>
              <a:rPr lang="en-US" sz="1800" b="0" dirty="0">
                <a:solidFill>
                  <a:schemeClr val="tx2"/>
                </a:solidFill>
                <a:latin typeface="Calibri"/>
              </a:rPr>
              <a:t>60 </a:t>
            </a:r>
            <a:r>
              <a:rPr lang="en-US" sz="1800" b="0" dirty="0" err="1">
                <a:solidFill>
                  <a:schemeClr val="tx2"/>
                </a:solidFill>
                <a:latin typeface="Calibri"/>
              </a:rPr>
              <a:t>ms</a:t>
            </a:r>
            <a:endParaRPr lang="en-US" sz="1800" b="0" dirty="0">
              <a:solidFill>
                <a:schemeClr val="tx2"/>
              </a:solidFill>
              <a:latin typeface="Calibri"/>
            </a:endParaRP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8302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 fill="hold"/>
                                        <p:tgtEl>
                                          <p:spTgt spid="683023"/>
                                        </p:tgtEl>
                                      </p:cBhvr>
                                    </p:cmd>
                                  </p:childTnLst>
                                </p:cTn>
                              </p:par>
                            </p:childTnLst>
                          </p:cTn>
                        </p:par>
                      </p:childTnLst>
                    </p:cTn>
                  </p:par>
                </p:childTnLst>
              </p:cTn>
              <p:nextCondLst>
                <p:cond evt="onClick" delay="0">
                  <p:tgtEl>
                    <p:spTgt spid="683023"/>
                  </p:tgtEl>
                </p:cond>
              </p:nextCondLst>
            </p:seq>
            <p:seq concurrent="1" nextAc="seek">
              <p:cTn id="7" restart="whenNotActive" fill="hold" evtFilter="cancelBubble" nodeType="interactiveSeq">
                <p:stCondLst>
                  <p:cond evt="onClick" delay="0">
                    <p:tgtEl>
                      <p:spTgt spid="683024"/>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95" fill="hold"/>
                                        <p:tgtEl>
                                          <p:spTgt spid="683024"/>
                                        </p:tgtEl>
                                      </p:cBhvr>
                                    </p:cmd>
                                  </p:childTnLst>
                                </p:cTn>
                              </p:par>
                            </p:childTnLst>
                          </p:cTn>
                        </p:par>
                      </p:childTnLst>
                    </p:cTn>
                  </p:par>
                </p:childTnLst>
              </p:cTn>
              <p:nextCondLst>
                <p:cond evt="onClick" delay="0">
                  <p:tgtEl>
                    <p:spTgt spid="683024"/>
                  </p:tgtEl>
                </p:cond>
              </p:nextCondLst>
            </p:seq>
            <p:seq concurrent="1" nextAc="seek">
              <p:cTn id="12" restart="whenNotActive" fill="hold" evtFilter="cancelBubble" nodeType="interactiveSeq">
                <p:stCondLst>
                  <p:cond evt="onClick" delay="0">
                    <p:tgtEl>
                      <p:spTgt spid="683025"/>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95" fill="hold"/>
                                        <p:tgtEl>
                                          <p:spTgt spid="683025"/>
                                        </p:tgtEl>
                                      </p:cBhvr>
                                    </p:cmd>
                                  </p:childTnLst>
                                </p:cTn>
                              </p:par>
                            </p:childTnLst>
                          </p:cTn>
                        </p:par>
                      </p:childTnLst>
                    </p:cTn>
                  </p:par>
                </p:childTnLst>
              </p:cTn>
              <p:nextCondLst>
                <p:cond evt="onClick" delay="0">
                  <p:tgtEl>
                    <p:spTgt spid="683025"/>
                  </p:tgtEl>
                </p:cond>
              </p:nextCondLst>
            </p:seq>
            <p:seq concurrent="1" nextAc="seek">
              <p:cTn id="17" restart="whenNotActive" fill="hold" evtFilter="cancelBubble" nodeType="interactiveSeq">
                <p:stCondLst>
                  <p:cond evt="onClick" delay="0">
                    <p:tgtEl>
                      <p:spTgt spid="683026"/>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95" fill="hold"/>
                                        <p:tgtEl>
                                          <p:spTgt spid="683026"/>
                                        </p:tgtEl>
                                      </p:cBhvr>
                                    </p:cmd>
                                  </p:childTnLst>
                                </p:cTn>
                              </p:par>
                            </p:childTnLst>
                          </p:cTn>
                        </p:par>
                      </p:childTnLst>
                    </p:cTn>
                  </p:par>
                </p:childTnLst>
              </p:cTn>
              <p:nextCondLst>
                <p:cond evt="onClick" delay="0">
                  <p:tgtEl>
                    <p:spTgt spid="683026"/>
                  </p:tgtEl>
                </p:cond>
              </p:nextCondLst>
            </p:seq>
            <p:seq concurrent="1" nextAc="seek">
              <p:cTn id="22" restart="whenNotActive" fill="hold" evtFilter="cancelBubble" nodeType="interactiveSeq">
                <p:stCondLst>
                  <p:cond evt="onClick" delay="0">
                    <p:tgtEl>
                      <p:spTgt spid="683027"/>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95" fill="hold"/>
                                        <p:tgtEl>
                                          <p:spTgt spid="683027"/>
                                        </p:tgtEl>
                                      </p:cBhvr>
                                    </p:cmd>
                                  </p:childTnLst>
                                </p:cTn>
                              </p:par>
                            </p:childTnLst>
                          </p:cTn>
                        </p:par>
                      </p:childTnLst>
                    </p:cTn>
                  </p:par>
                </p:childTnLst>
              </p:cTn>
              <p:nextCondLst>
                <p:cond evt="onClick" delay="0">
                  <p:tgtEl>
                    <p:spTgt spid="683027"/>
                  </p:tgtEl>
                </p:cond>
              </p:nextCondLst>
            </p:seq>
            <p:seq concurrent="1" nextAc="seek">
              <p:cTn id="27" restart="whenNotActive" fill="hold" evtFilter="cancelBubble" nodeType="interactiveSeq">
                <p:stCondLst>
                  <p:cond evt="onClick" delay="0">
                    <p:tgtEl>
                      <p:spTgt spid="683028"/>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95" fill="hold"/>
                                        <p:tgtEl>
                                          <p:spTgt spid="683028"/>
                                        </p:tgtEl>
                                      </p:cBhvr>
                                    </p:cmd>
                                  </p:childTnLst>
                                </p:cTn>
                              </p:par>
                            </p:childTnLst>
                          </p:cTn>
                        </p:par>
                      </p:childTnLst>
                    </p:cTn>
                  </p:par>
                </p:childTnLst>
              </p:cTn>
              <p:nextCondLst>
                <p:cond evt="onClick" delay="0">
                  <p:tgtEl>
                    <p:spTgt spid="683028"/>
                  </p:tgtEl>
                </p:cond>
              </p:nextCondLst>
            </p:seq>
            <p:seq concurrent="1" nextAc="seek">
              <p:cTn id="32" restart="whenNotActive" fill="hold" evtFilter="cancelBubble" nodeType="interactiveSeq">
                <p:stCondLst>
                  <p:cond evt="onClick" delay="0">
                    <p:tgtEl>
                      <p:spTgt spid="683029"/>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295" fill="hold"/>
                                        <p:tgtEl>
                                          <p:spTgt spid="683029"/>
                                        </p:tgtEl>
                                      </p:cBhvr>
                                    </p:cmd>
                                  </p:childTnLst>
                                </p:cTn>
                              </p:par>
                            </p:childTnLst>
                          </p:cTn>
                        </p:par>
                      </p:childTnLst>
                    </p:cTn>
                  </p:par>
                </p:childTnLst>
              </p:cTn>
              <p:nextCondLst>
                <p:cond evt="onClick" delay="0">
                  <p:tgtEl>
                    <p:spTgt spid="683029"/>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683023"/>
                </p:tgtEl>
              </p:cMediaNode>
            </p:audio>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683024"/>
                </p:tgtEl>
              </p:cMediaNode>
            </p:audio>
            <p:audio>
              <p:cMediaNode>
                <p:cTn id="39" fill="hold" display="0">
                  <p:stCondLst>
                    <p:cond delay="indefinite"/>
                  </p:stCondLst>
                  <p:endCondLst>
                    <p:cond evt="onNext" delay="0">
                      <p:tgtEl>
                        <p:sldTgt/>
                      </p:tgtEl>
                    </p:cond>
                    <p:cond evt="onPrev" delay="0">
                      <p:tgtEl>
                        <p:sldTgt/>
                      </p:tgtEl>
                    </p:cond>
                    <p:cond evt="onStopAudio" delay="0">
                      <p:tgtEl>
                        <p:sldTgt/>
                      </p:tgtEl>
                    </p:cond>
                  </p:endCondLst>
                </p:cTn>
                <p:tgtEl>
                  <p:spTgt spid="683025"/>
                </p:tgtEl>
              </p:cMediaNode>
            </p:audio>
            <p:audio>
              <p:cMediaNode>
                <p:cTn id="40" fill="hold" display="0">
                  <p:stCondLst>
                    <p:cond delay="indefinite"/>
                  </p:stCondLst>
                  <p:endCondLst>
                    <p:cond evt="onNext" delay="0">
                      <p:tgtEl>
                        <p:sldTgt/>
                      </p:tgtEl>
                    </p:cond>
                    <p:cond evt="onPrev" delay="0">
                      <p:tgtEl>
                        <p:sldTgt/>
                      </p:tgtEl>
                    </p:cond>
                    <p:cond evt="onStopAudio" delay="0">
                      <p:tgtEl>
                        <p:sldTgt/>
                      </p:tgtEl>
                    </p:cond>
                  </p:endCondLst>
                </p:cTn>
                <p:tgtEl>
                  <p:spTgt spid="683026"/>
                </p:tgtEl>
              </p:cMediaNode>
            </p:audio>
            <p:audio>
              <p:cMediaNode>
                <p:cTn id="41" fill="hold" display="0">
                  <p:stCondLst>
                    <p:cond delay="indefinite"/>
                  </p:stCondLst>
                  <p:endCondLst>
                    <p:cond evt="onNext" delay="0">
                      <p:tgtEl>
                        <p:sldTgt/>
                      </p:tgtEl>
                    </p:cond>
                    <p:cond evt="onPrev" delay="0">
                      <p:tgtEl>
                        <p:sldTgt/>
                      </p:tgtEl>
                    </p:cond>
                    <p:cond evt="onStopAudio" delay="0">
                      <p:tgtEl>
                        <p:sldTgt/>
                      </p:tgtEl>
                    </p:cond>
                  </p:endCondLst>
                </p:cTn>
                <p:tgtEl>
                  <p:spTgt spid="683027"/>
                </p:tgtEl>
              </p:cMediaNode>
            </p:audio>
            <p:audio>
              <p:cMediaNode>
                <p:cTn id="42" fill="hold" display="0">
                  <p:stCondLst>
                    <p:cond delay="indefinite"/>
                  </p:stCondLst>
                  <p:endCondLst>
                    <p:cond evt="onNext" delay="0">
                      <p:tgtEl>
                        <p:sldTgt/>
                      </p:tgtEl>
                    </p:cond>
                    <p:cond evt="onPrev" delay="0">
                      <p:tgtEl>
                        <p:sldTgt/>
                      </p:tgtEl>
                    </p:cond>
                    <p:cond evt="onStopAudio" delay="0">
                      <p:tgtEl>
                        <p:sldTgt/>
                      </p:tgtEl>
                    </p:cond>
                  </p:endCondLst>
                </p:cTn>
                <p:tgtEl>
                  <p:spTgt spid="683028"/>
                </p:tgtEl>
              </p:cMediaNode>
            </p:audio>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683029"/>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4"/>
          <p:cNvSpPr>
            <a:spLocks noGrp="1" noChangeArrowheads="1"/>
          </p:cNvSpPr>
          <p:nvPr>
            <p:ph type="title" idx="4294967295"/>
          </p:nvPr>
        </p:nvSpPr>
        <p:spPr>
          <a:xfrm>
            <a:off x="685800" y="0"/>
            <a:ext cx="7772400" cy="1143000"/>
          </a:xfrm>
          <a:noFill/>
        </p:spPr>
        <p:txBody>
          <a:bodyPr/>
          <a:lstStyle/>
          <a:p>
            <a:pPr eaLnBrk="1" hangingPunct="1"/>
            <a:r>
              <a:rPr lang="en-US" sz="3200"/>
              <a:t>Categorical Perception</a:t>
            </a:r>
          </a:p>
        </p:txBody>
      </p:sp>
      <p:sp>
        <p:nvSpPr>
          <p:cNvPr id="729091" name="Rectangle 5"/>
          <p:cNvSpPr>
            <a:spLocks noGrp="1" noChangeArrowheads="1"/>
          </p:cNvSpPr>
          <p:nvPr>
            <p:ph type="body" idx="4294967295"/>
          </p:nvPr>
        </p:nvSpPr>
        <p:spPr>
          <a:xfrm>
            <a:off x="0" y="1066800"/>
            <a:ext cx="9144000" cy="609600"/>
          </a:xfrm>
          <a:noFill/>
        </p:spPr>
        <p:txBody>
          <a:bodyPr/>
          <a:lstStyle/>
          <a:p>
            <a:pPr eaLnBrk="1" hangingPunct="1">
              <a:lnSpc>
                <a:spcPct val="90000"/>
              </a:lnSpc>
              <a:buFontTx/>
              <a:buNone/>
            </a:pPr>
            <a:r>
              <a:rPr lang="en-US" sz="2800"/>
              <a:t>Adult categorical perception: </a:t>
            </a:r>
            <a:r>
              <a:rPr lang="en-US" sz="2800">
                <a:ea typeface="ＭＳ Ｐゴシック" pitchFamily="-84" charset="-128"/>
                <a:cs typeface="ＭＳ Ｐゴシック" pitchFamily="-84" charset="-128"/>
              </a:rPr>
              <a:t>Voice Onset Time (VOT)</a:t>
            </a:r>
            <a:endParaRPr lang="en-US" sz="2800"/>
          </a:p>
        </p:txBody>
      </p:sp>
      <p:pic>
        <p:nvPicPr>
          <p:cNvPr id="729092" name="Picture 16"/>
          <p:cNvPicPr>
            <a:picLocks noChangeAspect="1" noChangeArrowheads="1"/>
          </p:cNvPicPr>
          <p:nvPr/>
        </p:nvPicPr>
        <p:blipFill>
          <a:blip r:embed="rId3"/>
          <a:srcRect/>
          <a:stretch>
            <a:fillRect/>
          </a:stretch>
        </p:blipFill>
        <p:spPr bwMode="auto">
          <a:xfrm>
            <a:off x="2117725" y="1970088"/>
            <a:ext cx="4902200" cy="2921000"/>
          </a:xfrm>
          <a:prstGeom prst="rect">
            <a:avLst/>
          </a:prstGeom>
          <a:noFill/>
          <a:ln w="9525">
            <a:noFill/>
            <a:miter lim="800000"/>
            <a:headEnd/>
            <a:tailEnd/>
          </a:ln>
        </p:spPr>
      </p:pic>
      <p:sp>
        <p:nvSpPr>
          <p:cNvPr id="729093" name="AutoShape 20"/>
          <p:cNvSpPr>
            <a:spLocks noChangeArrowheads="1"/>
          </p:cNvSpPr>
          <p:nvPr/>
        </p:nvSpPr>
        <p:spPr bwMode="auto">
          <a:xfrm>
            <a:off x="5257800" y="2590800"/>
            <a:ext cx="228600" cy="228600"/>
          </a:xfrm>
          <a:prstGeom prst="roundRect">
            <a:avLst>
              <a:gd name="adj" fmla="val 16667"/>
            </a:avLst>
          </a:prstGeom>
          <a:solidFill>
            <a:srgbClr val="FFFFFF"/>
          </a:solidFill>
          <a:ln w="9525">
            <a:solidFill>
              <a:srgbClr val="FFFFFF"/>
            </a:solidFill>
            <a:round/>
            <a:headEnd/>
            <a:tailEnd/>
          </a:ln>
        </p:spPr>
        <p:txBody>
          <a:bodyPr wrap="none" anchor="ctr">
            <a:prstTxWarp prst="textNoShape">
              <a:avLst/>
            </a:prstTxWarp>
          </a:bodyPr>
          <a:lstStyle/>
          <a:p>
            <a:endParaRPr lang="en-US" dirty="0">
              <a:latin typeface="Calibri"/>
            </a:endParaRPr>
          </a:p>
        </p:txBody>
      </p:sp>
      <p:sp>
        <p:nvSpPr>
          <p:cNvPr id="729094" name="AutoShape 21"/>
          <p:cNvSpPr>
            <a:spLocks noChangeArrowheads="1"/>
          </p:cNvSpPr>
          <p:nvPr/>
        </p:nvSpPr>
        <p:spPr bwMode="auto">
          <a:xfrm>
            <a:off x="5257800" y="3733800"/>
            <a:ext cx="228600" cy="228600"/>
          </a:xfrm>
          <a:prstGeom prst="roundRect">
            <a:avLst>
              <a:gd name="adj" fmla="val 16667"/>
            </a:avLst>
          </a:prstGeom>
          <a:solidFill>
            <a:srgbClr val="FFFFFF"/>
          </a:solidFill>
          <a:ln w="9525">
            <a:solidFill>
              <a:srgbClr val="FFFFFF"/>
            </a:solidFill>
            <a:round/>
            <a:headEnd/>
            <a:tailEnd/>
          </a:ln>
        </p:spPr>
        <p:txBody>
          <a:bodyPr wrap="none" anchor="ctr">
            <a:prstTxWarp prst="textNoShape">
              <a:avLst/>
            </a:prstTxWarp>
          </a:bodyPr>
          <a:lstStyle/>
          <a:p>
            <a:endParaRPr lang="en-US" dirty="0">
              <a:latin typeface="Calibri"/>
            </a:endParaRPr>
          </a:p>
        </p:txBody>
      </p:sp>
      <p:sp>
        <p:nvSpPr>
          <p:cNvPr id="729095" name="Text Box 22"/>
          <p:cNvSpPr txBox="1">
            <a:spLocks noChangeArrowheads="1"/>
          </p:cNvSpPr>
          <p:nvPr/>
        </p:nvSpPr>
        <p:spPr bwMode="auto">
          <a:xfrm>
            <a:off x="6172200" y="1981200"/>
            <a:ext cx="729737" cy="461665"/>
          </a:xfrm>
          <a:prstGeom prst="rect">
            <a:avLst/>
          </a:prstGeom>
          <a:solidFill>
            <a:srgbClr val="FFFFFF"/>
          </a:solidFill>
          <a:ln w="9525">
            <a:noFill/>
            <a:miter lim="800000"/>
            <a:headEnd/>
            <a:tailEnd/>
          </a:ln>
        </p:spPr>
        <p:txBody>
          <a:bodyPr wrap="none">
            <a:prstTxWarp prst="textNoShape">
              <a:avLst/>
            </a:prstTxWarp>
            <a:spAutoFit/>
          </a:bodyPr>
          <a:lstStyle/>
          <a:p>
            <a:r>
              <a:rPr lang="en-US" dirty="0">
                <a:solidFill>
                  <a:srgbClr val="008000"/>
                </a:solidFill>
                <a:latin typeface="Calibri"/>
              </a:rPr>
              <a:t>[</a:t>
            </a:r>
            <a:r>
              <a:rPr lang="en-US" dirty="0" err="1">
                <a:solidFill>
                  <a:srgbClr val="008000"/>
                </a:solidFill>
                <a:latin typeface="Calibri"/>
              </a:rPr>
              <a:t>tæ</a:t>
            </a:r>
            <a:r>
              <a:rPr lang="en-US" dirty="0">
                <a:solidFill>
                  <a:srgbClr val="008000"/>
                </a:solidFill>
                <a:latin typeface="Calibri"/>
              </a:rPr>
              <a:t>]</a:t>
            </a:r>
          </a:p>
        </p:txBody>
      </p:sp>
      <p:sp>
        <p:nvSpPr>
          <p:cNvPr id="729096" name="Text Box 23"/>
          <p:cNvSpPr txBox="1">
            <a:spLocks noChangeArrowheads="1"/>
          </p:cNvSpPr>
          <p:nvPr/>
        </p:nvSpPr>
        <p:spPr bwMode="auto">
          <a:xfrm>
            <a:off x="6019800" y="3886200"/>
            <a:ext cx="788197" cy="461665"/>
          </a:xfrm>
          <a:prstGeom prst="rect">
            <a:avLst/>
          </a:prstGeom>
          <a:noFill/>
          <a:ln w="9525">
            <a:noFill/>
            <a:miter lim="800000"/>
            <a:headEnd/>
            <a:tailEnd/>
          </a:ln>
        </p:spPr>
        <p:txBody>
          <a:bodyPr wrap="none">
            <a:prstTxWarp prst="textNoShape">
              <a:avLst/>
            </a:prstTxWarp>
            <a:spAutoFit/>
          </a:bodyPr>
          <a:lstStyle/>
          <a:p>
            <a:r>
              <a:rPr lang="en-US" dirty="0">
                <a:solidFill>
                  <a:srgbClr val="0000FF"/>
                </a:solidFill>
                <a:latin typeface="Calibri"/>
              </a:rPr>
              <a:t>[</a:t>
            </a:r>
            <a:r>
              <a:rPr lang="en-US" dirty="0" err="1">
                <a:solidFill>
                  <a:srgbClr val="0000FF"/>
                </a:solidFill>
                <a:latin typeface="Calibri"/>
              </a:rPr>
              <a:t>dæ</a:t>
            </a:r>
            <a:r>
              <a:rPr lang="en-US" dirty="0">
                <a:solidFill>
                  <a:srgbClr val="0000FF"/>
                </a:solidFill>
                <a:latin typeface="Calibri"/>
              </a:rPr>
              <a:t>]</a:t>
            </a:r>
          </a:p>
        </p:txBody>
      </p:sp>
      <p:sp>
        <p:nvSpPr>
          <p:cNvPr id="729097" name="Text Box 24"/>
          <p:cNvSpPr txBox="1">
            <a:spLocks noChangeArrowheads="1"/>
          </p:cNvSpPr>
          <p:nvPr/>
        </p:nvSpPr>
        <p:spPr bwMode="auto">
          <a:xfrm>
            <a:off x="2743200" y="5029200"/>
            <a:ext cx="3367929" cy="461665"/>
          </a:xfrm>
          <a:prstGeom prst="rect">
            <a:avLst/>
          </a:prstGeom>
          <a:noFill/>
          <a:ln w="9525">
            <a:noFill/>
            <a:miter lim="800000"/>
            <a:headEnd/>
            <a:tailEnd/>
          </a:ln>
        </p:spPr>
        <p:txBody>
          <a:bodyPr wrap="none">
            <a:prstTxWarp prst="textNoShape">
              <a:avLst/>
            </a:prstTxWarp>
            <a:spAutoFit/>
          </a:bodyPr>
          <a:lstStyle/>
          <a:p>
            <a:r>
              <a:rPr lang="en-US" dirty="0">
                <a:solidFill>
                  <a:schemeClr val="tx2"/>
                </a:solidFill>
                <a:latin typeface="Calibri"/>
              </a:rPr>
              <a:t>Voice onset time in </a:t>
            </a:r>
            <a:r>
              <a:rPr lang="en-US" dirty="0" err="1">
                <a:solidFill>
                  <a:schemeClr val="tx2"/>
                </a:solidFill>
                <a:latin typeface="Calibri"/>
              </a:rPr>
              <a:t>msec</a:t>
            </a:r>
            <a:endParaRPr lang="en-US" dirty="0">
              <a:solidFill>
                <a:schemeClr val="tx2"/>
              </a:solidFill>
              <a:latin typeface="Calibri"/>
            </a:endParaRPr>
          </a:p>
        </p:txBody>
      </p:sp>
      <p:sp>
        <p:nvSpPr>
          <p:cNvPr id="729098" name="AutoShape 25"/>
          <p:cNvSpPr>
            <a:spLocks noChangeArrowheads="1"/>
          </p:cNvSpPr>
          <p:nvPr/>
        </p:nvSpPr>
        <p:spPr bwMode="auto">
          <a:xfrm>
            <a:off x="3962400" y="4648200"/>
            <a:ext cx="1447800" cy="152400"/>
          </a:xfrm>
          <a:prstGeom prst="roundRect">
            <a:avLst>
              <a:gd name="adj" fmla="val 16667"/>
            </a:avLst>
          </a:prstGeom>
          <a:solidFill>
            <a:srgbClr val="FFFFFF"/>
          </a:solidFill>
          <a:ln w="9525">
            <a:solidFill>
              <a:srgbClr val="FFFFFF"/>
            </a:solidFill>
            <a:round/>
            <a:headEnd/>
            <a:tailEnd/>
          </a:ln>
        </p:spPr>
        <p:txBody>
          <a:bodyPr wrap="none" anchor="ctr">
            <a:prstTxWarp prst="textNoShape">
              <a:avLst/>
            </a:prstTxWarp>
          </a:bodyPr>
          <a:lstStyle/>
          <a:p>
            <a:endParaRPr lang="en-US" dirty="0">
              <a:latin typeface="Calibri"/>
            </a:endParaRPr>
          </a:p>
        </p:txBody>
      </p:sp>
      <p:sp>
        <p:nvSpPr>
          <p:cNvPr id="729099" name="AutoShape 26"/>
          <p:cNvSpPr>
            <a:spLocks noChangeArrowheads="1"/>
          </p:cNvSpPr>
          <p:nvPr/>
        </p:nvSpPr>
        <p:spPr bwMode="auto">
          <a:xfrm>
            <a:off x="2209800" y="2438400"/>
            <a:ext cx="381000" cy="1752600"/>
          </a:xfrm>
          <a:prstGeom prst="roundRect">
            <a:avLst>
              <a:gd name="adj" fmla="val 16667"/>
            </a:avLst>
          </a:prstGeom>
          <a:solidFill>
            <a:srgbClr val="FFFFFF"/>
          </a:solidFill>
          <a:ln w="9525">
            <a:solidFill>
              <a:srgbClr val="FFFFFF"/>
            </a:solidFill>
            <a:round/>
            <a:headEnd/>
            <a:tailEnd/>
          </a:ln>
        </p:spPr>
        <p:txBody>
          <a:bodyPr wrap="none" anchor="ctr">
            <a:prstTxWarp prst="textNoShape">
              <a:avLst/>
            </a:prstTxWarp>
          </a:bodyPr>
          <a:lstStyle/>
          <a:p>
            <a:endParaRPr lang="en-US" dirty="0">
              <a:latin typeface="Calibri"/>
            </a:endParaRPr>
          </a:p>
        </p:txBody>
      </p:sp>
      <p:sp>
        <p:nvSpPr>
          <p:cNvPr id="729100" name="Text Box 27"/>
          <p:cNvSpPr txBox="1">
            <a:spLocks noChangeArrowheads="1"/>
          </p:cNvSpPr>
          <p:nvPr/>
        </p:nvSpPr>
        <p:spPr bwMode="auto">
          <a:xfrm>
            <a:off x="152400" y="2286000"/>
            <a:ext cx="1828800" cy="1569660"/>
          </a:xfrm>
          <a:prstGeom prst="rect">
            <a:avLst/>
          </a:prstGeom>
          <a:noFill/>
          <a:ln w="9525">
            <a:noFill/>
            <a:miter lim="800000"/>
            <a:headEnd/>
            <a:tailEnd/>
          </a:ln>
        </p:spPr>
        <p:txBody>
          <a:bodyPr>
            <a:prstTxWarp prst="textNoShape">
              <a:avLst/>
            </a:prstTxWarp>
            <a:spAutoFit/>
          </a:bodyPr>
          <a:lstStyle/>
          <a:p>
            <a:r>
              <a:rPr lang="en-US" b="0" dirty="0">
                <a:solidFill>
                  <a:schemeClr val="tx2"/>
                </a:solidFill>
                <a:latin typeface="Calibri"/>
              </a:rPr>
              <a:t>% of responses as either [</a:t>
            </a:r>
            <a:r>
              <a:rPr lang="en-US" b="0" dirty="0" err="1">
                <a:solidFill>
                  <a:schemeClr val="tx2"/>
                </a:solidFill>
                <a:latin typeface="Calibri"/>
              </a:rPr>
              <a:t>tæ</a:t>
            </a:r>
            <a:r>
              <a:rPr lang="en-US" b="0" dirty="0">
                <a:solidFill>
                  <a:schemeClr val="tx2"/>
                </a:solidFill>
                <a:latin typeface="Calibri"/>
              </a:rPr>
              <a:t>] or [</a:t>
            </a:r>
            <a:r>
              <a:rPr lang="en-US" b="0" dirty="0" err="1">
                <a:solidFill>
                  <a:schemeClr val="tx2"/>
                </a:solidFill>
                <a:latin typeface="Calibri"/>
              </a:rPr>
              <a:t>dæ</a:t>
            </a:r>
            <a:r>
              <a:rPr lang="en-US" b="0" dirty="0">
                <a:solidFill>
                  <a:schemeClr val="tx2"/>
                </a:solidFill>
                <a:latin typeface="Calibri"/>
              </a:rPr>
              <a:t>]</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4"/>
          <p:cNvSpPr>
            <a:spLocks noGrp="1" noChangeArrowheads="1"/>
          </p:cNvSpPr>
          <p:nvPr>
            <p:ph type="title" idx="4294967295"/>
          </p:nvPr>
        </p:nvSpPr>
        <p:spPr>
          <a:xfrm>
            <a:off x="685800" y="0"/>
            <a:ext cx="7772400" cy="1143000"/>
          </a:xfrm>
          <a:noFill/>
        </p:spPr>
        <p:txBody>
          <a:bodyPr/>
          <a:lstStyle/>
          <a:p>
            <a:pPr eaLnBrk="1" hangingPunct="1"/>
            <a:r>
              <a:rPr lang="en-US" sz="3200"/>
              <a:t>Categorical Perception</a:t>
            </a:r>
          </a:p>
        </p:txBody>
      </p:sp>
      <p:sp>
        <p:nvSpPr>
          <p:cNvPr id="731139" name="Rectangle 5"/>
          <p:cNvSpPr>
            <a:spLocks noGrp="1" noChangeArrowheads="1"/>
          </p:cNvSpPr>
          <p:nvPr>
            <p:ph type="body" idx="4294967295"/>
          </p:nvPr>
        </p:nvSpPr>
        <p:spPr>
          <a:xfrm>
            <a:off x="0" y="1066800"/>
            <a:ext cx="9144000" cy="609600"/>
          </a:xfrm>
          <a:noFill/>
        </p:spPr>
        <p:txBody>
          <a:bodyPr/>
          <a:lstStyle/>
          <a:p>
            <a:pPr eaLnBrk="1" hangingPunct="1">
              <a:lnSpc>
                <a:spcPct val="90000"/>
              </a:lnSpc>
              <a:buFontTx/>
              <a:buNone/>
            </a:pPr>
            <a:r>
              <a:rPr lang="en-US" sz="2800"/>
              <a:t>Adult categorical perception: </a:t>
            </a:r>
            <a:r>
              <a:rPr lang="en-US" sz="2800">
                <a:ea typeface="ＭＳ Ｐゴシック" pitchFamily="-84" charset="-128"/>
                <a:cs typeface="ＭＳ Ｐゴシック" pitchFamily="-84" charset="-128"/>
              </a:rPr>
              <a:t>Voice Onset Time (VOT)</a:t>
            </a:r>
            <a:endParaRPr lang="en-US" sz="2800"/>
          </a:p>
        </p:txBody>
      </p:sp>
      <p:pic>
        <p:nvPicPr>
          <p:cNvPr id="731140" name="Picture 15"/>
          <p:cNvPicPr>
            <a:picLocks noChangeAspect="1" noChangeArrowheads="1"/>
          </p:cNvPicPr>
          <p:nvPr/>
        </p:nvPicPr>
        <p:blipFill>
          <a:blip r:embed="rId3"/>
          <a:srcRect/>
          <a:stretch>
            <a:fillRect/>
          </a:stretch>
        </p:blipFill>
        <p:spPr bwMode="auto">
          <a:xfrm>
            <a:off x="685800" y="2209800"/>
            <a:ext cx="7769225" cy="3538538"/>
          </a:xfrm>
          <a:prstGeom prst="rect">
            <a:avLst/>
          </a:prstGeom>
          <a:noFill/>
          <a:ln w="9525">
            <a:noFill/>
            <a:miter lim="800000"/>
            <a:headEnd/>
            <a:tailEnd/>
          </a:ln>
        </p:spPr>
      </p:pic>
      <p:sp>
        <p:nvSpPr>
          <p:cNvPr id="731141" name="Text Box 16"/>
          <p:cNvSpPr txBox="1">
            <a:spLocks noChangeArrowheads="1"/>
          </p:cNvSpPr>
          <p:nvPr/>
        </p:nvSpPr>
        <p:spPr bwMode="auto">
          <a:xfrm>
            <a:off x="1524000" y="5867400"/>
            <a:ext cx="2895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tx2"/>
                </a:solidFill>
                <a:latin typeface="Times" pitchFamily="-84" charset="0"/>
              </a:rPr>
              <a:t>Decision between dæ/tæ</a:t>
            </a:r>
            <a:endParaRPr lang="en-US" sz="2000" b="0">
              <a:solidFill>
                <a:schemeClr val="tx2"/>
              </a:solidFill>
              <a:latin typeface="Times" pitchFamily="-84" charset="0"/>
            </a:endParaRPr>
          </a:p>
        </p:txBody>
      </p:sp>
      <p:sp>
        <p:nvSpPr>
          <p:cNvPr id="731142" name="Text Box 17"/>
          <p:cNvSpPr txBox="1">
            <a:spLocks noChangeArrowheads="1"/>
          </p:cNvSpPr>
          <p:nvPr/>
        </p:nvSpPr>
        <p:spPr bwMode="auto">
          <a:xfrm>
            <a:off x="5638800" y="5867400"/>
            <a:ext cx="3124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tx2"/>
                </a:solidFill>
                <a:latin typeface="Times" pitchFamily="-84" charset="0"/>
              </a:rPr>
              <a:t>Time to make decision</a:t>
            </a:r>
            <a:endParaRPr lang="en-US" sz="2000" b="0">
              <a:solidFill>
                <a:schemeClr val="tx2"/>
              </a:solidFill>
              <a:latin typeface="Times"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4"/>
          <p:cNvSpPr>
            <a:spLocks noChangeArrowheads="1"/>
          </p:cNvSpPr>
          <p:nvPr/>
        </p:nvSpPr>
        <p:spPr bwMode="auto">
          <a:xfrm>
            <a:off x="685800" y="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sz="3200" b="0" dirty="0">
                <a:solidFill>
                  <a:schemeClr val="tx2"/>
                </a:solidFill>
                <a:latin typeface="Calibri"/>
                <a:ea typeface="Osaka" pitchFamily="-84" charset="-128"/>
                <a:cs typeface="Osaka" pitchFamily="-84" charset="-128"/>
              </a:rPr>
              <a:t>Categorical Perception</a:t>
            </a:r>
          </a:p>
        </p:txBody>
      </p:sp>
      <p:sp>
        <p:nvSpPr>
          <p:cNvPr id="762883" name="Rectangle 5"/>
          <p:cNvSpPr>
            <a:spLocks noChangeArrowheads="1"/>
          </p:cNvSpPr>
          <p:nvPr/>
        </p:nvSpPr>
        <p:spPr bwMode="auto">
          <a:xfrm>
            <a:off x="0" y="1066800"/>
            <a:ext cx="9144000" cy="609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800" b="0" dirty="0">
                <a:latin typeface="Calibri"/>
                <a:ea typeface="Osaka" pitchFamily="-84" charset="-128"/>
                <a:cs typeface="Osaka" pitchFamily="-84" charset="-128"/>
              </a:rPr>
              <a:t>Adult categorical perception: </a:t>
            </a:r>
            <a:r>
              <a:rPr lang="en-US" sz="2800" b="0" dirty="0">
                <a:latin typeface="Calibri"/>
              </a:rPr>
              <a:t>Voice Onset Time (VOT)</a:t>
            </a:r>
            <a:endParaRPr lang="en-US" sz="2800" b="0" dirty="0">
              <a:latin typeface="Calibri"/>
              <a:ea typeface="Osaka" pitchFamily="-84" charset="-128"/>
              <a:cs typeface="Osaka" pitchFamily="-84" charset="-128"/>
            </a:endParaRPr>
          </a:p>
        </p:txBody>
      </p:sp>
      <p:pic>
        <p:nvPicPr>
          <p:cNvPr id="762884" name="Picture 15"/>
          <p:cNvPicPr>
            <a:picLocks noChangeAspect="1" noChangeArrowheads="1"/>
          </p:cNvPicPr>
          <p:nvPr/>
        </p:nvPicPr>
        <p:blipFill>
          <a:blip r:embed="rId3"/>
          <a:srcRect/>
          <a:stretch>
            <a:fillRect/>
          </a:stretch>
        </p:blipFill>
        <p:spPr bwMode="auto">
          <a:xfrm>
            <a:off x="685800" y="2209800"/>
            <a:ext cx="7769225" cy="3538538"/>
          </a:xfrm>
          <a:prstGeom prst="rect">
            <a:avLst/>
          </a:prstGeom>
          <a:noFill/>
          <a:ln w="9525">
            <a:noFill/>
            <a:miter lim="800000"/>
            <a:headEnd/>
            <a:tailEnd/>
          </a:ln>
        </p:spPr>
      </p:pic>
      <p:sp>
        <p:nvSpPr>
          <p:cNvPr id="762885" name="Text Box 16"/>
          <p:cNvSpPr txBox="1">
            <a:spLocks noChangeArrowheads="1"/>
          </p:cNvSpPr>
          <p:nvPr/>
        </p:nvSpPr>
        <p:spPr bwMode="auto">
          <a:xfrm>
            <a:off x="1524000" y="5867400"/>
            <a:ext cx="28956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tx2"/>
                </a:solidFill>
                <a:latin typeface="Times" pitchFamily="-84" charset="0"/>
              </a:rPr>
              <a:t>Decision between dæ/tæ</a:t>
            </a:r>
            <a:endParaRPr lang="en-US" sz="2000" b="0">
              <a:solidFill>
                <a:schemeClr val="tx2"/>
              </a:solidFill>
              <a:latin typeface="Times" pitchFamily="-84" charset="0"/>
            </a:endParaRPr>
          </a:p>
        </p:txBody>
      </p:sp>
      <p:sp>
        <p:nvSpPr>
          <p:cNvPr id="762886" name="Text Box 17"/>
          <p:cNvSpPr txBox="1">
            <a:spLocks noChangeArrowheads="1"/>
          </p:cNvSpPr>
          <p:nvPr/>
        </p:nvSpPr>
        <p:spPr bwMode="auto">
          <a:xfrm>
            <a:off x="5638800" y="5867400"/>
            <a:ext cx="31242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tx2"/>
                </a:solidFill>
                <a:latin typeface="Times" pitchFamily="-84" charset="0"/>
              </a:rPr>
              <a:t>Time to make decision</a:t>
            </a:r>
            <a:endParaRPr lang="en-US" sz="2000" b="0">
              <a:solidFill>
                <a:schemeClr val="tx2"/>
              </a:solidFill>
              <a:latin typeface="Times" pitchFamily="-84" charset="0"/>
            </a:endParaRPr>
          </a:p>
        </p:txBody>
      </p:sp>
      <p:sp>
        <p:nvSpPr>
          <p:cNvPr id="762887" name="Text Box 16"/>
          <p:cNvSpPr txBox="1">
            <a:spLocks noChangeArrowheads="1"/>
          </p:cNvSpPr>
          <p:nvPr/>
        </p:nvSpPr>
        <p:spPr bwMode="auto">
          <a:xfrm>
            <a:off x="2438400" y="1752600"/>
            <a:ext cx="43434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a:solidFill>
                  <a:schemeClr val="hlink"/>
                </a:solidFill>
                <a:latin typeface="Times" pitchFamily="-84" charset="0"/>
              </a:rPr>
              <a:t>Uncertainty at category boundary</a:t>
            </a:r>
            <a:endParaRPr lang="en-US" sz="2000" b="0">
              <a:solidFill>
                <a:schemeClr val="hlink"/>
              </a:solidFill>
              <a:latin typeface="Times" pitchFamily="-84" charset="0"/>
            </a:endParaRPr>
          </a:p>
        </p:txBody>
      </p:sp>
      <p:sp>
        <p:nvSpPr>
          <p:cNvPr id="762888" name="Oval 8"/>
          <p:cNvSpPr>
            <a:spLocks noChangeArrowheads="1"/>
          </p:cNvSpPr>
          <p:nvPr/>
        </p:nvSpPr>
        <p:spPr bwMode="auto">
          <a:xfrm>
            <a:off x="1752600" y="2590800"/>
            <a:ext cx="1219200" cy="2819400"/>
          </a:xfrm>
          <a:prstGeom prst="ellipse">
            <a:avLst/>
          </a:prstGeom>
          <a:noFill/>
          <a:ln w="22225">
            <a:solidFill>
              <a:schemeClr val="hlink"/>
            </a:solidFill>
            <a:prstDash val="dash"/>
            <a:round/>
            <a:headEnd/>
            <a:tailEnd/>
          </a:ln>
        </p:spPr>
        <p:txBody>
          <a:bodyPr wrap="none" anchor="ctr">
            <a:prstTxWarp prst="textNoShape">
              <a:avLst/>
            </a:prstTxWarp>
          </a:bodyPr>
          <a:lstStyle/>
          <a:p>
            <a:endParaRPr lang="en-US" dirty="0">
              <a:latin typeface="Calibri"/>
            </a:endParaRPr>
          </a:p>
        </p:txBody>
      </p:sp>
      <p:sp>
        <p:nvSpPr>
          <p:cNvPr id="762889" name="Oval 9"/>
          <p:cNvSpPr>
            <a:spLocks noChangeArrowheads="1"/>
          </p:cNvSpPr>
          <p:nvPr/>
        </p:nvSpPr>
        <p:spPr bwMode="auto">
          <a:xfrm>
            <a:off x="5638800" y="2590800"/>
            <a:ext cx="1295400" cy="2819400"/>
          </a:xfrm>
          <a:prstGeom prst="ellipse">
            <a:avLst/>
          </a:prstGeom>
          <a:noFill/>
          <a:ln w="22225">
            <a:solidFill>
              <a:schemeClr val="hlink"/>
            </a:solidFill>
            <a:prstDash val="dash"/>
            <a:round/>
            <a:headEnd/>
            <a:tailEnd/>
          </a:ln>
        </p:spPr>
        <p:txBody>
          <a:bodyPr wrap="none" anchor="ctr">
            <a:prstTxWarp prst="textNoShape">
              <a:avLst/>
            </a:prstTxWarp>
          </a:bodyPr>
          <a:lstStyle/>
          <a:p>
            <a:endParaRPr lang="en-US" dirty="0">
              <a:latin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4"/>
          <p:cNvSpPr>
            <a:spLocks noGrp="1" noChangeArrowheads="1"/>
          </p:cNvSpPr>
          <p:nvPr>
            <p:ph type="title" idx="4294967295"/>
          </p:nvPr>
        </p:nvSpPr>
        <p:spPr>
          <a:xfrm>
            <a:off x="685800" y="0"/>
            <a:ext cx="7772400" cy="1143000"/>
          </a:xfrm>
          <a:noFill/>
        </p:spPr>
        <p:txBody>
          <a:bodyPr/>
          <a:lstStyle/>
          <a:p>
            <a:pPr eaLnBrk="1" hangingPunct="1"/>
            <a:r>
              <a:rPr lang="en-US" sz="3200"/>
              <a:t>Categorical Perception</a:t>
            </a:r>
          </a:p>
        </p:txBody>
      </p:sp>
      <p:sp>
        <p:nvSpPr>
          <p:cNvPr id="733187" name="Rectangle 5"/>
          <p:cNvSpPr>
            <a:spLocks noGrp="1" noChangeArrowheads="1"/>
          </p:cNvSpPr>
          <p:nvPr>
            <p:ph type="body" idx="4294967295"/>
          </p:nvPr>
        </p:nvSpPr>
        <p:spPr>
          <a:xfrm>
            <a:off x="0" y="1066800"/>
            <a:ext cx="9144000" cy="609600"/>
          </a:xfrm>
          <a:noFill/>
        </p:spPr>
        <p:txBody>
          <a:bodyPr/>
          <a:lstStyle/>
          <a:p>
            <a:pPr eaLnBrk="1" hangingPunct="1">
              <a:lnSpc>
                <a:spcPct val="90000"/>
              </a:lnSpc>
              <a:buFontTx/>
              <a:buNone/>
            </a:pPr>
            <a:r>
              <a:rPr lang="en-US" sz="2800"/>
              <a:t>Adult categorical perception: </a:t>
            </a:r>
            <a:r>
              <a:rPr lang="en-US" sz="2800">
                <a:ea typeface="ＭＳ Ｐゴシック" pitchFamily="-84" charset="-128"/>
                <a:cs typeface="ＭＳ Ｐゴシック" pitchFamily="-84" charset="-128"/>
              </a:rPr>
              <a:t>Voice Onset Time (VOT)</a:t>
            </a:r>
            <a:endParaRPr lang="en-US" sz="2800"/>
          </a:p>
        </p:txBody>
      </p:sp>
      <p:pic>
        <p:nvPicPr>
          <p:cNvPr id="714761" name="Picture 9">
            <a:hlinkClick r:id="" action="ppaction://media"/>
          </p:cNvPr>
          <p:cNvPicPr>
            <a:picLocks noRot="1" noChangeAspect="1" noChangeArrowheads="1"/>
          </p:cNvPicPr>
          <p:nvPr>
            <a:audioFile r:link="rId2"/>
            <p:extLst>
              <p:ext uri="{DAA4B4D4-6D71-4841-9C94-3DE7FCFB9230}">
                <p14:media xmlns:p14="http://schemas.microsoft.com/office/powerpoint/2010/main" r:embed="rId1"/>
              </p:ext>
            </p:extLst>
          </p:nvPr>
        </p:nvPicPr>
        <p:blipFill>
          <a:blip r:embed="rId11"/>
          <a:srcRect/>
          <a:stretch>
            <a:fillRect/>
          </a:stretch>
        </p:blipFill>
        <p:spPr bwMode="auto">
          <a:xfrm>
            <a:off x="3657600" y="2895600"/>
            <a:ext cx="406400" cy="406400"/>
          </a:xfrm>
          <a:prstGeom prst="rect">
            <a:avLst/>
          </a:prstGeom>
          <a:noFill/>
          <a:ln w="9525">
            <a:noFill/>
            <a:miter lim="800000"/>
            <a:headEnd/>
            <a:tailEnd/>
          </a:ln>
        </p:spPr>
      </p:pic>
      <p:pic>
        <p:nvPicPr>
          <p:cNvPr id="714762" name="Picture 10">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1"/>
          <a:srcRect/>
          <a:stretch>
            <a:fillRect/>
          </a:stretch>
        </p:blipFill>
        <p:spPr bwMode="auto">
          <a:xfrm>
            <a:off x="4495800" y="2895600"/>
            <a:ext cx="406400" cy="406400"/>
          </a:xfrm>
          <a:prstGeom prst="rect">
            <a:avLst/>
          </a:prstGeom>
          <a:noFill/>
          <a:ln w="9525">
            <a:noFill/>
            <a:miter lim="800000"/>
            <a:headEnd/>
            <a:tailEnd/>
          </a:ln>
        </p:spPr>
      </p:pic>
      <p:pic>
        <p:nvPicPr>
          <p:cNvPr id="714763" name="Picture 11">
            <a:hlinkClick r:id="" action="ppaction://media"/>
          </p:cNvPr>
          <p:cNvPicPr>
            <a:picLocks noRot="1" noChangeAspect="1" noChangeArrowheads="1"/>
          </p:cNvPicPr>
          <p:nvPr>
            <a:audioFile r:link="rId4"/>
            <p:extLst>
              <p:ext uri="{DAA4B4D4-6D71-4841-9C94-3DE7FCFB9230}">
                <p14:media xmlns:p14="http://schemas.microsoft.com/office/powerpoint/2010/main" r:embed="rId3"/>
              </p:ext>
            </p:extLst>
          </p:nvPr>
        </p:nvPicPr>
        <p:blipFill>
          <a:blip r:embed="rId11"/>
          <a:srcRect/>
          <a:stretch>
            <a:fillRect/>
          </a:stretch>
        </p:blipFill>
        <p:spPr bwMode="auto">
          <a:xfrm>
            <a:off x="3657600" y="4038600"/>
            <a:ext cx="406400" cy="406400"/>
          </a:xfrm>
          <a:prstGeom prst="rect">
            <a:avLst/>
          </a:prstGeom>
          <a:noFill/>
          <a:ln w="9525">
            <a:noFill/>
            <a:miter lim="800000"/>
            <a:headEnd/>
            <a:tailEnd/>
          </a:ln>
        </p:spPr>
      </p:pic>
      <p:pic>
        <p:nvPicPr>
          <p:cNvPr id="714764" name="Picture 12">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11"/>
          <a:srcRect/>
          <a:stretch>
            <a:fillRect/>
          </a:stretch>
        </p:blipFill>
        <p:spPr bwMode="auto">
          <a:xfrm>
            <a:off x="4495800" y="4038600"/>
            <a:ext cx="406400" cy="406400"/>
          </a:xfrm>
          <a:prstGeom prst="rect">
            <a:avLst/>
          </a:prstGeom>
          <a:noFill/>
          <a:ln w="9525">
            <a:noFill/>
            <a:miter lim="800000"/>
            <a:headEnd/>
            <a:tailEnd/>
          </a:ln>
        </p:spPr>
      </p:pic>
      <p:pic>
        <p:nvPicPr>
          <p:cNvPr id="714765" name="Picture 13">
            <a:hlinkClick r:id="" action="ppaction://media"/>
          </p:cNvPr>
          <p:cNvPicPr>
            <a:picLocks noRot="1" noChangeAspect="1" noChangeArrowheads="1"/>
          </p:cNvPicPr>
          <p:nvPr>
            <a:audioFile r:link="rId6"/>
            <p:extLst>
              <p:ext uri="{DAA4B4D4-6D71-4841-9C94-3DE7FCFB9230}">
                <p14:media xmlns:p14="http://schemas.microsoft.com/office/powerpoint/2010/main" r:embed="rId5"/>
              </p:ext>
            </p:extLst>
          </p:nvPr>
        </p:nvPicPr>
        <p:blipFill>
          <a:blip r:embed="rId11"/>
          <a:srcRect/>
          <a:stretch>
            <a:fillRect/>
          </a:stretch>
        </p:blipFill>
        <p:spPr bwMode="auto">
          <a:xfrm>
            <a:off x="3657600" y="5181600"/>
            <a:ext cx="406400" cy="406400"/>
          </a:xfrm>
          <a:prstGeom prst="rect">
            <a:avLst/>
          </a:prstGeom>
          <a:noFill/>
          <a:ln w="9525">
            <a:noFill/>
            <a:miter lim="800000"/>
            <a:headEnd/>
            <a:tailEnd/>
          </a:ln>
        </p:spPr>
      </p:pic>
      <p:pic>
        <p:nvPicPr>
          <p:cNvPr id="714766" name="Picture 14">
            <a:hlinkClick r:id="" action="ppaction://media"/>
          </p:cNvPr>
          <p:cNvPicPr>
            <a:picLocks noRot="1" noChangeAspect="1" noChangeArrowheads="1"/>
          </p:cNvPicPr>
          <p:nvPr>
            <a:audioFile r:link="rId8"/>
            <p:extLst>
              <p:ext uri="{DAA4B4D4-6D71-4841-9C94-3DE7FCFB9230}">
                <p14:media xmlns:p14="http://schemas.microsoft.com/office/powerpoint/2010/main" r:embed="rId7"/>
              </p:ext>
            </p:extLst>
          </p:nvPr>
        </p:nvPicPr>
        <p:blipFill>
          <a:blip r:embed="rId11"/>
          <a:srcRect/>
          <a:stretch>
            <a:fillRect/>
          </a:stretch>
        </p:blipFill>
        <p:spPr bwMode="auto">
          <a:xfrm>
            <a:off x="4495800" y="5181600"/>
            <a:ext cx="406400" cy="406400"/>
          </a:xfrm>
          <a:prstGeom prst="rect">
            <a:avLst/>
          </a:prstGeom>
          <a:noFill/>
          <a:ln w="9525">
            <a:noFill/>
            <a:miter lim="800000"/>
            <a:headEnd/>
            <a:tailEnd/>
          </a:ln>
        </p:spPr>
      </p:pic>
      <p:sp>
        <p:nvSpPr>
          <p:cNvPr id="733194" name="Text Box 15"/>
          <p:cNvSpPr txBox="1">
            <a:spLocks noChangeArrowheads="1"/>
          </p:cNvSpPr>
          <p:nvPr/>
        </p:nvSpPr>
        <p:spPr bwMode="auto">
          <a:xfrm>
            <a:off x="2514600" y="2895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0ms</a:t>
            </a:r>
          </a:p>
        </p:txBody>
      </p:sp>
      <p:sp>
        <p:nvSpPr>
          <p:cNvPr id="733195" name="Text Box 16"/>
          <p:cNvSpPr txBox="1">
            <a:spLocks noChangeArrowheads="1"/>
          </p:cNvSpPr>
          <p:nvPr/>
        </p:nvSpPr>
        <p:spPr bwMode="auto">
          <a:xfrm>
            <a:off x="2514600" y="4038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20ms</a:t>
            </a:r>
          </a:p>
        </p:txBody>
      </p:sp>
      <p:sp>
        <p:nvSpPr>
          <p:cNvPr id="733196" name="Text Box 17"/>
          <p:cNvSpPr txBox="1">
            <a:spLocks noChangeArrowheads="1"/>
          </p:cNvSpPr>
          <p:nvPr/>
        </p:nvSpPr>
        <p:spPr bwMode="auto">
          <a:xfrm>
            <a:off x="2514600" y="5181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40ms</a:t>
            </a:r>
          </a:p>
        </p:txBody>
      </p:sp>
      <p:sp>
        <p:nvSpPr>
          <p:cNvPr id="733197" name="Text Box 18"/>
          <p:cNvSpPr txBox="1">
            <a:spLocks noChangeArrowheads="1"/>
          </p:cNvSpPr>
          <p:nvPr/>
        </p:nvSpPr>
        <p:spPr bwMode="auto">
          <a:xfrm>
            <a:off x="5029200" y="2895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20ms</a:t>
            </a:r>
          </a:p>
        </p:txBody>
      </p:sp>
      <p:sp>
        <p:nvSpPr>
          <p:cNvPr id="733198" name="Text Box 19"/>
          <p:cNvSpPr txBox="1">
            <a:spLocks noChangeArrowheads="1"/>
          </p:cNvSpPr>
          <p:nvPr/>
        </p:nvSpPr>
        <p:spPr bwMode="auto">
          <a:xfrm>
            <a:off x="5029200" y="4038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40ms</a:t>
            </a:r>
          </a:p>
        </p:txBody>
      </p:sp>
      <p:sp>
        <p:nvSpPr>
          <p:cNvPr id="733199" name="Text Box 20"/>
          <p:cNvSpPr txBox="1">
            <a:spLocks noChangeArrowheads="1"/>
          </p:cNvSpPr>
          <p:nvPr/>
        </p:nvSpPr>
        <p:spPr bwMode="auto">
          <a:xfrm>
            <a:off x="5029200" y="5181600"/>
            <a:ext cx="10668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0">
                <a:latin typeface="Times" pitchFamily="-84" charset="0"/>
              </a:rPr>
              <a:t>60ms</a:t>
            </a:r>
          </a:p>
        </p:txBody>
      </p:sp>
      <p:sp>
        <p:nvSpPr>
          <p:cNvPr id="79888" name="Rectangle 21"/>
          <p:cNvSpPr>
            <a:spLocks noChangeArrowheads="1"/>
          </p:cNvSpPr>
          <p:nvPr/>
        </p:nvSpPr>
        <p:spPr bwMode="auto">
          <a:xfrm>
            <a:off x="1905000" y="3810000"/>
            <a:ext cx="4648200" cy="990600"/>
          </a:xfrm>
          <a:prstGeom prst="rect">
            <a:avLst/>
          </a:prstGeom>
          <a:noFill/>
          <a:ln w="9525">
            <a:solidFill>
              <a:schemeClr val="hlink"/>
            </a:solidFill>
            <a:miter lim="800000"/>
            <a:headEnd/>
            <a:tailEnd/>
          </a:ln>
        </p:spPr>
        <p:txBody>
          <a:bodyPr wrap="none" anchor="ctr">
            <a:prstTxWarp prst="textNoShape">
              <a:avLst/>
            </a:prstTxWarp>
          </a:bodyPr>
          <a:lstStyle/>
          <a:p>
            <a:pPr>
              <a:defRPr/>
            </a:pPr>
            <a:endParaRPr lang="en-US" dirty="0">
              <a:latin typeface="Calibri"/>
              <a:ea typeface="ＭＳ Ｐゴシック" charset="-128"/>
              <a:cs typeface="ＭＳ Ｐゴシック" charset="-128"/>
            </a:endParaRPr>
          </a:p>
        </p:txBody>
      </p:sp>
      <p:sp>
        <p:nvSpPr>
          <p:cNvPr id="733201" name="Text Box 22"/>
          <p:cNvSpPr txBox="1">
            <a:spLocks noChangeArrowheads="1"/>
          </p:cNvSpPr>
          <p:nvPr/>
        </p:nvSpPr>
        <p:spPr bwMode="auto">
          <a:xfrm>
            <a:off x="1905000" y="3992563"/>
            <a:ext cx="6096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latin typeface="Times" pitchFamily="-84" charset="0"/>
              </a:rPr>
              <a:t>D</a:t>
            </a:r>
          </a:p>
        </p:txBody>
      </p:sp>
      <p:sp>
        <p:nvSpPr>
          <p:cNvPr id="733202" name="Text Box 23"/>
          <p:cNvSpPr txBox="1">
            <a:spLocks noChangeArrowheads="1"/>
          </p:cNvSpPr>
          <p:nvPr/>
        </p:nvSpPr>
        <p:spPr bwMode="auto">
          <a:xfrm>
            <a:off x="6096000" y="3992563"/>
            <a:ext cx="6096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latin typeface="Times" pitchFamily="-84" charset="0"/>
              </a:rPr>
              <a:t>T</a:t>
            </a:r>
          </a:p>
        </p:txBody>
      </p:sp>
      <p:sp>
        <p:nvSpPr>
          <p:cNvPr id="733203" name="Text Box 24"/>
          <p:cNvSpPr txBox="1">
            <a:spLocks noChangeArrowheads="1"/>
          </p:cNvSpPr>
          <p:nvPr/>
        </p:nvSpPr>
        <p:spPr bwMode="auto">
          <a:xfrm>
            <a:off x="1905000" y="2819400"/>
            <a:ext cx="609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latin typeface="Times" pitchFamily="-84" charset="0"/>
              </a:rPr>
              <a:t>D</a:t>
            </a:r>
          </a:p>
        </p:txBody>
      </p:sp>
      <p:sp>
        <p:nvSpPr>
          <p:cNvPr id="733204" name="Text Box 25"/>
          <p:cNvSpPr txBox="1">
            <a:spLocks noChangeArrowheads="1"/>
          </p:cNvSpPr>
          <p:nvPr/>
        </p:nvSpPr>
        <p:spPr bwMode="auto">
          <a:xfrm>
            <a:off x="1905000" y="5135563"/>
            <a:ext cx="609600" cy="579437"/>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latin typeface="Times" pitchFamily="-84" charset="0"/>
              </a:rPr>
              <a:t>T</a:t>
            </a:r>
          </a:p>
        </p:txBody>
      </p:sp>
      <p:sp>
        <p:nvSpPr>
          <p:cNvPr id="733205" name="Text Box 26"/>
          <p:cNvSpPr txBox="1">
            <a:spLocks noChangeArrowheads="1"/>
          </p:cNvSpPr>
          <p:nvPr/>
        </p:nvSpPr>
        <p:spPr bwMode="auto">
          <a:xfrm>
            <a:off x="6096000" y="5105400"/>
            <a:ext cx="609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latin typeface="Times" pitchFamily="-84" charset="0"/>
              </a:rPr>
              <a:t>T</a:t>
            </a:r>
          </a:p>
        </p:txBody>
      </p:sp>
      <p:sp>
        <p:nvSpPr>
          <p:cNvPr id="733206" name="Text Box 27"/>
          <p:cNvSpPr txBox="1">
            <a:spLocks noChangeArrowheads="1"/>
          </p:cNvSpPr>
          <p:nvPr/>
        </p:nvSpPr>
        <p:spPr bwMode="auto">
          <a:xfrm>
            <a:off x="6096000" y="2819400"/>
            <a:ext cx="609600" cy="579438"/>
          </a:xfrm>
          <a:prstGeom prst="rect">
            <a:avLst/>
          </a:prstGeom>
          <a:noFill/>
          <a:ln w="9525">
            <a:noFill/>
            <a:miter lim="800000"/>
            <a:headEnd/>
            <a:tailEnd/>
          </a:ln>
        </p:spPr>
        <p:txBody>
          <a:bodyPr>
            <a:prstTxWarp prst="textNoShape">
              <a:avLst/>
            </a:prstTxWarp>
            <a:spAutoFit/>
          </a:bodyPr>
          <a:lstStyle/>
          <a:p>
            <a:pPr>
              <a:spcBef>
                <a:spcPct val="50000"/>
              </a:spcBef>
            </a:pPr>
            <a:r>
              <a:rPr lang="en-US" sz="3200" b="0">
                <a:latin typeface="Times" pitchFamily="-84" charset="0"/>
              </a:rPr>
              <a:t>D</a:t>
            </a:r>
          </a:p>
        </p:txBody>
      </p:sp>
      <p:sp>
        <p:nvSpPr>
          <p:cNvPr id="733207" name="Rectangle 28"/>
          <p:cNvSpPr>
            <a:spLocks noChangeArrowheads="1"/>
          </p:cNvSpPr>
          <p:nvPr/>
        </p:nvSpPr>
        <p:spPr bwMode="auto">
          <a:xfrm>
            <a:off x="228600" y="1752600"/>
            <a:ext cx="9144000" cy="609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800" b="0" dirty="0">
                <a:solidFill>
                  <a:schemeClr val="tx2"/>
                </a:solidFill>
                <a:latin typeface="Calibri"/>
                <a:ea typeface="Osaka" pitchFamily="-84" charset="-128"/>
                <a:cs typeface="Osaka" pitchFamily="-84" charset="-128"/>
              </a:rPr>
              <a:t>Within-category discrimination is hard, across-category discrimination is easy</a:t>
            </a: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71476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5" fill="hold"/>
                                        <p:tgtEl>
                                          <p:spTgt spid="714761"/>
                                        </p:tgtEl>
                                      </p:cBhvr>
                                    </p:cmd>
                                  </p:childTnLst>
                                </p:cTn>
                              </p:par>
                            </p:childTnLst>
                          </p:cTn>
                        </p:par>
                      </p:childTnLst>
                    </p:cTn>
                  </p:par>
                </p:childTnLst>
              </p:cTn>
              <p:nextCondLst>
                <p:cond evt="onClick" delay="0">
                  <p:tgtEl>
                    <p:spTgt spid="714761"/>
                  </p:tgtEl>
                </p:cond>
              </p:nextCondLst>
            </p:seq>
            <p:seq concurrent="1" nextAc="seek">
              <p:cTn id="7" restart="whenNotActive" fill="hold" evtFilter="cancelBubble" nodeType="interactiveSeq">
                <p:stCondLst>
                  <p:cond evt="onClick" delay="0">
                    <p:tgtEl>
                      <p:spTgt spid="714762"/>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95" fill="hold"/>
                                        <p:tgtEl>
                                          <p:spTgt spid="714762"/>
                                        </p:tgtEl>
                                      </p:cBhvr>
                                    </p:cmd>
                                  </p:childTnLst>
                                </p:cTn>
                              </p:par>
                            </p:childTnLst>
                          </p:cTn>
                        </p:par>
                      </p:childTnLst>
                    </p:cTn>
                  </p:par>
                </p:childTnLst>
              </p:cTn>
              <p:nextCondLst>
                <p:cond evt="onClick" delay="0">
                  <p:tgtEl>
                    <p:spTgt spid="714762"/>
                  </p:tgtEl>
                </p:cond>
              </p:nextCondLst>
            </p:seq>
            <p:seq concurrent="1" nextAc="seek">
              <p:cTn id="12" restart="whenNotActive" fill="hold" evtFilter="cancelBubble" nodeType="interactiveSeq">
                <p:stCondLst>
                  <p:cond evt="onClick" delay="0">
                    <p:tgtEl>
                      <p:spTgt spid="71476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295" fill="hold"/>
                                        <p:tgtEl>
                                          <p:spTgt spid="714763"/>
                                        </p:tgtEl>
                                      </p:cBhvr>
                                    </p:cmd>
                                  </p:childTnLst>
                                </p:cTn>
                              </p:par>
                            </p:childTnLst>
                          </p:cTn>
                        </p:par>
                      </p:childTnLst>
                    </p:cTn>
                  </p:par>
                </p:childTnLst>
              </p:cTn>
              <p:nextCondLst>
                <p:cond evt="onClick" delay="0">
                  <p:tgtEl>
                    <p:spTgt spid="714763"/>
                  </p:tgtEl>
                </p:cond>
              </p:nextCondLst>
            </p:seq>
            <p:seq concurrent="1" nextAc="seek">
              <p:cTn id="17" restart="whenNotActive" fill="hold" evtFilter="cancelBubble" nodeType="interactiveSeq">
                <p:stCondLst>
                  <p:cond evt="onClick" delay="0">
                    <p:tgtEl>
                      <p:spTgt spid="714764"/>
                    </p:tgtEl>
                  </p:cond>
                </p:stCondLst>
                <p:endSync evt="end" delay="0">
                  <p:rtn val="all"/>
                </p:endSync>
                <p:childTnLst>
                  <p:par>
                    <p:cTn id="18" fill="hold">
                      <p:stCondLst>
                        <p:cond delay="0"/>
                      </p:stCondLst>
                      <p:childTnLst>
                        <p:par>
                          <p:cTn id="19" fill="hold">
                            <p:stCondLst>
                              <p:cond delay="0"/>
                            </p:stCondLst>
                            <p:childTnLst>
                              <p:par>
                                <p:cTn id="20" presetID="1" presetClass="mediacall" presetSubtype="0" fill="hold" nodeType="clickEffect">
                                  <p:stCondLst>
                                    <p:cond delay="0"/>
                                  </p:stCondLst>
                                  <p:childTnLst>
                                    <p:cmd type="call" cmd="playFrom(0.0)">
                                      <p:cBhvr>
                                        <p:cTn id="21" dur="295" fill="hold"/>
                                        <p:tgtEl>
                                          <p:spTgt spid="714764"/>
                                        </p:tgtEl>
                                      </p:cBhvr>
                                    </p:cmd>
                                  </p:childTnLst>
                                </p:cTn>
                              </p:par>
                            </p:childTnLst>
                          </p:cTn>
                        </p:par>
                      </p:childTnLst>
                    </p:cTn>
                  </p:par>
                </p:childTnLst>
              </p:cTn>
              <p:nextCondLst>
                <p:cond evt="onClick" delay="0">
                  <p:tgtEl>
                    <p:spTgt spid="714764"/>
                  </p:tgtEl>
                </p:cond>
              </p:nextCondLst>
            </p:seq>
            <p:seq concurrent="1" nextAc="seek">
              <p:cTn id="22" restart="whenNotActive" fill="hold" evtFilter="cancelBubble" nodeType="interactiveSeq">
                <p:stCondLst>
                  <p:cond evt="onClick" delay="0">
                    <p:tgtEl>
                      <p:spTgt spid="714765"/>
                    </p:tgtEl>
                  </p:cond>
                </p:stCondLst>
                <p:endSync evt="end" delay="0">
                  <p:rtn val="all"/>
                </p:endSync>
                <p:childTnLst>
                  <p:par>
                    <p:cTn id="23" fill="hold">
                      <p:stCondLst>
                        <p:cond delay="0"/>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295" fill="hold"/>
                                        <p:tgtEl>
                                          <p:spTgt spid="714765"/>
                                        </p:tgtEl>
                                      </p:cBhvr>
                                    </p:cmd>
                                  </p:childTnLst>
                                </p:cTn>
                              </p:par>
                            </p:childTnLst>
                          </p:cTn>
                        </p:par>
                      </p:childTnLst>
                    </p:cTn>
                  </p:par>
                </p:childTnLst>
              </p:cTn>
              <p:nextCondLst>
                <p:cond evt="onClick" delay="0">
                  <p:tgtEl>
                    <p:spTgt spid="714765"/>
                  </p:tgtEl>
                </p:cond>
              </p:nextCondLst>
            </p:seq>
            <p:seq concurrent="1" nextAc="seek">
              <p:cTn id="27" restart="whenNotActive" fill="hold" evtFilter="cancelBubble" nodeType="interactiveSeq">
                <p:stCondLst>
                  <p:cond evt="onClick" delay="0">
                    <p:tgtEl>
                      <p:spTgt spid="714766"/>
                    </p:tgtEl>
                  </p:cond>
                </p:stCondLst>
                <p:endSync evt="end" delay="0">
                  <p:rtn val="all"/>
                </p:endSync>
                <p:childTnLst>
                  <p:par>
                    <p:cTn id="28" fill="hold">
                      <p:stCondLst>
                        <p:cond delay="0"/>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295" fill="hold"/>
                                        <p:tgtEl>
                                          <p:spTgt spid="714766"/>
                                        </p:tgtEl>
                                      </p:cBhvr>
                                    </p:cmd>
                                  </p:childTnLst>
                                </p:cTn>
                              </p:par>
                            </p:childTnLst>
                          </p:cTn>
                        </p:par>
                      </p:childTnLst>
                    </p:cTn>
                  </p:par>
                </p:childTnLst>
              </p:cTn>
              <p:nextCondLst>
                <p:cond evt="onClick" delay="0">
                  <p:tgtEl>
                    <p:spTgt spid="714766"/>
                  </p:tgtEl>
                </p:cond>
              </p:nextCondLst>
            </p:seq>
            <p:audio>
              <p:cMediaNode>
                <p:cTn id="32" fill="hold" display="0">
                  <p:stCondLst>
                    <p:cond delay="indefinite"/>
                  </p:stCondLst>
                  <p:endCondLst>
                    <p:cond evt="onNext" delay="0">
                      <p:tgtEl>
                        <p:sldTgt/>
                      </p:tgtEl>
                    </p:cond>
                    <p:cond evt="onPrev" delay="0">
                      <p:tgtEl>
                        <p:sldTgt/>
                      </p:tgtEl>
                    </p:cond>
                    <p:cond evt="onStopAudio" delay="0">
                      <p:tgtEl>
                        <p:sldTgt/>
                      </p:tgtEl>
                    </p:cond>
                  </p:endCondLst>
                </p:cTn>
                <p:tgtEl>
                  <p:spTgt spid="714761"/>
                </p:tgtEl>
              </p:cMediaNode>
            </p:audio>
            <p:audio>
              <p:cMediaNode>
                <p:cTn id="33" fill="hold" display="0">
                  <p:stCondLst>
                    <p:cond delay="indefinite"/>
                  </p:stCondLst>
                  <p:endCondLst>
                    <p:cond evt="onNext" delay="0">
                      <p:tgtEl>
                        <p:sldTgt/>
                      </p:tgtEl>
                    </p:cond>
                    <p:cond evt="onPrev" delay="0">
                      <p:tgtEl>
                        <p:sldTgt/>
                      </p:tgtEl>
                    </p:cond>
                    <p:cond evt="onStopAudio" delay="0">
                      <p:tgtEl>
                        <p:sldTgt/>
                      </p:tgtEl>
                    </p:cond>
                  </p:endCondLst>
                </p:cTn>
                <p:tgtEl>
                  <p:spTgt spid="714762"/>
                </p:tgtEl>
              </p:cMediaNode>
            </p:audio>
            <p:audio>
              <p:cMediaNode>
                <p:cTn id="34" fill="hold" display="0">
                  <p:stCondLst>
                    <p:cond delay="indefinite"/>
                  </p:stCondLst>
                  <p:endCondLst>
                    <p:cond evt="onNext" delay="0">
                      <p:tgtEl>
                        <p:sldTgt/>
                      </p:tgtEl>
                    </p:cond>
                    <p:cond evt="onPrev" delay="0">
                      <p:tgtEl>
                        <p:sldTgt/>
                      </p:tgtEl>
                    </p:cond>
                    <p:cond evt="onStopAudio" delay="0">
                      <p:tgtEl>
                        <p:sldTgt/>
                      </p:tgtEl>
                    </p:cond>
                  </p:endCondLst>
                </p:cTn>
                <p:tgtEl>
                  <p:spTgt spid="714763"/>
                </p:tgtEl>
              </p:cMediaNode>
            </p:audio>
            <p:audio>
              <p:cMediaNode>
                <p:cTn id="35" fill="hold" display="0">
                  <p:stCondLst>
                    <p:cond delay="indefinite"/>
                  </p:stCondLst>
                  <p:endCondLst>
                    <p:cond evt="onNext" delay="0">
                      <p:tgtEl>
                        <p:sldTgt/>
                      </p:tgtEl>
                    </p:cond>
                    <p:cond evt="onPrev" delay="0">
                      <p:tgtEl>
                        <p:sldTgt/>
                      </p:tgtEl>
                    </p:cond>
                    <p:cond evt="onStopAudio" delay="0">
                      <p:tgtEl>
                        <p:sldTgt/>
                      </p:tgtEl>
                    </p:cond>
                  </p:endCondLst>
                </p:cTn>
                <p:tgtEl>
                  <p:spTgt spid="714764"/>
                </p:tgtEl>
              </p:cMediaNode>
            </p:audio>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714765"/>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714766"/>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234" name="Rectangle 4"/>
          <p:cNvSpPr>
            <a:spLocks noGrp="1" noChangeArrowheads="1"/>
          </p:cNvSpPr>
          <p:nvPr>
            <p:ph type="title" idx="4294967295"/>
          </p:nvPr>
        </p:nvSpPr>
        <p:spPr>
          <a:xfrm>
            <a:off x="685800" y="0"/>
            <a:ext cx="7772400" cy="1143000"/>
          </a:xfrm>
          <a:noFill/>
        </p:spPr>
        <p:txBody>
          <a:bodyPr/>
          <a:lstStyle/>
          <a:p>
            <a:pPr eaLnBrk="1" hangingPunct="1"/>
            <a:r>
              <a:rPr lang="en-US" sz="3200"/>
              <a:t>Categorical Perception</a:t>
            </a:r>
          </a:p>
        </p:txBody>
      </p:sp>
      <p:sp>
        <p:nvSpPr>
          <p:cNvPr id="735235" name="Rectangle 5"/>
          <p:cNvSpPr>
            <a:spLocks noGrp="1" noChangeArrowheads="1"/>
          </p:cNvSpPr>
          <p:nvPr>
            <p:ph type="body" idx="4294967295"/>
          </p:nvPr>
        </p:nvSpPr>
        <p:spPr>
          <a:xfrm>
            <a:off x="0" y="1066800"/>
            <a:ext cx="9144000" cy="609600"/>
          </a:xfrm>
          <a:noFill/>
        </p:spPr>
        <p:txBody>
          <a:bodyPr/>
          <a:lstStyle/>
          <a:p>
            <a:pPr eaLnBrk="1" hangingPunct="1">
              <a:lnSpc>
                <a:spcPct val="90000"/>
              </a:lnSpc>
              <a:buFontTx/>
              <a:buNone/>
            </a:pPr>
            <a:r>
              <a:rPr lang="en-US" sz="2800"/>
              <a:t>Infant categorical perception: </a:t>
            </a:r>
            <a:r>
              <a:rPr lang="en-US" sz="2800">
                <a:ea typeface="ＭＳ Ｐゴシック" pitchFamily="-84" charset="-128"/>
                <a:cs typeface="ＭＳ Ｐゴシック" pitchFamily="-84" charset="-128"/>
              </a:rPr>
              <a:t>Voice Onset Time (VOT)</a:t>
            </a:r>
            <a:endParaRPr lang="en-US" sz="2800"/>
          </a:p>
        </p:txBody>
      </p:sp>
      <p:sp>
        <p:nvSpPr>
          <p:cNvPr id="735236" name="Rectangle 25"/>
          <p:cNvSpPr>
            <a:spLocks noChangeArrowheads="1"/>
          </p:cNvSpPr>
          <p:nvPr/>
        </p:nvSpPr>
        <p:spPr bwMode="auto">
          <a:xfrm>
            <a:off x="228600" y="1752600"/>
            <a:ext cx="9144000" cy="609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800" b="0" dirty="0" err="1">
                <a:solidFill>
                  <a:schemeClr val="tx2"/>
                </a:solidFill>
                <a:latin typeface="Calibri"/>
                <a:ea typeface="Osaka" pitchFamily="-84" charset="-128"/>
                <a:cs typeface="Osaka" pitchFamily="-84" charset="-128"/>
              </a:rPr>
              <a:t>Eimas</a:t>
            </a:r>
            <a:r>
              <a:rPr lang="en-US" sz="2800" b="0" dirty="0">
                <a:solidFill>
                  <a:schemeClr val="tx2"/>
                </a:solidFill>
                <a:latin typeface="Calibri"/>
                <a:ea typeface="Osaka" pitchFamily="-84" charset="-128"/>
                <a:cs typeface="Osaka" pitchFamily="-84" charset="-128"/>
              </a:rPr>
              <a:t> et al. 1971: HAS technique</a:t>
            </a:r>
          </a:p>
        </p:txBody>
      </p:sp>
      <p:pic>
        <p:nvPicPr>
          <p:cNvPr id="735237" name="Picture 26"/>
          <p:cNvPicPr>
            <a:picLocks noChangeAspect="1" noChangeArrowheads="1"/>
          </p:cNvPicPr>
          <p:nvPr/>
        </p:nvPicPr>
        <p:blipFill>
          <a:blip r:embed="rId3"/>
          <a:srcRect/>
          <a:stretch>
            <a:fillRect/>
          </a:stretch>
        </p:blipFill>
        <p:spPr bwMode="auto">
          <a:xfrm>
            <a:off x="2286000" y="3200400"/>
            <a:ext cx="4495800" cy="3060700"/>
          </a:xfrm>
          <a:prstGeom prst="rect">
            <a:avLst/>
          </a:prstGeom>
          <a:noFill/>
          <a:ln w="9525">
            <a:noFill/>
            <a:miter lim="800000"/>
            <a:headEnd/>
            <a:tailEnd/>
          </a:ln>
        </p:spPr>
      </p:pic>
      <p:sp>
        <p:nvSpPr>
          <p:cNvPr id="735238" name="Text Box 27"/>
          <p:cNvSpPr txBox="1">
            <a:spLocks noChangeArrowheads="1"/>
          </p:cNvSpPr>
          <p:nvPr/>
        </p:nvSpPr>
        <p:spPr bwMode="auto">
          <a:xfrm>
            <a:off x="2743200" y="2362200"/>
            <a:ext cx="1274708" cy="830997"/>
          </a:xfrm>
          <a:prstGeom prst="rect">
            <a:avLst/>
          </a:prstGeom>
          <a:noFill/>
          <a:ln w="9525">
            <a:noFill/>
            <a:miter lim="800000"/>
            <a:headEnd/>
            <a:tailEnd/>
          </a:ln>
        </p:spPr>
        <p:txBody>
          <a:bodyPr wrap="none">
            <a:prstTxWarp prst="textNoShape">
              <a:avLst/>
            </a:prstTxWarp>
            <a:spAutoFit/>
          </a:bodyPr>
          <a:lstStyle/>
          <a:p>
            <a:r>
              <a:rPr lang="en-US" b="0" dirty="0">
                <a:solidFill>
                  <a:srgbClr val="0F713C"/>
                </a:solidFill>
                <a:latin typeface="Calibri"/>
              </a:rPr>
              <a:t>across </a:t>
            </a:r>
          </a:p>
          <a:p>
            <a:r>
              <a:rPr lang="en-US" b="0" dirty="0">
                <a:solidFill>
                  <a:srgbClr val="0F713C"/>
                </a:solidFill>
                <a:latin typeface="Calibri"/>
              </a:rPr>
              <a:t>category</a:t>
            </a:r>
          </a:p>
        </p:txBody>
      </p:sp>
      <p:sp>
        <p:nvSpPr>
          <p:cNvPr id="735239" name="Text Box 28"/>
          <p:cNvSpPr txBox="1">
            <a:spLocks noChangeArrowheads="1"/>
          </p:cNvSpPr>
          <p:nvPr/>
        </p:nvSpPr>
        <p:spPr bwMode="auto">
          <a:xfrm>
            <a:off x="4114800" y="2362200"/>
            <a:ext cx="1274708" cy="830997"/>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rPr>
              <a:t>within </a:t>
            </a:r>
          </a:p>
          <a:p>
            <a:r>
              <a:rPr lang="en-US" b="0" dirty="0">
                <a:solidFill>
                  <a:schemeClr val="tx2"/>
                </a:solidFill>
                <a:latin typeface="Calibri"/>
              </a:rPr>
              <a:t>category</a:t>
            </a:r>
          </a:p>
        </p:txBody>
      </p:sp>
      <p:sp>
        <p:nvSpPr>
          <p:cNvPr id="735240" name="Text Box 29"/>
          <p:cNvSpPr txBox="1">
            <a:spLocks noChangeArrowheads="1"/>
          </p:cNvSpPr>
          <p:nvPr/>
        </p:nvSpPr>
        <p:spPr bwMode="auto">
          <a:xfrm>
            <a:off x="5486400" y="2362200"/>
            <a:ext cx="1410061" cy="830997"/>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rPr>
              <a:t>control </a:t>
            </a:r>
          </a:p>
          <a:p>
            <a:r>
              <a:rPr lang="en-US" b="0" dirty="0">
                <a:solidFill>
                  <a:schemeClr val="hlink"/>
                </a:solidFill>
                <a:latin typeface="Calibri"/>
              </a:rPr>
              <a:t>(baseline)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82" name="Rectangle 4"/>
          <p:cNvSpPr>
            <a:spLocks noGrp="1" noChangeArrowheads="1"/>
          </p:cNvSpPr>
          <p:nvPr>
            <p:ph type="title" idx="4294967295"/>
          </p:nvPr>
        </p:nvSpPr>
        <p:spPr>
          <a:xfrm>
            <a:off x="685800" y="0"/>
            <a:ext cx="7772400" cy="1143000"/>
          </a:xfrm>
          <a:noFill/>
        </p:spPr>
        <p:txBody>
          <a:bodyPr/>
          <a:lstStyle/>
          <a:p>
            <a:pPr eaLnBrk="1" hangingPunct="1"/>
            <a:r>
              <a:rPr lang="en-US" sz="3200"/>
              <a:t>Categorical Perception</a:t>
            </a:r>
          </a:p>
        </p:txBody>
      </p:sp>
      <p:sp>
        <p:nvSpPr>
          <p:cNvPr id="737283" name="Rectangle 5"/>
          <p:cNvSpPr>
            <a:spLocks noGrp="1" noChangeArrowheads="1"/>
          </p:cNvSpPr>
          <p:nvPr>
            <p:ph type="body" idx="4294967295"/>
          </p:nvPr>
        </p:nvSpPr>
        <p:spPr>
          <a:xfrm>
            <a:off x="0" y="1066800"/>
            <a:ext cx="9144000" cy="609600"/>
          </a:xfrm>
          <a:noFill/>
        </p:spPr>
        <p:txBody>
          <a:bodyPr/>
          <a:lstStyle/>
          <a:p>
            <a:pPr eaLnBrk="1" hangingPunct="1">
              <a:lnSpc>
                <a:spcPct val="90000"/>
              </a:lnSpc>
              <a:buFontTx/>
              <a:buNone/>
            </a:pPr>
            <a:r>
              <a:rPr lang="en-US" sz="2800"/>
              <a:t>Infant categorical perception: </a:t>
            </a:r>
            <a:r>
              <a:rPr lang="en-US" sz="2800">
                <a:ea typeface="ＭＳ Ｐゴシック" pitchFamily="-84" charset="-128"/>
                <a:cs typeface="ＭＳ Ｐゴシック" pitchFamily="-84" charset="-128"/>
              </a:rPr>
              <a:t>Voice Onset Time (VOT)</a:t>
            </a:r>
            <a:endParaRPr lang="en-US" sz="2800"/>
          </a:p>
        </p:txBody>
      </p:sp>
      <p:sp>
        <p:nvSpPr>
          <p:cNvPr id="737284" name="Rectangle 6"/>
          <p:cNvSpPr>
            <a:spLocks noChangeArrowheads="1"/>
          </p:cNvSpPr>
          <p:nvPr/>
        </p:nvSpPr>
        <p:spPr bwMode="auto">
          <a:xfrm>
            <a:off x="228600" y="1752600"/>
            <a:ext cx="9144000" cy="609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800" b="0" dirty="0" err="1">
                <a:solidFill>
                  <a:schemeClr val="tx2"/>
                </a:solidFill>
                <a:latin typeface="Calibri"/>
                <a:ea typeface="Osaka" pitchFamily="-84" charset="-128"/>
                <a:cs typeface="Osaka" pitchFamily="-84" charset="-128"/>
              </a:rPr>
              <a:t>Eimas</a:t>
            </a:r>
            <a:r>
              <a:rPr lang="en-US" sz="2800" b="0" dirty="0">
                <a:solidFill>
                  <a:schemeClr val="tx2"/>
                </a:solidFill>
                <a:latin typeface="Calibri"/>
                <a:ea typeface="Osaka" pitchFamily="-84" charset="-128"/>
                <a:cs typeface="Osaka" pitchFamily="-84" charset="-128"/>
              </a:rPr>
              <a:t> et al. 1971: HAS technique</a:t>
            </a:r>
          </a:p>
        </p:txBody>
      </p:sp>
      <p:pic>
        <p:nvPicPr>
          <p:cNvPr id="737285" name="Picture 7"/>
          <p:cNvPicPr>
            <a:picLocks noChangeAspect="1" noChangeArrowheads="1"/>
          </p:cNvPicPr>
          <p:nvPr/>
        </p:nvPicPr>
        <p:blipFill>
          <a:blip r:embed="rId3"/>
          <a:srcRect/>
          <a:stretch>
            <a:fillRect/>
          </a:stretch>
        </p:blipFill>
        <p:spPr bwMode="auto">
          <a:xfrm>
            <a:off x="2286000" y="3200400"/>
            <a:ext cx="4495800" cy="3060700"/>
          </a:xfrm>
          <a:prstGeom prst="rect">
            <a:avLst/>
          </a:prstGeom>
          <a:noFill/>
          <a:ln w="9525">
            <a:noFill/>
            <a:miter lim="800000"/>
            <a:headEnd/>
            <a:tailEnd/>
          </a:ln>
        </p:spPr>
      </p:pic>
      <p:sp>
        <p:nvSpPr>
          <p:cNvPr id="737289" name="Oval 11"/>
          <p:cNvSpPr>
            <a:spLocks noChangeArrowheads="1"/>
          </p:cNvSpPr>
          <p:nvPr/>
        </p:nvSpPr>
        <p:spPr bwMode="auto">
          <a:xfrm>
            <a:off x="3124200" y="3657600"/>
            <a:ext cx="685800" cy="1295400"/>
          </a:xfrm>
          <a:prstGeom prst="ellipse">
            <a:avLst/>
          </a:prstGeom>
          <a:noFill/>
          <a:ln w="63500">
            <a:solidFill>
              <a:srgbClr val="0C6034"/>
            </a:solidFill>
            <a:round/>
            <a:headEnd/>
            <a:tailEnd/>
          </a:ln>
        </p:spPr>
        <p:txBody>
          <a:bodyPr wrap="none" anchor="ctr">
            <a:prstTxWarp prst="textNoShape">
              <a:avLst/>
            </a:prstTxWarp>
          </a:bodyPr>
          <a:lstStyle/>
          <a:p>
            <a:endParaRPr lang="en-US" dirty="0">
              <a:solidFill>
                <a:srgbClr val="0C6034"/>
              </a:solidFill>
              <a:latin typeface="Calibri"/>
            </a:endParaRPr>
          </a:p>
        </p:txBody>
      </p:sp>
      <p:sp>
        <p:nvSpPr>
          <p:cNvPr id="737290" name="Oval 12"/>
          <p:cNvSpPr>
            <a:spLocks noChangeArrowheads="1"/>
          </p:cNvSpPr>
          <p:nvPr/>
        </p:nvSpPr>
        <p:spPr bwMode="auto">
          <a:xfrm>
            <a:off x="5791200" y="3962400"/>
            <a:ext cx="685800" cy="1295400"/>
          </a:xfrm>
          <a:prstGeom prst="ellipse">
            <a:avLst/>
          </a:prstGeom>
          <a:noFill/>
          <a:ln w="63500">
            <a:solidFill>
              <a:schemeClr val="hlink"/>
            </a:solidFill>
            <a:round/>
            <a:headEnd/>
            <a:tailEnd/>
          </a:ln>
        </p:spPr>
        <p:txBody>
          <a:bodyPr wrap="none" anchor="ctr">
            <a:prstTxWarp prst="textNoShape">
              <a:avLst/>
            </a:prstTxWarp>
          </a:bodyPr>
          <a:lstStyle/>
          <a:p>
            <a:endParaRPr lang="en-US" dirty="0">
              <a:latin typeface="Calibri"/>
            </a:endParaRPr>
          </a:p>
        </p:txBody>
      </p:sp>
      <p:sp>
        <p:nvSpPr>
          <p:cNvPr id="737291" name="Text Box 13"/>
          <p:cNvSpPr txBox="1">
            <a:spLocks noChangeArrowheads="1"/>
          </p:cNvSpPr>
          <p:nvPr/>
        </p:nvSpPr>
        <p:spPr bwMode="auto">
          <a:xfrm>
            <a:off x="2438400" y="5334000"/>
            <a:ext cx="4267200" cy="396875"/>
          </a:xfrm>
          <a:prstGeom prst="rect">
            <a:avLst/>
          </a:prstGeom>
          <a:solidFill>
            <a:srgbClr val="FFFFFF"/>
          </a:solidFill>
          <a:ln w="9525">
            <a:noFill/>
            <a:miter lim="800000"/>
            <a:headEnd/>
            <a:tailEnd/>
          </a:ln>
        </p:spPr>
        <p:txBody>
          <a:bodyPr>
            <a:prstTxWarp prst="textNoShape">
              <a:avLst/>
            </a:prstTxWarp>
            <a:spAutoFit/>
          </a:bodyPr>
          <a:lstStyle/>
          <a:p>
            <a:r>
              <a:rPr lang="en-US" sz="2000" b="0" dirty="0">
                <a:solidFill>
                  <a:srgbClr val="230EA5"/>
                </a:solidFill>
                <a:latin typeface="Calibri"/>
              </a:rPr>
              <a:t>Infants notice, compared to control</a:t>
            </a:r>
          </a:p>
        </p:txBody>
      </p:sp>
      <p:sp>
        <p:nvSpPr>
          <p:cNvPr id="737292" name="Text Box 27"/>
          <p:cNvSpPr txBox="1">
            <a:spLocks noChangeArrowheads="1"/>
          </p:cNvSpPr>
          <p:nvPr/>
        </p:nvSpPr>
        <p:spPr bwMode="auto">
          <a:xfrm>
            <a:off x="2743200" y="2362200"/>
            <a:ext cx="1274708" cy="830997"/>
          </a:xfrm>
          <a:prstGeom prst="rect">
            <a:avLst/>
          </a:prstGeom>
          <a:noFill/>
          <a:ln w="9525">
            <a:noFill/>
            <a:miter lim="800000"/>
            <a:headEnd/>
            <a:tailEnd/>
          </a:ln>
        </p:spPr>
        <p:txBody>
          <a:bodyPr wrap="none">
            <a:prstTxWarp prst="textNoShape">
              <a:avLst/>
            </a:prstTxWarp>
            <a:spAutoFit/>
          </a:bodyPr>
          <a:lstStyle/>
          <a:p>
            <a:r>
              <a:rPr lang="en-US" b="0" dirty="0">
                <a:solidFill>
                  <a:srgbClr val="0F713C"/>
                </a:solidFill>
                <a:latin typeface="Calibri"/>
              </a:rPr>
              <a:t>across </a:t>
            </a:r>
          </a:p>
          <a:p>
            <a:r>
              <a:rPr lang="en-US" b="0" dirty="0">
                <a:solidFill>
                  <a:srgbClr val="0F713C"/>
                </a:solidFill>
                <a:latin typeface="Calibri"/>
              </a:rPr>
              <a:t>category</a:t>
            </a:r>
          </a:p>
        </p:txBody>
      </p:sp>
      <p:sp>
        <p:nvSpPr>
          <p:cNvPr id="737293" name="Text Box 28"/>
          <p:cNvSpPr txBox="1">
            <a:spLocks noChangeArrowheads="1"/>
          </p:cNvSpPr>
          <p:nvPr/>
        </p:nvSpPr>
        <p:spPr bwMode="auto">
          <a:xfrm>
            <a:off x="4114800" y="2362200"/>
            <a:ext cx="1274708" cy="830997"/>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rPr>
              <a:t>within </a:t>
            </a:r>
          </a:p>
          <a:p>
            <a:r>
              <a:rPr lang="en-US" b="0" dirty="0">
                <a:solidFill>
                  <a:schemeClr val="tx2"/>
                </a:solidFill>
                <a:latin typeface="Calibri"/>
              </a:rPr>
              <a:t>category</a:t>
            </a:r>
          </a:p>
        </p:txBody>
      </p:sp>
      <p:sp>
        <p:nvSpPr>
          <p:cNvPr id="737294" name="Text Box 29"/>
          <p:cNvSpPr txBox="1">
            <a:spLocks noChangeArrowheads="1"/>
          </p:cNvSpPr>
          <p:nvPr/>
        </p:nvSpPr>
        <p:spPr bwMode="auto">
          <a:xfrm>
            <a:off x="5486400" y="2362200"/>
            <a:ext cx="1410061" cy="830997"/>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rPr>
              <a:t>control </a:t>
            </a:r>
          </a:p>
          <a:p>
            <a:r>
              <a:rPr lang="en-US" b="0" dirty="0">
                <a:solidFill>
                  <a:schemeClr val="hlink"/>
                </a:solidFill>
                <a:latin typeface="Calibri"/>
              </a:rPr>
              <a:t>(baseline)</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4"/>
          <p:cNvSpPr>
            <a:spLocks noGrp="1" noChangeArrowheads="1"/>
          </p:cNvSpPr>
          <p:nvPr>
            <p:ph type="title" idx="4294967295"/>
          </p:nvPr>
        </p:nvSpPr>
        <p:spPr>
          <a:xfrm>
            <a:off x="685800" y="0"/>
            <a:ext cx="7772400" cy="1143000"/>
          </a:xfrm>
          <a:noFill/>
        </p:spPr>
        <p:txBody>
          <a:bodyPr/>
          <a:lstStyle/>
          <a:p>
            <a:pPr eaLnBrk="1" hangingPunct="1"/>
            <a:r>
              <a:rPr lang="en-US" sz="3200"/>
              <a:t>Categorical Perception</a:t>
            </a:r>
          </a:p>
        </p:txBody>
      </p:sp>
      <p:sp>
        <p:nvSpPr>
          <p:cNvPr id="739331" name="Rectangle 5"/>
          <p:cNvSpPr>
            <a:spLocks noGrp="1" noChangeArrowheads="1"/>
          </p:cNvSpPr>
          <p:nvPr>
            <p:ph type="body" idx="4294967295"/>
          </p:nvPr>
        </p:nvSpPr>
        <p:spPr>
          <a:xfrm>
            <a:off x="0" y="1066800"/>
            <a:ext cx="9144000" cy="609600"/>
          </a:xfrm>
          <a:noFill/>
        </p:spPr>
        <p:txBody>
          <a:bodyPr/>
          <a:lstStyle/>
          <a:p>
            <a:pPr eaLnBrk="1" hangingPunct="1">
              <a:lnSpc>
                <a:spcPct val="90000"/>
              </a:lnSpc>
              <a:buFontTx/>
              <a:buNone/>
            </a:pPr>
            <a:r>
              <a:rPr lang="en-US" sz="2800"/>
              <a:t>Infant categorical perception: </a:t>
            </a:r>
            <a:r>
              <a:rPr lang="en-US" sz="2800">
                <a:ea typeface="ＭＳ Ｐゴシック" pitchFamily="-84" charset="-128"/>
                <a:cs typeface="ＭＳ Ｐゴシック" pitchFamily="-84" charset="-128"/>
              </a:rPr>
              <a:t>Voice Onset Time (VOT)</a:t>
            </a:r>
            <a:endParaRPr lang="en-US" sz="2800"/>
          </a:p>
        </p:txBody>
      </p:sp>
      <p:sp>
        <p:nvSpPr>
          <p:cNvPr id="739332" name="Rectangle 6"/>
          <p:cNvSpPr>
            <a:spLocks noChangeArrowheads="1"/>
          </p:cNvSpPr>
          <p:nvPr/>
        </p:nvSpPr>
        <p:spPr bwMode="auto">
          <a:xfrm>
            <a:off x="228600" y="1752600"/>
            <a:ext cx="9144000" cy="609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sz="2800" b="0" dirty="0" err="1">
                <a:solidFill>
                  <a:schemeClr val="tx2"/>
                </a:solidFill>
                <a:latin typeface="Calibri"/>
                <a:ea typeface="Osaka" pitchFamily="-84" charset="-128"/>
                <a:cs typeface="Osaka" pitchFamily="-84" charset="-128"/>
              </a:rPr>
              <a:t>Eimas</a:t>
            </a:r>
            <a:r>
              <a:rPr lang="en-US" sz="2800" b="0" dirty="0">
                <a:solidFill>
                  <a:schemeClr val="tx2"/>
                </a:solidFill>
                <a:latin typeface="Calibri"/>
                <a:ea typeface="Osaka" pitchFamily="-84" charset="-128"/>
                <a:cs typeface="Osaka" pitchFamily="-84" charset="-128"/>
              </a:rPr>
              <a:t> et al. 1971: HAS technique</a:t>
            </a:r>
          </a:p>
        </p:txBody>
      </p:sp>
      <p:pic>
        <p:nvPicPr>
          <p:cNvPr id="739333" name="Picture 7"/>
          <p:cNvPicPr>
            <a:picLocks noChangeAspect="1" noChangeArrowheads="1"/>
          </p:cNvPicPr>
          <p:nvPr/>
        </p:nvPicPr>
        <p:blipFill>
          <a:blip r:embed="rId3"/>
          <a:srcRect/>
          <a:stretch>
            <a:fillRect/>
          </a:stretch>
        </p:blipFill>
        <p:spPr bwMode="auto">
          <a:xfrm>
            <a:off x="2286000" y="3200400"/>
            <a:ext cx="4495800" cy="3060700"/>
          </a:xfrm>
          <a:prstGeom prst="rect">
            <a:avLst/>
          </a:prstGeom>
          <a:noFill/>
          <a:ln w="9525">
            <a:noFill/>
            <a:miter lim="800000"/>
            <a:headEnd/>
            <a:tailEnd/>
          </a:ln>
        </p:spPr>
      </p:pic>
      <p:sp>
        <p:nvSpPr>
          <p:cNvPr id="739337" name="Oval 11"/>
          <p:cNvSpPr>
            <a:spLocks noChangeArrowheads="1"/>
          </p:cNvSpPr>
          <p:nvPr/>
        </p:nvSpPr>
        <p:spPr bwMode="auto">
          <a:xfrm>
            <a:off x="4419600" y="3886200"/>
            <a:ext cx="685800" cy="1295400"/>
          </a:xfrm>
          <a:prstGeom prst="ellipse">
            <a:avLst/>
          </a:prstGeom>
          <a:noFill/>
          <a:ln w="63500">
            <a:solidFill>
              <a:schemeClr val="tx2"/>
            </a:solidFill>
            <a:round/>
            <a:headEnd/>
            <a:tailEnd/>
          </a:ln>
        </p:spPr>
        <p:txBody>
          <a:bodyPr wrap="none" anchor="ctr">
            <a:prstTxWarp prst="textNoShape">
              <a:avLst/>
            </a:prstTxWarp>
          </a:bodyPr>
          <a:lstStyle/>
          <a:p>
            <a:endParaRPr lang="en-US" dirty="0">
              <a:latin typeface="Calibri"/>
            </a:endParaRPr>
          </a:p>
        </p:txBody>
      </p:sp>
      <p:sp>
        <p:nvSpPr>
          <p:cNvPr id="739338" name="Oval 12"/>
          <p:cNvSpPr>
            <a:spLocks noChangeArrowheads="1"/>
          </p:cNvSpPr>
          <p:nvPr/>
        </p:nvSpPr>
        <p:spPr bwMode="auto">
          <a:xfrm>
            <a:off x="5791200" y="3962400"/>
            <a:ext cx="685800" cy="1295400"/>
          </a:xfrm>
          <a:prstGeom prst="ellipse">
            <a:avLst/>
          </a:prstGeom>
          <a:noFill/>
          <a:ln w="63500">
            <a:solidFill>
              <a:schemeClr val="hlink"/>
            </a:solidFill>
            <a:round/>
            <a:headEnd/>
            <a:tailEnd/>
          </a:ln>
        </p:spPr>
        <p:txBody>
          <a:bodyPr wrap="none" anchor="ctr">
            <a:prstTxWarp prst="textNoShape">
              <a:avLst/>
            </a:prstTxWarp>
          </a:bodyPr>
          <a:lstStyle/>
          <a:p>
            <a:endParaRPr lang="en-US" dirty="0">
              <a:latin typeface="Calibri"/>
            </a:endParaRPr>
          </a:p>
        </p:txBody>
      </p:sp>
      <p:sp>
        <p:nvSpPr>
          <p:cNvPr id="739339" name="Text Box 13"/>
          <p:cNvSpPr txBox="1">
            <a:spLocks noChangeArrowheads="1"/>
          </p:cNvSpPr>
          <p:nvPr/>
        </p:nvSpPr>
        <p:spPr bwMode="auto">
          <a:xfrm>
            <a:off x="2286000" y="5410200"/>
            <a:ext cx="4419600" cy="366713"/>
          </a:xfrm>
          <a:prstGeom prst="rect">
            <a:avLst/>
          </a:prstGeom>
          <a:solidFill>
            <a:srgbClr val="FFFFFF"/>
          </a:solidFill>
          <a:ln w="9525">
            <a:noFill/>
            <a:miter lim="800000"/>
            <a:headEnd/>
            <a:tailEnd/>
          </a:ln>
        </p:spPr>
        <p:txBody>
          <a:bodyPr>
            <a:prstTxWarp prst="textNoShape">
              <a:avLst/>
            </a:prstTxWarp>
            <a:spAutoFit/>
          </a:bodyPr>
          <a:lstStyle/>
          <a:p>
            <a:r>
              <a:rPr lang="en-US" sz="1800" b="0" dirty="0">
                <a:solidFill>
                  <a:srgbClr val="230EA5"/>
                </a:solidFill>
                <a:latin typeface="Calibri"/>
              </a:rPr>
              <a:t>Infants don’t notice, compared to control</a:t>
            </a:r>
          </a:p>
        </p:txBody>
      </p:sp>
      <p:sp>
        <p:nvSpPr>
          <p:cNvPr id="739340" name="Text Box 27"/>
          <p:cNvSpPr txBox="1">
            <a:spLocks noChangeArrowheads="1"/>
          </p:cNvSpPr>
          <p:nvPr/>
        </p:nvSpPr>
        <p:spPr bwMode="auto">
          <a:xfrm>
            <a:off x="2743200" y="2362200"/>
            <a:ext cx="1274708" cy="830997"/>
          </a:xfrm>
          <a:prstGeom prst="rect">
            <a:avLst/>
          </a:prstGeom>
          <a:noFill/>
          <a:ln w="9525">
            <a:noFill/>
            <a:miter lim="800000"/>
            <a:headEnd/>
            <a:tailEnd/>
          </a:ln>
        </p:spPr>
        <p:txBody>
          <a:bodyPr wrap="none">
            <a:prstTxWarp prst="textNoShape">
              <a:avLst/>
            </a:prstTxWarp>
            <a:spAutoFit/>
          </a:bodyPr>
          <a:lstStyle/>
          <a:p>
            <a:r>
              <a:rPr lang="en-US" b="0" dirty="0">
                <a:solidFill>
                  <a:srgbClr val="0F713C"/>
                </a:solidFill>
                <a:latin typeface="Calibri"/>
              </a:rPr>
              <a:t>across </a:t>
            </a:r>
          </a:p>
          <a:p>
            <a:r>
              <a:rPr lang="en-US" b="0" dirty="0">
                <a:solidFill>
                  <a:srgbClr val="0F713C"/>
                </a:solidFill>
                <a:latin typeface="Calibri"/>
              </a:rPr>
              <a:t>category</a:t>
            </a:r>
          </a:p>
        </p:txBody>
      </p:sp>
      <p:sp>
        <p:nvSpPr>
          <p:cNvPr id="739341" name="Text Box 28"/>
          <p:cNvSpPr txBox="1">
            <a:spLocks noChangeArrowheads="1"/>
          </p:cNvSpPr>
          <p:nvPr/>
        </p:nvSpPr>
        <p:spPr bwMode="auto">
          <a:xfrm>
            <a:off x="4114800" y="2362200"/>
            <a:ext cx="1274708" cy="830997"/>
          </a:xfrm>
          <a:prstGeom prst="rect">
            <a:avLst/>
          </a:prstGeom>
          <a:noFill/>
          <a:ln w="9525">
            <a:noFill/>
            <a:miter lim="800000"/>
            <a:headEnd/>
            <a:tailEnd/>
          </a:ln>
        </p:spPr>
        <p:txBody>
          <a:bodyPr wrap="none">
            <a:prstTxWarp prst="textNoShape">
              <a:avLst/>
            </a:prstTxWarp>
            <a:spAutoFit/>
          </a:bodyPr>
          <a:lstStyle/>
          <a:p>
            <a:r>
              <a:rPr lang="en-US" b="0" dirty="0">
                <a:solidFill>
                  <a:schemeClr val="tx2"/>
                </a:solidFill>
                <a:latin typeface="Calibri"/>
              </a:rPr>
              <a:t>within </a:t>
            </a:r>
          </a:p>
          <a:p>
            <a:r>
              <a:rPr lang="en-US" b="0" dirty="0">
                <a:solidFill>
                  <a:schemeClr val="tx2"/>
                </a:solidFill>
                <a:latin typeface="Calibri"/>
              </a:rPr>
              <a:t>category</a:t>
            </a:r>
          </a:p>
        </p:txBody>
      </p:sp>
      <p:sp>
        <p:nvSpPr>
          <p:cNvPr id="739342" name="Text Box 29"/>
          <p:cNvSpPr txBox="1">
            <a:spLocks noChangeArrowheads="1"/>
          </p:cNvSpPr>
          <p:nvPr/>
        </p:nvSpPr>
        <p:spPr bwMode="auto">
          <a:xfrm>
            <a:off x="5486400" y="2362200"/>
            <a:ext cx="1410061" cy="830997"/>
          </a:xfrm>
          <a:prstGeom prst="rect">
            <a:avLst/>
          </a:prstGeom>
          <a:noFill/>
          <a:ln w="9525">
            <a:noFill/>
            <a:miter lim="800000"/>
            <a:headEnd/>
            <a:tailEnd/>
          </a:ln>
        </p:spPr>
        <p:txBody>
          <a:bodyPr wrap="none">
            <a:prstTxWarp prst="textNoShape">
              <a:avLst/>
            </a:prstTxWarp>
            <a:spAutoFit/>
          </a:bodyPr>
          <a:lstStyle/>
          <a:p>
            <a:r>
              <a:rPr lang="en-US" b="0" dirty="0">
                <a:solidFill>
                  <a:schemeClr val="hlink"/>
                </a:solidFill>
                <a:latin typeface="Calibri"/>
              </a:rPr>
              <a:t>control </a:t>
            </a:r>
          </a:p>
          <a:p>
            <a:r>
              <a:rPr lang="en-US" b="0" dirty="0">
                <a:solidFill>
                  <a:schemeClr val="hlink"/>
                </a:solidFill>
                <a:latin typeface="Calibri"/>
              </a:rPr>
              <a:t>(baseline)</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4"/>
          <p:cNvSpPr>
            <a:spLocks noGrp="1" noChangeArrowheads="1"/>
          </p:cNvSpPr>
          <p:nvPr>
            <p:ph type="title" idx="4294967295"/>
          </p:nvPr>
        </p:nvSpPr>
        <p:spPr>
          <a:xfrm>
            <a:off x="685800" y="0"/>
            <a:ext cx="7772400" cy="1143000"/>
          </a:xfrm>
          <a:noFill/>
        </p:spPr>
        <p:txBody>
          <a:bodyPr/>
          <a:lstStyle/>
          <a:p>
            <a:pPr eaLnBrk="1" hangingPunct="1"/>
            <a:r>
              <a:rPr lang="en-US" sz="3200"/>
              <a:t>Categorical Perception</a:t>
            </a:r>
          </a:p>
        </p:txBody>
      </p:sp>
      <p:sp>
        <p:nvSpPr>
          <p:cNvPr id="741379" name="Rectangle 5"/>
          <p:cNvSpPr>
            <a:spLocks noGrp="1" noChangeArrowheads="1"/>
          </p:cNvSpPr>
          <p:nvPr>
            <p:ph type="body" idx="4294967295"/>
          </p:nvPr>
        </p:nvSpPr>
        <p:spPr>
          <a:xfrm>
            <a:off x="0" y="1066800"/>
            <a:ext cx="9144000" cy="609600"/>
          </a:xfrm>
          <a:noFill/>
        </p:spPr>
        <p:txBody>
          <a:bodyPr/>
          <a:lstStyle/>
          <a:p>
            <a:pPr eaLnBrk="1" hangingPunct="1">
              <a:lnSpc>
                <a:spcPct val="90000"/>
              </a:lnSpc>
              <a:buFontTx/>
              <a:buNone/>
            </a:pPr>
            <a:r>
              <a:rPr lang="en-US" sz="2800"/>
              <a:t>Categorical perception: a special human ability?</a:t>
            </a:r>
          </a:p>
        </p:txBody>
      </p:sp>
      <p:sp>
        <p:nvSpPr>
          <p:cNvPr id="741380" name="Rectangle 25"/>
          <p:cNvSpPr>
            <a:spLocks noChangeArrowheads="1"/>
          </p:cNvSpPr>
          <p:nvPr/>
        </p:nvSpPr>
        <p:spPr bwMode="auto">
          <a:xfrm>
            <a:off x="228600" y="1752600"/>
            <a:ext cx="8382000" cy="1447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tx2"/>
                </a:solidFill>
                <a:latin typeface="Calibri"/>
                <a:ea typeface="Osaka" pitchFamily="-84" charset="-128"/>
                <a:cs typeface="Osaka" pitchFamily="-84" charset="-128"/>
              </a:rPr>
              <a:t>Categorical perception is not specific to the human ear, though - it’s a feature shared with other mammals like chinchillas </a:t>
            </a:r>
            <a:r>
              <a:rPr lang="en-US" sz="2800" b="0" dirty="0">
                <a:solidFill>
                  <a:schemeClr val="tx2"/>
                </a:solidFill>
                <a:latin typeface="Calibri"/>
                <a:ea typeface="Osaka" pitchFamily="-84" charset="-128"/>
                <a:cs typeface="Osaka" pitchFamily="-84" charset="-128"/>
              </a:rPr>
              <a:t>(</a:t>
            </a:r>
            <a:r>
              <a:rPr lang="en-US" sz="2200" b="0" dirty="0">
                <a:solidFill>
                  <a:schemeClr val="tx2"/>
                </a:solidFill>
                <a:latin typeface="Calibri"/>
                <a:ea typeface="Osaka" pitchFamily="-84" charset="-128"/>
                <a:cs typeface="Osaka" pitchFamily="-84" charset="-128"/>
              </a:rPr>
              <a:t>tested with an Avoidance Conditioning Procedure</a:t>
            </a:r>
            <a:r>
              <a:rPr lang="en-US" sz="2800" b="0" dirty="0">
                <a:solidFill>
                  <a:schemeClr val="tx2"/>
                </a:solidFill>
                <a:latin typeface="Calibri"/>
                <a:ea typeface="Osaka" pitchFamily="-84" charset="-128"/>
                <a:cs typeface="Osaka" pitchFamily="-84" charset="-128"/>
              </a:rPr>
              <a:t>)!</a:t>
            </a:r>
          </a:p>
        </p:txBody>
      </p:sp>
      <p:pic>
        <p:nvPicPr>
          <p:cNvPr id="741381" name="Picture 26"/>
          <p:cNvPicPr>
            <a:picLocks noChangeAspect="1" noChangeArrowheads="1"/>
          </p:cNvPicPr>
          <p:nvPr/>
        </p:nvPicPr>
        <p:blipFill>
          <a:blip r:embed="rId3"/>
          <a:srcRect/>
          <a:stretch>
            <a:fillRect/>
          </a:stretch>
        </p:blipFill>
        <p:spPr bwMode="auto">
          <a:xfrm>
            <a:off x="2590800" y="3352800"/>
            <a:ext cx="2590800" cy="19732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3426" name="Picture 7"/>
          <p:cNvPicPr>
            <a:picLocks noChangeAspect="1" noChangeArrowheads="1"/>
          </p:cNvPicPr>
          <p:nvPr/>
        </p:nvPicPr>
        <p:blipFill>
          <a:blip r:embed="rId3"/>
          <a:srcRect/>
          <a:stretch>
            <a:fillRect/>
          </a:stretch>
        </p:blipFill>
        <p:spPr bwMode="auto">
          <a:xfrm>
            <a:off x="5867400" y="2286000"/>
            <a:ext cx="1389063" cy="992188"/>
          </a:xfrm>
          <a:prstGeom prst="rect">
            <a:avLst/>
          </a:prstGeom>
          <a:noFill/>
          <a:ln w="9525">
            <a:noFill/>
            <a:miter lim="800000"/>
            <a:headEnd/>
            <a:tailEnd/>
          </a:ln>
        </p:spPr>
      </p:pic>
      <p:sp>
        <p:nvSpPr>
          <p:cNvPr id="743427" name="Rectangle 5"/>
          <p:cNvSpPr>
            <a:spLocks noGrp="1" noChangeArrowheads="1"/>
          </p:cNvSpPr>
          <p:nvPr>
            <p:ph type="title" idx="4294967295"/>
          </p:nvPr>
        </p:nvSpPr>
        <p:spPr>
          <a:xfrm>
            <a:off x="1066800" y="304800"/>
            <a:ext cx="7543800" cy="1431925"/>
          </a:xfrm>
        </p:spPr>
        <p:txBody>
          <a:bodyPr/>
          <a:lstStyle/>
          <a:p>
            <a:pPr eaLnBrk="1" hangingPunct="1"/>
            <a:r>
              <a:rPr lang="en-US" sz="3200"/>
              <a:t>Avoidance Conditioning Procedure</a:t>
            </a:r>
          </a:p>
        </p:txBody>
      </p:sp>
      <p:sp>
        <p:nvSpPr>
          <p:cNvPr id="6" name="Rectangle 6"/>
          <p:cNvSpPr txBox="1">
            <a:spLocks noChangeArrowheads="1"/>
          </p:cNvSpPr>
          <p:nvPr/>
        </p:nvSpPr>
        <p:spPr bwMode="auto">
          <a:xfrm>
            <a:off x="609600" y="1676400"/>
            <a:ext cx="7543800" cy="4114800"/>
          </a:xfrm>
          <a:prstGeom prst="rect">
            <a:avLst/>
          </a:prstGeom>
          <a:noFill/>
          <a:ln w="9525">
            <a:noFill/>
            <a:miter lim="800000"/>
            <a:headEnd/>
            <a:tailEnd/>
          </a:ln>
          <a:effectLst/>
        </p:spPr>
        <p:txBody>
          <a:bodyPr>
            <a:prstTxWarp prst="textNoShape">
              <a:avLst/>
            </a:prstTxWarp>
          </a:bodyPr>
          <a:lstStyle/>
          <a:p>
            <a:pPr marL="342900" indent="-342900" eaLnBrk="1" hangingPunct="1">
              <a:spcBef>
                <a:spcPct val="20000"/>
              </a:spcBef>
              <a:buClr>
                <a:schemeClr val="hlink"/>
              </a:buClr>
              <a:buSzPct val="70000"/>
              <a:buFont typeface="Wingdings" pitchFamily="-84" charset="2"/>
              <a:buChar char="n"/>
            </a:pPr>
            <a:r>
              <a:rPr lang="en-US" b="0" dirty="0">
                <a:latin typeface="Calibri"/>
                <a:ea typeface="Osaka" pitchFamily="-84" charset="-128"/>
                <a:cs typeface="Osaka" pitchFamily="-84" charset="-128"/>
              </a:rPr>
              <a:t>Speech sound at one end of the continuum </a:t>
            </a:r>
          </a:p>
          <a:p>
            <a:pPr marL="342900" indent="-342900" eaLnBrk="1" hangingPunct="1">
              <a:spcBef>
                <a:spcPct val="20000"/>
              </a:spcBef>
              <a:buClr>
                <a:schemeClr val="hlink"/>
              </a:buClr>
              <a:buSzPct val="70000"/>
            </a:pPr>
            <a:r>
              <a:rPr lang="en-US" b="0" dirty="0">
                <a:latin typeface="Calibri"/>
                <a:ea typeface="Osaka" pitchFamily="-84" charset="-128"/>
                <a:cs typeface="Osaka" pitchFamily="-84" charset="-128"/>
              </a:rPr>
              <a:t>    </a:t>
            </a:r>
            <a:r>
              <a:rPr lang="en-US" b="0" dirty="0">
                <a:solidFill>
                  <a:srgbClr val="B3129A"/>
                </a:solidFill>
                <a:latin typeface="Calibri"/>
                <a:ea typeface="Osaka" pitchFamily="-84" charset="-128"/>
                <a:cs typeface="Osaka" pitchFamily="-84" charset="-128"/>
              </a:rPr>
              <a:t>paired with shock</a:t>
            </a:r>
            <a:endParaRPr lang="en-US" b="0" dirty="0">
              <a:solidFill>
                <a:srgbClr val="FFFF00"/>
              </a:solidFill>
              <a:latin typeface="Calibri"/>
              <a:ea typeface="Osaka" pitchFamily="-84" charset="-128"/>
              <a:cs typeface="Osaka" pitchFamily="-84" charset="-128"/>
            </a:endParaRPr>
          </a:p>
          <a:p>
            <a:pPr marL="342900" indent="-342900" eaLnBrk="1" hangingPunct="1">
              <a:spcBef>
                <a:spcPct val="20000"/>
              </a:spcBef>
              <a:buClr>
                <a:schemeClr val="hlink"/>
              </a:buClr>
              <a:buSzPct val="70000"/>
              <a:buFont typeface="Wingdings" pitchFamily="-84" charset="2"/>
              <a:buChar char="n"/>
            </a:pPr>
            <a:r>
              <a:rPr lang="en-US" b="0" dirty="0">
                <a:latin typeface="Calibri"/>
                <a:ea typeface="Osaka" pitchFamily="-84" charset="-128"/>
                <a:cs typeface="Osaka" pitchFamily="-84" charset="-128"/>
              </a:rPr>
              <a:t>Other end </a:t>
            </a:r>
            <a:r>
              <a:rPr lang="en-US" b="0" dirty="0">
                <a:solidFill>
                  <a:srgbClr val="0C6034"/>
                </a:solidFill>
                <a:latin typeface="Calibri"/>
                <a:ea typeface="Osaka" pitchFamily="-84" charset="-128"/>
                <a:cs typeface="Osaka" pitchFamily="-84" charset="-128"/>
              </a:rPr>
              <a:t>paired with safety</a:t>
            </a:r>
          </a:p>
          <a:p>
            <a:pPr marL="742950" lvl="1" indent="-285750" eaLnBrk="1" hangingPunct="1">
              <a:spcBef>
                <a:spcPct val="20000"/>
              </a:spcBef>
              <a:buClr>
                <a:schemeClr val="tx1"/>
              </a:buClr>
              <a:buFontTx/>
              <a:buChar char="–"/>
            </a:pPr>
            <a:endParaRPr lang="en-US" b="0" dirty="0">
              <a:latin typeface="Calibri"/>
            </a:endParaRPr>
          </a:p>
        </p:txBody>
      </p:sp>
      <p:grpSp>
        <p:nvGrpSpPr>
          <p:cNvPr id="743429" name="Group 50"/>
          <p:cNvGrpSpPr>
            <a:grpSpLocks/>
          </p:cNvGrpSpPr>
          <p:nvPr/>
        </p:nvGrpSpPr>
        <p:grpSpPr bwMode="auto">
          <a:xfrm>
            <a:off x="590550" y="4953002"/>
            <a:ext cx="7829550" cy="1006476"/>
            <a:chOff x="252" y="2616"/>
            <a:chExt cx="4932" cy="634"/>
          </a:xfrm>
        </p:grpSpPr>
        <p:sp>
          <p:nvSpPr>
            <p:cNvPr id="743430" name="Line 51"/>
            <p:cNvSpPr>
              <a:spLocks noChangeShapeType="1"/>
            </p:cNvSpPr>
            <p:nvPr/>
          </p:nvSpPr>
          <p:spPr bwMode="auto">
            <a:xfrm>
              <a:off x="252" y="2766"/>
              <a:ext cx="4932" cy="0"/>
            </a:xfrm>
            <a:prstGeom prst="line">
              <a:avLst/>
            </a:prstGeom>
            <a:noFill/>
            <a:ln w="76200">
              <a:solidFill>
                <a:schemeClr val="tx1"/>
              </a:solidFill>
              <a:round/>
              <a:headEnd type="triangle" w="lg" len="lg"/>
              <a:tailEnd type="triangle" w="lg" len="lg"/>
            </a:ln>
          </p:spPr>
          <p:txBody>
            <a:bodyPr>
              <a:prstTxWarp prst="textNoShape">
                <a:avLst/>
              </a:prstTxWarp>
            </a:bodyPr>
            <a:lstStyle/>
            <a:p>
              <a:endParaRPr lang="en-US" dirty="0">
                <a:latin typeface="Calibri"/>
              </a:endParaRPr>
            </a:p>
          </p:txBody>
        </p:sp>
        <p:sp>
          <p:nvSpPr>
            <p:cNvPr id="743431" name="Line 52"/>
            <p:cNvSpPr>
              <a:spLocks noChangeShapeType="1"/>
            </p:cNvSpPr>
            <p:nvPr/>
          </p:nvSpPr>
          <p:spPr bwMode="auto">
            <a:xfrm>
              <a:off x="894" y="2616"/>
              <a:ext cx="0" cy="228"/>
            </a:xfrm>
            <a:prstGeom prst="line">
              <a:avLst/>
            </a:prstGeom>
            <a:noFill/>
            <a:ln w="9525">
              <a:solidFill>
                <a:schemeClr val="tx1"/>
              </a:solidFill>
              <a:round/>
              <a:headEnd/>
              <a:tailEnd/>
            </a:ln>
          </p:spPr>
          <p:txBody>
            <a:bodyPr>
              <a:prstTxWarp prst="textNoShape">
                <a:avLst/>
              </a:prstTxWarp>
            </a:bodyPr>
            <a:lstStyle/>
            <a:p>
              <a:endParaRPr lang="en-US" dirty="0">
                <a:latin typeface="Calibri"/>
              </a:endParaRPr>
            </a:p>
          </p:txBody>
        </p:sp>
        <p:sp>
          <p:nvSpPr>
            <p:cNvPr id="743432" name="Line 53"/>
            <p:cNvSpPr>
              <a:spLocks noChangeShapeType="1"/>
            </p:cNvSpPr>
            <p:nvPr/>
          </p:nvSpPr>
          <p:spPr bwMode="auto">
            <a:xfrm>
              <a:off x="1884" y="2634"/>
              <a:ext cx="0" cy="228"/>
            </a:xfrm>
            <a:prstGeom prst="line">
              <a:avLst/>
            </a:prstGeom>
            <a:noFill/>
            <a:ln w="9525">
              <a:solidFill>
                <a:schemeClr val="tx1"/>
              </a:solidFill>
              <a:round/>
              <a:headEnd/>
              <a:tailEnd/>
            </a:ln>
          </p:spPr>
          <p:txBody>
            <a:bodyPr>
              <a:prstTxWarp prst="textNoShape">
                <a:avLst/>
              </a:prstTxWarp>
            </a:bodyPr>
            <a:lstStyle/>
            <a:p>
              <a:endParaRPr lang="en-US" dirty="0">
                <a:latin typeface="Calibri"/>
              </a:endParaRPr>
            </a:p>
          </p:txBody>
        </p:sp>
        <p:sp>
          <p:nvSpPr>
            <p:cNvPr id="743433" name="Line 54"/>
            <p:cNvSpPr>
              <a:spLocks noChangeShapeType="1"/>
            </p:cNvSpPr>
            <p:nvPr/>
          </p:nvSpPr>
          <p:spPr bwMode="auto">
            <a:xfrm>
              <a:off x="2742" y="2634"/>
              <a:ext cx="0" cy="228"/>
            </a:xfrm>
            <a:prstGeom prst="line">
              <a:avLst/>
            </a:prstGeom>
            <a:noFill/>
            <a:ln w="9525">
              <a:solidFill>
                <a:schemeClr val="tx1"/>
              </a:solidFill>
              <a:round/>
              <a:headEnd/>
              <a:tailEnd/>
            </a:ln>
          </p:spPr>
          <p:txBody>
            <a:bodyPr>
              <a:prstTxWarp prst="textNoShape">
                <a:avLst/>
              </a:prstTxWarp>
            </a:bodyPr>
            <a:lstStyle/>
            <a:p>
              <a:endParaRPr lang="en-US" dirty="0">
                <a:latin typeface="Calibri"/>
              </a:endParaRPr>
            </a:p>
          </p:txBody>
        </p:sp>
        <p:sp>
          <p:nvSpPr>
            <p:cNvPr id="743434" name="Line 55"/>
            <p:cNvSpPr>
              <a:spLocks noChangeShapeType="1"/>
            </p:cNvSpPr>
            <p:nvPr/>
          </p:nvSpPr>
          <p:spPr bwMode="auto">
            <a:xfrm>
              <a:off x="3540" y="2664"/>
              <a:ext cx="0" cy="228"/>
            </a:xfrm>
            <a:prstGeom prst="line">
              <a:avLst/>
            </a:prstGeom>
            <a:noFill/>
            <a:ln w="9525">
              <a:solidFill>
                <a:schemeClr val="tx1"/>
              </a:solidFill>
              <a:round/>
              <a:headEnd/>
              <a:tailEnd/>
            </a:ln>
          </p:spPr>
          <p:txBody>
            <a:bodyPr>
              <a:prstTxWarp prst="textNoShape">
                <a:avLst/>
              </a:prstTxWarp>
            </a:bodyPr>
            <a:lstStyle/>
            <a:p>
              <a:endParaRPr lang="en-US" dirty="0">
                <a:latin typeface="Calibri"/>
              </a:endParaRPr>
            </a:p>
          </p:txBody>
        </p:sp>
        <p:sp>
          <p:nvSpPr>
            <p:cNvPr id="743435" name="Line 56"/>
            <p:cNvSpPr>
              <a:spLocks noChangeShapeType="1"/>
            </p:cNvSpPr>
            <p:nvPr/>
          </p:nvSpPr>
          <p:spPr bwMode="auto">
            <a:xfrm>
              <a:off x="4524" y="2652"/>
              <a:ext cx="0" cy="228"/>
            </a:xfrm>
            <a:prstGeom prst="line">
              <a:avLst/>
            </a:prstGeom>
            <a:noFill/>
            <a:ln w="9525">
              <a:solidFill>
                <a:schemeClr val="tx1"/>
              </a:solidFill>
              <a:round/>
              <a:headEnd/>
              <a:tailEnd/>
            </a:ln>
          </p:spPr>
          <p:txBody>
            <a:bodyPr>
              <a:prstTxWarp prst="textNoShape">
                <a:avLst/>
              </a:prstTxWarp>
            </a:bodyPr>
            <a:lstStyle/>
            <a:p>
              <a:endParaRPr lang="en-US" dirty="0">
                <a:latin typeface="Calibri"/>
              </a:endParaRPr>
            </a:p>
          </p:txBody>
        </p:sp>
        <p:sp>
          <p:nvSpPr>
            <p:cNvPr id="743436" name="Text Box 57"/>
            <p:cNvSpPr txBox="1">
              <a:spLocks noChangeArrowheads="1"/>
            </p:cNvSpPr>
            <p:nvPr/>
          </p:nvSpPr>
          <p:spPr bwMode="auto">
            <a:xfrm>
              <a:off x="738" y="2882"/>
              <a:ext cx="247" cy="368"/>
            </a:xfrm>
            <a:prstGeom prst="rect">
              <a:avLst/>
            </a:prstGeom>
            <a:noFill/>
            <a:ln w="9525">
              <a:noFill/>
              <a:miter lim="800000"/>
              <a:headEnd/>
              <a:tailEnd/>
            </a:ln>
          </p:spPr>
          <p:txBody>
            <a:bodyPr wrap="none">
              <a:prstTxWarp prst="textNoShape">
                <a:avLst/>
              </a:prstTxWarp>
              <a:spAutoFit/>
            </a:bodyPr>
            <a:lstStyle/>
            <a:p>
              <a:pPr eaLnBrk="1" hangingPunct="1"/>
              <a:r>
                <a:rPr lang="en-US" sz="3200" dirty="0">
                  <a:latin typeface="Calibri"/>
                </a:rPr>
                <a:t>0</a:t>
              </a:r>
            </a:p>
          </p:txBody>
        </p:sp>
        <p:sp>
          <p:nvSpPr>
            <p:cNvPr id="743437" name="Text Box 58"/>
            <p:cNvSpPr txBox="1">
              <a:spLocks noChangeArrowheads="1"/>
            </p:cNvSpPr>
            <p:nvPr/>
          </p:nvSpPr>
          <p:spPr bwMode="auto">
            <a:xfrm>
              <a:off x="1662" y="2864"/>
              <a:ext cx="378" cy="368"/>
            </a:xfrm>
            <a:prstGeom prst="rect">
              <a:avLst/>
            </a:prstGeom>
            <a:noFill/>
            <a:ln w="9525">
              <a:noFill/>
              <a:miter lim="800000"/>
              <a:headEnd/>
              <a:tailEnd/>
            </a:ln>
          </p:spPr>
          <p:txBody>
            <a:bodyPr wrap="none">
              <a:prstTxWarp prst="textNoShape">
                <a:avLst/>
              </a:prstTxWarp>
              <a:spAutoFit/>
            </a:bodyPr>
            <a:lstStyle/>
            <a:p>
              <a:pPr eaLnBrk="1" hangingPunct="1"/>
              <a:r>
                <a:rPr lang="en-US" sz="3200" dirty="0">
                  <a:latin typeface="Calibri"/>
                </a:rPr>
                <a:t>20</a:t>
              </a:r>
            </a:p>
          </p:txBody>
        </p:sp>
        <p:sp>
          <p:nvSpPr>
            <p:cNvPr id="743438" name="Text Box 59"/>
            <p:cNvSpPr txBox="1">
              <a:spLocks noChangeArrowheads="1"/>
            </p:cNvSpPr>
            <p:nvPr/>
          </p:nvSpPr>
          <p:spPr bwMode="auto">
            <a:xfrm>
              <a:off x="2502" y="2870"/>
              <a:ext cx="378" cy="368"/>
            </a:xfrm>
            <a:prstGeom prst="rect">
              <a:avLst/>
            </a:prstGeom>
            <a:noFill/>
            <a:ln w="9525">
              <a:noFill/>
              <a:miter lim="800000"/>
              <a:headEnd/>
              <a:tailEnd/>
            </a:ln>
          </p:spPr>
          <p:txBody>
            <a:bodyPr wrap="none">
              <a:prstTxWarp prst="textNoShape">
                <a:avLst/>
              </a:prstTxWarp>
              <a:spAutoFit/>
            </a:bodyPr>
            <a:lstStyle/>
            <a:p>
              <a:pPr eaLnBrk="1" hangingPunct="1"/>
              <a:r>
                <a:rPr lang="en-US" sz="3200" dirty="0">
                  <a:latin typeface="Calibri"/>
                </a:rPr>
                <a:t>40</a:t>
              </a:r>
            </a:p>
          </p:txBody>
        </p:sp>
        <p:sp>
          <p:nvSpPr>
            <p:cNvPr id="743439" name="Text Box 60"/>
            <p:cNvSpPr txBox="1">
              <a:spLocks noChangeArrowheads="1"/>
            </p:cNvSpPr>
            <p:nvPr/>
          </p:nvSpPr>
          <p:spPr bwMode="auto">
            <a:xfrm>
              <a:off x="3342" y="2858"/>
              <a:ext cx="378" cy="368"/>
            </a:xfrm>
            <a:prstGeom prst="rect">
              <a:avLst/>
            </a:prstGeom>
            <a:noFill/>
            <a:ln w="9525">
              <a:noFill/>
              <a:miter lim="800000"/>
              <a:headEnd/>
              <a:tailEnd/>
            </a:ln>
          </p:spPr>
          <p:txBody>
            <a:bodyPr wrap="none">
              <a:prstTxWarp prst="textNoShape">
                <a:avLst/>
              </a:prstTxWarp>
              <a:spAutoFit/>
            </a:bodyPr>
            <a:lstStyle/>
            <a:p>
              <a:pPr eaLnBrk="1" hangingPunct="1"/>
              <a:r>
                <a:rPr lang="en-US" sz="3200" dirty="0">
                  <a:latin typeface="Calibri"/>
                </a:rPr>
                <a:t>60</a:t>
              </a:r>
            </a:p>
          </p:txBody>
        </p:sp>
        <p:sp>
          <p:nvSpPr>
            <p:cNvPr id="743440" name="Text Box 61"/>
            <p:cNvSpPr txBox="1">
              <a:spLocks noChangeArrowheads="1"/>
            </p:cNvSpPr>
            <p:nvPr/>
          </p:nvSpPr>
          <p:spPr bwMode="auto">
            <a:xfrm>
              <a:off x="4326" y="2858"/>
              <a:ext cx="378" cy="368"/>
            </a:xfrm>
            <a:prstGeom prst="rect">
              <a:avLst/>
            </a:prstGeom>
            <a:noFill/>
            <a:ln w="9525">
              <a:noFill/>
              <a:miter lim="800000"/>
              <a:headEnd/>
              <a:tailEnd/>
            </a:ln>
          </p:spPr>
          <p:txBody>
            <a:bodyPr wrap="none">
              <a:prstTxWarp prst="textNoShape">
                <a:avLst/>
              </a:prstTxWarp>
              <a:spAutoFit/>
            </a:bodyPr>
            <a:lstStyle/>
            <a:p>
              <a:pPr eaLnBrk="1" hangingPunct="1"/>
              <a:r>
                <a:rPr lang="en-US" sz="3200" dirty="0">
                  <a:latin typeface="Calibri"/>
                </a:rPr>
                <a:t>80</a:t>
              </a:r>
            </a:p>
          </p:txBody>
        </p:sp>
      </p:grpSp>
      <p:sp>
        <p:nvSpPr>
          <p:cNvPr id="743441" name="Text Box 62"/>
          <p:cNvSpPr txBox="1">
            <a:spLocks noChangeArrowheads="1"/>
          </p:cNvSpPr>
          <p:nvPr/>
        </p:nvSpPr>
        <p:spPr bwMode="auto">
          <a:xfrm>
            <a:off x="3883025" y="6167438"/>
            <a:ext cx="915635" cy="584776"/>
          </a:xfrm>
          <a:prstGeom prst="rect">
            <a:avLst/>
          </a:prstGeom>
          <a:noFill/>
          <a:ln w="9525">
            <a:noFill/>
            <a:miter lim="800000"/>
            <a:headEnd/>
            <a:tailEnd/>
          </a:ln>
        </p:spPr>
        <p:txBody>
          <a:bodyPr wrap="none">
            <a:prstTxWarp prst="textNoShape">
              <a:avLst/>
            </a:prstTxWarp>
            <a:spAutoFit/>
          </a:bodyPr>
          <a:lstStyle/>
          <a:p>
            <a:r>
              <a:rPr lang="en-US" sz="3200" dirty="0">
                <a:latin typeface="Calibri"/>
              </a:rPr>
              <a:t>VOT</a:t>
            </a:r>
          </a:p>
        </p:txBody>
      </p:sp>
      <p:sp>
        <p:nvSpPr>
          <p:cNvPr id="743442" name="AutoShape 63"/>
          <p:cNvSpPr>
            <a:spLocks noChangeArrowheads="1"/>
          </p:cNvSpPr>
          <p:nvPr/>
        </p:nvSpPr>
        <p:spPr bwMode="auto">
          <a:xfrm>
            <a:off x="6746875" y="3632200"/>
            <a:ext cx="990600" cy="977900"/>
          </a:xfrm>
          <a:prstGeom prst="irregularSeal1">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743443" name="Text Box 64"/>
          <p:cNvSpPr txBox="1">
            <a:spLocks noChangeArrowheads="1"/>
          </p:cNvSpPr>
          <p:nvPr/>
        </p:nvSpPr>
        <p:spPr bwMode="auto">
          <a:xfrm>
            <a:off x="787400" y="4052888"/>
            <a:ext cx="1390124" cy="646331"/>
          </a:xfrm>
          <a:prstGeom prst="rect">
            <a:avLst/>
          </a:prstGeom>
          <a:noFill/>
          <a:ln w="9525">
            <a:noFill/>
            <a:miter lim="800000"/>
            <a:headEnd/>
            <a:tailEnd/>
          </a:ln>
        </p:spPr>
        <p:txBody>
          <a:bodyPr wrap="none">
            <a:prstTxWarp prst="textNoShape">
              <a:avLst/>
            </a:prstTxWarp>
            <a:spAutoFit/>
          </a:bodyPr>
          <a:lstStyle/>
          <a:p>
            <a:pPr eaLnBrk="1" hangingPunct="1"/>
            <a:r>
              <a:rPr lang="en-US" sz="3600" dirty="0">
                <a:solidFill>
                  <a:srgbClr val="0C6034"/>
                </a:solidFill>
                <a:latin typeface="Calibri"/>
              </a:rPr>
              <a:t>Safety</a:t>
            </a:r>
          </a:p>
        </p:txBody>
      </p:sp>
      <p:sp>
        <p:nvSpPr>
          <p:cNvPr id="743444" name="Text Box 65"/>
          <p:cNvSpPr txBox="1">
            <a:spLocks noChangeArrowheads="1"/>
          </p:cNvSpPr>
          <p:nvPr/>
        </p:nvSpPr>
        <p:spPr bwMode="auto">
          <a:xfrm>
            <a:off x="7175500" y="4370388"/>
            <a:ext cx="1313581" cy="646331"/>
          </a:xfrm>
          <a:prstGeom prst="rect">
            <a:avLst/>
          </a:prstGeom>
          <a:noFill/>
          <a:ln w="9525">
            <a:noFill/>
            <a:miter lim="800000"/>
            <a:headEnd/>
            <a:tailEnd/>
          </a:ln>
        </p:spPr>
        <p:txBody>
          <a:bodyPr wrap="none">
            <a:prstTxWarp prst="textNoShape">
              <a:avLst/>
            </a:prstTxWarp>
            <a:spAutoFit/>
          </a:bodyPr>
          <a:lstStyle/>
          <a:p>
            <a:pPr eaLnBrk="1" hangingPunct="1"/>
            <a:r>
              <a:rPr lang="en-US" sz="3600" dirty="0">
                <a:solidFill>
                  <a:srgbClr val="B3129A"/>
                </a:solidFill>
                <a:latin typeface="Calibri"/>
              </a:rPr>
              <a:t>Shock</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Grp="1" noChangeArrowheads="1"/>
          </p:cNvSpPr>
          <p:nvPr>
            <p:ph type="title" idx="4294967295"/>
          </p:nvPr>
        </p:nvSpPr>
        <p:spPr>
          <a:xfrm>
            <a:off x="685800" y="0"/>
            <a:ext cx="7772400" cy="1143000"/>
          </a:xfrm>
        </p:spPr>
        <p:txBody>
          <a:bodyPr/>
          <a:lstStyle/>
          <a:p>
            <a:pPr eaLnBrk="1" hangingPunct="1"/>
            <a:r>
              <a:rPr lang="en-US" sz="3200"/>
              <a:t>Stages of Prespeech Vocal Development</a:t>
            </a:r>
          </a:p>
        </p:txBody>
      </p:sp>
      <p:sp>
        <p:nvSpPr>
          <p:cNvPr id="679939" name="Rectangle 3"/>
          <p:cNvSpPr>
            <a:spLocks noGrp="1" noChangeArrowheads="1"/>
          </p:cNvSpPr>
          <p:nvPr>
            <p:ph type="body" idx="4294967295"/>
          </p:nvPr>
        </p:nvSpPr>
        <p:spPr>
          <a:xfrm>
            <a:off x="0" y="1219200"/>
            <a:ext cx="8915400" cy="1600200"/>
          </a:xfrm>
        </p:spPr>
        <p:txBody>
          <a:bodyPr/>
          <a:lstStyle/>
          <a:p>
            <a:pPr eaLnBrk="1" hangingPunct="1">
              <a:lnSpc>
                <a:spcPct val="90000"/>
              </a:lnSpc>
              <a:buFontTx/>
              <a:buNone/>
            </a:pPr>
            <a:r>
              <a:rPr lang="en-US" sz="2400"/>
              <a:t>Newborns make biologically-related sounds: reflexive crying, burping, breathing, sucking</a:t>
            </a:r>
          </a:p>
          <a:p>
            <a:pPr eaLnBrk="1" hangingPunct="1">
              <a:lnSpc>
                <a:spcPct val="90000"/>
              </a:lnSpc>
              <a:buFontTx/>
              <a:buNone/>
            </a:pPr>
            <a:r>
              <a:rPr lang="en-US" sz="2400"/>
              <a:t>Helpful: infants’ </a:t>
            </a:r>
            <a:r>
              <a:rPr lang="en-US" sz="2400">
                <a:solidFill>
                  <a:schemeClr val="tx2"/>
                </a:solidFill>
              </a:rPr>
              <a:t>vocal cords vibrate</a:t>
            </a:r>
            <a:r>
              <a:rPr lang="en-US" sz="2400"/>
              <a:t> &amp; </a:t>
            </a:r>
            <a:r>
              <a:rPr lang="en-US" sz="2400">
                <a:solidFill>
                  <a:schemeClr val="tx2"/>
                </a:solidFill>
              </a:rPr>
              <a:t>airflow through the vocal apparatus</a:t>
            </a:r>
            <a:r>
              <a:rPr lang="en-US" sz="2400"/>
              <a:t> is stopped and started</a:t>
            </a:r>
          </a:p>
        </p:txBody>
      </p:sp>
      <p:pic>
        <p:nvPicPr>
          <p:cNvPr id="679940" name="Picture 4"/>
          <p:cNvPicPr>
            <a:picLocks noChangeAspect="1" noChangeArrowheads="1"/>
          </p:cNvPicPr>
          <p:nvPr/>
        </p:nvPicPr>
        <p:blipFill>
          <a:blip r:embed="rId3"/>
          <a:srcRect/>
          <a:stretch>
            <a:fillRect/>
          </a:stretch>
        </p:blipFill>
        <p:spPr bwMode="auto">
          <a:xfrm>
            <a:off x="3124200" y="3124200"/>
            <a:ext cx="2257425" cy="23383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4450" name="Picture 7"/>
          <p:cNvPicPr>
            <a:picLocks noChangeAspect="1" noChangeArrowheads="1"/>
          </p:cNvPicPr>
          <p:nvPr/>
        </p:nvPicPr>
        <p:blipFill>
          <a:blip r:embed="rId3"/>
          <a:srcRect/>
          <a:stretch>
            <a:fillRect/>
          </a:stretch>
        </p:blipFill>
        <p:spPr bwMode="auto">
          <a:xfrm>
            <a:off x="5867400" y="2286000"/>
            <a:ext cx="1389063" cy="992188"/>
          </a:xfrm>
          <a:prstGeom prst="rect">
            <a:avLst/>
          </a:prstGeom>
          <a:noFill/>
          <a:ln w="9525">
            <a:noFill/>
            <a:miter lim="800000"/>
            <a:headEnd/>
            <a:tailEnd/>
          </a:ln>
        </p:spPr>
      </p:pic>
      <p:sp>
        <p:nvSpPr>
          <p:cNvPr id="744451" name="Rectangle 5"/>
          <p:cNvSpPr>
            <a:spLocks noGrp="1" noChangeArrowheads="1"/>
          </p:cNvSpPr>
          <p:nvPr>
            <p:ph type="title" idx="4294967295"/>
          </p:nvPr>
        </p:nvSpPr>
        <p:spPr>
          <a:xfrm>
            <a:off x="1066800" y="304800"/>
            <a:ext cx="7543800" cy="1431925"/>
          </a:xfrm>
        </p:spPr>
        <p:txBody>
          <a:bodyPr/>
          <a:lstStyle/>
          <a:p>
            <a:pPr eaLnBrk="1" hangingPunct="1"/>
            <a:r>
              <a:rPr lang="en-US" sz="3200"/>
              <a:t>Avoidance Conditioning Procedure</a:t>
            </a:r>
          </a:p>
        </p:txBody>
      </p:sp>
      <p:sp>
        <p:nvSpPr>
          <p:cNvPr id="6" name="Rectangle 6"/>
          <p:cNvSpPr txBox="1">
            <a:spLocks noChangeArrowheads="1"/>
          </p:cNvSpPr>
          <p:nvPr/>
        </p:nvSpPr>
        <p:spPr bwMode="auto">
          <a:xfrm>
            <a:off x="228600" y="1600200"/>
            <a:ext cx="7543800" cy="4114800"/>
          </a:xfrm>
          <a:prstGeom prst="rect">
            <a:avLst/>
          </a:prstGeom>
          <a:noFill/>
          <a:ln w="9525">
            <a:noFill/>
            <a:miter lim="800000"/>
            <a:headEnd/>
            <a:tailEnd/>
          </a:ln>
          <a:effectLst/>
        </p:spPr>
        <p:txBody>
          <a:bodyPr>
            <a:prstTxWarp prst="textNoShape">
              <a:avLst/>
            </a:prstTxWarp>
          </a:bodyPr>
          <a:lstStyle/>
          <a:p>
            <a:pPr>
              <a:defRPr/>
            </a:pPr>
            <a:r>
              <a:rPr lang="en-US" dirty="0">
                <a:latin typeface="Calibri"/>
                <a:ea typeface="ＭＳ Ｐゴシック" charset="-128"/>
                <a:cs typeface="ＭＳ Ｐゴシック" charset="-128"/>
              </a:rPr>
              <a:t>Animals learn to “avoid” shock.</a:t>
            </a:r>
          </a:p>
          <a:p>
            <a:pPr>
              <a:defRPr/>
            </a:pPr>
            <a:endParaRPr lang="en-US" dirty="0">
              <a:latin typeface="Calibri"/>
              <a:ea typeface="ＭＳ Ｐゴシック" charset="-128"/>
              <a:cs typeface="ＭＳ Ｐゴシック" charset="-128"/>
            </a:endParaRPr>
          </a:p>
          <a:p>
            <a:pPr>
              <a:defRPr/>
            </a:pPr>
            <a:r>
              <a:rPr lang="en-US" dirty="0">
                <a:latin typeface="Calibri"/>
                <a:ea typeface="ＭＳ Ｐゴシック" charset="-128"/>
                <a:cs typeface="ＭＳ Ｐゴシック" charset="-128"/>
              </a:rPr>
              <a:t>What will they do for between cases?</a:t>
            </a:r>
            <a:endParaRPr lang="en-US" dirty="0">
              <a:solidFill>
                <a:srgbClr val="33CC33"/>
              </a:solidFill>
              <a:latin typeface="Calibri"/>
              <a:ea typeface="ＭＳ Ｐゴシック" charset="-128"/>
              <a:cs typeface="ＭＳ Ｐゴシック" charset="-128"/>
            </a:endParaRPr>
          </a:p>
          <a:p>
            <a:pPr marL="742950" lvl="1" indent="-285750" eaLnBrk="1" hangingPunct="1">
              <a:spcBef>
                <a:spcPct val="20000"/>
              </a:spcBef>
              <a:buClr>
                <a:schemeClr val="tx1"/>
              </a:buClr>
              <a:buFontTx/>
              <a:buChar char="–"/>
              <a:defRPr/>
            </a:pPr>
            <a:endParaRPr lang="en-US" b="0" kern="0" dirty="0">
              <a:effectLst>
                <a:outerShdw blurRad="38100" dist="38100" dir="2700000" algn="tl">
                  <a:srgbClr val="000000"/>
                </a:outerShdw>
              </a:effectLst>
              <a:latin typeface="Calibri"/>
              <a:ea typeface="ＭＳ Ｐゴシック" charset="-128"/>
              <a:cs typeface="ＭＳ Ｐゴシック" charset="-128"/>
            </a:endParaRPr>
          </a:p>
        </p:txBody>
      </p:sp>
      <p:grpSp>
        <p:nvGrpSpPr>
          <p:cNvPr id="744453" name="Group 50"/>
          <p:cNvGrpSpPr>
            <a:grpSpLocks/>
          </p:cNvGrpSpPr>
          <p:nvPr/>
        </p:nvGrpSpPr>
        <p:grpSpPr bwMode="auto">
          <a:xfrm>
            <a:off x="590550" y="4953002"/>
            <a:ext cx="7829550" cy="1006476"/>
            <a:chOff x="252" y="2616"/>
            <a:chExt cx="4932" cy="634"/>
          </a:xfrm>
        </p:grpSpPr>
        <p:sp>
          <p:nvSpPr>
            <p:cNvPr id="744454" name="Line 51"/>
            <p:cNvSpPr>
              <a:spLocks noChangeShapeType="1"/>
            </p:cNvSpPr>
            <p:nvPr/>
          </p:nvSpPr>
          <p:spPr bwMode="auto">
            <a:xfrm>
              <a:off x="252" y="2766"/>
              <a:ext cx="4932" cy="0"/>
            </a:xfrm>
            <a:prstGeom prst="line">
              <a:avLst/>
            </a:prstGeom>
            <a:noFill/>
            <a:ln w="76200">
              <a:solidFill>
                <a:schemeClr val="tx1"/>
              </a:solidFill>
              <a:round/>
              <a:headEnd type="triangle" w="lg" len="lg"/>
              <a:tailEnd type="triangle" w="lg" len="lg"/>
            </a:ln>
          </p:spPr>
          <p:txBody>
            <a:bodyPr>
              <a:prstTxWarp prst="textNoShape">
                <a:avLst/>
              </a:prstTxWarp>
            </a:bodyPr>
            <a:lstStyle/>
            <a:p>
              <a:endParaRPr lang="en-US" dirty="0">
                <a:latin typeface="Calibri"/>
              </a:endParaRPr>
            </a:p>
          </p:txBody>
        </p:sp>
        <p:sp>
          <p:nvSpPr>
            <p:cNvPr id="744455" name="Line 52"/>
            <p:cNvSpPr>
              <a:spLocks noChangeShapeType="1"/>
            </p:cNvSpPr>
            <p:nvPr/>
          </p:nvSpPr>
          <p:spPr bwMode="auto">
            <a:xfrm>
              <a:off x="894" y="2616"/>
              <a:ext cx="0" cy="228"/>
            </a:xfrm>
            <a:prstGeom prst="line">
              <a:avLst/>
            </a:prstGeom>
            <a:noFill/>
            <a:ln w="9525">
              <a:solidFill>
                <a:schemeClr val="tx1"/>
              </a:solidFill>
              <a:round/>
              <a:headEnd/>
              <a:tailEnd/>
            </a:ln>
          </p:spPr>
          <p:txBody>
            <a:bodyPr>
              <a:prstTxWarp prst="textNoShape">
                <a:avLst/>
              </a:prstTxWarp>
            </a:bodyPr>
            <a:lstStyle/>
            <a:p>
              <a:endParaRPr lang="en-US" dirty="0">
                <a:latin typeface="Calibri"/>
              </a:endParaRPr>
            </a:p>
          </p:txBody>
        </p:sp>
        <p:sp>
          <p:nvSpPr>
            <p:cNvPr id="744456" name="Line 53"/>
            <p:cNvSpPr>
              <a:spLocks noChangeShapeType="1"/>
            </p:cNvSpPr>
            <p:nvPr/>
          </p:nvSpPr>
          <p:spPr bwMode="auto">
            <a:xfrm>
              <a:off x="1884" y="2634"/>
              <a:ext cx="0" cy="228"/>
            </a:xfrm>
            <a:prstGeom prst="line">
              <a:avLst/>
            </a:prstGeom>
            <a:noFill/>
            <a:ln w="9525">
              <a:solidFill>
                <a:schemeClr val="tx1"/>
              </a:solidFill>
              <a:round/>
              <a:headEnd/>
              <a:tailEnd/>
            </a:ln>
          </p:spPr>
          <p:txBody>
            <a:bodyPr>
              <a:prstTxWarp prst="textNoShape">
                <a:avLst/>
              </a:prstTxWarp>
            </a:bodyPr>
            <a:lstStyle/>
            <a:p>
              <a:endParaRPr lang="en-US" dirty="0">
                <a:latin typeface="Calibri"/>
              </a:endParaRPr>
            </a:p>
          </p:txBody>
        </p:sp>
        <p:sp>
          <p:nvSpPr>
            <p:cNvPr id="744457" name="Line 54"/>
            <p:cNvSpPr>
              <a:spLocks noChangeShapeType="1"/>
            </p:cNvSpPr>
            <p:nvPr/>
          </p:nvSpPr>
          <p:spPr bwMode="auto">
            <a:xfrm>
              <a:off x="2742" y="2634"/>
              <a:ext cx="0" cy="228"/>
            </a:xfrm>
            <a:prstGeom prst="line">
              <a:avLst/>
            </a:prstGeom>
            <a:noFill/>
            <a:ln w="9525">
              <a:solidFill>
                <a:schemeClr val="tx1"/>
              </a:solidFill>
              <a:round/>
              <a:headEnd/>
              <a:tailEnd/>
            </a:ln>
          </p:spPr>
          <p:txBody>
            <a:bodyPr>
              <a:prstTxWarp prst="textNoShape">
                <a:avLst/>
              </a:prstTxWarp>
            </a:bodyPr>
            <a:lstStyle/>
            <a:p>
              <a:endParaRPr lang="en-US" dirty="0">
                <a:latin typeface="Calibri"/>
              </a:endParaRPr>
            </a:p>
          </p:txBody>
        </p:sp>
        <p:sp>
          <p:nvSpPr>
            <p:cNvPr id="744458" name="Line 55"/>
            <p:cNvSpPr>
              <a:spLocks noChangeShapeType="1"/>
            </p:cNvSpPr>
            <p:nvPr/>
          </p:nvSpPr>
          <p:spPr bwMode="auto">
            <a:xfrm>
              <a:off x="3540" y="2664"/>
              <a:ext cx="0" cy="228"/>
            </a:xfrm>
            <a:prstGeom prst="line">
              <a:avLst/>
            </a:prstGeom>
            <a:noFill/>
            <a:ln w="9525">
              <a:solidFill>
                <a:schemeClr val="tx1"/>
              </a:solidFill>
              <a:round/>
              <a:headEnd/>
              <a:tailEnd/>
            </a:ln>
          </p:spPr>
          <p:txBody>
            <a:bodyPr>
              <a:prstTxWarp prst="textNoShape">
                <a:avLst/>
              </a:prstTxWarp>
            </a:bodyPr>
            <a:lstStyle/>
            <a:p>
              <a:endParaRPr lang="en-US" dirty="0">
                <a:latin typeface="Calibri"/>
              </a:endParaRPr>
            </a:p>
          </p:txBody>
        </p:sp>
        <p:sp>
          <p:nvSpPr>
            <p:cNvPr id="744459" name="Line 56"/>
            <p:cNvSpPr>
              <a:spLocks noChangeShapeType="1"/>
            </p:cNvSpPr>
            <p:nvPr/>
          </p:nvSpPr>
          <p:spPr bwMode="auto">
            <a:xfrm>
              <a:off x="4524" y="2652"/>
              <a:ext cx="0" cy="228"/>
            </a:xfrm>
            <a:prstGeom prst="line">
              <a:avLst/>
            </a:prstGeom>
            <a:noFill/>
            <a:ln w="9525">
              <a:solidFill>
                <a:schemeClr val="tx1"/>
              </a:solidFill>
              <a:round/>
              <a:headEnd/>
              <a:tailEnd/>
            </a:ln>
          </p:spPr>
          <p:txBody>
            <a:bodyPr>
              <a:prstTxWarp prst="textNoShape">
                <a:avLst/>
              </a:prstTxWarp>
            </a:bodyPr>
            <a:lstStyle/>
            <a:p>
              <a:endParaRPr lang="en-US" dirty="0">
                <a:latin typeface="Calibri"/>
              </a:endParaRPr>
            </a:p>
          </p:txBody>
        </p:sp>
        <p:sp>
          <p:nvSpPr>
            <p:cNvPr id="744460" name="Text Box 57"/>
            <p:cNvSpPr txBox="1">
              <a:spLocks noChangeArrowheads="1"/>
            </p:cNvSpPr>
            <p:nvPr/>
          </p:nvSpPr>
          <p:spPr bwMode="auto">
            <a:xfrm>
              <a:off x="738" y="2882"/>
              <a:ext cx="247" cy="368"/>
            </a:xfrm>
            <a:prstGeom prst="rect">
              <a:avLst/>
            </a:prstGeom>
            <a:noFill/>
            <a:ln w="9525">
              <a:noFill/>
              <a:miter lim="800000"/>
              <a:headEnd/>
              <a:tailEnd/>
            </a:ln>
          </p:spPr>
          <p:txBody>
            <a:bodyPr wrap="none">
              <a:prstTxWarp prst="textNoShape">
                <a:avLst/>
              </a:prstTxWarp>
              <a:spAutoFit/>
            </a:bodyPr>
            <a:lstStyle/>
            <a:p>
              <a:pPr eaLnBrk="1" hangingPunct="1"/>
              <a:r>
                <a:rPr lang="en-US" sz="3200" dirty="0">
                  <a:latin typeface="Calibri"/>
                </a:rPr>
                <a:t>0</a:t>
              </a:r>
            </a:p>
          </p:txBody>
        </p:sp>
        <p:sp>
          <p:nvSpPr>
            <p:cNvPr id="744461" name="Text Box 58"/>
            <p:cNvSpPr txBox="1">
              <a:spLocks noChangeArrowheads="1"/>
            </p:cNvSpPr>
            <p:nvPr/>
          </p:nvSpPr>
          <p:spPr bwMode="auto">
            <a:xfrm>
              <a:off x="1662" y="2864"/>
              <a:ext cx="378" cy="368"/>
            </a:xfrm>
            <a:prstGeom prst="rect">
              <a:avLst/>
            </a:prstGeom>
            <a:noFill/>
            <a:ln w="9525">
              <a:noFill/>
              <a:miter lim="800000"/>
              <a:headEnd/>
              <a:tailEnd/>
            </a:ln>
          </p:spPr>
          <p:txBody>
            <a:bodyPr wrap="none">
              <a:prstTxWarp prst="textNoShape">
                <a:avLst/>
              </a:prstTxWarp>
              <a:spAutoFit/>
            </a:bodyPr>
            <a:lstStyle/>
            <a:p>
              <a:pPr eaLnBrk="1" hangingPunct="1"/>
              <a:r>
                <a:rPr lang="en-US" sz="3200" dirty="0">
                  <a:latin typeface="Calibri"/>
                </a:rPr>
                <a:t>20</a:t>
              </a:r>
            </a:p>
          </p:txBody>
        </p:sp>
        <p:sp>
          <p:nvSpPr>
            <p:cNvPr id="744462" name="Text Box 59"/>
            <p:cNvSpPr txBox="1">
              <a:spLocks noChangeArrowheads="1"/>
            </p:cNvSpPr>
            <p:nvPr/>
          </p:nvSpPr>
          <p:spPr bwMode="auto">
            <a:xfrm>
              <a:off x="2502" y="2870"/>
              <a:ext cx="378" cy="368"/>
            </a:xfrm>
            <a:prstGeom prst="rect">
              <a:avLst/>
            </a:prstGeom>
            <a:noFill/>
            <a:ln w="9525">
              <a:noFill/>
              <a:miter lim="800000"/>
              <a:headEnd/>
              <a:tailEnd/>
            </a:ln>
          </p:spPr>
          <p:txBody>
            <a:bodyPr wrap="none">
              <a:prstTxWarp prst="textNoShape">
                <a:avLst/>
              </a:prstTxWarp>
              <a:spAutoFit/>
            </a:bodyPr>
            <a:lstStyle/>
            <a:p>
              <a:pPr eaLnBrk="1" hangingPunct="1"/>
              <a:r>
                <a:rPr lang="en-US" sz="3200" dirty="0">
                  <a:latin typeface="Calibri"/>
                </a:rPr>
                <a:t>40</a:t>
              </a:r>
            </a:p>
          </p:txBody>
        </p:sp>
        <p:sp>
          <p:nvSpPr>
            <p:cNvPr id="744463" name="Text Box 60"/>
            <p:cNvSpPr txBox="1">
              <a:spLocks noChangeArrowheads="1"/>
            </p:cNvSpPr>
            <p:nvPr/>
          </p:nvSpPr>
          <p:spPr bwMode="auto">
            <a:xfrm>
              <a:off x="3342" y="2858"/>
              <a:ext cx="378" cy="368"/>
            </a:xfrm>
            <a:prstGeom prst="rect">
              <a:avLst/>
            </a:prstGeom>
            <a:noFill/>
            <a:ln w="9525">
              <a:noFill/>
              <a:miter lim="800000"/>
              <a:headEnd/>
              <a:tailEnd/>
            </a:ln>
          </p:spPr>
          <p:txBody>
            <a:bodyPr wrap="none">
              <a:prstTxWarp prst="textNoShape">
                <a:avLst/>
              </a:prstTxWarp>
              <a:spAutoFit/>
            </a:bodyPr>
            <a:lstStyle/>
            <a:p>
              <a:pPr eaLnBrk="1" hangingPunct="1"/>
              <a:r>
                <a:rPr lang="en-US" sz="3200" dirty="0">
                  <a:latin typeface="Calibri"/>
                </a:rPr>
                <a:t>60</a:t>
              </a:r>
            </a:p>
          </p:txBody>
        </p:sp>
        <p:sp>
          <p:nvSpPr>
            <p:cNvPr id="744464" name="Text Box 61"/>
            <p:cNvSpPr txBox="1">
              <a:spLocks noChangeArrowheads="1"/>
            </p:cNvSpPr>
            <p:nvPr/>
          </p:nvSpPr>
          <p:spPr bwMode="auto">
            <a:xfrm>
              <a:off x="4326" y="2858"/>
              <a:ext cx="378" cy="368"/>
            </a:xfrm>
            <a:prstGeom prst="rect">
              <a:avLst/>
            </a:prstGeom>
            <a:noFill/>
            <a:ln w="9525">
              <a:noFill/>
              <a:miter lim="800000"/>
              <a:headEnd/>
              <a:tailEnd/>
            </a:ln>
          </p:spPr>
          <p:txBody>
            <a:bodyPr wrap="none">
              <a:prstTxWarp prst="textNoShape">
                <a:avLst/>
              </a:prstTxWarp>
              <a:spAutoFit/>
            </a:bodyPr>
            <a:lstStyle/>
            <a:p>
              <a:pPr eaLnBrk="1" hangingPunct="1"/>
              <a:r>
                <a:rPr lang="en-US" sz="3200" dirty="0">
                  <a:latin typeface="Calibri"/>
                </a:rPr>
                <a:t>80</a:t>
              </a:r>
            </a:p>
          </p:txBody>
        </p:sp>
      </p:grpSp>
      <p:sp>
        <p:nvSpPr>
          <p:cNvPr id="744465" name="Text Box 62"/>
          <p:cNvSpPr txBox="1">
            <a:spLocks noChangeArrowheads="1"/>
          </p:cNvSpPr>
          <p:nvPr/>
        </p:nvSpPr>
        <p:spPr bwMode="auto">
          <a:xfrm>
            <a:off x="3883025" y="6167438"/>
            <a:ext cx="915635" cy="584776"/>
          </a:xfrm>
          <a:prstGeom prst="rect">
            <a:avLst/>
          </a:prstGeom>
          <a:noFill/>
          <a:ln w="9525">
            <a:noFill/>
            <a:miter lim="800000"/>
            <a:headEnd/>
            <a:tailEnd/>
          </a:ln>
        </p:spPr>
        <p:txBody>
          <a:bodyPr wrap="none">
            <a:prstTxWarp prst="textNoShape">
              <a:avLst/>
            </a:prstTxWarp>
            <a:spAutoFit/>
          </a:bodyPr>
          <a:lstStyle/>
          <a:p>
            <a:r>
              <a:rPr lang="en-US" sz="3200" dirty="0">
                <a:latin typeface="Calibri"/>
              </a:rPr>
              <a:t>VOT</a:t>
            </a:r>
          </a:p>
        </p:txBody>
      </p:sp>
      <p:sp>
        <p:nvSpPr>
          <p:cNvPr id="744466" name="AutoShape 63"/>
          <p:cNvSpPr>
            <a:spLocks noChangeArrowheads="1"/>
          </p:cNvSpPr>
          <p:nvPr/>
        </p:nvSpPr>
        <p:spPr bwMode="auto">
          <a:xfrm>
            <a:off x="6746875" y="3632200"/>
            <a:ext cx="990600" cy="977900"/>
          </a:xfrm>
          <a:prstGeom prst="irregularSeal1">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latin typeface="Calibri"/>
            </a:endParaRPr>
          </a:p>
        </p:txBody>
      </p:sp>
      <p:sp>
        <p:nvSpPr>
          <p:cNvPr id="744467" name="Text Box 64"/>
          <p:cNvSpPr txBox="1">
            <a:spLocks noChangeArrowheads="1"/>
          </p:cNvSpPr>
          <p:nvPr/>
        </p:nvSpPr>
        <p:spPr bwMode="auto">
          <a:xfrm>
            <a:off x="787400" y="4052888"/>
            <a:ext cx="1390124" cy="646331"/>
          </a:xfrm>
          <a:prstGeom prst="rect">
            <a:avLst/>
          </a:prstGeom>
          <a:noFill/>
          <a:ln w="9525">
            <a:noFill/>
            <a:miter lim="800000"/>
            <a:headEnd/>
            <a:tailEnd/>
          </a:ln>
        </p:spPr>
        <p:txBody>
          <a:bodyPr wrap="none">
            <a:prstTxWarp prst="textNoShape">
              <a:avLst/>
            </a:prstTxWarp>
            <a:spAutoFit/>
          </a:bodyPr>
          <a:lstStyle/>
          <a:p>
            <a:pPr eaLnBrk="1" hangingPunct="1"/>
            <a:r>
              <a:rPr lang="en-US" sz="3600" dirty="0">
                <a:solidFill>
                  <a:srgbClr val="0C6034"/>
                </a:solidFill>
                <a:latin typeface="Calibri"/>
              </a:rPr>
              <a:t>Safety</a:t>
            </a:r>
          </a:p>
        </p:txBody>
      </p:sp>
      <p:sp>
        <p:nvSpPr>
          <p:cNvPr id="744468" name="Text Box 65"/>
          <p:cNvSpPr txBox="1">
            <a:spLocks noChangeArrowheads="1"/>
          </p:cNvSpPr>
          <p:nvPr/>
        </p:nvSpPr>
        <p:spPr bwMode="auto">
          <a:xfrm>
            <a:off x="7175500" y="4370388"/>
            <a:ext cx="1313581" cy="646331"/>
          </a:xfrm>
          <a:prstGeom prst="rect">
            <a:avLst/>
          </a:prstGeom>
          <a:noFill/>
          <a:ln w="9525">
            <a:noFill/>
            <a:miter lim="800000"/>
            <a:headEnd/>
            <a:tailEnd/>
          </a:ln>
        </p:spPr>
        <p:txBody>
          <a:bodyPr wrap="none">
            <a:prstTxWarp prst="textNoShape">
              <a:avLst/>
            </a:prstTxWarp>
            <a:spAutoFit/>
          </a:bodyPr>
          <a:lstStyle/>
          <a:p>
            <a:pPr eaLnBrk="1" hangingPunct="1"/>
            <a:r>
              <a:rPr lang="en-US" sz="3600" dirty="0">
                <a:solidFill>
                  <a:srgbClr val="B3129A"/>
                </a:solidFill>
                <a:latin typeface="Calibri"/>
              </a:rPr>
              <a:t>Shock</a:t>
            </a:r>
          </a:p>
        </p:txBody>
      </p:sp>
      <p:sp>
        <p:nvSpPr>
          <p:cNvPr id="23" name="Text Box 22"/>
          <p:cNvSpPr txBox="1">
            <a:spLocks noChangeArrowheads="1"/>
          </p:cNvSpPr>
          <p:nvPr/>
        </p:nvSpPr>
        <p:spPr bwMode="auto">
          <a:xfrm>
            <a:off x="7696200" y="3886200"/>
            <a:ext cx="979204" cy="461665"/>
          </a:xfrm>
          <a:prstGeom prst="rect">
            <a:avLst/>
          </a:prstGeom>
          <a:noFill/>
          <a:ln w="9525">
            <a:noFill/>
            <a:miter lim="800000"/>
            <a:headEnd/>
            <a:tailEnd/>
          </a:ln>
        </p:spPr>
        <p:txBody>
          <a:bodyPr wrap="none">
            <a:prstTxWarp prst="textNoShape">
              <a:avLst/>
            </a:prstTxWarp>
            <a:spAutoFit/>
          </a:bodyPr>
          <a:lstStyle/>
          <a:p>
            <a:pPr eaLnBrk="1" hangingPunct="1"/>
            <a:r>
              <a:rPr lang="en-US" dirty="0">
                <a:solidFill>
                  <a:srgbClr val="B3129A"/>
                </a:solidFill>
                <a:latin typeface="Calibri"/>
              </a:rPr>
              <a:t>= FLEE</a:t>
            </a:r>
          </a:p>
        </p:txBody>
      </p:sp>
      <p:sp>
        <p:nvSpPr>
          <p:cNvPr id="24" name="Text Box 21"/>
          <p:cNvSpPr txBox="1">
            <a:spLocks noChangeArrowheads="1"/>
          </p:cNvSpPr>
          <p:nvPr/>
        </p:nvSpPr>
        <p:spPr bwMode="auto">
          <a:xfrm>
            <a:off x="1143000" y="4648200"/>
            <a:ext cx="1056700" cy="461665"/>
          </a:xfrm>
          <a:prstGeom prst="rect">
            <a:avLst/>
          </a:prstGeom>
          <a:noFill/>
          <a:ln w="9525">
            <a:noFill/>
            <a:miter lim="800000"/>
            <a:headEnd/>
            <a:tailEnd/>
          </a:ln>
        </p:spPr>
        <p:txBody>
          <a:bodyPr wrap="none">
            <a:prstTxWarp prst="textNoShape">
              <a:avLst/>
            </a:prstTxWarp>
            <a:spAutoFit/>
          </a:bodyPr>
          <a:lstStyle/>
          <a:p>
            <a:pPr eaLnBrk="1" hangingPunct="1"/>
            <a:r>
              <a:rPr lang="en-US" dirty="0">
                <a:solidFill>
                  <a:srgbClr val="0C6034"/>
                </a:solidFill>
                <a:latin typeface="Calibri"/>
              </a:rPr>
              <a:t>= STAY</a:t>
            </a:r>
          </a:p>
        </p:txBody>
      </p:sp>
      <p:sp>
        <p:nvSpPr>
          <p:cNvPr id="25" name="Text Box 23"/>
          <p:cNvSpPr txBox="1">
            <a:spLocks noChangeArrowheads="1"/>
          </p:cNvSpPr>
          <p:nvPr/>
        </p:nvSpPr>
        <p:spPr bwMode="auto">
          <a:xfrm>
            <a:off x="2946400" y="4116388"/>
            <a:ext cx="398592" cy="646331"/>
          </a:xfrm>
          <a:prstGeom prst="rect">
            <a:avLst/>
          </a:prstGeom>
          <a:noFill/>
          <a:ln w="9525">
            <a:noFill/>
            <a:miter lim="800000"/>
            <a:headEnd/>
            <a:tailEnd/>
          </a:ln>
        </p:spPr>
        <p:txBody>
          <a:bodyPr wrap="none">
            <a:prstTxWarp prst="textNoShape">
              <a:avLst/>
            </a:prstTxWarp>
            <a:spAutoFit/>
          </a:bodyPr>
          <a:lstStyle/>
          <a:p>
            <a:pPr eaLnBrk="1" hangingPunct="1"/>
            <a:r>
              <a:rPr lang="en-US" sz="3600" dirty="0">
                <a:latin typeface="Calibri"/>
              </a:rPr>
              <a:t>?</a:t>
            </a:r>
          </a:p>
        </p:txBody>
      </p:sp>
      <p:sp>
        <p:nvSpPr>
          <p:cNvPr id="26" name="Text Box 24"/>
          <p:cNvSpPr txBox="1">
            <a:spLocks noChangeArrowheads="1"/>
          </p:cNvSpPr>
          <p:nvPr/>
        </p:nvSpPr>
        <p:spPr bwMode="auto">
          <a:xfrm>
            <a:off x="4229100" y="4103688"/>
            <a:ext cx="398592" cy="646331"/>
          </a:xfrm>
          <a:prstGeom prst="rect">
            <a:avLst/>
          </a:prstGeom>
          <a:noFill/>
          <a:ln w="9525">
            <a:noFill/>
            <a:miter lim="800000"/>
            <a:headEnd/>
            <a:tailEnd/>
          </a:ln>
        </p:spPr>
        <p:txBody>
          <a:bodyPr wrap="none">
            <a:prstTxWarp prst="textNoShape">
              <a:avLst/>
            </a:prstTxWarp>
            <a:spAutoFit/>
          </a:bodyPr>
          <a:lstStyle/>
          <a:p>
            <a:pPr eaLnBrk="1" hangingPunct="1"/>
            <a:r>
              <a:rPr lang="en-US" sz="3600" dirty="0">
                <a:latin typeface="Calibri"/>
              </a:rPr>
              <a:t>?</a:t>
            </a:r>
          </a:p>
        </p:txBody>
      </p:sp>
      <p:sp>
        <p:nvSpPr>
          <p:cNvPr id="27" name="Text Box 25"/>
          <p:cNvSpPr txBox="1">
            <a:spLocks noChangeArrowheads="1"/>
          </p:cNvSpPr>
          <p:nvPr/>
        </p:nvSpPr>
        <p:spPr bwMode="auto">
          <a:xfrm>
            <a:off x="5499100" y="4116388"/>
            <a:ext cx="398592" cy="646331"/>
          </a:xfrm>
          <a:prstGeom prst="rect">
            <a:avLst/>
          </a:prstGeom>
          <a:noFill/>
          <a:ln w="9525">
            <a:noFill/>
            <a:miter lim="800000"/>
            <a:headEnd/>
            <a:tailEnd/>
          </a:ln>
        </p:spPr>
        <p:txBody>
          <a:bodyPr wrap="none">
            <a:prstTxWarp prst="textNoShape">
              <a:avLst/>
            </a:prstTxWarp>
            <a:spAutoFit/>
          </a:bodyPr>
          <a:lstStyle/>
          <a:p>
            <a:pPr eaLnBrk="1" hangingPunct="1"/>
            <a:r>
              <a:rPr lang="en-US" sz="3600" dirty="0">
                <a:latin typeface="Calibri"/>
              </a:rPr>
              <a:t>?</a:t>
            </a:r>
          </a:p>
        </p:txBody>
      </p:sp>
      <p:sp>
        <p:nvSpPr>
          <p:cNvPr id="28" name="Text Box 26"/>
          <p:cNvSpPr txBox="1">
            <a:spLocks noChangeArrowheads="1"/>
          </p:cNvSpPr>
          <p:nvPr/>
        </p:nvSpPr>
        <p:spPr bwMode="auto">
          <a:xfrm>
            <a:off x="3568700" y="4103688"/>
            <a:ext cx="398592" cy="646331"/>
          </a:xfrm>
          <a:prstGeom prst="rect">
            <a:avLst/>
          </a:prstGeom>
          <a:noFill/>
          <a:ln w="9525">
            <a:noFill/>
            <a:miter lim="800000"/>
            <a:headEnd/>
            <a:tailEnd/>
          </a:ln>
        </p:spPr>
        <p:txBody>
          <a:bodyPr wrap="none">
            <a:prstTxWarp prst="textNoShape">
              <a:avLst/>
            </a:prstTxWarp>
            <a:spAutoFit/>
          </a:bodyPr>
          <a:lstStyle/>
          <a:p>
            <a:pPr eaLnBrk="1" hangingPunct="1"/>
            <a:r>
              <a:rPr lang="en-US" sz="3600" dirty="0">
                <a:latin typeface="Calibri"/>
              </a:rPr>
              <a:t>?</a:t>
            </a:r>
          </a:p>
        </p:txBody>
      </p:sp>
      <p:sp>
        <p:nvSpPr>
          <p:cNvPr id="29" name="Text Box 27"/>
          <p:cNvSpPr txBox="1">
            <a:spLocks noChangeArrowheads="1"/>
          </p:cNvSpPr>
          <p:nvPr/>
        </p:nvSpPr>
        <p:spPr bwMode="auto">
          <a:xfrm>
            <a:off x="4851400" y="4103688"/>
            <a:ext cx="398592" cy="646331"/>
          </a:xfrm>
          <a:prstGeom prst="rect">
            <a:avLst/>
          </a:prstGeom>
          <a:noFill/>
          <a:ln w="9525">
            <a:noFill/>
            <a:miter lim="800000"/>
            <a:headEnd/>
            <a:tailEnd/>
          </a:ln>
        </p:spPr>
        <p:txBody>
          <a:bodyPr wrap="none">
            <a:prstTxWarp prst="textNoShape">
              <a:avLst/>
            </a:prstTxWarp>
            <a:spAutoFit/>
          </a:bodyPr>
          <a:lstStyle/>
          <a:p>
            <a:pPr eaLnBrk="1" hangingPunct="1"/>
            <a:r>
              <a:rPr lang="en-US" sz="3600" dirty="0">
                <a:latin typeface="Calibri"/>
              </a:rPr>
              <a:t>?</a:t>
            </a:r>
          </a:p>
        </p:txBody>
      </p:sp>
      <p:sp>
        <p:nvSpPr>
          <p:cNvPr id="30" name="Text Box 28"/>
          <p:cNvSpPr txBox="1">
            <a:spLocks noChangeArrowheads="1"/>
          </p:cNvSpPr>
          <p:nvPr/>
        </p:nvSpPr>
        <p:spPr bwMode="auto">
          <a:xfrm>
            <a:off x="6096000" y="4103688"/>
            <a:ext cx="398592" cy="646331"/>
          </a:xfrm>
          <a:prstGeom prst="rect">
            <a:avLst/>
          </a:prstGeom>
          <a:noFill/>
          <a:ln w="9525">
            <a:noFill/>
            <a:miter lim="800000"/>
            <a:headEnd/>
            <a:tailEnd/>
          </a:ln>
        </p:spPr>
        <p:txBody>
          <a:bodyPr wrap="none">
            <a:prstTxWarp prst="textNoShape">
              <a:avLst/>
            </a:prstTxWarp>
            <a:spAutoFit/>
          </a:bodyPr>
          <a:lstStyle/>
          <a:p>
            <a:pPr eaLnBrk="1" hangingPunct="1"/>
            <a:r>
              <a:rPr lang="en-US" sz="3600" dirty="0">
                <a:latin typeface="Calibri"/>
              </a:rPr>
              <a:t>?</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5474" name="Rectangle 4"/>
          <p:cNvSpPr>
            <a:spLocks noGrp="1" noChangeArrowheads="1"/>
          </p:cNvSpPr>
          <p:nvPr>
            <p:ph type="title" idx="4294967295"/>
          </p:nvPr>
        </p:nvSpPr>
        <p:spPr>
          <a:xfrm>
            <a:off x="1066800" y="0"/>
            <a:ext cx="7543800" cy="1431925"/>
          </a:xfrm>
        </p:spPr>
        <p:txBody>
          <a:bodyPr/>
          <a:lstStyle/>
          <a:p>
            <a:pPr eaLnBrk="1" hangingPunct="1"/>
            <a:r>
              <a:rPr lang="en-US" sz="3200"/>
              <a:t>Kuhl &amp; Miller (1978)</a:t>
            </a:r>
          </a:p>
        </p:txBody>
      </p:sp>
      <p:pic>
        <p:nvPicPr>
          <p:cNvPr id="745475" name="Picture 6"/>
          <p:cNvPicPr>
            <a:picLocks noChangeAspect="1" noChangeArrowheads="1"/>
          </p:cNvPicPr>
          <p:nvPr/>
        </p:nvPicPr>
        <p:blipFill>
          <a:blip r:embed="rId3"/>
          <a:srcRect/>
          <a:stretch>
            <a:fillRect/>
          </a:stretch>
        </p:blipFill>
        <p:spPr bwMode="auto">
          <a:xfrm>
            <a:off x="1200150" y="1466850"/>
            <a:ext cx="6715125" cy="53546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idx="4294967295"/>
          </p:nvPr>
        </p:nvSpPr>
        <p:spPr>
          <a:xfrm>
            <a:off x="914400" y="1981200"/>
            <a:ext cx="7772400" cy="1143000"/>
          </a:xfrm>
        </p:spPr>
        <p:txBody>
          <a:bodyPr/>
          <a:lstStyle/>
          <a:p>
            <a:pPr eaLnBrk="1" hangingPunct="1"/>
            <a:r>
              <a:rPr lang="en-US" sz="3200"/>
              <a:t>Infant-directed speech</a:t>
            </a:r>
            <a:endParaRPr lang="en-US"/>
          </a:p>
        </p:txBody>
      </p:sp>
      <p:pic>
        <p:nvPicPr>
          <p:cNvPr id="746499" name="Picture 4"/>
          <p:cNvPicPr>
            <a:picLocks noChangeAspect="1" noChangeArrowheads="1"/>
          </p:cNvPicPr>
          <p:nvPr/>
        </p:nvPicPr>
        <p:blipFill>
          <a:blip r:embed="rId3"/>
          <a:srcRect/>
          <a:stretch>
            <a:fillRect/>
          </a:stretch>
        </p:blipFill>
        <p:spPr bwMode="auto">
          <a:xfrm>
            <a:off x="2743200" y="3505200"/>
            <a:ext cx="3810000" cy="254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4"/>
          <p:cNvSpPr>
            <a:spLocks noGrp="1" noChangeArrowheads="1"/>
          </p:cNvSpPr>
          <p:nvPr>
            <p:ph type="title" idx="4294967295"/>
          </p:nvPr>
        </p:nvSpPr>
        <p:spPr>
          <a:xfrm>
            <a:off x="685800" y="0"/>
            <a:ext cx="7772400" cy="1143000"/>
          </a:xfrm>
          <a:noFill/>
        </p:spPr>
        <p:txBody>
          <a:bodyPr/>
          <a:lstStyle/>
          <a:p>
            <a:pPr eaLnBrk="1" hangingPunct="1"/>
            <a:r>
              <a:rPr lang="en-US" sz="3200"/>
              <a:t>The nature of infant-directed speech</a:t>
            </a:r>
          </a:p>
        </p:txBody>
      </p:sp>
      <p:sp>
        <p:nvSpPr>
          <p:cNvPr id="748547" name="Rectangle 5"/>
          <p:cNvSpPr>
            <a:spLocks noGrp="1" noChangeArrowheads="1"/>
          </p:cNvSpPr>
          <p:nvPr>
            <p:ph type="body" idx="4294967295"/>
          </p:nvPr>
        </p:nvSpPr>
        <p:spPr>
          <a:xfrm>
            <a:off x="0" y="1066800"/>
            <a:ext cx="9144000" cy="609600"/>
          </a:xfrm>
          <a:noFill/>
        </p:spPr>
        <p:txBody>
          <a:bodyPr/>
          <a:lstStyle/>
          <a:p>
            <a:pPr eaLnBrk="1" hangingPunct="1">
              <a:lnSpc>
                <a:spcPct val="90000"/>
              </a:lnSpc>
              <a:buFontTx/>
              <a:buNone/>
            </a:pPr>
            <a:r>
              <a:rPr lang="en-US" sz="2800"/>
              <a:t>Motherese/infant-directed speech/child-directed speech</a:t>
            </a:r>
          </a:p>
        </p:txBody>
      </p:sp>
      <p:sp>
        <p:nvSpPr>
          <p:cNvPr id="748548" name="Rectangle 6"/>
          <p:cNvSpPr>
            <a:spLocks noChangeArrowheads="1"/>
          </p:cNvSpPr>
          <p:nvPr/>
        </p:nvSpPr>
        <p:spPr bwMode="auto">
          <a:xfrm>
            <a:off x="228600" y="1752600"/>
            <a:ext cx="5638800" cy="3429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err="1">
                <a:solidFill>
                  <a:schemeClr val="tx2"/>
                </a:solidFill>
                <a:latin typeface="Calibri"/>
                <a:ea typeface="Osaka" pitchFamily="-84" charset="-128"/>
                <a:cs typeface="Osaka" pitchFamily="-84" charset="-128"/>
              </a:rPr>
              <a:t>Intonational</a:t>
            </a:r>
            <a:r>
              <a:rPr lang="en-US" b="0" dirty="0">
                <a:solidFill>
                  <a:schemeClr val="tx2"/>
                </a:solidFill>
                <a:latin typeface="Calibri"/>
                <a:ea typeface="Osaka" pitchFamily="-84" charset="-128"/>
                <a:cs typeface="Osaka" pitchFamily="-84" charset="-128"/>
              </a:rPr>
              <a:t> contour is greatly exaggerated:</a:t>
            </a:r>
          </a:p>
          <a:p>
            <a:pPr marL="342900" indent="-342900" eaLnBrk="1" hangingPunct="1">
              <a:lnSpc>
                <a:spcPct val="90000"/>
              </a:lnSpc>
              <a:spcBef>
                <a:spcPct val="20000"/>
              </a:spcBef>
              <a:buFontTx/>
              <a:buChar char="-"/>
            </a:pPr>
            <a:r>
              <a:rPr lang="en-US" b="0" dirty="0">
                <a:latin typeface="Calibri"/>
                <a:ea typeface="Osaka" pitchFamily="-84" charset="-128"/>
                <a:cs typeface="Osaka" pitchFamily="-84" charset="-128"/>
              </a:rPr>
              <a:t>higher-pitched voice, wider range of pitches, longer pauses, shorter phrases, slower tempo (vowels are prolonged)</a:t>
            </a:r>
            <a:endParaRPr lang="en-US" b="0" dirty="0">
              <a:solidFill>
                <a:schemeClr val="tx2"/>
              </a:solidFill>
              <a:latin typeface="Calibri"/>
              <a:ea typeface="Osaka" pitchFamily="-84" charset="-128"/>
              <a:cs typeface="Osaka" pitchFamily="-84" charset="-128"/>
            </a:endParaRPr>
          </a:p>
        </p:txBody>
      </p:sp>
      <p:pic>
        <p:nvPicPr>
          <p:cNvPr id="748549" name="Picture 8"/>
          <p:cNvPicPr>
            <a:picLocks noChangeAspect="1" noChangeArrowheads="1"/>
          </p:cNvPicPr>
          <p:nvPr/>
        </p:nvPicPr>
        <p:blipFill>
          <a:blip r:embed="rId3"/>
          <a:srcRect/>
          <a:stretch>
            <a:fillRect/>
          </a:stretch>
        </p:blipFill>
        <p:spPr bwMode="auto">
          <a:xfrm>
            <a:off x="6019800" y="1676400"/>
            <a:ext cx="2667000" cy="1778000"/>
          </a:xfrm>
          <a:prstGeom prst="rect">
            <a:avLst/>
          </a:prstGeom>
          <a:noFill/>
          <a:ln w="9525">
            <a:noFill/>
            <a:miter lim="800000"/>
            <a:headEnd/>
            <a:tailEnd/>
          </a:ln>
        </p:spPr>
      </p:pic>
      <p:sp>
        <p:nvSpPr>
          <p:cNvPr id="748550" name="Rectangle 9"/>
          <p:cNvSpPr>
            <a:spLocks noChangeArrowheads="1"/>
          </p:cNvSpPr>
          <p:nvPr/>
        </p:nvSpPr>
        <p:spPr bwMode="auto">
          <a:xfrm>
            <a:off x="457200" y="4800600"/>
            <a:ext cx="8458200" cy="1752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err="1">
                <a:solidFill>
                  <a:schemeClr val="tx2"/>
                </a:solidFill>
                <a:latin typeface="Calibri"/>
                <a:ea typeface="Osaka" pitchFamily="-84" charset="-128"/>
                <a:cs typeface="Osaka" pitchFamily="-84" charset="-128"/>
              </a:rPr>
              <a:t>Motherese</a:t>
            </a:r>
            <a:r>
              <a:rPr lang="en-US" b="0" dirty="0">
                <a:solidFill>
                  <a:schemeClr val="tx2"/>
                </a:solidFill>
                <a:latin typeface="Calibri"/>
                <a:ea typeface="Osaka" pitchFamily="-84" charset="-128"/>
                <a:cs typeface="Osaka" pitchFamily="-84" charset="-128"/>
              </a:rPr>
              <a:t> could be helpful for language learning: </a:t>
            </a:r>
            <a:r>
              <a:rPr lang="en-US" b="0" dirty="0">
                <a:latin typeface="Calibri"/>
                <a:ea typeface="Osaka" pitchFamily="-84" charset="-128"/>
                <a:cs typeface="Osaka" pitchFamily="-84" charset="-128"/>
              </a:rPr>
              <a:t>likely to highlight important features of speech, and provide more prototypical examples of a language’s speech sounds</a:t>
            </a:r>
            <a:r>
              <a:rPr lang="en-US" b="0" dirty="0">
                <a:solidFill>
                  <a:schemeClr val="tx2"/>
                </a:solidFill>
                <a:latin typeface="Calibri"/>
                <a:ea typeface="Osaka" pitchFamily="-84" charset="-128"/>
                <a:cs typeface="Osaka" pitchFamily="-84" charset="-128"/>
              </a:rPr>
              <a:t> </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4"/>
          <p:cNvSpPr>
            <a:spLocks noGrp="1" noChangeArrowheads="1"/>
          </p:cNvSpPr>
          <p:nvPr>
            <p:ph type="title" idx="4294967295"/>
          </p:nvPr>
        </p:nvSpPr>
        <p:spPr>
          <a:xfrm>
            <a:off x="685800" y="0"/>
            <a:ext cx="7772400" cy="1143000"/>
          </a:xfrm>
          <a:noFill/>
        </p:spPr>
        <p:txBody>
          <a:bodyPr/>
          <a:lstStyle/>
          <a:p>
            <a:pPr eaLnBrk="1" hangingPunct="1"/>
            <a:r>
              <a:rPr lang="en-US" sz="3200"/>
              <a:t>How motherese helps</a:t>
            </a:r>
          </a:p>
        </p:txBody>
      </p:sp>
      <p:sp>
        <p:nvSpPr>
          <p:cNvPr id="750595" name="Rectangle 6"/>
          <p:cNvSpPr>
            <a:spLocks noChangeArrowheads="1"/>
          </p:cNvSpPr>
          <p:nvPr/>
        </p:nvSpPr>
        <p:spPr bwMode="auto">
          <a:xfrm>
            <a:off x="152400" y="1066800"/>
            <a:ext cx="8610600" cy="37338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tx2"/>
                </a:solidFill>
                <a:latin typeface="Calibri"/>
                <a:ea typeface="Osaka" pitchFamily="-84" charset="-128"/>
                <a:cs typeface="Osaka" pitchFamily="-84" charset="-128"/>
              </a:rPr>
              <a:t>Greater discriminability of phonemes</a:t>
            </a:r>
            <a:r>
              <a:rPr lang="en-US" b="0" dirty="0">
                <a:latin typeface="Calibri"/>
                <a:ea typeface="Osaka" pitchFamily="-84" charset="-128"/>
                <a:cs typeface="Osaka" pitchFamily="-84" charset="-128"/>
              </a:rPr>
              <a:t> (contrasting sounds in a language) in child-directed speech may help children establish phonemic categories (that signal meaning contrasts) </a:t>
            </a:r>
          </a:p>
          <a:p>
            <a:pPr marL="342900" indent="-342900" eaLnBrk="1" hangingPunct="1">
              <a:lnSpc>
                <a:spcPct val="90000"/>
              </a:lnSpc>
              <a:spcBef>
                <a:spcPct val="20000"/>
              </a:spcBef>
            </a:pPr>
            <a:r>
              <a:rPr lang="en-US" b="0" dirty="0">
                <a:latin typeface="Calibri"/>
                <a:ea typeface="Osaka" pitchFamily="-84" charset="-128"/>
                <a:cs typeface="Osaka" pitchFamily="-84" charset="-128"/>
              </a:rPr>
              <a:t>	</a:t>
            </a:r>
            <a:r>
              <a:rPr lang="en-US" sz="2000" b="0" dirty="0">
                <a:latin typeface="Calibri"/>
                <a:ea typeface="Osaka" pitchFamily="-84" charset="-128"/>
                <a:cs typeface="Osaka" pitchFamily="-84" charset="-128"/>
              </a:rPr>
              <a:t>	[b] and [p] are distinct phonemic categories in English.</a:t>
            </a:r>
          </a:p>
          <a:p>
            <a:pPr marL="342900" indent="-342900" eaLnBrk="1" hangingPunct="1">
              <a:lnSpc>
                <a:spcPct val="90000"/>
              </a:lnSpc>
              <a:spcBef>
                <a:spcPct val="20000"/>
              </a:spcBef>
            </a:pPr>
            <a:r>
              <a:rPr lang="en-US" sz="2000" b="0" dirty="0">
                <a:latin typeface="Calibri"/>
                <a:ea typeface="Osaka" pitchFamily="-84" charset="-128"/>
                <a:cs typeface="Osaka" pitchFamily="-84" charset="-128"/>
              </a:rPr>
              <a:t>		We know because “big” is a different word from “pig”.</a:t>
            </a: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endParaRPr lang="en-US" b="0" dirty="0" smtClean="0">
              <a:latin typeface="Calibri"/>
              <a:ea typeface="Osaka" pitchFamily="-84" charset="-128"/>
              <a:cs typeface="Osaka" pitchFamily="-84" charset="-128"/>
            </a:endParaRPr>
          </a:p>
          <a:p>
            <a:pPr marL="342900" indent="-342900" eaLnBrk="1" hangingPunct="1">
              <a:lnSpc>
                <a:spcPct val="90000"/>
              </a:lnSpc>
              <a:spcBef>
                <a:spcPct val="20000"/>
              </a:spcBef>
            </a:pPr>
            <a:r>
              <a:rPr lang="en-US" b="0" dirty="0" smtClean="0">
                <a:latin typeface="Calibri"/>
                <a:ea typeface="Osaka" pitchFamily="-84" charset="-128"/>
                <a:cs typeface="Osaka" pitchFamily="-84" charset="-128"/>
              </a:rPr>
              <a:t>Support</a:t>
            </a:r>
            <a:r>
              <a:rPr lang="en-US" b="0" dirty="0">
                <a:latin typeface="Calibri"/>
                <a:ea typeface="Osaka" pitchFamily="-84" charset="-128"/>
                <a:cs typeface="Osaka" pitchFamily="-84" charset="-128"/>
              </a:rPr>
              <a:t>: Mothers who produce more discriminable vowels in their infant-directed speech have </a:t>
            </a:r>
            <a:r>
              <a:rPr lang="en-US" b="0" dirty="0">
                <a:solidFill>
                  <a:schemeClr val="tx2"/>
                </a:solidFill>
                <a:latin typeface="Calibri"/>
                <a:ea typeface="Osaka" pitchFamily="-84" charset="-128"/>
                <a:cs typeface="Osaka" pitchFamily="-84" charset="-128"/>
              </a:rPr>
              <a:t>infants who demonstrate better speech perception skills</a:t>
            </a:r>
            <a:r>
              <a:rPr lang="en-US" b="0" dirty="0">
                <a:latin typeface="Calibri"/>
                <a:ea typeface="Osaka" pitchFamily="-84" charset="-128"/>
                <a:cs typeface="Osaka" pitchFamily="-84" charset="-128"/>
              </a:rPr>
              <a:t> in laboratory tests.</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4"/>
          <p:cNvSpPr>
            <a:spLocks noGrp="1" noChangeArrowheads="1"/>
          </p:cNvSpPr>
          <p:nvPr>
            <p:ph type="title" idx="4294967295"/>
          </p:nvPr>
        </p:nvSpPr>
        <p:spPr>
          <a:xfrm>
            <a:off x="685800" y="0"/>
            <a:ext cx="7772400" cy="1143000"/>
          </a:xfrm>
          <a:noFill/>
        </p:spPr>
        <p:txBody>
          <a:bodyPr/>
          <a:lstStyle/>
          <a:p>
            <a:pPr eaLnBrk="1" hangingPunct="1"/>
            <a:r>
              <a:rPr lang="en-US" sz="3200"/>
              <a:t>How motherese helps…adults?</a:t>
            </a:r>
          </a:p>
        </p:txBody>
      </p:sp>
      <p:sp>
        <p:nvSpPr>
          <p:cNvPr id="752643" name="Rectangle 5"/>
          <p:cNvSpPr>
            <a:spLocks noChangeArrowheads="1"/>
          </p:cNvSpPr>
          <p:nvPr/>
        </p:nvSpPr>
        <p:spPr bwMode="auto">
          <a:xfrm>
            <a:off x="152400" y="1600200"/>
            <a:ext cx="8610600" cy="1524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err="1">
                <a:latin typeface="Calibri"/>
                <a:ea typeface="Osaka" pitchFamily="-84" charset="-128"/>
                <a:cs typeface="Osaka" pitchFamily="-84" charset="-128"/>
              </a:rPr>
              <a:t>Golinkoff</a:t>
            </a:r>
            <a:r>
              <a:rPr lang="en-US" b="0" dirty="0">
                <a:latin typeface="Calibri"/>
                <a:ea typeface="Osaka" pitchFamily="-84" charset="-128"/>
                <a:cs typeface="Osaka" pitchFamily="-84" charset="-128"/>
              </a:rPr>
              <a:t> &amp; Alioto 1995: adults learned words in a foreign language better if the words were presented in infant-directed rather than adult-directed speech</a:t>
            </a:r>
          </a:p>
        </p:txBody>
      </p:sp>
      <p:pic>
        <p:nvPicPr>
          <p:cNvPr id="752644" name="Picture 6"/>
          <p:cNvPicPr>
            <a:picLocks noChangeAspect="1" noChangeArrowheads="1"/>
          </p:cNvPicPr>
          <p:nvPr/>
        </p:nvPicPr>
        <p:blipFill>
          <a:blip r:embed="rId3"/>
          <a:srcRect/>
          <a:stretch>
            <a:fillRect/>
          </a:stretch>
        </p:blipFill>
        <p:spPr bwMode="auto">
          <a:xfrm>
            <a:off x="3352800" y="3352800"/>
            <a:ext cx="1993900" cy="21717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4"/>
          <p:cNvSpPr>
            <a:spLocks noGrp="1" noChangeArrowheads="1"/>
          </p:cNvSpPr>
          <p:nvPr>
            <p:ph type="title" idx="4294967295"/>
          </p:nvPr>
        </p:nvSpPr>
        <p:spPr>
          <a:xfrm>
            <a:off x="685800" y="0"/>
            <a:ext cx="7772400" cy="1143000"/>
          </a:xfrm>
          <a:noFill/>
        </p:spPr>
        <p:txBody>
          <a:bodyPr/>
          <a:lstStyle/>
          <a:p>
            <a:pPr eaLnBrk="1" hangingPunct="1"/>
            <a:r>
              <a:rPr lang="en-US" sz="3200"/>
              <a:t>Why babies like motherese</a:t>
            </a:r>
          </a:p>
        </p:txBody>
      </p:sp>
      <p:sp>
        <p:nvSpPr>
          <p:cNvPr id="754691" name="Rectangle 6"/>
          <p:cNvSpPr>
            <a:spLocks noChangeArrowheads="1"/>
          </p:cNvSpPr>
          <p:nvPr/>
        </p:nvSpPr>
        <p:spPr bwMode="auto">
          <a:xfrm>
            <a:off x="152400" y="990600"/>
            <a:ext cx="8991600" cy="3429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tx2"/>
                </a:solidFill>
                <a:latin typeface="Calibri"/>
                <a:ea typeface="Osaka" pitchFamily="-84" charset="-128"/>
                <a:cs typeface="Osaka" pitchFamily="-84" charset="-128"/>
              </a:rPr>
              <a:t>Children like the exaggerated pitch contours the most?</a:t>
            </a:r>
          </a:p>
          <a:p>
            <a:pPr marL="342900" indent="-342900" eaLnBrk="1" hangingPunct="1">
              <a:lnSpc>
                <a:spcPct val="90000"/>
              </a:lnSpc>
              <a:spcBef>
                <a:spcPct val="20000"/>
              </a:spcBef>
            </a:pPr>
            <a:r>
              <a:rPr lang="en-US" b="0" dirty="0">
                <a:latin typeface="Calibri"/>
                <a:ea typeface="Osaka" pitchFamily="-84" charset="-128"/>
                <a:cs typeface="Osaka" pitchFamily="-84" charset="-128"/>
              </a:rPr>
              <a:t>Fernald &amp; </a:t>
            </a:r>
            <a:r>
              <a:rPr lang="en-US" b="0" dirty="0" err="1">
                <a:latin typeface="Calibri"/>
                <a:ea typeface="Osaka" pitchFamily="-84" charset="-128"/>
                <a:cs typeface="Osaka" pitchFamily="-84" charset="-128"/>
              </a:rPr>
              <a:t>Kuhl</a:t>
            </a:r>
            <a:r>
              <a:rPr lang="en-US" b="0" dirty="0">
                <a:latin typeface="Calibri"/>
                <a:ea typeface="Osaka" pitchFamily="-84" charset="-128"/>
                <a:cs typeface="Osaka" pitchFamily="-84" charset="-128"/>
              </a:rPr>
              <a:t> (1987): 4-month-olds prefer to hear infant-directed speech over adult-directed speech when only the melody is left (everything else has been filtered out)</a:t>
            </a:r>
            <a:endParaRPr lang="en-US" b="0" dirty="0">
              <a:solidFill>
                <a:schemeClr val="tx2"/>
              </a:solidFill>
              <a:latin typeface="Calibri"/>
              <a:ea typeface="Osaka" pitchFamily="-84" charset="-128"/>
              <a:cs typeface="Osaka" pitchFamily="-84" charset="-128"/>
            </a:endParaRPr>
          </a:p>
        </p:txBody>
      </p:sp>
      <p:sp>
        <p:nvSpPr>
          <p:cNvPr id="754692" name="Rectangle 8"/>
          <p:cNvSpPr>
            <a:spLocks noChangeArrowheads="1"/>
          </p:cNvSpPr>
          <p:nvPr/>
        </p:nvSpPr>
        <p:spPr bwMode="auto">
          <a:xfrm>
            <a:off x="457200" y="3505200"/>
            <a:ext cx="8458200" cy="1752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tx2"/>
                </a:solidFill>
                <a:latin typeface="Calibri"/>
                <a:ea typeface="Osaka" pitchFamily="-84" charset="-128"/>
                <a:cs typeface="Osaka" pitchFamily="-84" charset="-128"/>
              </a:rPr>
              <a:t>However, this may be due to positive interactions with their caretakers, as 1-month-olds actually only prefer child-directed speech when the entire speech signal is present. </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Grp="1" noChangeArrowheads="1"/>
          </p:cNvSpPr>
          <p:nvPr>
            <p:ph type="title" idx="4294967295"/>
          </p:nvPr>
        </p:nvSpPr>
        <p:spPr>
          <a:xfrm>
            <a:off x="685800" y="0"/>
            <a:ext cx="7772400" cy="1143000"/>
          </a:xfrm>
        </p:spPr>
        <p:txBody>
          <a:bodyPr/>
          <a:lstStyle/>
          <a:p>
            <a:pPr eaLnBrk="1" hangingPunct="1"/>
            <a:r>
              <a:rPr lang="en-US" sz="3200"/>
              <a:t>But not motherese for everyone…</a:t>
            </a:r>
          </a:p>
        </p:txBody>
      </p:sp>
      <p:sp>
        <p:nvSpPr>
          <p:cNvPr id="756739" name="Rectangle 3"/>
          <p:cNvSpPr>
            <a:spLocks noGrp="1" noChangeArrowheads="1"/>
          </p:cNvSpPr>
          <p:nvPr>
            <p:ph type="body" idx="4294967295"/>
          </p:nvPr>
        </p:nvSpPr>
        <p:spPr>
          <a:xfrm>
            <a:off x="0" y="1143000"/>
            <a:ext cx="9144000" cy="4114800"/>
          </a:xfrm>
        </p:spPr>
        <p:txBody>
          <a:bodyPr/>
          <a:lstStyle/>
          <a:p>
            <a:pPr eaLnBrk="1" hangingPunct="1">
              <a:buFontTx/>
              <a:buNone/>
            </a:pPr>
            <a:r>
              <a:rPr lang="en-US" sz="2400"/>
              <a:t>While motherese may be very useful, it can’t be </a:t>
            </a:r>
            <a:r>
              <a:rPr lang="en-US" sz="2400" i="1">
                <a:solidFill>
                  <a:schemeClr val="tx2"/>
                </a:solidFill>
              </a:rPr>
              <a:t>required</a:t>
            </a:r>
            <a:r>
              <a:rPr lang="en-US" sz="2400"/>
              <a:t> for language acquisition (even if it’s really helpful) since not all cultures use it.  Some cultures (ex: Samoans, Papua New Guineans, Mayans, US African Americans in the rural south) do not address speech to prelinguistic children at all - so those children must learn some other way.</a:t>
            </a:r>
          </a:p>
        </p:txBody>
      </p:sp>
      <p:pic>
        <p:nvPicPr>
          <p:cNvPr id="756740" name="Picture 4"/>
          <p:cNvPicPr>
            <a:picLocks noChangeAspect="1" noChangeArrowheads="1"/>
          </p:cNvPicPr>
          <p:nvPr/>
        </p:nvPicPr>
        <p:blipFill>
          <a:blip r:embed="rId3"/>
          <a:srcRect/>
          <a:stretch>
            <a:fillRect/>
          </a:stretch>
        </p:blipFill>
        <p:spPr bwMode="auto">
          <a:xfrm>
            <a:off x="3352800" y="3505200"/>
            <a:ext cx="2120900" cy="3175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idx="4294967295"/>
          </p:nvPr>
        </p:nvSpPr>
        <p:spPr>
          <a:xfrm>
            <a:off x="685800" y="0"/>
            <a:ext cx="7772400" cy="1143000"/>
          </a:xfrm>
        </p:spPr>
        <p:txBody>
          <a:bodyPr/>
          <a:lstStyle/>
          <a:p>
            <a:pPr eaLnBrk="1" hangingPunct="1"/>
            <a:r>
              <a:rPr lang="en-US" sz="3200"/>
              <a:t>Recap: Speech Sound Development</a:t>
            </a:r>
          </a:p>
        </p:txBody>
      </p:sp>
      <p:sp>
        <p:nvSpPr>
          <p:cNvPr id="758787" name="Rectangle 3"/>
          <p:cNvSpPr>
            <a:spLocks noGrp="1" noChangeArrowheads="1"/>
          </p:cNvSpPr>
          <p:nvPr>
            <p:ph type="body" idx="4294967295"/>
          </p:nvPr>
        </p:nvSpPr>
        <p:spPr>
          <a:xfrm>
            <a:off x="0" y="1219200"/>
            <a:ext cx="8915400" cy="5181600"/>
          </a:xfrm>
        </p:spPr>
        <p:txBody>
          <a:bodyPr/>
          <a:lstStyle/>
          <a:p>
            <a:pPr eaLnBrk="1" hangingPunct="1">
              <a:lnSpc>
                <a:spcPct val="90000"/>
              </a:lnSpc>
              <a:buFontTx/>
              <a:buNone/>
            </a:pPr>
            <a:endParaRPr lang="en-US" sz="2400" smtClean="0"/>
          </a:p>
          <a:p>
            <a:pPr eaLnBrk="1" hangingPunct="1">
              <a:lnSpc>
                <a:spcPct val="90000"/>
              </a:lnSpc>
              <a:buFontTx/>
              <a:buNone/>
            </a:pPr>
            <a:r>
              <a:rPr lang="en-US" sz="2400" smtClean="0"/>
              <a:t>Infants go through different stages of pre-speech production, which allows them to develop the motor skills to produce the  speech sounds in their native language.</a:t>
            </a:r>
          </a:p>
          <a:p>
            <a:pPr eaLnBrk="1" hangingPunct="1">
              <a:lnSpc>
                <a:spcPct val="90000"/>
              </a:lnSpc>
              <a:buFontTx/>
              <a:buNone/>
            </a:pPr>
            <a:endParaRPr lang="en-US" sz="2400" smtClean="0"/>
          </a:p>
          <a:p>
            <a:pPr eaLnBrk="1" hangingPunct="1">
              <a:lnSpc>
                <a:spcPct val="90000"/>
              </a:lnSpc>
              <a:buFontTx/>
              <a:buNone/>
            </a:pPr>
            <a:r>
              <a:rPr lang="en-US" sz="2400" smtClean="0"/>
              <a:t>There are several experimental techniques that can be used to examine infant speech perception.  One useful ability infants seem to have is categorical perception. </a:t>
            </a:r>
          </a:p>
          <a:p>
            <a:pPr eaLnBrk="1" hangingPunct="1">
              <a:lnSpc>
                <a:spcPct val="90000"/>
              </a:lnSpc>
              <a:buFontTx/>
              <a:buNone/>
            </a:pPr>
            <a:endParaRPr lang="en-US" sz="2400" smtClean="0"/>
          </a:p>
          <a:p>
            <a:pPr eaLnBrk="1" hangingPunct="1">
              <a:lnSpc>
                <a:spcPct val="90000"/>
              </a:lnSpc>
              <a:buFontTx/>
              <a:buNone/>
            </a:pPr>
            <a:r>
              <a:rPr lang="en-US" sz="2400" smtClean="0"/>
              <a:t>Infant-directed speech (motherese) tends to have several properties that make it helpful for learning the sounds of the language.</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idx="4294967295"/>
          </p:nvPr>
        </p:nvSpPr>
        <p:spPr>
          <a:xfrm>
            <a:off x="685800" y="152400"/>
            <a:ext cx="7772400" cy="1143000"/>
          </a:xfrm>
        </p:spPr>
        <p:txBody>
          <a:bodyPr/>
          <a:lstStyle/>
          <a:p>
            <a:pPr eaLnBrk="1" hangingPunct="1"/>
            <a:r>
              <a:rPr lang="en-US"/>
              <a:t>Questions?</a:t>
            </a:r>
          </a:p>
        </p:txBody>
      </p:sp>
      <p:pic>
        <p:nvPicPr>
          <p:cNvPr id="760835" name="Picture 5"/>
          <p:cNvPicPr>
            <a:picLocks noChangeAspect="1" noChangeArrowheads="1"/>
          </p:cNvPicPr>
          <p:nvPr/>
        </p:nvPicPr>
        <p:blipFill>
          <a:blip r:embed="rId3"/>
          <a:srcRect/>
          <a:stretch>
            <a:fillRect/>
          </a:stretch>
        </p:blipFill>
        <p:spPr bwMode="auto">
          <a:xfrm>
            <a:off x="3352800" y="1219200"/>
            <a:ext cx="2451100" cy="2717800"/>
          </a:xfrm>
          <a:prstGeom prst="rect">
            <a:avLst/>
          </a:prstGeom>
          <a:noFill/>
          <a:ln w="9525">
            <a:noFill/>
            <a:miter lim="800000"/>
            <a:headEnd/>
            <a:tailEnd/>
          </a:ln>
        </p:spPr>
      </p:pic>
      <p:sp>
        <p:nvSpPr>
          <p:cNvPr id="4" name="Rectangle 2"/>
          <p:cNvSpPr txBox="1">
            <a:spLocks noChangeArrowheads="1"/>
          </p:cNvSpPr>
          <p:nvPr/>
        </p:nvSpPr>
        <p:spPr bwMode="auto">
          <a:xfrm>
            <a:off x="304800" y="4648200"/>
            <a:ext cx="8534400" cy="1143000"/>
          </a:xfrm>
          <a:prstGeom prst="rect">
            <a:avLst/>
          </a:prstGeom>
          <a:noFill/>
          <a:ln w="9525">
            <a:noFill/>
            <a:miter lim="800000"/>
            <a:headEnd/>
            <a:tailEnd/>
          </a:ln>
        </p:spPr>
        <p:txBody>
          <a:bodyPr anchor="ctr">
            <a:prstTxWarp prst="textNoShape">
              <a:avLst/>
            </a:prstTxWarp>
          </a:bodyPr>
          <a:lstStyle/>
          <a:p>
            <a:pPr algn="ctr" eaLnBrk="1" hangingPunct="1"/>
            <a:r>
              <a:rPr lang="en-US" b="0" dirty="0">
                <a:solidFill>
                  <a:schemeClr val="tx2"/>
                </a:solidFill>
                <a:latin typeface="Calibri"/>
                <a:ea typeface="Osaka" pitchFamily="-84" charset="-128"/>
                <a:cs typeface="Osaka" pitchFamily="-84" charset="-128"/>
              </a:rPr>
              <a:t>You should be able to do up through question </a:t>
            </a:r>
            <a:r>
              <a:rPr lang="en-US" b="0" dirty="0" smtClean="0">
                <a:solidFill>
                  <a:schemeClr val="tx2"/>
                </a:solidFill>
                <a:latin typeface="Calibri"/>
                <a:ea typeface="Osaka" pitchFamily="-84" charset="-128"/>
                <a:cs typeface="Osaka" pitchFamily="-84" charset="-128"/>
              </a:rPr>
              <a:t>12</a:t>
            </a:r>
            <a:r>
              <a:rPr lang="en-US" b="0" dirty="0" smtClean="0">
                <a:solidFill>
                  <a:schemeClr val="tx2"/>
                </a:solidFill>
                <a:latin typeface="Calibri"/>
                <a:ea typeface="Osaka" pitchFamily="-84" charset="-128"/>
                <a:cs typeface="Osaka" pitchFamily="-84" charset="-128"/>
              </a:rPr>
              <a:t> </a:t>
            </a:r>
            <a:r>
              <a:rPr lang="en-US" b="0" dirty="0">
                <a:solidFill>
                  <a:schemeClr val="tx2"/>
                </a:solidFill>
                <a:latin typeface="Calibri"/>
                <a:ea typeface="Osaka" pitchFamily="-84" charset="-128"/>
                <a:cs typeface="Osaka" pitchFamily="-84" charset="-128"/>
              </a:rPr>
              <a:t>on the </a:t>
            </a:r>
            <a:r>
              <a:rPr lang="en-US" b="0" dirty="0" smtClean="0">
                <a:solidFill>
                  <a:schemeClr val="tx2"/>
                </a:solidFill>
                <a:latin typeface="Calibri"/>
                <a:ea typeface="Osaka" pitchFamily="-84" charset="-128"/>
                <a:cs typeface="Osaka" pitchFamily="-84" charset="-128"/>
              </a:rPr>
              <a:t>phonological </a:t>
            </a:r>
            <a:r>
              <a:rPr lang="en-US" b="0" dirty="0" smtClean="0">
                <a:solidFill>
                  <a:schemeClr val="tx2"/>
                </a:solidFill>
                <a:latin typeface="Calibri"/>
                <a:ea typeface="Osaka" pitchFamily="-84" charset="-128"/>
                <a:cs typeface="Osaka" pitchFamily="-84" charset="-128"/>
              </a:rPr>
              <a:t>review </a:t>
            </a:r>
            <a:r>
              <a:rPr lang="en-US" b="0" dirty="0">
                <a:solidFill>
                  <a:schemeClr val="tx2"/>
                </a:solidFill>
                <a:latin typeface="Calibri"/>
                <a:ea typeface="Osaka" pitchFamily="-84" charset="-128"/>
                <a:cs typeface="Osaka" pitchFamily="-84" charset="-128"/>
              </a:rPr>
              <a:t>questions and up through question </a:t>
            </a:r>
            <a:r>
              <a:rPr lang="en-US" b="0" dirty="0">
                <a:solidFill>
                  <a:schemeClr val="tx2"/>
                </a:solidFill>
                <a:latin typeface="Calibri"/>
                <a:ea typeface="Osaka" pitchFamily="-84" charset="-128"/>
                <a:cs typeface="Osaka" pitchFamily="-84" charset="-128"/>
              </a:rPr>
              <a:t>4</a:t>
            </a:r>
            <a:r>
              <a:rPr lang="en-US" b="0" dirty="0" smtClean="0">
                <a:solidFill>
                  <a:schemeClr val="tx2"/>
                </a:solidFill>
                <a:latin typeface="Calibri"/>
                <a:ea typeface="Osaka" pitchFamily="-84" charset="-128"/>
                <a:cs typeface="Osaka" pitchFamily="-84" charset="-128"/>
              </a:rPr>
              <a:t> </a:t>
            </a:r>
            <a:r>
              <a:rPr lang="en-US" b="0" dirty="0">
                <a:solidFill>
                  <a:schemeClr val="tx2"/>
                </a:solidFill>
                <a:latin typeface="Calibri"/>
                <a:ea typeface="Osaka" pitchFamily="-84" charset="-128"/>
                <a:cs typeface="Osaka" pitchFamily="-84" charset="-128"/>
              </a:rPr>
              <a:t>on HW2.</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4"/>
          <p:cNvSpPr>
            <a:spLocks noGrp="1" noChangeArrowheads="1"/>
          </p:cNvSpPr>
          <p:nvPr>
            <p:ph type="title" idx="4294967295"/>
          </p:nvPr>
        </p:nvSpPr>
        <p:spPr>
          <a:xfrm>
            <a:off x="685800" y="0"/>
            <a:ext cx="7772400" cy="1143000"/>
          </a:xfrm>
          <a:noFill/>
        </p:spPr>
        <p:txBody>
          <a:bodyPr/>
          <a:lstStyle/>
          <a:p>
            <a:pPr eaLnBrk="1" hangingPunct="1"/>
            <a:r>
              <a:rPr lang="en-US" sz="3200"/>
              <a:t>Stages of Prespeech Vocal Development</a:t>
            </a:r>
          </a:p>
        </p:txBody>
      </p:sp>
      <p:sp>
        <p:nvSpPr>
          <p:cNvPr id="681987" name="Rectangle 5"/>
          <p:cNvSpPr>
            <a:spLocks noGrp="1" noChangeArrowheads="1"/>
          </p:cNvSpPr>
          <p:nvPr>
            <p:ph type="body" idx="4294967295"/>
          </p:nvPr>
        </p:nvSpPr>
        <p:spPr>
          <a:xfrm>
            <a:off x="0" y="1219200"/>
            <a:ext cx="8915400" cy="2743200"/>
          </a:xfrm>
          <a:noFill/>
        </p:spPr>
        <p:txBody>
          <a:bodyPr/>
          <a:lstStyle/>
          <a:p>
            <a:pPr eaLnBrk="1" hangingPunct="1">
              <a:lnSpc>
                <a:spcPct val="90000"/>
              </a:lnSpc>
              <a:buFontTx/>
              <a:buNone/>
            </a:pPr>
            <a:r>
              <a:rPr lang="en-US" sz="2400"/>
              <a:t>Around 6-8 weeks: infants start cooing (sounds that result from being happy).</a:t>
            </a:r>
          </a:p>
          <a:p>
            <a:pPr eaLnBrk="1" hangingPunct="1">
              <a:lnSpc>
                <a:spcPct val="90000"/>
              </a:lnSpc>
              <a:buFontTx/>
              <a:buNone/>
            </a:pPr>
            <a:r>
              <a:rPr lang="en-US" sz="2400"/>
              <a:t>First coos sound like one long vowel - but over many months, they acquire a variety of different vowel sounds.</a:t>
            </a:r>
          </a:p>
        </p:txBody>
      </p:sp>
      <p:pic>
        <p:nvPicPr>
          <p:cNvPr id="681988" name="Picture 8"/>
          <p:cNvPicPr>
            <a:picLocks noChangeAspect="1" noChangeArrowheads="1"/>
          </p:cNvPicPr>
          <p:nvPr/>
        </p:nvPicPr>
        <p:blipFill>
          <a:blip r:embed="rId5"/>
          <a:srcRect/>
          <a:stretch>
            <a:fillRect/>
          </a:stretch>
        </p:blipFill>
        <p:spPr bwMode="auto">
          <a:xfrm>
            <a:off x="1066800" y="3200400"/>
            <a:ext cx="3381375" cy="2243138"/>
          </a:xfrm>
          <a:prstGeom prst="rect">
            <a:avLst/>
          </a:prstGeom>
          <a:noFill/>
          <a:ln w="9525">
            <a:noFill/>
            <a:miter lim="800000"/>
            <a:headEnd/>
            <a:tailEnd/>
          </a:ln>
        </p:spPr>
      </p:pic>
      <p:pic>
        <p:nvPicPr>
          <p:cNvPr id="657419" name="baby_coo_PRAAT.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srcRect/>
          <a:stretch>
            <a:fillRect/>
          </a:stretch>
        </p:blipFill>
        <p:spPr bwMode="auto">
          <a:xfrm>
            <a:off x="5257800" y="3810000"/>
            <a:ext cx="406400" cy="406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6574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9" fill="hold"/>
                                        <p:tgtEl>
                                          <p:spTgt spid="657419"/>
                                        </p:tgtEl>
                                      </p:cBhvr>
                                    </p:cmd>
                                  </p:childTnLst>
                                </p:cTn>
                              </p:par>
                            </p:childTnLst>
                          </p:cTn>
                        </p:par>
                      </p:childTnLst>
                    </p:cTn>
                  </p:par>
                </p:childTnLst>
              </p:cTn>
              <p:nextCondLst>
                <p:cond evt="onClick" delay="0">
                  <p:tgtEl>
                    <p:spTgt spid="65741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5741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4"/>
          <p:cNvSpPr>
            <a:spLocks noGrp="1" noChangeArrowheads="1"/>
          </p:cNvSpPr>
          <p:nvPr>
            <p:ph type="title" idx="4294967295"/>
          </p:nvPr>
        </p:nvSpPr>
        <p:spPr>
          <a:xfrm>
            <a:off x="685800" y="0"/>
            <a:ext cx="7772400" cy="1143000"/>
          </a:xfrm>
          <a:noFill/>
        </p:spPr>
        <p:txBody>
          <a:bodyPr/>
          <a:lstStyle/>
          <a:p>
            <a:pPr eaLnBrk="1" hangingPunct="1"/>
            <a:r>
              <a:rPr lang="en-US" sz="3200"/>
              <a:t>Stages of Prespeech Vocal Development</a:t>
            </a:r>
          </a:p>
        </p:txBody>
      </p:sp>
      <p:sp>
        <p:nvSpPr>
          <p:cNvPr id="684035" name="Rectangle 5"/>
          <p:cNvSpPr>
            <a:spLocks noGrp="1" noChangeArrowheads="1"/>
          </p:cNvSpPr>
          <p:nvPr>
            <p:ph type="body" idx="4294967295"/>
          </p:nvPr>
        </p:nvSpPr>
        <p:spPr>
          <a:xfrm>
            <a:off x="0" y="1219200"/>
            <a:ext cx="8915400" cy="4191000"/>
          </a:xfrm>
          <a:noFill/>
        </p:spPr>
        <p:txBody>
          <a:bodyPr/>
          <a:lstStyle/>
          <a:p>
            <a:pPr eaLnBrk="1" hangingPunct="1">
              <a:lnSpc>
                <a:spcPct val="90000"/>
              </a:lnSpc>
              <a:buFontTx/>
              <a:buNone/>
            </a:pPr>
            <a:r>
              <a:rPr lang="en-US" sz="2400"/>
              <a:t>Around 16-30 weeks: vocal play.  Infants use a variety of different consonant-like and vowel-like sounds. At the end of this stage, infants form long combinations of the sounds (</a:t>
            </a:r>
            <a:r>
              <a:rPr lang="en-US" sz="2400">
                <a:solidFill>
                  <a:schemeClr val="tx2"/>
                </a:solidFill>
              </a:rPr>
              <a:t>marginal babbling</a:t>
            </a:r>
            <a:r>
              <a:rPr lang="en-US" sz="2400"/>
              <a:t>).</a:t>
            </a:r>
          </a:p>
          <a:p>
            <a:pPr eaLnBrk="1" hangingPunct="1">
              <a:lnSpc>
                <a:spcPct val="90000"/>
              </a:lnSpc>
              <a:buFontTx/>
              <a:buNone/>
            </a:pPr>
            <a:endParaRPr lang="en-US" sz="2400"/>
          </a:p>
          <a:p>
            <a:pPr eaLnBrk="1" hangingPunct="1">
              <a:lnSpc>
                <a:spcPct val="90000"/>
              </a:lnSpc>
              <a:buFontTx/>
              <a:buNone/>
            </a:pPr>
            <a:r>
              <a:rPr lang="en-US" sz="2400"/>
              <a:t>Recognizable vowel sounds heard at the beginning, while recognizable consonant sounds (usually velars like k/g) are usually heard around 2-3 months.  Recognizable consonant sounds occurring near the front of the mouth (n/m/p/b/d) come in around 6 months of age.</a:t>
            </a:r>
          </a:p>
        </p:txBody>
      </p:sp>
      <p:pic>
        <p:nvPicPr>
          <p:cNvPr id="684036" name="Picture 8"/>
          <p:cNvPicPr>
            <a:picLocks noChangeAspect="1" noChangeArrowheads="1"/>
          </p:cNvPicPr>
          <p:nvPr/>
        </p:nvPicPr>
        <p:blipFill>
          <a:blip r:embed="rId3"/>
          <a:srcRect/>
          <a:stretch>
            <a:fillRect/>
          </a:stretch>
        </p:blipFill>
        <p:spPr bwMode="auto">
          <a:xfrm>
            <a:off x="4648200" y="4648200"/>
            <a:ext cx="1889125" cy="187483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82" name="Rectangle 4"/>
          <p:cNvSpPr>
            <a:spLocks noGrp="1" noChangeArrowheads="1"/>
          </p:cNvSpPr>
          <p:nvPr>
            <p:ph type="title" idx="4294967295"/>
          </p:nvPr>
        </p:nvSpPr>
        <p:spPr>
          <a:xfrm>
            <a:off x="685800" y="0"/>
            <a:ext cx="7772400" cy="1143000"/>
          </a:xfrm>
          <a:noFill/>
        </p:spPr>
        <p:txBody>
          <a:bodyPr/>
          <a:lstStyle/>
          <a:p>
            <a:pPr eaLnBrk="1" hangingPunct="1"/>
            <a:r>
              <a:rPr lang="en-US" sz="3200"/>
              <a:t>Stages of Prespeech Vocal Development</a:t>
            </a:r>
          </a:p>
        </p:txBody>
      </p:sp>
      <p:sp>
        <p:nvSpPr>
          <p:cNvPr id="686083" name="Rectangle 5"/>
          <p:cNvSpPr>
            <a:spLocks noGrp="1" noChangeArrowheads="1"/>
          </p:cNvSpPr>
          <p:nvPr>
            <p:ph type="body" idx="4294967295"/>
          </p:nvPr>
        </p:nvSpPr>
        <p:spPr>
          <a:xfrm>
            <a:off x="0" y="1219200"/>
            <a:ext cx="8915400" cy="2971800"/>
          </a:xfrm>
          <a:noFill/>
        </p:spPr>
        <p:txBody>
          <a:bodyPr/>
          <a:lstStyle/>
          <a:p>
            <a:pPr eaLnBrk="1" hangingPunct="1">
              <a:lnSpc>
                <a:spcPct val="90000"/>
              </a:lnSpc>
              <a:buFontTx/>
              <a:buNone/>
            </a:pPr>
            <a:r>
              <a:rPr lang="en-US" sz="2400"/>
              <a:t>Around 6-9 months: </a:t>
            </a:r>
            <a:r>
              <a:rPr lang="en-US" sz="2400">
                <a:solidFill>
                  <a:schemeClr val="tx2"/>
                </a:solidFill>
              </a:rPr>
              <a:t>canonical/reduplicated babbling</a:t>
            </a:r>
            <a:r>
              <a:rPr lang="en-US" sz="2400"/>
              <a:t>, with actual syllables in the sounds produced (ex: [dadada]).  These syllables are often repeated in a row.</a:t>
            </a:r>
          </a:p>
          <a:p>
            <a:pPr eaLnBrk="1" hangingPunct="1">
              <a:lnSpc>
                <a:spcPct val="90000"/>
              </a:lnSpc>
              <a:buFontTx/>
              <a:buNone/>
            </a:pPr>
            <a:endParaRPr lang="en-US" sz="2400"/>
          </a:p>
          <a:p>
            <a:pPr eaLnBrk="1" hangingPunct="1">
              <a:lnSpc>
                <a:spcPct val="90000"/>
              </a:lnSpc>
              <a:buFontTx/>
              <a:buNone/>
            </a:pPr>
            <a:r>
              <a:rPr lang="en-US" sz="2400"/>
              <a:t>Social aspect: </a:t>
            </a:r>
            <a:r>
              <a:rPr lang="en-US" sz="2400">
                <a:solidFill>
                  <a:srgbClr val="660066"/>
                </a:solidFill>
              </a:rPr>
              <a:t>babies don’t give any indication that they’re babbling to communicate (no intentionality at this point) even though sometimes it may look like it</a:t>
            </a:r>
            <a:r>
              <a:rPr lang="en-US" sz="2400"/>
              <a:t>.  They babble in the car and their crib, showing no sign that they expect any reply.</a:t>
            </a:r>
          </a:p>
          <a:p>
            <a:pPr eaLnBrk="1" hangingPunct="1">
              <a:lnSpc>
                <a:spcPct val="90000"/>
              </a:lnSpc>
              <a:buFontTx/>
              <a:buNone/>
            </a:pPr>
            <a:r>
              <a:rPr lang="en-US" sz="2400"/>
              <a:t> </a:t>
            </a:r>
          </a:p>
        </p:txBody>
      </p:sp>
      <p:sp>
        <p:nvSpPr>
          <p:cNvPr id="686084" name="Rectangle 7"/>
          <p:cNvSpPr>
            <a:spLocks noChangeArrowheads="1"/>
          </p:cNvSpPr>
          <p:nvPr/>
        </p:nvSpPr>
        <p:spPr bwMode="auto">
          <a:xfrm>
            <a:off x="228600" y="5105400"/>
            <a:ext cx="7467600" cy="1524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endParaRPr lang="en-US" b="0" dirty="0">
              <a:latin typeface="Calibri"/>
              <a:ea typeface="Osaka" pitchFamily="-84" charset="-128"/>
              <a:cs typeface="Osaka" pitchFamily="-84" charset="-128"/>
            </a:endParaRPr>
          </a:p>
          <a:p>
            <a:pPr marL="342900" indent="-342900" eaLnBrk="1" hangingPunct="1">
              <a:lnSpc>
                <a:spcPct val="90000"/>
              </a:lnSpc>
              <a:spcBef>
                <a:spcPct val="20000"/>
              </a:spcBef>
            </a:pPr>
            <a:r>
              <a:rPr lang="en-US" b="0" dirty="0">
                <a:latin typeface="Calibri"/>
                <a:ea typeface="Osaka" pitchFamily="-84" charset="-128"/>
                <a:cs typeface="Osaka" pitchFamily="-84" charset="-128"/>
              </a:rPr>
              <a:t>Note: even deaf infants babble, but they tend to produce marginal babbling instead of canonical babbling.</a:t>
            </a:r>
          </a:p>
        </p:txBody>
      </p:sp>
      <p:pic>
        <p:nvPicPr>
          <p:cNvPr id="686085" name="Picture 8"/>
          <p:cNvPicPr>
            <a:picLocks noChangeAspect="1" noChangeArrowheads="1"/>
          </p:cNvPicPr>
          <p:nvPr/>
        </p:nvPicPr>
        <p:blipFill>
          <a:blip r:embed="rId3"/>
          <a:srcRect/>
          <a:stretch>
            <a:fillRect/>
          </a:stretch>
        </p:blipFill>
        <p:spPr bwMode="auto">
          <a:xfrm>
            <a:off x="7772400" y="5029200"/>
            <a:ext cx="1028700" cy="1423555"/>
          </a:xfrm>
          <a:prstGeom prst="rect">
            <a:avLst/>
          </a:prstGeom>
          <a:noFill/>
          <a:ln w="9525">
            <a:noFill/>
            <a:miter lim="800000"/>
            <a:headEnd/>
            <a:tailEnd/>
          </a:ln>
        </p:spPr>
      </p:pic>
      <p:sp>
        <p:nvSpPr>
          <p:cNvPr id="6" name="Rectangle 5"/>
          <p:cNvSpPr/>
          <p:nvPr/>
        </p:nvSpPr>
        <p:spPr>
          <a:xfrm>
            <a:off x="914400" y="4419600"/>
            <a:ext cx="7239000" cy="430887"/>
          </a:xfrm>
          <a:prstGeom prst="rect">
            <a:avLst/>
          </a:prstGeom>
        </p:spPr>
        <p:txBody>
          <a:bodyPr wrap="square">
            <a:spAutoFit/>
          </a:bodyPr>
          <a:lstStyle/>
          <a:p>
            <a:pPr marL="342900" lvl="0" indent="-342900" eaLnBrk="1" hangingPunct="1">
              <a:lnSpc>
                <a:spcPct val="90000"/>
              </a:lnSpc>
              <a:spcBef>
                <a:spcPct val="20000"/>
              </a:spcBef>
            </a:pPr>
            <a:r>
              <a:rPr lang="en-US" b="0" kern="0" dirty="0">
                <a:latin typeface="Calibri"/>
                <a:hlinkClick r:id="rId4"/>
              </a:rPr>
              <a:t>http://www.youtube.com/watch?v=_JmA2ClUvUY</a:t>
            </a:r>
            <a:endParaRPr lang="en-US" b="0" kern="0" dirty="0">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8130" name="Rectangle 4"/>
          <p:cNvSpPr>
            <a:spLocks noGrp="1" noChangeArrowheads="1"/>
          </p:cNvSpPr>
          <p:nvPr>
            <p:ph type="title" idx="4294967295"/>
          </p:nvPr>
        </p:nvSpPr>
        <p:spPr>
          <a:xfrm>
            <a:off x="685800" y="0"/>
            <a:ext cx="7772400" cy="1143000"/>
          </a:xfrm>
          <a:noFill/>
        </p:spPr>
        <p:txBody>
          <a:bodyPr/>
          <a:lstStyle/>
          <a:p>
            <a:pPr eaLnBrk="1" hangingPunct="1"/>
            <a:r>
              <a:rPr lang="en-US" sz="3200"/>
              <a:t>Stages of Prespeech Vocal Development</a:t>
            </a:r>
          </a:p>
        </p:txBody>
      </p:sp>
      <p:sp>
        <p:nvSpPr>
          <p:cNvPr id="688131" name="Rectangle 5"/>
          <p:cNvSpPr>
            <a:spLocks noGrp="1" noChangeArrowheads="1"/>
          </p:cNvSpPr>
          <p:nvPr>
            <p:ph type="body" idx="4294967295"/>
          </p:nvPr>
        </p:nvSpPr>
        <p:spPr>
          <a:xfrm>
            <a:off x="0" y="1219200"/>
            <a:ext cx="8915400" cy="2590800"/>
          </a:xfrm>
          <a:noFill/>
        </p:spPr>
        <p:txBody>
          <a:bodyPr/>
          <a:lstStyle/>
          <a:p>
            <a:pPr eaLnBrk="1" hangingPunct="1">
              <a:lnSpc>
                <a:spcPct val="90000"/>
              </a:lnSpc>
              <a:buFontTx/>
              <a:buNone/>
            </a:pPr>
            <a:r>
              <a:rPr lang="en-US" sz="2400"/>
              <a:t>After canonical babbling: </a:t>
            </a:r>
            <a:r>
              <a:rPr lang="en-US" sz="2400">
                <a:solidFill>
                  <a:schemeClr val="tx2"/>
                </a:solidFill>
              </a:rPr>
              <a:t>nonreduplicated/variegated babbling</a:t>
            </a:r>
            <a:r>
              <a:rPr lang="en-US" sz="2400"/>
              <a:t>, with non-repetitive syllables and more variety in consonant and vowel sounds.  Infants also incorporate prosody (the rhythm of the language) into their babbling, which makes it sound much more like they’re trying to talk.  However, the “words” in this kind of babbling are usually only 1 or 2 syllables.</a:t>
            </a:r>
          </a:p>
        </p:txBody>
      </p:sp>
      <p:pic>
        <p:nvPicPr>
          <p:cNvPr id="688132" name="Picture 8"/>
          <p:cNvPicPr>
            <a:picLocks noChangeAspect="1" noChangeArrowheads="1"/>
          </p:cNvPicPr>
          <p:nvPr/>
        </p:nvPicPr>
        <p:blipFill>
          <a:blip r:embed="rId3"/>
          <a:srcRect/>
          <a:stretch>
            <a:fillRect/>
          </a:stretch>
        </p:blipFill>
        <p:spPr bwMode="auto">
          <a:xfrm>
            <a:off x="3124200" y="4267200"/>
            <a:ext cx="2286000" cy="2133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178" name="Rectangle 4"/>
          <p:cNvSpPr>
            <a:spLocks noGrp="1" noChangeArrowheads="1"/>
          </p:cNvSpPr>
          <p:nvPr>
            <p:ph type="title" idx="4294967295"/>
          </p:nvPr>
        </p:nvSpPr>
        <p:spPr>
          <a:xfrm>
            <a:off x="685800" y="0"/>
            <a:ext cx="7772400" cy="1143000"/>
          </a:xfrm>
          <a:noFill/>
        </p:spPr>
        <p:txBody>
          <a:bodyPr/>
          <a:lstStyle/>
          <a:p>
            <a:pPr eaLnBrk="1" hangingPunct="1"/>
            <a:r>
              <a:rPr lang="en-US" sz="3200"/>
              <a:t>Stages of Prespeech Vocal Development</a:t>
            </a:r>
          </a:p>
        </p:txBody>
      </p:sp>
      <p:sp>
        <p:nvSpPr>
          <p:cNvPr id="690179" name="Rectangle 5"/>
          <p:cNvSpPr>
            <a:spLocks noGrp="1" noChangeArrowheads="1"/>
          </p:cNvSpPr>
          <p:nvPr>
            <p:ph type="body" idx="4294967295"/>
          </p:nvPr>
        </p:nvSpPr>
        <p:spPr>
          <a:xfrm>
            <a:off x="1219200" y="1371600"/>
            <a:ext cx="1676400" cy="533400"/>
          </a:xfrm>
          <a:noFill/>
        </p:spPr>
        <p:txBody>
          <a:bodyPr/>
          <a:lstStyle/>
          <a:p>
            <a:pPr eaLnBrk="1" hangingPunct="1">
              <a:lnSpc>
                <a:spcPct val="90000"/>
              </a:lnSpc>
              <a:buFontTx/>
              <a:buNone/>
            </a:pPr>
            <a:r>
              <a:rPr lang="en-US" sz="2400"/>
              <a:t>0 weeks</a:t>
            </a:r>
          </a:p>
        </p:txBody>
      </p:sp>
      <p:sp>
        <p:nvSpPr>
          <p:cNvPr id="690180" name="Line 7"/>
          <p:cNvSpPr>
            <a:spLocks noChangeShapeType="1"/>
          </p:cNvSpPr>
          <p:nvPr/>
        </p:nvSpPr>
        <p:spPr bwMode="auto">
          <a:xfrm>
            <a:off x="3733800" y="1371600"/>
            <a:ext cx="0" cy="4572000"/>
          </a:xfrm>
          <a:prstGeom prst="line">
            <a:avLst/>
          </a:prstGeom>
          <a:noFill/>
          <a:ln w="127000">
            <a:solidFill>
              <a:schemeClr val="tx2"/>
            </a:solidFill>
            <a:round/>
            <a:headEnd/>
            <a:tailEnd type="triangle" w="med" len="med"/>
          </a:ln>
        </p:spPr>
        <p:txBody>
          <a:bodyPr wrap="none" anchor="ctr">
            <a:prstTxWarp prst="textNoShape">
              <a:avLst/>
            </a:prstTxWarp>
          </a:bodyPr>
          <a:lstStyle/>
          <a:p>
            <a:endParaRPr lang="en-US" dirty="0">
              <a:latin typeface="Calibri"/>
            </a:endParaRPr>
          </a:p>
        </p:txBody>
      </p:sp>
      <p:sp>
        <p:nvSpPr>
          <p:cNvPr id="690181" name="Rectangle 8"/>
          <p:cNvSpPr>
            <a:spLocks noChangeArrowheads="1"/>
          </p:cNvSpPr>
          <p:nvPr/>
        </p:nvSpPr>
        <p:spPr bwMode="auto">
          <a:xfrm>
            <a:off x="4114800" y="1371600"/>
            <a:ext cx="4876800" cy="762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84" charset="-128"/>
                <a:cs typeface="Osaka" pitchFamily="-84" charset="-128"/>
              </a:rPr>
              <a:t>reflexive crying, biological-based sounds</a:t>
            </a:r>
          </a:p>
        </p:txBody>
      </p:sp>
      <p:sp>
        <p:nvSpPr>
          <p:cNvPr id="690182" name="Rectangle 9"/>
          <p:cNvSpPr>
            <a:spLocks noChangeArrowheads="1"/>
          </p:cNvSpPr>
          <p:nvPr/>
        </p:nvSpPr>
        <p:spPr bwMode="auto">
          <a:xfrm>
            <a:off x="1143000" y="2209800"/>
            <a:ext cx="1905000" cy="533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rgbClr val="0C6034"/>
                </a:solidFill>
                <a:latin typeface="Calibri"/>
                <a:ea typeface="Osaka" pitchFamily="-84" charset="-128"/>
                <a:cs typeface="Osaka" pitchFamily="-84" charset="-128"/>
              </a:rPr>
              <a:t>6-8 weeks</a:t>
            </a:r>
          </a:p>
        </p:txBody>
      </p:sp>
      <p:sp>
        <p:nvSpPr>
          <p:cNvPr id="690183" name="Rectangle 10"/>
          <p:cNvSpPr>
            <a:spLocks noChangeArrowheads="1"/>
          </p:cNvSpPr>
          <p:nvPr/>
        </p:nvSpPr>
        <p:spPr bwMode="auto">
          <a:xfrm>
            <a:off x="4114800" y="2209800"/>
            <a:ext cx="1905000" cy="533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rgbClr val="0C6034"/>
                </a:solidFill>
                <a:latin typeface="Calibri"/>
                <a:ea typeface="Osaka" pitchFamily="-84" charset="-128"/>
                <a:cs typeface="Osaka" pitchFamily="-84" charset="-128"/>
              </a:rPr>
              <a:t>cooing</a:t>
            </a:r>
          </a:p>
        </p:txBody>
      </p:sp>
      <p:sp>
        <p:nvSpPr>
          <p:cNvPr id="690184" name="Rectangle 11"/>
          <p:cNvSpPr>
            <a:spLocks noChangeArrowheads="1"/>
          </p:cNvSpPr>
          <p:nvPr/>
        </p:nvSpPr>
        <p:spPr bwMode="auto">
          <a:xfrm>
            <a:off x="1143000" y="3276600"/>
            <a:ext cx="1905000" cy="533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bg2"/>
                </a:solidFill>
                <a:latin typeface="Calibri"/>
                <a:ea typeface="Osaka" pitchFamily="-84" charset="-128"/>
                <a:cs typeface="Osaka" pitchFamily="-84" charset="-128"/>
              </a:rPr>
              <a:t>16 weeks</a:t>
            </a:r>
          </a:p>
        </p:txBody>
      </p:sp>
      <p:sp>
        <p:nvSpPr>
          <p:cNvPr id="690185" name="Rectangle 12"/>
          <p:cNvSpPr>
            <a:spLocks noChangeArrowheads="1"/>
          </p:cNvSpPr>
          <p:nvPr/>
        </p:nvSpPr>
        <p:spPr bwMode="auto">
          <a:xfrm>
            <a:off x="4114800" y="3276600"/>
            <a:ext cx="4038600" cy="533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bg2"/>
                </a:solidFill>
                <a:latin typeface="Calibri"/>
                <a:ea typeface="Osaka" pitchFamily="-84" charset="-128"/>
                <a:cs typeface="Osaka" pitchFamily="-84" charset="-128"/>
              </a:rPr>
              <a:t>vocal play begins</a:t>
            </a:r>
          </a:p>
        </p:txBody>
      </p:sp>
      <p:sp>
        <p:nvSpPr>
          <p:cNvPr id="690186" name="Rectangle 13"/>
          <p:cNvSpPr>
            <a:spLocks noChangeArrowheads="1"/>
          </p:cNvSpPr>
          <p:nvPr/>
        </p:nvSpPr>
        <p:spPr bwMode="auto">
          <a:xfrm>
            <a:off x="1143000" y="4495800"/>
            <a:ext cx="1905000" cy="533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rgbClr val="0D80C4"/>
                </a:solidFill>
                <a:latin typeface="Calibri"/>
                <a:ea typeface="Osaka" pitchFamily="-84" charset="-128"/>
                <a:cs typeface="Osaka" pitchFamily="-84" charset="-128"/>
              </a:rPr>
              <a:t>36 weeks</a:t>
            </a:r>
          </a:p>
        </p:txBody>
      </p:sp>
      <p:sp>
        <p:nvSpPr>
          <p:cNvPr id="690187" name="Rectangle 14"/>
          <p:cNvSpPr>
            <a:spLocks noChangeArrowheads="1"/>
          </p:cNvSpPr>
          <p:nvPr/>
        </p:nvSpPr>
        <p:spPr bwMode="auto">
          <a:xfrm>
            <a:off x="4114800" y="4495800"/>
            <a:ext cx="4800600" cy="533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rgbClr val="0D80C4"/>
                </a:solidFill>
                <a:latin typeface="Calibri"/>
                <a:ea typeface="Osaka" pitchFamily="-84" charset="-128"/>
                <a:cs typeface="Osaka" pitchFamily="-84" charset="-128"/>
              </a:rPr>
              <a:t>reduplicated/canonical babbling</a:t>
            </a:r>
          </a:p>
        </p:txBody>
      </p:sp>
      <p:sp>
        <p:nvSpPr>
          <p:cNvPr id="690188" name="Rectangle 15"/>
          <p:cNvSpPr>
            <a:spLocks noChangeArrowheads="1"/>
          </p:cNvSpPr>
          <p:nvPr/>
        </p:nvSpPr>
        <p:spPr bwMode="auto">
          <a:xfrm>
            <a:off x="1219200" y="5410200"/>
            <a:ext cx="1905000" cy="533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hlink"/>
                </a:solidFill>
                <a:latin typeface="Calibri"/>
                <a:ea typeface="Osaka" pitchFamily="-84" charset="-128"/>
                <a:cs typeface="Osaka" pitchFamily="-84" charset="-128"/>
              </a:rPr>
              <a:t>48 weeks</a:t>
            </a:r>
          </a:p>
        </p:txBody>
      </p:sp>
      <p:sp>
        <p:nvSpPr>
          <p:cNvPr id="690189" name="Rectangle 16"/>
          <p:cNvSpPr>
            <a:spLocks noChangeArrowheads="1"/>
          </p:cNvSpPr>
          <p:nvPr/>
        </p:nvSpPr>
        <p:spPr bwMode="auto">
          <a:xfrm>
            <a:off x="4191000" y="5334000"/>
            <a:ext cx="4267200" cy="533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err="1">
                <a:solidFill>
                  <a:schemeClr val="hlink"/>
                </a:solidFill>
                <a:latin typeface="Calibri"/>
                <a:ea typeface="Osaka" pitchFamily="-84" charset="-128"/>
                <a:cs typeface="Osaka" pitchFamily="-84" charset="-128"/>
              </a:rPr>
              <a:t>nonreduplicated</a:t>
            </a:r>
            <a:r>
              <a:rPr lang="en-US" b="0" dirty="0">
                <a:solidFill>
                  <a:schemeClr val="hlink"/>
                </a:solidFill>
                <a:latin typeface="Calibri"/>
                <a:ea typeface="Osaka" pitchFamily="-84" charset="-128"/>
                <a:cs typeface="Osaka" pitchFamily="-84" charset="-128"/>
              </a:rPr>
              <a:t> babbling</a:t>
            </a:r>
          </a:p>
        </p:txBody>
      </p:sp>
      <p:sp>
        <p:nvSpPr>
          <p:cNvPr id="690190" name="Rectangle 17"/>
          <p:cNvSpPr>
            <a:spLocks noChangeArrowheads="1"/>
          </p:cNvSpPr>
          <p:nvPr/>
        </p:nvSpPr>
        <p:spPr bwMode="auto">
          <a:xfrm>
            <a:off x="3048000" y="6096000"/>
            <a:ext cx="1676400" cy="5334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solidFill>
                  <a:schemeClr val="tx2"/>
                </a:solidFill>
                <a:latin typeface="Calibri"/>
                <a:ea typeface="Osaka" pitchFamily="-84" charset="-128"/>
                <a:cs typeface="Osaka" pitchFamily="-84" charset="-128"/>
              </a:rPr>
              <a:t>First Word</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7105</TotalTime>
  <Words>2347</Words>
  <Application>Microsoft Macintosh PowerPoint</Application>
  <PresentationFormat>On-screen Show (4:3)</PresentationFormat>
  <Paragraphs>324</Paragraphs>
  <Slides>49</Slides>
  <Notes>47</Notes>
  <HiddenSlides>0</HiddenSlides>
  <MMClips>15</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Blank Presentation</vt:lpstr>
      <vt:lpstr>Psych 56L/ Ling 51: Acquisition of Language</vt:lpstr>
      <vt:lpstr>Announcements</vt:lpstr>
      <vt:lpstr>Prelinguistic “Speech” Production </vt:lpstr>
      <vt:lpstr>Stages of Prespeech Vocal Development</vt:lpstr>
      <vt:lpstr>Stages of Prespeech Vocal Development</vt:lpstr>
      <vt:lpstr>Stages of Prespeech Vocal Development</vt:lpstr>
      <vt:lpstr>Stages of Prespeech Vocal Development</vt:lpstr>
      <vt:lpstr>Stages of Prespeech Vocal Development</vt:lpstr>
      <vt:lpstr>Stages of Prespeech Vocal Development</vt:lpstr>
      <vt:lpstr>Is all babbling the same?</vt:lpstr>
      <vt:lpstr>Is all babbling the same?</vt:lpstr>
      <vt:lpstr>PowerPoint Presentation</vt:lpstr>
      <vt:lpstr>Processes underlying speech sound development</vt:lpstr>
      <vt:lpstr>Processes underlying speech sound development</vt:lpstr>
      <vt:lpstr>Processes underlying speech sound development</vt:lpstr>
      <vt:lpstr>Processes underlying speech sound development</vt:lpstr>
      <vt:lpstr>PowerPoint Presentation</vt:lpstr>
      <vt:lpstr>Prelinguistic Speech Perception</vt:lpstr>
      <vt:lpstr>Infants’ Hearing</vt:lpstr>
      <vt:lpstr>Infants’ Hearing</vt:lpstr>
      <vt:lpstr>Studying Infant Speech Perception</vt:lpstr>
      <vt:lpstr>PowerPoint Presentation</vt:lpstr>
      <vt:lpstr>Studying Infant Speech Perception</vt:lpstr>
      <vt:lpstr>Studying Infant Speech Perception</vt:lpstr>
      <vt:lpstr>Studying Infant Speech Perception</vt:lpstr>
      <vt:lpstr>Studying Infant Speech Perception</vt:lpstr>
      <vt:lpstr>Studying Infant Speech Perception</vt:lpstr>
      <vt:lpstr>Studying Infant Speech Perception</vt:lpstr>
      <vt:lpstr>Categorical Perception</vt:lpstr>
      <vt:lpstr>Categorical Perception</vt:lpstr>
      <vt:lpstr>Categorical Perception</vt:lpstr>
      <vt:lpstr>Categorical Perception</vt:lpstr>
      <vt:lpstr>PowerPoint Presentation</vt:lpstr>
      <vt:lpstr>Categorical Perception</vt:lpstr>
      <vt:lpstr>Categorical Perception</vt:lpstr>
      <vt:lpstr>Categorical Perception</vt:lpstr>
      <vt:lpstr>Categorical Perception</vt:lpstr>
      <vt:lpstr>Categorical Perception</vt:lpstr>
      <vt:lpstr>Avoidance Conditioning Procedure</vt:lpstr>
      <vt:lpstr>Avoidance Conditioning Procedure</vt:lpstr>
      <vt:lpstr>Kuhl &amp; Miller (1978)</vt:lpstr>
      <vt:lpstr>Infant-directed speech</vt:lpstr>
      <vt:lpstr>The nature of infant-directed speech</vt:lpstr>
      <vt:lpstr>How motherese helps</vt:lpstr>
      <vt:lpstr>How motherese helps…adults?</vt:lpstr>
      <vt:lpstr>Why babies like motherese</vt:lpstr>
      <vt:lpstr>But not motherese for everyone…</vt:lpstr>
      <vt:lpstr>Recap: Speech Sound Development</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585</cp:revision>
  <cp:lastPrinted>2011-01-03T16:55:40Z</cp:lastPrinted>
  <dcterms:created xsi:type="dcterms:W3CDTF">2012-08-23T23:48:06Z</dcterms:created>
  <dcterms:modified xsi:type="dcterms:W3CDTF">2013-01-24T23:51:08Z</dcterms:modified>
</cp:coreProperties>
</file>