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6"/>
  </p:notesMasterIdLst>
  <p:handoutMasterIdLst>
    <p:handoutMasterId r:id="rId77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2" r:id="rId58"/>
    <p:sldId id="331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034"/>
    <a:srgbClr val="0F713C"/>
    <a:srgbClr val="B3129A"/>
    <a:srgbClr val="0D80C4"/>
    <a:srgbClr val="0B1FFF"/>
    <a:srgbClr val="8CFF4F"/>
    <a:srgbClr val="12E531"/>
    <a:srgbClr val="E2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25" d="100"/>
          <a:sy n="125" d="100"/>
        </p:scale>
        <p:origin x="-38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767D2-6C8E-FD45-96A3-D867FD1972D1}" type="datetime1">
              <a:rPr lang="en-US">
                <a:latin typeface="Calibri"/>
              </a:rPr>
              <a:pPr/>
              <a:t>1/22/13</a:t>
            </a:fld>
            <a:endParaRPr lang="en-US" dirty="0">
              <a:latin typeface="Calibri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C764B1-7411-7D4C-B2AF-E4984C91DE49}" type="slidenum">
              <a:rPr lang="en-US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307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AD90666-01A7-954E-8941-F1BA566FA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88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2BC0873-BEEF-7344-A8EE-CD3188494CBF}" type="slidenum">
              <a:rPr lang="en-US" sz="1200" b="0">
                <a:latin typeface="Calibri"/>
              </a:rPr>
              <a:pPr algn="r"/>
              <a:t>1</a:t>
            </a:fld>
            <a:endParaRPr lang="en-US" sz="1200" b="0" dirty="0">
              <a:latin typeface="Calibri"/>
            </a:endParaRPr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DC12F34-9496-314B-8115-980B268C1289}" type="slidenum">
              <a:rPr lang="en-US" sz="1200" b="0">
                <a:latin typeface="Calibri"/>
              </a:rPr>
              <a:pPr algn="r"/>
              <a:t>22</a:t>
            </a:fld>
            <a:endParaRPr lang="en-US" sz="1200" b="0" dirty="0">
              <a:latin typeface="Calibri"/>
            </a:endParaRPr>
          </a:p>
        </p:txBody>
      </p:sp>
      <p:sp>
        <p:nvSpPr>
          <p:cNvPr id="608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6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5303803-9E09-0C41-AEB8-EA3229E124B8}" type="slidenum">
              <a:rPr lang="en-US" sz="1200" b="0">
                <a:latin typeface="Calibri"/>
              </a:rPr>
              <a:pPr algn="r"/>
              <a:t>23</a:t>
            </a:fld>
            <a:endParaRPr lang="en-US" sz="1200" b="0" dirty="0">
              <a:latin typeface="Calibri"/>
            </a:endParaRPr>
          </a:p>
        </p:txBody>
      </p:sp>
      <p:sp>
        <p:nvSpPr>
          <p:cNvPr id="6103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030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E99EA7-7A8C-754B-9FA6-A7DFF5AC30A9}" type="slidenum">
              <a:rPr lang="en-US" sz="1200" b="0">
                <a:latin typeface="Calibri"/>
              </a:rPr>
              <a:pPr algn="r"/>
              <a:t>24</a:t>
            </a:fld>
            <a:endParaRPr lang="en-US" sz="1200" b="0" dirty="0">
              <a:latin typeface="Calibri"/>
            </a:endParaRPr>
          </a:p>
        </p:txBody>
      </p:sp>
      <p:sp>
        <p:nvSpPr>
          <p:cNvPr id="612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3113A49-B575-A34C-AA70-6F90DE49DD8C}" type="slidenum">
              <a:rPr lang="en-US" sz="1200" b="0">
                <a:latin typeface="Calibri"/>
              </a:rPr>
              <a:pPr algn="r"/>
              <a:t>25</a:t>
            </a:fld>
            <a:endParaRPr lang="en-US" sz="1200" b="0" dirty="0">
              <a:latin typeface="Calibri"/>
            </a:endParaRPr>
          </a:p>
        </p:txBody>
      </p:sp>
      <p:sp>
        <p:nvSpPr>
          <p:cNvPr id="614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840591B-B8A4-3A4B-AF27-17C7E2DA7301}" type="slidenum">
              <a:rPr lang="en-US" sz="1200" b="0">
                <a:latin typeface="Calibri"/>
              </a:rPr>
              <a:pPr algn="r"/>
              <a:t>26</a:t>
            </a:fld>
            <a:endParaRPr lang="en-US" sz="1200" b="0" dirty="0">
              <a:latin typeface="Calibri"/>
            </a:endParaRPr>
          </a:p>
        </p:txBody>
      </p:sp>
      <p:sp>
        <p:nvSpPr>
          <p:cNvPr id="616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8B2BF81-A9CC-9140-855C-F640B291F3E4}" type="slidenum">
              <a:rPr lang="en-US" sz="1200" b="0">
                <a:latin typeface="Calibri"/>
              </a:rPr>
              <a:pPr algn="r"/>
              <a:t>27</a:t>
            </a:fld>
            <a:endParaRPr lang="en-US" sz="1200" b="0" dirty="0">
              <a:latin typeface="Calibri"/>
            </a:endParaRPr>
          </a:p>
        </p:txBody>
      </p:sp>
      <p:sp>
        <p:nvSpPr>
          <p:cNvPr id="6184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85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CED95-8CB1-C24B-9F64-EBE8C5F33CA3}" type="slidenum">
              <a:rPr lang="en-US" sz="1200" b="0">
                <a:latin typeface="Calibri"/>
              </a:rPr>
              <a:pPr algn="r"/>
              <a:t>46</a:t>
            </a:fld>
            <a:endParaRPr lang="en-US" sz="1200" b="0" dirty="0">
              <a:latin typeface="Calibri"/>
            </a:endParaRPr>
          </a:p>
        </p:txBody>
      </p:sp>
      <p:sp>
        <p:nvSpPr>
          <p:cNvPr id="638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8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D2352AA-3A0D-C74B-8E87-358A21F51443}" type="slidenum">
              <a:rPr lang="en-US" sz="1200" b="0">
                <a:latin typeface="Calibri"/>
              </a:rPr>
              <a:pPr algn="r"/>
              <a:t>47</a:t>
            </a:fld>
            <a:endParaRPr lang="en-US" sz="1200" b="0" dirty="0">
              <a:latin typeface="Calibri"/>
            </a:endParaRPr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1F4EDE5-D8D7-4D4F-A126-A01E56251CA5}" type="slidenum">
              <a:rPr lang="en-US" sz="1200" b="0">
                <a:latin typeface="Calibri"/>
              </a:rPr>
              <a:pPr algn="r"/>
              <a:t>48</a:t>
            </a:fld>
            <a:endParaRPr lang="en-US" sz="1200" b="0" dirty="0">
              <a:latin typeface="Calibri"/>
            </a:endParaRPr>
          </a:p>
        </p:txBody>
      </p:sp>
      <p:sp>
        <p:nvSpPr>
          <p:cNvPr id="64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890B36D-49AB-0644-A17F-1673619C4ED7}" type="slidenum">
              <a:rPr lang="en-US" sz="1200" b="0">
                <a:latin typeface="Calibri"/>
              </a:rPr>
              <a:pPr algn="r"/>
              <a:t>49</a:t>
            </a:fld>
            <a:endParaRPr lang="en-US" sz="1200" b="0" dirty="0">
              <a:latin typeface="Calibri"/>
            </a:endParaRPr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F5DA284-CAC9-824F-B388-006EFA7CAC06}" type="slidenum">
              <a:rPr lang="en-US" sz="1200" b="0">
                <a:latin typeface="Calibri"/>
              </a:rPr>
              <a:pPr algn="r"/>
              <a:t>2</a:t>
            </a:fld>
            <a:endParaRPr lang="en-US" sz="1200" b="0" dirty="0">
              <a:latin typeface="Calibri"/>
            </a:endParaRPr>
          </a:p>
        </p:txBody>
      </p:sp>
      <p:sp>
        <p:nvSpPr>
          <p:cNvPr id="553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78CB32D-6847-694E-B164-228CD4D0D649}" type="slidenum">
              <a:rPr lang="en-US" sz="1200" b="0">
                <a:latin typeface="Calibri"/>
              </a:rPr>
              <a:pPr algn="r"/>
              <a:t>50</a:t>
            </a:fld>
            <a:endParaRPr lang="en-US" sz="1200" b="0" dirty="0">
              <a:latin typeface="Calibri"/>
            </a:endParaRPr>
          </a:p>
        </p:txBody>
      </p:sp>
      <p:sp>
        <p:nvSpPr>
          <p:cNvPr id="64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09C56D0-0356-0B42-BCCB-3C2B4A354A7C}" type="slidenum">
              <a:rPr lang="en-US" sz="1200" b="0">
                <a:latin typeface="Calibri"/>
              </a:rPr>
              <a:pPr algn="r"/>
              <a:t>74</a:t>
            </a:fld>
            <a:endParaRPr lang="en-US" sz="1200" b="0" dirty="0">
              <a:latin typeface="Calibri"/>
            </a:endParaRPr>
          </a:p>
        </p:txBody>
      </p:sp>
      <p:sp>
        <p:nvSpPr>
          <p:cNvPr id="67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3DC6C0B-7B0E-6A45-BC5F-6FE7D23BFC68}" type="slidenum">
              <a:rPr lang="en-US" sz="1200" b="0">
                <a:latin typeface="Calibri"/>
              </a:rPr>
              <a:pPr algn="r"/>
              <a:t>14</a:t>
            </a:fld>
            <a:endParaRPr lang="en-US" sz="1200" b="0" dirty="0">
              <a:latin typeface="Calibri"/>
            </a:endParaRPr>
          </a:p>
        </p:txBody>
      </p:sp>
      <p:sp>
        <p:nvSpPr>
          <p:cNvPr id="56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E53C1B3-C2E7-7449-9B53-FAB31E50E445}" type="slidenum">
              <a:rPr lang="en-US" sz="1200" b="0">
                <a:latin typeface="Calibri"/>
              </a:rPr>
              <a:pPr algn="r"/>
              <a:t>15</a:t>
            </a:fld>
            <a:endParaRPr lang="en-US" sz="1200" b="0" dirty="0">
              <a:latin typeface="Calibri"/>
            </a:endParaRPr>
          </a:p>
        </p:txBody>
      </p:sp>
      <p:sp>
        <p:nvSpPr>
          <p:cNvPr id="5693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6934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38144A4-469C-DD41-AC19-8B3A34549F1E}" type="slidenum">
              <a:rPr lang="en-US" sz="1200" b="0">
                <a:latin typeface="Calibri"/>
              </a:rPr>
              <a:pPr algn="r"/>
              <a:t>16</a:t>
            </a:fld>
            <a:endParaRPr lang="en-US" sz="1200" b="0" dirty="0">
              <a:latin typeface="Calibri"/>
            </a:endParaRPr>
          </a:p>
        </p:txBody>
      </p:sp>
      <p:sp>
        <p:nvSpPr>
          <p:cNvPr id="5713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7139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EE904E-6AFF-9044-BEFE-B6BD5171CDDF}" type="slidenum">
              <a:rPr lang="en-US" sz="1200" b="0">
                <a:latin typeface="Calibri"/>
              </a:rPr>
              <a:pPr algn="r"/>
              <a:t>17</a:t>
            </a:fld>
            <a:endParaRPr lang="en-US" sz="1200" b="0" dirty="0">
              <a:latin typeface="Calibri"/>
            </a:endParaRPr>
          </a:p>
        </p:txBody>
      </p:sp>
      <p:sp>
        <p:nvSpPr>
          <p:cNvPr id="5734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First major division of sounds:</a:t>
            </a:r>
          </a:p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CONSONANTAL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sounds have a narrow or complete CLOSURE somewhere in the vocal tract.  Air is either blocked momentarily, or it has to get through such a narrow passage that a characteristic turbulence is created. </a:t>
            </a:r>
          </a:p>
          <a:p>
            <a:pPr eaLnBrk="1" hangingPunct="1"/>
            <a:r>
              <a:rPr lang="en-US" b="1" dirty="0">
                <a:ea typeface="ＭＳ Ｐゴシック" pitchFamily="-1" charset="-128"/>
                <a:cs typeface="ＭＳ Ｐゴシック" pitchFamily="-1" charset="-128"/>
              </a:rPr>
              <a:t>VOWELS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, on the other hand, are produced with very little obstruction in the vocal tract. They are generally more SONOROUS than consonants—they are perceived as louder and longer lasting. 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Vowels can form the basis of SYLLABLES, where each syllable can be defined as a peak of sonority surrounded by less sonorous segments.  There are, however, consonants that can also form the NUCLEUS of a syllable as well.</a:t>
            </a:r>
          </a:p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7344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BDCF9DA-9F48-DE43-8888-B83FBA929679}" type="slidenum">
              <a:rPr lang="en-US" sz="1200" b="0">
                <a:latin typeface="Calibri"/>
              </a:rPr>
              <a:pPr algn="r"/>
              <a:t>19</a:t>
            </a:fld>
            <a:endParaRPr lang="en-US" sz="1200" b="0" dirty="0">
              <a:latin typeface="Calibri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C5CF812-CD5C-5947-BB8B-F3D4193378CC}" type="slidenum">
              <a:rPr lang="en-US" sz="1200" b="0">
                <a:latin typeface="Calibri"/>
              </a:rPr>
              <a:pPr algn="r"/>
              <a:t>20</a:t>
            </a:fld>
            <a:endParaRPr lang="en-US" sz="1200" b="0" dirty="0">
              <a:latin typeface="Calibri"/>
            </a:endParaRPr>
          </a:p>
        </p:txBody>
      </p:sp>
      <p:sp>
        <p:nvSpPr>
          <p:cNvPr id="604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CF23F9C-E3D9-1147-9899-5FD6D7F7E98E}" type="slidenum">
              <a:rPr lang="en-US" sz="1200" b="0">
                <a:latin typeface="Calibri"/>
              </a:rPr>
              <a:pPr algn="r"/>
              <a:t>21</a:t>
            </a:fld>
            <a:endParaRPr lang="en-US" sz="1200" b="0" dirty="0">
              <a:latin typeface="Calibri"/>
            </a:endParaRPr>
          </a:p>
        </p:txBody>
      </p:sp>
      <p:sp>
        <p:nvSpPr>
          <p:cNvPr id="606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4CB7F-9E95-214C-88B9-645629C70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7EEA-8610-BA4D-9893-7A5086EF4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FF7C-8C9C-0146-879F-49C067192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7472-C7CC-0542-A93E-E14B1C51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45E6-FE27-A949-83EA-0CFFD3B7A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7074-D6EB-8C4D-A87A-C3EB4534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4B50-01F8-A54B-A057-37B50CA1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D670-623B-A54E-B176-DD152E68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DFCB-8837-C846-809B-2FC38FC0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2EEF-5908-F248-B698-C096E5C02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B750-7455-3044-8F51-A84AE24F8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4B031A7-5BE4-9949-B77D-22E5A8BA72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2.emf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3.doc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Microsoft_Word_97_-_2004_Document4.doc"/><Relationship Id="rId5" Type="http://schemas.openxmlformats.org/officeDocument/2006/relationships/image" Target="../media/image14.emf"/><Relationship Id="rId1" Type="http://schemas.openxmlformats.org/officeDocument/2006/relationships/themeOverride" Target="../theme/themeOverride2.xml"/><Relationship Id="rId2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Microsoft_Word_97_-_2004_Document5.doc"/><Relationship Id="rId5" Type="http://schemas.openxmlformats.org/officeDocument/2006/relationships/image" Target="../media/image15.emf"/><Relationship Id="rId1" Type="http://schemas.openxmlformats.org/officeDocument/2006/relationships/themeOverride" Target="../theme/themeOverride3.xml"/><Relationship Id="rId2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Microsoft_Word_97_-_2004_Document6.doc"/><Relationship Id="rId5" Type="http://schemas.openxmlformats.org/officeDocument/2006/relationships/image" Target="../media/image16.emf"/><Relationship Id="rId1" Type="http://schemas.openxmlformats.org/officeDocument/2006/relationships/themeOverride" Target="../theme/themeOverride4.xml"/><Relationship Id="rId2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oleObject" Target="../embeddings/Microsoft_Word_97_-_2004_Document7.doc"/><Relationship Id="rId5" Type="http://schemas.openxmlformats.org/officeDocument/2006/relationships/image" Target="../media/image17.emf"/><Relationship Id="rId1" Type="http://schemas.openxmlformats.org/officeDocument/2006/relationships/themeOverride" Target="../theme/themeOverride5.xml"/><Relationship Id="rId2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8.doc"/><Relationship Id="rId4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9" Type="http://schemas.openxmlformats.org/officeDocument/2006/relationships/image" Target="../media/image27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1.png"/><Relationship Id="rId13" Type="http://schemas.openxmlformats.org/officeDocument/2006/relationships/image" Target="../media/image30.pn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1.png"/><Relationship Id="rId13" Type="http://schemas.openxmlformats.org/officeDocument/2006/relationships/image" Target="../media/image30.png"/><Relationship Id="rId14" Type="http://schemas.openxmlformats.org/officeDocument/2006/relationships/image" Target="../media/image32.pn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1.png"/><Relationship Id="rId13" Type="http://schemas.openxmlformats.org/officeDocument/2006/relationships/image" Target="../media/image30.png"/><Relationship Id="rId14" Type="http://schemas.openxmlformats.org/officeDocument/2006/relationships/image" Target="../media/image32.pn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/>
              <a:t>Psych 56L/ Ling 51:</a:t>
            </a:r>
            <a:br>
              <a:rPr lang="en-US" sz="4000"/>
            </a:br>
            <a:r>
              <a:rPr lang="en-US" sz="4000"/>
              <a:t>Acquisition of Language</a:t>
            </a:r>
            <a:endParaRPr lang="en-US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352800"/>
            <a:ext cx="82296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/>
              <a:t>Lecture 6</a:t>
            </a:r>
          </a:p>
          <a:p>
            <a:pPr marL="0" indent="0" algn="ctr" eaLnBrk="1" hangingPunct="1">
              <a:buFontTx/>
              <a:buNone/>
            </a:pPr>
            <a:r>
              <a:rPr lang="en-US"/>
              <a:t>Phonological Development 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One Sound - Multiple Letters</a:t>
            </a:r>
            <a:endParaRPr lang="en-US"/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chemeClr val="folHlink"/>
                </a:solidFill>
              </a:rPr>
              <a:t>sh</a:t>
            </a:r>
            <a:r>
              <a:rPr lang="en-US" sz="2800" dirty="0"/>
              <a:t>oot				</a:t>
            </a:r>
            <a:r>
              <a:rPr lang="en-US" sz="2800" dirty="0" err="1">
                <a:solidFill>
                  <a:schemeClr val="folHlink"/>
                </a:solidFill>
                <a:latin typeface="Lucida Grande" pitchFamily="-1" charset="0"/>
              </a:rPr>
              <a:t>ʃ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ei</a:t>
            </a:r>
            <a:r>
              <a:rPr lang="en-US" sz="2800" b="1" u="sng" dirty="0">
                <a:solidFill>
                  <a:schemeClr val="folHlink"/>
                </a:solidFill>
              </a:rPr>
              <a:t>th</a:t>
            </a:r>
            <a:r>
              <a:rPr lang="en-US" sz="2800" dirty="0"/>
              <a:t>er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chemeClr val="folHlink"/>
                </a:solidFill>
              </a:rPr>
              <a:t>ch</a:t>
            </a:r>
            <a:r>
              <a:rPr lang="en-US" sz="2800" dirty="0"/>
              <a:t>aracter			</a:t>
            </a:r>
            <a:r>
              <a:rPr lang="en-US" sz="2800" dirty="0">
                <a:solidFill>
                  <a:schemeClr val="folHlink"/>
                </a:solidFill>
                <a:latin typeface="SILDoulosIPA-Regular" pitchFamily="-1" charset="0"/>
              </a:rPr>
              <a:t>k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d</a:t>
            </a:r>
            <a:r>
              <a:rPr lang="en-US" sz="2800" b="1" u="sng" dirty="0">
                <a:solidFill>
                  <a:schemeClr val="folHlink"/>
                </a:solidFill>
              </a:rPr>
              <a:t>ea</a:t>
            </a:r>
            <a:r>
              <a:rPr lang="en-US" sz="2800" dirty="0"/>
              <a:t>l				</a:t>
            </a:r>
            <a:r>
              <a:rPr lang="en-US" sz="2800" dirty="0" err="1">
                <a:solidFill>
                  <a:schemeClr val="folHlink"/>
                </a:solidFill>
                <a:latin typeface="SILDoulosIPA-Regular" pitchFamily="-1" charset="0"/>
              </a:rPr>
              <a:t>i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chemeClr val="folHlink"/>
                </a:solidFill>
              </a:rPr>
              <a:t>Th</a:t>
            </a:r>
            <a:r>
              <a:rPr lang="en-US" sz="2800" dirty="0"/>
              <a:t>omas			</a:t>
            </a:r>
            <a:r>
              <a:rPr lang="en-US" sz="2800" dirty="0">
                <a:solidFill>
                  <a:schemeClr val="folHlink"/>
                </a:solidFill>
                <a:latin typeface="SILDoulosIPA-Regular" pitchFamily="-1" charset="0"/>
              </a:rPr>
              <a:t>t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chemeClr val="folHlink"/>
                </a:solidFill>
              </a:rPr>
              <a:t>ph</a:t>
            </a:r>
            <a:r>
              <a:rPr lang="en-US" sz="2800" dirty="0"/>
              <a:t>ysics			</a:t>
            </a:r>
            <a:r>
              <a:rPr lang="en-US" sz="2800" dirty="0">
                <a:solidFill>
                  <a:schemeClr val="folHlink"/>
                </a:solidFill>
                <a:latin typeface="SILDoulosIPA-Regular" pitchFamily="-1" charset="0"/>
              </a:rPr>
              <a:t>f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rou</a:t>
            </a:r>
            <a:r>
              <a:rPr lang="en-US" sz="2800" b="1" u="sng" dirty="0">
                <a:solidFill>
                  <a:schemeClr val="folHlink"/>
                </a:solidFill>
              </a:rPr>
              <a:t>gh</a:t>
            </a:r>
            <a:r>
              <a:rPr lang="en-US" sz="2800" b="1" dirty="0"/>
              <a:t>			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981200"/>
            <a:ext cx="40518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/>
              <a:t>One Letter - 0, 1, 2 Sounds</a:t>
            </a:r>
            <a:endParaRPr 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folHlink"/>
                </a:solidFill>
              </a:rPr>
              <a:t>m</a:t>
            </a:r>
            <a:r>
              <a:rPr lang="en-US" sz="2400"/>
              <a:t>nemonic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folHlink"/>
                </a:solidFill>
              </a:rPr>
              <a:t>p</a:t>
            </a:r>
            <a:r>
              <a:rPr lang="en-US" sz="2400"/>
              <a:t>sychology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resi</a:t>
            </a:r>
            <a:r>
              <a:rPr lang="en-US" sz="2400" b="1">
                <a:solidFill>
                  <a:schemeClr val="folHlink"/>
                </a:solidFill>
              </a:rPr>
              <a:t>g</a:t>
            </a:r>
            <a:r>
              <a:rPr lang="en-US" sz="2400"/>
              <a:t>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g</a:t>
            </a:r>
            <a:r>
              <a:rPr lang="en-US" sz="2400" b="1">
                <a:solidFill>
                  <a:schemeClr val="folHlink"/>
                </a:solidFill>
              </a:rPr>
              <a:t>h</a:t>
            </a:r>
            <a:r>
              <a:rPr lang="en-US" sz="2400"/>
              <a:t>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i</a:t>
            </a:r>
            <a:r>
              <a:rPr lang="en-US" sz="2400" b="1">
                <a:solidFill>
                  <a:schemeClr val="folHlink"/>
                </a:solidFill>
              </a:rPr>
              <a:t>s</a:t>
            </a:r>
            <a:r>
              <a:rPr lang="en-US" sz="2400"/>
              <a:t>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chemeClr val="folHlink"/>
                </a:solidFill>
              </a:rPr>
              <a:t>w</a:t>
            </a:r>
            <a:r>
              <a:rPr lang="en-US" sz="2400"/>
              <a:t>hole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de</a:t>
            </a:r>
            <a:r>
              <a:rPr lang="en-US" sz="2400" b="1">
                <a:solidFill>
                  <a:schemeClr val="folHlink"/>
                </a:solidFill>
              </a:rPr>
              <a:t>b</a:t>
            </a:r>
            <a:r>
              <a:rPr lang="en-US" sz="2400"/>
              <a:t>t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				</a:t>
            </a:r>
            <a:r>
              <a:rPr lang="en-US" sz="2400" b="1">
                <a:solidFill>
                  <a:schemeClr val="folHlink"/>
                </a:solidFill>
              </a:rPr>
              <a:t>c</a:t>
            </a:r>
            <a:r>
              <a:rPr lang="en-US" sz="2400"/>
              <a:t>ute		[</a:t>
            </a:r>
            <a:r>
              <a:rPr lang="en-US" sz="2400" b="1">
                <a:solidFill>
                  <a:schemeClr val="folHlink"/>
                </a:solidFill>
              </a:rPr>
              <a:t>kj</a:t>
            </a:r>
            <a:r>
              <a:rPr lang="en-US" sz="2400"/>
              <a:t>uwt]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3032125" y="3171825"/>
            <a:ext cx="1691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= </a:t>
            </a:r>
            <a:r>
              <a:rPr lang="en-US" dirty="0">
                <a:solidFill>
                  <a:schemeClr val="bg2"/>
                </a:solidFill>
                <a:latin typeface="Calibri"/>
              </a:rPr>
              <a:t>no sound!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3886200" y="5410200"/>
            <a:ext cx="1639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= </a:t>
            </a:r>
            <a:r>
              <a:rPr lang="en-US" dirty="0">
                <a:solidFill>
                  <a:schemeClr val="tx2"/>
                </a:solidFill>
                <a:latin typeface="Calibri"/>
              </a:rPr>
              <a:t>2 sounds!</a:t>
            </a:r>
            <a:endParaRPr lang="en-US" dirty="0">
              <a:solidFill>
                <a:srgbClr val="C29EF1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1250950" cy="52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Differences across Languages</a:t>
            </a:r>
            <a:endParaRPr lang="en-US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English: </a:t>
            </a:r>
            <a:r>
              <a:rPr lang="en-US" sz="2800" dirty="0">
                <a:solidFill>
                  <a:schemeClr val="folHlink"/>
                </a:solidFill>
              </a:rPr>
              <a:t>j</a:t>
            </a:r>
            <a:r>
              <a:rPr lang="en-US" sz="2800" dirty="0"/>
              <a:t>udge, </a:t>
            </a:r>
            <a:r>
              <a:rPr lang="en-US" sz="2800" dirty="0">
                <a:solidFill>
                  <a:schemeClr val="folHlink"/>
                </a:solidFill>
              </a:rPr>
              <a:t>j</a:t>
            </a:r>
            <a:r>
              <a:rPr lang="en-US" sz="2800" dirty="0"/>
              <a:t>uvenile, </a:t>
            </a:r>
            <a:r>
              <a:rPr lang="en-US" sz="2800" dirty="0">
                <a:solidFill>
                  <a:schemeClr val="folHlink"/>
                </a:solidFill>
              </a:rPr>
              <a:t>J</a:t>
            </a:r>
            <a:r>
              <a:rPr lang="en-US" sz="2800" dirty="0"/>
              <a:t>esus 		</a:t>
            </a:r>
            <a:r>
              <a:rPr lang="en-US" sz="2800" b="1" dirty="0">
                <a:latin typeface="SILDoulosIPA-Regular" pitchFamily="-1" charset="0"/>
              </a:rPr>
              <a:t>[</a:t>
            </a:r>
            <a:r>
              <a:rPr lang="en-US" sz="2800" b="1" dirty="0" err="1">
                <a:solidFill>
                  <a:schemeClr val="folHlink"/>
                </a:solidFill>
                <a:latin typeface="SILDoulosIPA-Regular" pitchFamily="-1" charset="0"/>
              </a:rPr>
              <a:t>d</a:t>
            </a:r>
            <a:r>
              <a:rPr lang="en-US" sz="2800" b="1" dirty="0" err="1">
                <a:solidFill>
                  <a:schemeClr val="folHlink"/>
                </a:solidFill>
                <a:latin typeface="Lucida Grande" pitchFamily="-1" charset="0"/>
              </a:rPr>
              <a:t>ʒ</a:t>
            </a:r>
            <a:r>
              <a:rPr lang="en-US" sz="2800" b="1" dirty="0">
                <a:latin typeface="SILDoulosIPA-Regular" pitchFamily="-1" charset="0"/>
              </a:rPr>
              <a:t>]</a:t>
            </a:r>
            <a:r>
              <a:rPr lang="en-US" sz="2800" dirty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Spanish: </a:t>
            </a:r>
            <a:r>
              <a:rPr lang="en-US" sz="2800" dirty="0" err="1">
                <a:solidFill>
                  <a:schemeClr val="folHlink"/>
                </a:solidFill>
              </a:rPr>
              <a:t>j</a:t>
            </a:r>
            <a:r>
              <a:rPr lang="en-US" sz="2800" dirty="0" err="1"/>
              <a:t>ugar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folHlink"/>
                </a:solidFill>
              </a:rPr>
              <a:t>J</a:t>
            </a:r>
            <a:r>
              <a:rPr lang="en-US" sz="2800" dirty="0"/>
              <a:t>esus 			[</a:t>
            </a:r>
            <a:r>
              <a:rPr lang="en-US" sz="2800" b="1" dirty="0">
                <a:solidFill>
                  <a:schemeClr val="folHlink"/>
                </a:solidFill>
                <a:latin typeface="SILDoulosIPA-Regular" pitchFamily="-1" charset="0"/>
              </a:rPr>
              <a:t>h</a:t>
            </a:r>
            <a:r>
              <a:rPr lang="en-US" sz="2800" b="1" dirty="0">
                <a:latin typeface="SILDoulosIPA-Regular" pitchFamily="-1" charset="0"/>
              </a:rPr>
              <a:t>]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German: </a:t>
            </a:r>
            <a:r>
              <a:rPr lang="en-US" sz="2800" dirty="0" err="1">
                <a:solidFill>
                  <a:schemeClr val="folHlink"/>
                </a:solidFill>
              </a:rPr>
              <a:t>J</a:t>
            </a:r>
            <a:r>
              <a:rPr lang="en-US" sz="2800" dirty="0" err="1"/>
              <a:t>ugend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j</a:t>
            </a:r>
            <a:r>
              <a:rPr lang="en-US" sz="2800" dirty="0" err="1"/>
              <a:t>ubeln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folHlink"/>
                </a:solidFill>
              </a:rPr>
              <a:t>J</a:t>
            </a:r>
            <a:r>
              <a:rPr lang="en-US" sz="2800" dirty="0"/>
              <a:t>esus 		</a:t>
            </a:r>
            <a:r>
              <a:rPr lang="en-US" sz="2800" dirty="0">
                <a:latin typeface="SILDoulosIPA-Regular" pitchFamily="-1" charset="0"/>
              </a:rPr>
              <a:t>[</a:t>
            </a:r>
            <a:r>
              <a:rPr lang="en-US" sz="2800" b="1" dirty="0">
                <a:solidFill>
                  <a:schemeClr val="folHlink"/>
                </a:solidFill>
                <a:latin typeface="SILDoulosIPA-Regular" pitchFamily="-1" charset="0"/>
              </a:rPr>
              <a:t>j</a:t>
            </a:r>
            <a:r>
              <a:rPr lang="en-US" sz="2800" b="1" dirty="0">
                <a:latin typeface="SILDoulosIPA-Regular" pitchFamily="-1" charset="0"/>
              </a:rPr>
              <a:t>]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French: </a:t>
            </a:r>
            <a:r>
              <a:rPr lang="en-US" sz="2800" dirty="0">
                <a:solidFill>
                  <a:schemeClr val="folHlink"/>
                </a:solidFill>
              </a:rPr>
              <a:t>J</a:t>
            </a:r>
            <a:r>
              <a:rPr lang="en-US" sz="2800" dirty="0"/>
              <a:t>ean, </a:t>
            </a:r>
            <a:r>
              <a:rPr lang="en-US" sz="2800" dirty="0" err="1">
                <a:solidFill>
                  <a:schemeClr val="folHlink"/>
                </a:solidFill>
              </a:rPr>
              <a:t>j</a:t>
            </a:r>
            <a:r>
              <a:rPr lang="en-US" sz="2800" dirty="0" err="1"/>
              <a:t>’accuse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chemeClr val="folHlink"/>
                </a:solidFill>
              </a:rPr>
              <a:t>j</a:t>
            </a:r>
            <a:r>
              <a:rPr lang="en-US" sz="2800" dirty="0" err="1"/>
              <a:t>ambon</a:t>
            </a:r>
            <a:r>
              <a:rPr lang="en-US" sz="2800" dirty="0"/>
              <a:t> 		</a:t>
            </a:r>
            <a:r>
              <a:rPr lang="en-US" sz="2800" dirty="0">
                <a:latin typeface="SILDoulosIPA-Regular" pitchFamily="-1" charset="0"/>
              </a:rPr>
              <a:t>[</a:t>
            </a:r>
            <a:r>
              <a:rPr lang="en-US" sz="2800" b="1" dirty="0" err="1">
                <a:solidFill>
                  <a:schemeClr val="folHlink"/>
                </a:solidFill>
                <a:latin typeface="Lucida Grande" pitchFamily="-1" charset="0"/>
              </a:rPr>
              <a:t>ʒ</a:t>
            </a:r>
            <a:r>
              <a:rPr lang="en-US" sz="2800" b="1" dirty="0">
                <a:latin typeface="SILDoulosIPA-Regular" pitchFamily="-1" charset="0"/>
              </a:rPr>
              <a:t>]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52600"/>
            <a:ext cx="1128236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4918075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5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19200"/>
            <a:ext cx="2819400" cy="1143000"/>
          </a:xfrm>
          <a:noFill/>
        </p:spPr>
        <p:txBody>
          <a:bodyPr/>
          <a:lstStyle/>
          <a:p>
            <a:pPr eaLnBrk="1" hangingPunct="1"/>
            <a:r>
              <a:rPr lang="en-US" sz="2400"/>
              <a:t>International Phonetic Alphabet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274" name="Object 2"/>
          <p:cNvGraphicFramePr>
            <a:graphicFrameLocks noChangeAspect="1"/>
          </p:cNvGraphicFramePr>
          <p:nvPr/>
        </p:nvGraphicFramePr>
        <p:xfrm>
          <a:off x="990600" y="4038600"/>
          <a:ext cx="4127500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0" name="Document" r:id="rId4" imgW="4126992" imgH="1947672" progId="Word.Document.8">
                  <p:embed/>
                </p:oleObj>
              </mc:Choice>
              <mc:Fallback>
                <p:oleObj name="Document" r:id="rId4" imgW="4126992" imgH="194767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4127500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5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  <a:latin typeface="Calibri"/>
              </a:rPr>
              <a:t>Sounds: Speech Production</a:t>
            </a:r>
            <a:endParaRPr lang="en-US" sz="4800" dirty="0">
              <a:solidFill>
                <a:schemeClr val="tx2"/>
              </a:solidFill>
              <a:latin typeface="Times" pitchFamily="-1" charset="0"/>
            </a:endParaRPr>
          </a:p>
        </p:txBody>
      </p:sp>
      <p:pic>
        <p:nvPicPr>
          <p:cNvPr id="566276" name="Picture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600200"/>
            <a:ext cx="28194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525" y="254000"/>
            <a:ext cx="5299075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2286000" y="152400"/>
            <a:ext cx="47942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imes" pitchFamily="-1" charset="0"/>
              </a:rPr>
              <a:t>How you look to a phonetician</a:t>
            </a:r>
          </a:p>
        </p:txBody>
      </p:sp>
      <p:sp>
        <p:nvSpPr>
          <p:cNvPr id="568325" name="AutoShape 5"/>
          <p:cNvSpPr>
            <a:spLocks noChangeArrowheads="1"/>
          </p:cNvSpPr>
          <p:nvPr/>
        </p:nvSpPr>
        <p:spPr bwMode="auto">
          <a:xfrm rot="5400000">
            <a:off x="3284537" y="4656138"/>
            <a:ext cx="746125" cy="304800"/>
          </a:xfrm>
          <a:prstGeom prst="leftArrow">
            <a:avLst>
              <a:gd name="adj1" fmla="val 50000"/>
              <a:gd name="adj2" fmla="val 61198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solidFill>
                <a:schemeClr val="hlink"/>
              </a:solidFill>
              <a:latin typeface="Times" pitchFamily="-1" charset="0"/>
            </a:endParaRP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3124200" y="51054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Tongue</a:t>
            </a:r>
            <a:endParaRPr lang="en-US">
              <a:latin typeface="Times" pitchFamily="-1" charset="0"/>
            </a:endParaRPr>
          </a:p>
        </p:txBody>
      </p:sp>
      <p:sp>
        <p:nvSpPr>
          <p:cNvPr id="568327" name="AutoShape 7"/>
          <p:cNvSpPr>
            <a:spLocks noChangeArrowheads="1"/>
          </p:cNvSpPr>
          <p:nvPr/>
        </p:nvSpPr>
        <p:spPr bwMode="auto">
          <a:xfrm>
            <a:off x="3733800" y="32766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3429000" y="2895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Palate</a:t>
            </a:r>
          </a:p>
        </p:txBody>
      </p:sp>
      <p:sp>
        <p:nvSpPr>
          <p:cNvPr id="568329" name="AutoShape 9"/>
          <p:cNvSpPr>
            <a:spLocks noChangeArrowheads="1"/>
          </p:cNvSpPr>
          <p:nvPr/>
        </p:nvSpPr>
        <p:spPr bwMode="auto">
          <a:xfrm>
            <a:off x="4648200" y="388620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5715000" y="38100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Velum</a:t>
            </a:r>
          </a:p>
        </p:txBody>
      </p:sp>
      <p:sp>
        <p:nvSpPr>
          <p:cNvPr id="568331" name="AutoShape 11"/>
          <p:cNvSpPr>
            <a:spLocks noChangeArrowheads="1"/>
          </p:cNvSpPr>
          <p:nvPr/>
        </p:nvSpPr>
        <p:spPr bwMode="auto">
          <a:xfrm>
            <a:off x="4572000" y="533400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68332" name="Text Box 12"/>
          <p:cNvSpPr txBox="1">
            <a:spLocks noChangeArrowheads="1"/>
          </p:cNvSpPr>
          <p:nvPr/>
        </p:nvSpPr>
        <p:spPr bwMode="auto">
          <a:xfrm>
            <a:off x="5622925" y="5165725"/>
            <a:ext cx="1766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Glottis</a:t>
            </a:r>
          </a:p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(vocal folds)</a:t>
            </a:r>
          </a:p>
        </p:txBody>
      </p:sp>
      <p:sp>
        <p:nvSpPr>
          <p:cNvPr id="568333" name="AutoShape 13"/>
          <p:cNvSpPr>
            <a:spLocks noChangeArrowheads="1"/>
          </p:cNvSpPr>
          <p:nvPr/>
        </p:nvSpPr>
        <p:spPr bwMode="auto">
          <a:xfrm rot="6012959">
            <a:off x="2063750" y="5099050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solidFill>
                <a:schemeClr val="hlink"/>
              </a:solidFill>
              <a:latin typeface="Times" pitchFamily="-1" charset="0"/>
            </a:endParaRPr>
          </a:p>
        </p:txBody>
      </p:sp>
      <p:sp>
        <p:nvSpPr>
          <p:cNvPr id="568334" name="Text Box 14"/>
          <p:cNvSpPr txBox="1">
            <a:spLocks noChangeArrowheads="1"/>
          </p:cNvSpPr>
          <p:nvPr/>
        </p:nvSpPr>
        <p:spPr bwMode="auto">
          <a:xfrm>
            <a:off x="2270125" y="5927725"/>
            <a:ext cx="207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Lips, teeth 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525" y="254000"/>
            <a:ext cx="5299075" cy="637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2286000" y="152400"/>
            <a:ext cx="47942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imes" pitchFamily="-1" charset="0"/>
              </a:rPr>
              <a:t>How you look to a phonetician</a:t>
            </a:r>
          </a:p>
        </p:txBody>
      </p:sp>
      <p:sp>
        <p:nvSpPr>
          <p:cNvPr id="570373" name="AutoShape 5"/>
          <p:cNvSpPr>
            <a:spLocks noChangeArrowheads="1"/>
          </p:cNvSpPr>
          <p:nvPr/>
        </p:nvSpPr>
        <p:spPr bwMode="auto">
          <a:xfrm>
            <a:off x="4114800" y="41910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70374" name="AutoShape 6"/>
          <p:cNvSpPr>
            <a:spLocks noChangeArrowheads="1"/>
          </p:cNvSpPr>
          <p:nvPr/>
        </p:nvSpPr>
        <p:spPr bwMode="auto">
          <a:xfrm rot="-2382128">
            <a:off x="3492500" y="2955925"/>
            <a:ext cx="1981200" cy="3048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BB05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5257800" y="2057400"/>
            <a:ext cx="104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Nasal</a:t>
            </a:r>
          </a:p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Cavity</a:t>
            </a: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5257800" y="3886200"/>
            <a:ext cx="104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Oral</a:t>
            </a:r>
          </a:p>
          <a:p>
            <a:r>
              <a:rPr lang="en-US">
                <a:solidFill>
                  <a:schemeClr val="hlink"/>
                </a:solidFill>
                <a:latin typeface="Times" pitchFamily="-1" charset="0"/>
              </a:rPr>
              <a:t>Cavity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Major division: consonants vs vowels</a:t>
            </a:r>
            <a:endParaRPr lang="en-US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14563"/>
            <a:ext cx="8382000" cy="3648075"/>
          </a:xfrm>
          <a:noFill/>
        </p:spPr>
        <p:txBody>
          <a:bodyPr lIns="90487" tIns="44450" rIns="90487" bIns="44450"/>
          <a:lstStyle/>
          <a:p>
            <a:pPr eaLnBrk="1" hangingPunct="1"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Consonantal</a:t>
            </a:r>
            <a:r>
              <a:rPr lang="en-US" sz="2400"/>
              <a:t> sounds:  narrow or complete closure somewhere in the vocal tract.  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Vowels</a:t>
            </a:r>
            <a:r>
              <a:rPr lang="en-US" sz="2400"/>
              <a:t>: very little obstruction in the vocal tract. Can form the basis of syllables (also possible for some consonants).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Describing Speech Sounds</a:t>
            </a:r>
            <a:endParaRPr lang="en-US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Where/how is the air flowing? (manner of articulation)</a:t>
            </a:r>
            <a:br>
              <a:rPr lang="en-US" sz="2800"/>
            </a:br>
            <a:r>
              <a:rPr lang="en-US" sz="2800" i="1">
                <a:solidFill>
                  <a:schemeClr val="tx2"/>
                </a:solidFill>
              </a:rPr>
              <a:t>nasal/oral</a:t>
            </a:r>
            <a:r>
              <a:rPr lang="en-US" sz="2800"/>
              <a:t>, </a:t>
            </a:r>
            <a:r>
              <a:rPr lang="en-US" sz="2800" i="1">
                <a:solidFill>
                  <a:schemeClr val="tx2"/>
                </a:solidFill>
              </a:rPr>
              <a:t>stop</a:t>
            </a:r>
            <a:r>
              <a:rPr lang="en-US" sz="2800"/>
              <a:t>, </a:t>
            </a:r>
            <a:r>
              <a:rPr lang="en-US" sz="2800" i="1">
                <a:solidFill>
                  <a:schemeClr val="tx2"/>
                </a:solidFill>
              </a:rPr>
              <a:t>fricative</a:t>
            </a:r>
            <a:r>
              <a:rPr lang="en-US" sz="2800" i="1"/>
              <a:t>, </a:t>
            </a:r>
            <a:r>
              <a:rPr lang="en-US" sz="2800" i="1">
                <a:solidFill>
                  <a:schemeClr val="tx2"/>
                </a:solidFill>
              </a:rPr>
              <a:t>liquid, tap/flap</a:t>
            </a:r>
            <a:r>
              <a:rPr lang="en-US" sz="2800" i="1"/>
              <a:t> </a:t>
            </a:r>
            <a:r>
              <a:rPr lang="en-US" sz="2800"/>
              <a:t>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Where is the air-flow blocked? (place of articulation)</a:t>
            </a:r>
            <a:br>
              <a:rPr lang="en-US" sz="2800"/>
            </a:br>
            <a:r>
              <a:rPr lang="en-US" sz="2800" i="1">
                <a:solidFill>
                  <a:schemeClr val="tx2"/>
                </a:solidFill>
              </a:rPr>
              <a:t>labial</a:t>
            </a:r>
            <a:r>
              <a:rPr lang="en-US" sz="2800" i="1"/>
              <a:t>, </a:t>
            </a:r>
            <a:r>
              <a:rPr lang="en-US" sz="2800" i="1">
                <a:solidFill>
                  <a:schemeClr val="tx2"/>
                </a:solidFill>
              </a:rPr>
              <a:t>alveolar</a:t>
            </a:r>
            <a:r>
              <a:rPr lang="en-US" sz="2800" i="1"/>
              <a:t>, </a:t>
            </a:r>
            <a:r>
              <a:rPr lang="en-US" sz="2800" i="1">
                <a:solidFill>
                  <a:schemeClr val="tx2"/>
                </a:solidFill>
              </a:rPr>
              <a:t>palatal</a:t>
            </a:r>
            <a:r>
              <a:rPr lang="en-US" sz="2800" i="1"/>
              <a:t>, </a:t>
            </a:r>
            <a:r>
              <a:rPr lang="en-US" sz="2800" i="1">
                <a:solidFill>
                  <a:schemeClr val="tx2"/>
                </a:solidFill>
              </a:rPr>
              <a:t>velar</a:t>
            </a:r>
            <a:r>
              <a:rPr lang="en-US" sz="2800" i="1"/>
              <a:t> etc.</a:t>
            </a: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What are the vocal folds doing? (voicing)</a:t>
            </a:r>
            <a:br>
              <a:rPr lang="en-US" sz="2800"/>
            </a:br>
            <a:r>
              <a:rPr lang="en-US" sz="2800" i="1">
                <a:solidFill>
                  <a:schemeClr val="tx2"/>
                </a:solidFill>
              </a:rPr>
              <a:t>voiced</a:t>
            </a:r>
            <a:r>
              <a:rPr lang="en-US" sz="2800"/>
              <a:t> vs. </a:t>
            </a:r>
            <a:r>
              <a:rPr lang="en-US" sz="2800" i="1">
                <a:solidFill>
                  <a:schemeClr val="tx2"/>
                </a:solidFill>
              </a:rPr>
              <a:t>voiceless</a:t>
            </a: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090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01091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1092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/>
              <a:t>Announcements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HW1 due at the end of class today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Review questions for phonological development available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HW2 available (not due till 2</a:t>
            </a:r>
            <a:r>
              <a:rPr lang="en-US" sz="2000" dirty="0" smtClean="0"/>
              <a:t>/</a:t>
            </a:r>
            <a:r>
              <a:rPr lang="en-US" sz="2000" dirty="0" smtClean="0"/>
              <a:t>21</a:t>
            </a:r>
            <a:r>
              <a:rPr lang="en-US" sz="2000" dirty="0" smtClean="0"/>
              <a:t>/</a:t>
            </a:r>
            <a:r>
              <a:rPr lang="en-US" sz="2000" dirty="0"/>
              <a:t>13 – after midterm), but helpful for studying for the midterm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All kinds of useful sound charts available (including interactive ones, in case you forget what sound corresponds to what symbol).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Resources available for typing IPA characters (useful for HW2</a:t>
            </a:r>
            <a:r>
              <a:rPr lang="en-US" sz="2000" dirty="0" smtClean="0"/>
              <a:t>) – if all else fails, you can always copy and paste from the IPA virtual keyboard (</a:t>
            </a:r>
            <a:r>
              <a:rPr lang="en-US" sz="2000" dirty="0" smtClean="0"/>
              <a:t>linked in the references).</a:t>
            </a: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138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03139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3140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03141" name="Arc 6"/>
          <p:cNvSpPr>
            <a:spLocks/>
          </p:cNvSpPr>
          <p:nvPr/>
        </p:nvSpPr>
        <p:spPr bwMode="auto">
          <a:xfrm rot="-660000">
            <a:off x="2681288" y="2452688"/>
            <a:ext cx="139700" cy="673100"/>
          </a:xfrm>
          <a:custGeom>
            <a:avLst/>
            <a:gdLst>
              <a:gd name="T0" fmla="*/ 0 w 21600"/>
              <a:gd name="T1" fmla="*/ 2147483647 h 21598"/>
              <a:gd name="T2" fmla="*/ 2147483647 w 21600"/>
              <a:gd name="T3" fmla="*/ 0 h 21598"/>
              <a:gd name="T4" fmla="*/ 2147483647 w 21600"/>
              <a:gd name="T5" fmla="*/ 2147483647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-1" y="21597"/>
                </a:moveTo>
                <a:cubicBezTo>
                  <a:pt x="-1" y="9764"/>
                  <a:pt x="9521" y="133"/>
                  <a:pt x="21354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64"/>
                  <a:pt x="9521" y="133"/>
                  <a:pt x="21354" y="-1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1752600" y="4876800"/>
            <a:ext cx="188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" pitchFamily="-1" charset="0"/>
              </a:rPr>
              <a:t>(bi)labial</a:t>
            </a:r>
          </a:p>
          <a:p>
            <a:r>
              <a:rPr lang="en-US" sz="2800" dirty="0">
                <a:solidFill>
                  <a:schemeClr val="tx2"/>
                </a:solidFill>
                <a:latin typeface="SILDoulosIPA-Regular" pitchFamily="-1" charset="0"/>
              </a:rPr>
              <a:t>[b] [p] [m]</a:t>
            </a:r>
            <a:endParaRPr lang="en-US" sz="2800" dirty="0">
              <a:solidFill>
                <a:schemeClr val="tx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186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05187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5188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05189" name="Arc 6"/>
          <p:cNvSpPr>
            <a:spLocks/>
          </p:cNvSpPr>
          <p:nvPr/>
        </p:nvSpPr>
        <p:spPr bwMode="auto">
          <a:xfrm rot="1440000">
            <a:off x="2986088" y="2376488"/>
            <a:ext cx="139700" cy="673100"/>
          </a:xfrm>
          <a:custGeom>
            <a:avLst/>
            <a:gdLst>
              <a:gd name="T0" fmla="*/ 0 w 21600"/>
              <a:gd name="T1" fmla="*/ 2147483647 h 21598"/>
              <a:gd name="T2" fmla="*/ 2147483647 w 21600"/>
              <a:gd name="T3" fmla="*/ 0 h 21598"/>
              <a:gd name="T4" fmla="*/ 2147483647 w 21600"/>
              <a:gd name="T5" fmla="*/ 2147483647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-1" y="21597"/>
                </a:moveTo>
                <a:cubicBezTo>
                  <a:pt x="-1" y="9764"/>
                  <a:pt x="9521" y="133"/>
                  <a:pt x="21354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64"/>
                  <a:pt x="9521" y="133"/>
                  <a:pt x="21354" y="-1"/>
                </a:cubicBezTo>
                <a:lnTo>
                  <a:pt x="21600" y="21598"/>
                </a:lnTo>
                <a:close/>
              </a:path>
            </a:pathLst>
          </a:custGeom>
          <a:noFill/>
          <a:ln w="25400" cap="rnd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1752600" y="4876800"/>
            <a:ext cx="188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616A2"/>
                </a:solidFill>
                <a:latin typeface="Times" pitchFamily="-1" charset="0"/>
              </a:rPr>
              <a:t>labiodental</a:t>
            </a:r>
          </a:p>
          <a:p>
            <a:r>
              <a:rPr lang="en-US" sz="2800" dirty="0">
                <a:solidFill>
                  <a:srgbClr val="3616A2"/>
                </a:solidFill>
                <a:latin typeface="SILDoulosIPA-Regular" pitchFamily="-1" charset="0"/>
              </a:rPr>
              <a:t>[v] [f]</a:t>
            </a:r>
            <a:endParaRPr lang="en-US" sz="2800" dirty="0">
              <a:solidFill>
                <a:srgbClr val="3616A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234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07235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7236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07237" name="Freeform 6"/>
          <p:cNvSpPr>
            <a:spLocks/>
          </p:cNvSpPr>
          <p:nvPr/>
        </p:nvSpPr>
        <p:spPr bwMode="auto">
          <a:xfrm>
            <a:off x="3081338" y="2328863"/>
            <a:ext cx="1416050" cy="669925"/>
          </a:xfrm>
          <a:custGeom>
            <a:avLst/>
            <a:gdLst>
              <a:gd name="T0" fmla="*/ 2147483647 w 892"/>
              <a:gd name="T1" fmla="*/ 2147483647 h 422"/>
              <a:gd name="T2" fmla="*/ 2147483647 w 892"/>
              <a:gd name="T3" fmla="*/ 2147483647 h 422"/>
              <a:gd name="T4" fmla="*/ 2147483647 w 892"/>
              <a:gd name="T5" fmla="*/ 2147483647 h 422"/>
              <a:gd name="T6" fmla="*/ 2147483647 w 892"/>
              <a:gd name="T7" fmla="*/ 2147483647 h 422"/>
              <a:gd name="T8" fmla="*/ 2147483647 w 892"/>
              <a:gd name="T9" fmla="*/ 2147483647 h 422"/>
              <a:gd name="T10" fmla="*/ 2147483647 w 892"/>
              <a:gd name="T11" fmla="*/ 2147483647 h 422"/>
              <a:gd name="T12" fmla="*/ 2147483647 w 892"/>
              <a:gd name="T13" fmla="*/ 2147483647 h 422"/>
              <a:gd name="T14" fmla="*/ 2147483647 w 892"/>
              <a:gd name="T15" fmla="*/ 2147483647 h 422"/>
              <a:gd name="T16" fmla="*/ 2147483647 w 892"/>
              <a:gd name="T17" fmla="*/ 0 h 422"/>
              <a:gd name="T18" fmla="*/ 2147483647 w 892"/>
              <a:gd name="T19" fmla="*/ 0 h 422"/>
              <a:gd name="T20" fmla="*/ 2147483647 w 892"/>
              <a:gd name="T21" fmla="*/ 0 h 422"/>
              <a:gd name="T22" fmla="*/ 2147483647 w 892"/>
              <a:gd name="T23" fmla="*/ 0 h 422"/>
              <a:gd name="T24" fmla="*/ 2147483647 w 892"/>
              <a:gd name="T25" fmla="*/ 0 h 422"/>
              <a:gd name="T26" fmla="*/ 2147483647 w 892"/>
              <a:gd name="T27" fmla="*/ 0 h 422"/>
              <a:gd name="T28" fmla="*/ 2147483647 w 892"/>
              <a:gd name="T29" fmla="*/ 2147483647 h 422"/>
              <a:gd name="T30" fmla="*/ 2147483647 w 892"/>
              <a:gd name="T31" fmla="*/ 2147483647 h 422"/>
              <a:gd name="T32" fmla="*/ 2147483647 w 892"/>
              <a:gd name="T33" fmla="*/ 2147483647 h 422"/>
              <a:gd name="T34" fmla="*/ 2147483647 w 892"/>
              <a:gd name="T35" fmla="*/ 2147483647 h 422"/>
              <a:gd name="T36" fmla="*/ 2147483647 w 892"/>
              <a:gd name="T37" fmla="*/ 2147483647 h 422"/>
              <a:gd name="T38" fmla="*/ 2147483647 w 892"/>
              <a:gd name="T39" fmla="*/ 2147483647 h 422"/>
              <a:gd name="T40" fmla="*/ 2147483647 w 892"/>
              <a:gd name="T41" fmla="*/ 2147483647 h 422"/>
              <a:gd name="T42" fmla="*/ 2147483647 w 892"/>
              <a:gd name="T43" fmla="*/ 2147483647 h 422"/>
              <a:gd name="T44" fmla="*/ 2147483647 w 892"/>
              <a:gd name="T45" fmla="*/ 2147483647 h 422"/>
              <a:gd name="T46" fmla="*/ 2147483647 w 892"/>
              <a:gd name="T47" fmla="*/ 2147483647 h 422"/>
              <a:gd name="T48" fmla="*/ 2147483647 w 892"/>
              <a:gd name="T49" fmla="*/ 2147483647 h 422"/>
              <a:gd name="T50" fmla="*/ 2147483647 w 892"/>
              <a:gd name="T51" fmla="*/ 2147483647 h 422"/>
              <a:gd name="T52" fmla="*/ 2147483647 w 892"/>
              <a:gd name="T53" fmla="*/ 2147483647 h 422"/>
              <a:gd name="T54" fmla="*/ 2147483647 w 892"/>
              <a:gd name="T55" fmla="*/ 2147483647 h 422"/>
              <a:gd name="T56" fmla="*/ 0 w 892"/>
              <a:gd name="T57" fmla="*/ 2147483647 h 422"/>
              <a:gd name="T58" fmla="*/ 2147483647 w 892"/>
              <a:gd name="T59" fmla="*/ 2147483647 h 422"/>
              <a:gd name="T60" fmla="*/ 2147483647 w 892"/>
              <a:gd name="T61" fmla="*/ 2147483647 h 422"/>
              <a:gd name="T62" fmla="*/ 2147483647 w 892"/>
              <a:gd name="T63" fmla="*/ 2147483647 h 422"/>
              <a:gd name="T64" fmla="*/ 2147483647 w 892"/>
              <a:gd name="T65" fmla="*/ 2147483647 h 422"/>
              <a:gd name="T66" fmla="*/ 2147483647 w 892"/>
              <a:gd name="T67" fmla="*/ 2147483647 h 422"/>
              <a:gd name="T68" fmla="*/ 2147483647 w 892"/>
              <a:gd name="T69" fmla="*/ 2147483647 h 422"/>
              <a:gd name="T70" fmla="*/ 2147483647 w 892"/>
              <a:gd name="T71" fmla="*/ 2147483647 h 422"/>
              <a:gd name="T72" fmla="*/ 2147483647 w 892"/>
              <a:gd name="T73" fmla="*/ 2147483647 h 422"/>
              <a:gd name="T74" fmla="*/ 2147483647 w 892"/>
              <a:gd name="T75" fmla="*/ 2147483647 h 422"/>
              <a:gd name="T76" fmla="*/ 2147483647 w 892"/>
              <a:gd name="T77" fmla="*/ 2147483647 h 422"/>
              <a:gd name="T78" fmla="*/ 2147483647 w 892"/>
              <a:gd name="T79" fmla="*/ 2147483647 h 422"/>
              <a:gd name="T80" fmla="*/ 2147483647 w 892"/>
              <a:gd name="T81" fmla="*/ 2147483647 h 422"/>
              <a:gd name="T82" fmla="*/ 2147483647 w 892"/>
              <a:gd name="T83" fmla="*/ 2147483647 h 422"/>
              <a:gd name="T84" fmla="*/ 2147483647 w 892"/>
              <a:gd name="T85" fmla="*/ 2147483647 h 422"/>
              <a:gd name="T86" fmla="*/ 2147483647 w 892"/>
              <a:gd name="T87" fmla="*/ 2147483647 h 42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92"/>
              <a:gd name="T133" fmla="*/ 0 h 422"/>
              <a:gd name="T134" fmla="*/ 892 w 892"/>
              <a:gd name="T135" fmla="*/ 422 h 42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92" h="422">
                <a:moveTo>
                  <a:pt x="891" y="21"/>
                </a:moveTo>
                <a:lnTo>
                  <a:pt x="880" y="26"/>
                </a:lnTo>
                <a:lnTo>
                  <a:pt x="864" y="26"/>
                </a:lnTo>
                <a:lnTo>
                  <a:pt x="848" y="21"/>
                </a:lnTo>
                <a:lnTo>
                  <a:pt x="832" y="21"/>
                </a:lnTo>
                <a:lnTo>
                  <a:pt x="816" y="16"/>
                </a:lnTo>
                <a:lnTo>
                  <a:pt x="800" y="21"/>
                </a:lnTo>
                <a:lnTo>
                  <a:pt x="779" y="16"/>
                </a:lnTo>
                <a:lnTo>
                  <a:pt x="768" y="16"/>
                </a:lnTo>
                <a:lnTo>
                  <a:pt x="752" y="10"/>
                </a:lnTo>
                <a:lnTo>
                  <a:pt x="736" y="10"/>
                </a:lnTo>
                <a:lnTo>
                  <a:pt x="720" y="10"/>
                </a:lnTo>
                <a:lnTo>
                  <a:pt x="699" y="10"/>
                </a:lnTo>
                <a:lnTo>
                  <a:pt x="688" y="10"/>
                </a:lnTo>
                <a:lnTo>
                  <a:pt x="672" y="5"/>
                </a:lnTo>
                <a:lnTo>
                  <a:pt x="656" y="5"/>
                </a:lnTo>
                <a:lnTo>
                  <a:pt x="635" y="0"/>
                </a:lnTo>
                <a:lnTo>
                  <a:pt x="624" y="0"/>
                </a:lnTo>
                <a:lnTo>
                  <a:pt x="608" y="0"/>
                </a:lnTo>
                <a:lnTo>
                  <a:pt x="592" y="0"/>
                </a:lnTo>
                <a:lnTo>
                  <a:pt x="571" y="0"/>
                </a:lnTo>
                <a:lnTo>
                  <a:pt x="555" y="0"/>
                </a:lnTo>
                <a:lnTo>
                  <a:pt x="544" y="0"/>
                </a:lnTo>
                <a:lnTo>
                  <a:pt x="523" y="0"/>
                </a:lnTo>
                <a:lnTo>
                  <a:pt x="502" y="0"/>
                </a:lnTo>
                <a:lnTo>
                  <a:pt x="491" y="0"/>
                </a:lnTo>
                <a:lnTo>
                  <a:pt x="480" y="0"/>
                </a:lnTo>
                <a:lnTo>
                  <a:pt x="464" y="0"/>
                </a:lnTo>
                <a:lnTo>
                  <a:pt x="448" y="0"/>
                </a:lnTo>
                <a:lnTo>
                  <a:pt x="432" y="5"/>
                </a:lnTo>
                <a:lnTo>
                  <a:pt x="384" y="5"/>
                </a:lnTo>
                <a:lnTo>
                  <a:pt x="352" y="10"/>
                </a:lnTo>
                <a:lnTo>
                  <a:pt x="336" y="10"/>
                </a:lnTo>
                <a:lnTo>
                  <a:pt x="320" y="10"/>
                </a:lnTo>
                <a:lnTo>
                  <a:pt x="294" y="16"/>
                </a:lnTo>
                <a:lnTo>
                  <a:pt x="283" y="21"/>
                </a:lnTo>
                <a:lnTo>
                  <a:pt x="267" y="21"/>
                </a:lnTo>
                <a:lnTo>
                  <a:pt x="256" y="26"/>
                </a:lnTo>
                <a:lnTo>
                  <a:pt x="240" y="32"/>
                </a:lnTo>
                <a:lnTo>
                  <a:pt x="224" y="37"/>
                </a:lnTo>
                <a:lnTo>
                  <a:pt x="208" y="42"/>
                </a:lnTo>
                <a:lnTo>
                  <a:pt x="192" y="48"/>
                </a:lnTo>
                <a:lnTo>
                  <a:pt x="166" y="64"/>
                </a:lnTo>
                <a:lnTo>
                  <a:pt x="155" y="69"/>
                </a:lnTo>
                <a:lnTo>
                  <a:pt x="139" y="69"/>
                </a:lnTo>
                <a:lnTo>
                  <a:pt x="128" y="74"/>
                </a:lnTo>
                <a:lnTo>
                  <a:pt x="112" y="80"/>
                </a:lnTo>
                <a:lnTo>
                  <a:pt x="96" y="85"/>
                </a:lnTo>
                <a:lnTo>
                  <a:pt x="80" y="85"/>
                </a:lnTo>
                <a:lnTo>
                  <a:pt x="70" y="96"/>
                </a:lnTo>
                <a:lnTo>
                  <a:pt x="59" y="101"/>
                </a:lnTo>
                <a:lnTo>
                  <a:pt x="48" y="106"/>
                </a:lnTo>
                <a:lnTo>
                  <a:pt x="38" y="117"/>
                </a:lnTo>
                <a:lnTo>
                  <a:pt x="27" y="122"/>
                </a:lnTo>
                <a:lnTo>
                  <a:pt x="16" y="128"/>
                </a:lnTo>
                <a:lnTo>
                  <a:pt x="6" y="144"/>
                </a:lnTo>
                <a:lnTo>
                  <a:pt x="0" y="160"/>
                </a:lnTo>
                <a:lnTo>
                  <a:pt x="0" y="176"/>
                </a:lnTo>
                <a:lnTo>
                  <a:pt x="11" y="192"/>
                </a:lnTo>
                <a:lnTo>
                  <a:pt x="22" y="202"/>
                </a:lnTo>
                <a:lnTo>
                  <a:pt x="27" y="213"/>
                </a:lnTo>
                <a:lnTo>
                  <a:pt x="38" y="218"/>
                </a:lnTo>
                <a:lnTo>
                  <a:pt x="43" y="229"/>
                </a:lnTo>
                <a:lnTo>
                  <a:pt x="54" y="240"/>
                </a:lnTo>
                <a:lnTo>
                  <a:pt x="70" y="256"/>
                </a:lnTo>
                <a:lnTo>
                  <a:pt x="86" y="261"/>
                </a:lnTo>
                <a:lnTo>
                  <a:pt x="102" y="272"/>
                </a:lnTo>
                <a:lnTo>
                  <a:pt x="118" y="277"/>
                </a:lnTo>
                <a:lnTo>
                  <a:pt x="134" y="282"/>
                </a:lnTo>
                <a:lnTo>
                  <a:pt x="150" y="288"/>
                </a:lnTo>
                <a:lnTo>
                  <a:pt x="166" y="293"/>
                </a:lnTo>
                <a:lnTo>
                  <a:pt x="176" y="304"/>
                </a:lnTo>
                <a:lnTo>
                  <a:pt x="187" y="309"/>
                </a:lnTo>
                <a:lnTo>
                  <a:pt x="198" y="314"/>
                </a:lnTo>
                <a:lnTo>
                  <a:pt x="208" y="325"/>
                </a:lnTo>
                <a:lnTo>
                  <a:pt x="219" y="330"/>
                </a:lnTo>
                <a:lnTo>
                  <a:pt x="230" y="330"/>
                </a:lnTo>
                <a:lnTo>
                  <a:pt x="240" y="341"/>
                </a:lnTo>
                <a:lnTo>
                  <a:pt x="251" y="341"/>
                </a:lnTo>
                <a:lnTo>
                  <a:pt x="262" y="346"/>
                </a:lnTo>
                <a:lnTo>
                  <a:pt x="267" y="357"/>
                </a:lnTo>
                <a:lnTo>
                  <a:pt x="278" y="362"/>
                </a:lnTo>
                <a:lnTo>
                  <a:pt x="288" y="373"/>
                </a:lnTo>
                <a:lnTo>
                  <a:pt x="299" y="378"/>
                </a:lnTo>
                <a:lnTo>
                  <a:pt x="310" y="384"/>
                </a:lnTo>
                <a:lnTo>
                  <a:pt x="320" y="400"/>
                </a:lnTo>
                <a:lnTo>
                  <a:pt x="331" y="405"/>
                </a:lnTo>
                <a:lnTo>
                  <a:pt x="342" y="410"/>
                </a:lnTo>
                <a:lnTo>
                  <a:pt x="347" y="421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07238" name="Freeform 7"/>
          <p:cNvSpPr>
            <a:spLocks/>
          </p:cNvSpPr>
          <p:nvPr/>
        </p:nvSpPr>
        <p:spPr bwMode="auto">
          <a:xfrm>
            <a:off x="3665538" y="2362200"/>
            <a:ext cx="306387" cy="628650"/>
          </a:xfrm>
          <a:custGeom>
            <a:avLst/>
            <a:gdLst>
              <a:gd name="T0" fmla="*/ 2147483647 w 193"/>
              <a:gd name="T1" fmla="*/ 0 h 396"/>
              <a:gd name="T2" fmla="*/ 2147483647 w 193"/>
              <a:gd name="T3" fmla="*/ 2147483647 h 396"/>
              <a:gd name="T4" fmla="*/ 2147483647 w 193"/>
              <a:gd name="T5" fmla="*/ 2147483647 h 396"/>
              <a:gd name="T6" fmla="*/ 2147483647 w 193"/>
              <a:gd name="T7" fmla="*/ 2147483647 h 396"/>
              <a:gd name="T8" fmla="*/ 2147483647 w 193"/>
              <a:gd name="T9" fmla="*/ 2147483647 h 396"/>
              <a:gd name="T10" fmla="*/ 2147483647 w 193"/>
              <a:gd name="T11" fmla="*/ 2147483647 h 396"/>
              <a:gd name="T12" fmla="*/ 2147483647 w 193"/>
              <a:gd name="T13" fmla="*/ 2147483647 h 396"/>
              <a:gd name="T14" fmla="*/ 2147483647 w 193"/>
              <a:gd name="T15" fmla="*/ 2147483647 h 396"/>
              <a:gd name="T16" fmla="*/ 2147483647 w 193"/>
              <a:gd name="T17" fmla="*/ 2147483647 h 396"/>
              <a:gd name="T18" fmla="*/ 2147483647 w 193"/>
              <a:gd name="T19" fmla="*/ 2147483647 h 396"/>
              <a:gd name="T20" fmla="*/ 2147483647 w 193"/>
              <a:gd name="T21" fmla="*/ 2147483647 h 396"/>
              <a:gd name="T22" fmla="*/ 2147483647 w 193"/>
              <a:gd name="T23" fmla="*/ 2147483647 h 396"/>
              <a:gd name="T24" fmla="*/ 2147483647 w 193"/>
              <a:gd name="T25" fmla="*/ 2147483647 h 396"/>
              <a:gd name="T26" fmla="*/ 2147483647 w 193"/>
              <a:gd name="T27" fmla="*/ 2147483647 h 396"/>
              <a:gd name="T28" fmla="*/ 2147483647 w 193"/>
              <a:gd name="T29" fmla="*/ 2147483647 h 396"/>
              <a:gd name="T30" fmla="*/ 2147483647 w 193"/>
              <a:gd name="T31" fmla="*/ 2147483647 h 396"/>
              <a:gd name="T32" fmla="*/ 2147483647 w 193"/>
              <a:gd name="T33" fmla="*/ 2147483647 h 396"/>
              <a:gd name="T34" fmla="*/ 2147483647 w 193"/>
              <a:gd name="T35" fmla="*/ 2147483647 h 396"/>
              <a:gd name="T36" fmla="*/ 2147483647 w 193"/>
              <a:gd name="T37" fmla="*/ 2147483647 h 396"/>
              <a:gd name="T38" fmla="*/ 2147483647 w 193"/>
              <a:gd name="T39" fmla="*/ 2147483647 h 396"/>
              <a:gd name="T40" fmla="*/ 2147483647 w 193"/>
              <a:gd name="T41" fmla="*/ 2147483647 h 396"/>
              <a:gd name="T42" fmla="*/ 2147483647 w 193"/>
              <a:gd name="T43" fmla="*/ 2147483647 h 396"/>
              <a:gd name="T44" fmla="*/ 2147483647 w 193"/>
              <a:gd name="T45" fmla="*/ 2147483647 h 396"/>
              <a:gd name="T46" fmla="*/ 2147483647 w 193"/>
              <a:gd name="T47" fmla="*/ 2147483647 h 396"/>
              <a:gd name="T48" fmla="*/ 2147483647 w 193"/>
              <a:gd name="T49" fmla="*/ 2147483647 h 396"/>
              <a:gd name="T50" fmla="*/ 2147483647 w 193"/>
              <a:gd name="T51" fmla="*/ 2147483647 h 396"/>
              <a:gd name="T52" fmla="*/ 2147483647 w 193"/>
              <a:gd name="T53" fmla="*/ 2147483647 h 396"/>
              <a:gd name="T54" fmla="*/ 2147483647 w 193"/>
              <a:gd name="T55" fmla="*/ 2147483647 h 396"/>
              <a:gd name="T56" fmla="*/ 2147483647 w 193"/>
              <a:gd name="T57" fmla="*/ 2147483647 h 396"/>
              <a:gd name="T58" fmla="*/ 2147483647 w 193"/>
              <a:gd name="T59" fmla="*/ 2147483647 h 396"/>
              <a:gd name="T60" fmla="*/ 2147483647 w 193"/>
              <a:gd name="T61" fmla="*/ 2147483647 h 396"/>
              <a:gd name="T62" fmla="*/ 2147483647 w 193"/>
              <a:gd name="T63" fmla="*/ 2147483647 h 396"/>
              <a:gd name="T64" fmla="*/ 0 w 193"/>
              <a:gd name="T65" fmla="*/ 2147483647 h 396"/>
              <a:gd name="T66" fmla="*/ 0 w 193"/>
              <a:gd name="T67" fmla="*/ 2147483647 h 396"/>
              <a:gd name="T68" fmla="*/ 2147483647 w 193"/>
              <a:gd name="T69" fmla="*/ 2147483647 h 396"/>
              <a:gd name="T70" fmla="*/ 2147483647 w 193"/>
              <a:gd name="T71" fmla="*/ 2147483647 h 396"/>
              <a:gd name="T72" fmla="*/ 2147483647 w 193"/>
              <a:gd name="T73" fmla="*/ 2147483647 h 396"/>
              <a:gd name="T74" fmla="*/ 2147483647 w 193"/>
              <a:gd name="T75" fmla="*/ 2147483647 h 396"/>
              <a:gd name="T76" fmla="*/ 2147483647 w 193"/>
              <a:gd name="T77" fmla="*/ 2147483647 h 3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3"/>
              <a:gd name="T118" fmla="*/ 0 h 396"/>
              <a:gd name="T119" fmla="*/ 193 w 193"/>
              <a:gd name="T120" fmla="*/ 396 h 3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3" h="396">
                <a:moveTo>
                  <a:pt x="187" y="0"/>
                </a:moveTo>
                <a:lnTo>
                  <a:pt x="192" y="16"/>
                </a:lnTo>
                <a:lnTo>
                  <a:pt x="176" y="16"/>
                </a:lnTo>
                <a:lnTo>
                  <a:pt x="166" y="27"/>
                </a:lnTo>
                <a:lnTo>
                  <a:pt x="155" y="27"/>
                </a:lnTo>
                <a:lnTo>
                  <a:pt x="144" y="37"/>
                </a:lnTo>
                <a:lnTo>
                  <a:pt x="128" y="43"/>
                </a:lnTo>
                <a:lnTo>
                  <a:pt x="107" y="59"/>
                </a:lnTo>
                <a:lnTo>
                  <a:pt x="91" y="48"/>
                </a:lnTo>
                <a:lnTo>
                  <a:pt x="96" y="69"/>
                </a:lnTo>
                <a:lnTo>
                  <a:pt x="107" y="53"/>
                </a:lnTo>
                <a:lnTo>
                  <a:pt x="118" y="43"/>
                </a:lnTo>
                <a:lnTo>
                  <a:pt x="107" y="53"/>
                </a:lnTo>
                <a:lnTo>
                  <a:pt x="96" y="59"/>
                </a:lnTo>
                <a:lnTo>
                  <a:pt x="91" y="48"/>
                </a:lnTo>
                <a:lnTo>
                  <a:pt x="96" y="59"/>
                </a:lnTo>
                <a:lnTo>
                  <a:pt x="80" y="69"/>
                </a:lnTo>
                <a:lnTo>
                  <a:pt x="75" y="80"/>
                </a:lnTo>
                <a:lnTo>
                  <a:pt x="64" y="85"/>
                </a:lnTo>
                <a:lnTo>
                  <a:pt x="43" y="101"/>
                </a:lnTo>
                <a:lnTo>
                  <a:pt x="38" y="112"/>
                </a:lnTo>
                <a:lnTo>
                  <a:pt x="22" y="123"/>
                </a:lnTo>
                <a:lnTo>
                  <a:pt x="16" y="139"/>
                </a:lnTo>
                <a:lnTo>
                  <a:pt x="16" y="155"/>
                </a:lnTo>
                <a:lnTo>
                  <a:pt x="11" y="171"/>
                </a:lnTo>
                <a:lnTo>
                  <a:pt x="11" y="187"/>
                </a:lnTo>
                <a:lnTo>
                  <a:pt x="6" y="203"/>
                </a:lnTo>
                <a:lnTo>
                  <a:pt x="6" y="219"/>
                </a:lnTo>
                <a:lnTo>
                  <a:pt x="6" y="235"/>
                </a:lnTo>
                <a:lnTo>
                  <a:pt x="6" y="251"/>
                </a:lnTo>
                <a:lnTo>
                  <a:pt x="6" y="267"/>
                </a:lnTo>
                <a:lnTo>
                  <a:pt x="6" y="283"/>
                </a:lnTo>
                <a:lnTo>
                  <a:pt x="0" y="299"/>
                </a:lnTo>
                <a:lnTo>
                  <a:pt x="0" y="315"/>
                </a:lnTo>
                <a:lnTo>
                  <a:pt x="6" y="331"/>
                </a:lnTo>
                <a:lnTo>
                  <a:pt x="6" y="347"/>
                </a:lnTo>
                <a:lnTo>
                  <a:pt x="11" y="363"/>
                </a:lnTo>
                <a:lnTo>
                  <a:pt x="11" y="379"/>
                </a:lnTo>
                <a:lnTo>
                  <a:pt x="16" y="395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1640" name="Text Box 8"/>
          <p:cNvSpPr txBox="1">
            <a:spLocks noChangeArrowheads="1"/>
          </p:cNvSpPr>
          <p:nvPr/>
        </p:nvSpPr>
        <p:spPr bwMode="auto">
          <a:xfrm>
            <a:off x="1752600" y="4876800"/>
            <a:ext cx="196600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616A2"/>
                </a:solidFill>
                <a:latin typeface="Times" pitchFamily="-1" charset="0"/>
              </a:rPr>
              <a:t>interdental</a:t>
            </a:r>
          </a:p>
          <a:p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[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θ</a:t>
            </a:r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]       [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ð</a:t>
            </a:r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]</a:t>
            </a:r>
          </a:p>
          <a:p>
            <a:r>
              <a:rPr lang="en-US" sz="2000" b="0" dirty="0">
                <a:solidFill>
                  <a:srgbClr val="3616A2"/>
                </a:solidFill>
                <a:latin typeface="Calibri"/>
              </a:rPr>
              <a:t>(</a:t>
            </a:r>
            <a:r>
              <a:rPr lang="en-US" sz="2000" b="0" u="sng" dirty="0">
                <a:solidFill>
                  <a:srgbClr val="3616A2"/>
                </a:solidFill>
                <a:latin typeface="Calibri"/>
              </a:rPr>
              <a:t>th</a:t>
            </a:r>
            <a:r>
              <a:rPr lang="en-US" sz="2000" b="0" dirty="0">
                <a:solidFill>
                  <a:srgbClr val="3616A2"/>
                </a:solidFill>
                <a:latin typeface="Calibri"/>
              </a:rPr>
              <a:t>ought)   </a:t>
            </a:r>
            <a:r>
              <a:rPr lang="en-US" sz="2000" b="0" dirty="0" smtClean="0">
                <a:solidFill>
                  <a:srgbClr val="3616A2"/>
                </a:solidFill>
                <a:latin typeface="Calibri"/>
              </a:rPr>
              <a:t>  (</a:t>
            </a:r>
            <a:r>
              <a:rPr lang="en-US" sz="2000" b="0" u="sng" dirty="0">
                <a:solidFill>
                  <a:srgbClr val="3616A2"/>
                </a:solidFill>
                <a:latin typeface="Calibri"/>
              </a:rPr>
              <a:t>th</a:t>
            </a:r>
            <a:r>
              <a:rPr lang="en-US" sz="2000" b="0" dirty="0">
                <a:solidFill>
                  <a:srgbClr val="3616A2"/>
                </a:solidFill>
                <a:latin typeface="Calibri"/>
              </a:rPr>
              <a:t>e)</a:t>
            </a: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282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09283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9284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09285" name="Freeform 6"/>
          <p:cNvSpPr>
            <a:spLocks/>
          </p:cNvSpPr>
          <p:nvPr/>
        </p:nvSpPr>
        <p:spPr bwMode="auto">
          <a:xfrm>
            <a:off x="3581400" y="2125663"/>
            <a:ext cx="1000125" cy="923925"/>
          </a:xfrm>
          <a:custGeom>
            <a:avLst/>
            <a:gdLst>
              <a:gd name="T0" fmla="*/ 2147483647 w 630"/>
              <a:gd name="T1" fmla="*/ 2147483647 h 582"/>
              <a:gd name="T2" fmla="*/ 2147483647 w 630"/>
              <a:gd name="T3" fmla="*/ 2147483647 h 582"/>
              <a:gd name="T4" fmla="*/ 2147483647 w 630"/>
              <a:gd name="T5" fmla="*/ 2147483647 h 582"/>
              <a:gd name="T6" fmla="*/ 2147483647 w 630"/>
              <a:gd name="T7" fmla="*/ 2147483647 h 582"/>
              <a:gd name="T8" fmla="*/ 2147483647 w 630"/>
              <a:gd name="T9" fmla="*/ 2147483647 h 582"/>
              <a:gd name="T10" fmla="*/ 2147483647 w 630"/>
              <a:gd name="T11" fmla="*/ 2147483647 h 582"/>
              <a:gd name="T12" fmla="*/ 2147483647 w 630"/>
              <a:gd name="T13" fmla="*/ 2147483647 h 582"/>
              <a:gd name="T14" fmla="*/ 2147483647 w 630"/>
              <a:gd name="T15" fmla="*/ 2147483647 h 582"/>
              <a:gd name="T16" fmla="*/ 2147483647 w 630"/>
              <a:gd name="T17" fmla="*/ 2147483647 h 582"/>
              <a:gd name="T18" fmla="*/ 2147483647 w 630"/>
              <a:gd name="T19" fmla="*/ 2147483647 h 582"/>
              <a:gd name="T20" fmla="*/ 2147483647 w 630"/>
              <a:gd name="T21" fmla="*/ 2147483647 h 582"/>
              <a:gd name="T22" fmla="*/ 2147483647 w 630"/>
              <a:gd name="T23" fmla="*/ 2147483647 h 582"/>
              <a:gd name="T24" fmla="*/ 2147483647 w 630"/>
              <a:gd name="T25" fmla="*/ 2147483647 h 582"/>
              <a:gd name="T26" fmla="*/ 2147483647 w 630"/>
              <a:gd name="T27" fmla="*/ 2147483647 h 582"/>
              <a:gd name="T28" fmla="*/ 2147483647 w 630"/>
              <a:gd name="T29" fmla="*/ 2147483647 h 582"/>
              <a:gd name="T30" fmla="*/ 2147483647 w 630"/>
              <a:gd name="T31" fmla="*/ 2147483647 h 582"/>
              <a:gd name="T32" fmla="*/ 2147483647 w 630"/>
              <a:gd name="T33" fmla="*/ 0 h 582"/>
              <a:gd name="T34" fmla="*/ 2147483647 w 630"/>
              <a:gd name="T35" fmla="*/ 2147483647 h 582"/>
              <a:gd name="T36" fmla="*/ 2147483647 w 630"/>
              <a:gd name="T37" fmla="*/ 2147483647 h 582"/>
              <a:gd name="T38" fmla="*/ 2147483647 w 630"/>
              <a:gd name="T39" fmla="*/ 2147483647 h 582"/>
              <a:gd name="T40" fmla="*/ 2147483647 w 630"/>
              <a:gd name="T41" fmla="*/ 2147483647 h 582"/>
              <a:gd name="T42" fmla="*/ 2147483647 w 630"/>
              <a:gd name="T43" fmla="*/ 2147483647 h 582"/>
              <a:gd name="T44" fmla="*/ 2147483647 w 630"/>
              <a:gd name="T45" fmla="*/ 2147483647 h 582"/>
              <a:gd name="T46" fmla="*/ 2147483647 w 630"/>
              <a:gd name="T47" fmla="*/ 2147483647 h 582"/>
              <a:gd name="T48" fmla="*/ 2147483647 w 630"/>
              <a:gd name="T49" fmla="*/ 2147483647 h 582"/>
              <a:gd name="T50" fmla="*/ 2147483647 w 630"/>
              <a:gd name="T51" fmla="*/ 2147483647 h 582"/>
              <a:gd name="T52" fmla="*/ 2147483647 w 630"/>
              <a:gd name="T53" fmla="*/ 2147483647 h 582"/>
              <a:gd name="T54" fmla="*/ 2147483647 w 630"/>
              <a:gd name="T55" fmla="*/ 2147483647 h 582"/>
              <a:gd name="T56" fmla="*/ 2147483647 w 630"/>
              <a:gd name="T57" fmla="*/ 2147483647 h 582"/>
              <a:gd name="T58" fmla="*/ 2147483647 w 630"/>
              <a:gd name="T59" fmla="*/ 2147483647 h 582"/>
              <a:gd name="T60" fmla="*/ 2147483647 w 630"/>
              <a:gd name="T61" fmla="*/ 2147483647 h 582"/>
              <a:gd name="T62" fmla="*/ 2147483647 w 630"/>
              <a:gd name="T63" fmla="*/ 2147483647 h 582"/>
              <a:gd name="T64" fmla="*/ 2147483647 w 630"/>
              <a:gd name="T65" fmla="*/ 2147483647 h 582"/>
              <a:gd name="T66" fmla="*/ 2147483647 w 630"/>
              <a:gd name="T67" fmla="*/ 2147483647 h 582"/>
              <a:gd name="T68" fmla="*/ 2147483647 w 630"/>
              <a:gd name="T69" fmla="*/ 2147483647 h 582"/>
              <a:gd name="T70" fmla="*/ 2147483647 w 630"/>
              <a:gd name="T71" fmla="*/ 2147483647 h 582"/>
              <a:gd name="T72" fmla="*/ 2147483647 w 630"/>
              <a:gd name="T73" fmla="*/ 2147483647 h 582"/>
              <a:gd name="T74" fmla="*/ 0 w 630"/>
              <a:gd name="T75" fmla="*/ 2147483647 h 5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0"/>
              <a:gd name="T115" fmla="*/ 0 h 582"/>
              <a:gd name="T116" fmla="*/ 630 w 630"/>
              <a:gd name="T117" fmla="*/ 582 h 5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0" h="582">
                <a:moveTo>
                  <a:pt x="624" y="149"/>
                </a:moveTo>
                <a:lnTo>
                  <a:pt x="629" y="170"/>
                </a:lnTo>
                <a:lnTo>
                  <a:pt x="613" y="170"/>
                </a:lnTo>
                <a:lnTo>
                  <a:pt x="592" y="165"/>
                </a:lnTo>
                <a:lnTo>
                  <a:pt x="576" y="160"/>
                </a:lnTo>
                <a:lnTo>
                  <a:pt x="565" y="154"/>
                </a:lnTo>
                <a:lnTo>
                  <a:pt x="549" y="144"/>
                </a:lnTo>
                <a:lnTo>
                  <a:pt x="533" y="138"/>
                </a:lnTo>
                <a:lnTo>
                  <a:pt x="517" y="133"/>
                </a:lnTo>
                <a:lnTo>
                  <a:pt x="501" y="122"/>
                </a:lnTo>
                <a:lnTo>
                  <a:pt x="485" y="112"/>
                </a:lnTo>
                <a:lnTo>
                  <a:pt x="475" y="101"/>
                </a:lnTo>
                <a:lnTo>
                  <a:pt x="464" y="101"/>
                </a:lnTo>
                <a:lnTo>
                  <a:pt x="453" y="90"/>
                </a:lnTo>
                <a:lnTo>
                  <a:pt x="437" y="85"/>
                </a:lnTo>
                <a:lnTo>
                  <a:pt x="421" y="80"/>
                </a:lnTo>
                <a:lnTo>
                  <a:pt x="405" y="74"/>
                </a:lnTo>
                <a:lnTo>
                  <a:pt x="389" y="69"/>
                </a:lnTo>
                <a:lnTo>
                  <a:pt x="373" y="64"/>
                </a:lnTo>
                <a:lnTo>
                  <a:pt x="357" y="53"/>
                </a:lnTo>
                <a:lnTo>
                  <a:pt x="341" y="53"/>
                </a:lnTo>
                <a:lnTo>
                  <a:pt x="331" y="42"/>
                </a:lnTo>
                <a:lnTo>
                  <a:pt x="320" y="42"/>
                </a:lnTo>
                <a:lnTo>
                  <a:pt x="309" y="37"/>
                </a:lnTo>
                <a:lnTo>
                  <a:pt x="299" y="26"/>
                </a:lnTo>
                <a:lnTo>
                  <a:pt x="288" y="26"/>
                </a:lnTo>
                <a:lnTo>
                  <a:pt x="277" y="21"/>
                </a:lnTo>
                <a:lnTo>
                  <a:pt x="261" y="21"/>
                </a:lnTo>
                <a:lnTo>
                  <a:pt x="245" y="16"/>
                </a:lnTo>
                <a:lnTo>
                  <a:pt x="229" y="10"/>
                </a:lnTo>
                <a:lnTo>
                  <a:pt x="213" y="5"/>
                </a:lnTo>
                <a:lnTo>
                  <a:pt x="197" y="5"/>
                </a:lnTo>
                <a:lnTo>
                  <a:pt x="181" y="0"/>
                </a:lnTo>
                <a:lnTo>
                  <a:pt x="165" y="0"/>
                </a:lnTo>
                <a:lnTo>
                  <a:pt x="149" y="0"/>
                </a:lnTo>
                <a:lnTo>
                  <a:pt x="133" y="5"/>
                </a:lnTo>
                <a:lnTo>
                  <a:pt x="117" y="5"/>
                </a:lnTo>
                <a:lnTo>
                  <a:pt x="101" y="10"/>
                </a:lnTo>
                <a:lnTo>
                  <a:pt x="85" y="16"/>
                </a:lnTo>
                <a:lnTo>
                  <a:pt x="69" y="21"/>
                </a:lnTo>
                <a:lnTo>
                  <a:pt x="53" y="21"/>
                </a:lnTo>
                <a:lnTo>
                  <a:pt x="37" y="32"/>
                </a:lnTo>
                <a:lnTo>
                  <a:pt x="32" y="48"/>
                </a:lnTo>
                <a:lnTo>
                  <a:pt x="21" y="64"/>
                </a:lnTo>
                <a:lnTo>
                  <a:pt x="16" y="80"/>
                </a:lnTo>
                <a:lnTo>
                  <a:pt x="16" y="96"/>
                </a:lnTo>
                <a:lnTo>
                  <a:pt x="16" y="112"/>
                </a:lnTo>
                <a:lnTo>
                  <a:pt x="16" y="128"/>
                </a:lnTo>
                <a:lnTo>
                  <a:pt x="16" y="144"/>
                </a:lnTo>
                <a:lnTo>
                  <a:pt x="16" y="160"/>
                </a:lnTo>
                <a:lnTo>
                  <a:pt x="16" y="176"/>
                </a:lnTo>
                <a:lnTo>
                  <a:pt x="16" y="192"/>
                </a:lnTo>
                <a:lnTo>
                  <a:pt x="16" y="208"/>
                </a:lnTo>
                <a:lnTo>
                  <a:pt x="16" y="224"/>
                </a:lnTo>
                <a:lnTo>
                  <a:pt x="16" y="240"/>
                </a:lnTo>
                <a:lnTo>
                  <a:pt x="16" y="256"/>
                </a:lnTo>
                <a:lnTo>
                  <a:pt x="16" y="272"/>
                </a:lnTo>
                <a:lnTo>
                  <a:pt x="11" y="288"/>
                </a:lnTo>
                <a:lnTo>
                  <a:pt x="11" y="304"/>
                </a:lnTo>
                <a:lnTo>
                  <a:pt x="11" y="320"/>
                </a:lnTo>
                <a:lnTo>
                  <a:pt x="11" y="336"/>
                </a:lnTo>
                <a:lnTo>
                  <a:pt x="16" y="352"/>
                </a:lnTo>
                <a:lnTo>
                  <a:pt x="16" y="368"/>
                </a:lnTo>
                <a:lnTo>
                  <a:pt x="21" y="384"/>
                </a:lnTo>
                <a:lnTo>
                  <a:pt x="21" y="400"/>
                </a:lnTo>
                <a:lnTo>
                  <a:pt x="27" y="416"/>
                </a:lnTo>
                <a:lnTo>
                  <a:pt x="21" y="432"/>
                </a:lnTo>
                <a:lnTo>
                  <a:pt x="21" y="448"/>
                </a:lnTo>
                <a:lnTo>
                  <a:pt x="27" y="464"/>
                </a:lnTo>
                <a:lnTo>
                  <a:pt x="27" y="480"/>
                </a:lnTo>
                <a:lnTo>
                  <a:pt x="27" y="496"/>
                </a:lnTo>
                <a:lnTo>
                  <a:pt x="27" y="512"/>
                </a:lnTo>
                <a:lnTo>
                  <a:pt x="21" y="528"/>
                </a:lnTo>
                <a:lnTo>
                  <a:pt x="16" y="544"/>
                </a:lnTo>
                <a:lnTo>
                  <a:pt x="11" y="560"/>
                </a:lnTo>
                <a:lnTo>
                  <a:pt x="0" y="581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09286" name="Freeform 7"/>
          <p:cNvSpPr>
            <a:spLocks/>
          </p:cNvSpPr>
          <p:nvPr/>
        </p:nvSpPr>
        <p:spPr bwMode="auto">
          <a:xfrm>
            <a:off x="3690938" y="2362200"/>
            <a:ext cx="577850" cy="552450"/>
          </a:xfrm>
          <a:custGeom>
            <a:avLst/>
            <a:gdLst>
              <a:gd name="T0" fmla="*/ 2147483647 w 364"/>
              <a:gd name="T1" fmla="*/ 0 h 348"/>
              <a:gd name="T2" fmla="*/ 2147483647 w 364"/>
              <a:gd name="T3" fmla="*/ 0 h 348"/>
              <a:gd name="T4" fmla="*/ 2147483647 w 364"/>
              <a:gd name="T5" fmla="*/ 0 h 348"/>
              <a:gd name="T6" fmla="*/ 2147483647 w 364"/>
              <a:gd name="T7" fmla="*/ 0 h 348"/>
              <a:gd name="T8" fmla="*/ 2147483647 w 364"/>
              <a:gd name="T9" fmla="*/ 2147483647 h 348"/>
              <a:gd name="T10" fmla="*/ 2147483647 w 364"/>
              <a:gd name="T11" fmla="*/ 0 h 348"/>
              <a:gd name="T12" fmla="*/ 2147483647 w 364"/>
              <a:gd name="T13" fmla="*/ 2147483647 h 348"/>
              <a:gd name="T14" fmla="*/ 2147483647 w 364"/>
              <a:gd name="T15" fmla="*/ 2147483647 h 348"/>
              <a:gd name="T16" fmla="*/ 2147483647 w 364"/>
              <a:gd name="T17" fmla="*/ 2147483647 h 348"/>
              <a:gd name="T18" fmla="*/ 2147483647 w 364"/>
              <a:gd name="T19" fmla="*/ 2147483647 h 348"/>
              <a:gd name="T20" fmla="*/ 2147483647 w 364"/>
              <a:gd name="T21" fmla="*/ 2147483647 h 348"/>
              <a:gd name="T22" fmla="*/ 2147483647 w 364"/>
              <a:gd name="T23" fmla="*/ 2147483647 h 348"/>
              <a:gd name="T24" fmla="*/ 2147483647 w 364"/>
              <a:gd name="T25" fmla="*/ 2147483647 h 348"/>
              <a:gd name="T26" fmla="*/ 2147483647 w 364"/>
              <a:gd name="T27" fmla="*/ 2147483647 h 348"/>
              <a:gd name="T28" fmla="*/ 2147483647 w 364"/>
              <a:gd name="T29" fmla="*/ 2147483647 h 348"/>
              <a:gd name="T30" fmla="*/ 2147483647 w 364"/>
              <a:gd name="T31" fmla="*/ 2147483647 h 348"/>
              <a:gd name="T32" fmla="*/ 2147483647 w 364"/>
              <a:gd name="T33" fmla="*/ 2147483647 h 348"/>
              <a:gd name="T34" fmla="*/ 2147483647 w 364"/>
              <a:gd name="T35" fmla="*/ 2147483647 h 348"/>
              <a:gd name="T36" fmla="*/ 2147483647 w 364"/>
              <a:gd name="T37" fmla="*/ 2147483647 h 348"/>
              <a:gd name="T38" fmla="*/ 2147483647 w 364"/>
              <a:gd name="T39" fmla="*/ 2147483647 h 348"/>
              <a:gd name="T40" fmla="*/ 2147483647 w 364"/>
              <a:gd name="T41" fmla="*/ 2147483647 h 348"/>
              <a:gd name="T42" fmla="*/ 2147483647 w 364"/>
              <a:gd name="T43" fmla="*/ 2147483647 h 348"/>
              <a:gd name="T44" fmla="*/ 2147483647 w 364"/>
              <a:gd name="T45" fmla="*/ 2147483647 h 348"/>
              <a:gd name="T46" fmla="*/ 2147483647 w 364"/>
              <a:gd name="T47" fmla="*/ 2147483647 h 348"/>
              <a:gd name="T48" fmla="*/ 2147483647 w 364"/>
              <a:gd name="T49" fmla="*/ 2147483647 h 348"/>
              <a:gd name="T50" fmla="*/ 2147483647 w 364"/>
              <a:gd name="T51" fmla="*/ 2147483647 h 348"/>
              <a:gd name="T52" fmla="*/ 2147483647 w 364"/>
              <a:gd name="T53" fmla="*/ 2147483647 h 348"/>
              <a:gd name="T54" fmla="*/ 2147483647 w 364"/>
              <a:gd name="T55" fmla="*/ 2147483647 h 348"/>
              <a:gd name="T56" fmla="*/ 2147483647 w 364"/>
              <a:gd name="T57" fmla="*/ 2147483647 h 348"/>
              <a:gd name="T58" fmla="*/ 2147483647 w 364"/>
              <a:gd name="T59" fmla="*/ 2147483647 h 348"/>
              <a:gd name="T60" fmla="*/ 0 w 364"/>
              <a:gd name="T61" fmla="*/ 2147483647 h 348"/>
              <a:gd name="T62" fmla="*/ 0 w 364"/>
              <a:gd name="T63" fmla="*/ 2147483647 h 348"/>
              <a:gd name="T64" fmla="*/ 2147483647 w 364"/>
              <a:gd name="T65" fmla="*/ 2147483647 h 348"/>
              <a:gd name="T66" fmla="*/ 2147483647 w 364"/>
              <a:gd name="T67" fmla="*/ 2147483647 h 348"/>
              <a:gd name="T68" fmla="*/ 2147483647 w 364"/>
              <a:gd name="T69" fmla="*/ 2147483647 h 348"/>
              <a:gd name="T70" fmla="*/ 2147483647 w 364"/>
              <a:gd name="T71" fmla="*/ 2147483647 h 348"/>
              <a:gd name="T72" fmla="*/ 2147483647 w 364"/>
              <a:gd name="T73" fmla="*/ 2147483647 h 348"/>
              <a:gd name="T74" fmla="*/ 2147483647 w 364"/>
              <a:gd name="T75" fmla="*/ 2147483647 h 348"/>
              <a:gd name="T76" fmla="*/ 2147483647 w 364"/>
              <a:gd name="T77" fmla="*/ 2147483647 h 3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64"/>
              <a:gd name="T118" fmla="*/ 0 h 348"/>
              <a:gd name="T119" fmla="*/ 364 w 364"/>
              <a:gd name="T120" fmla="*/ 348 h 3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64" h="348">
                <a:moveTo>
                  <a:pt x="363" y="0"/>
                </a:moveTo>
                <a:lnTo>
                  <a:pt x="352" y="0"/>
                </a:lnTo>
                <a:lnTo>
                  <a:pt x="336" y="0"/>
                </a:lnTo>
                <a:lnTo>
                  <a:pt x="320" y="0"/>
                </a:lnTo>
                <a:lnTo>
                  <a:pt x="304" y="5"/>
                </a:lnTo>
                <a:lnTo>
                  <a:pt x="288" y="0"/>
                </a:lnTo>
                <a:lnTo>
                  <a:pt x="272" y="5"/>
                </a:lnTo>
                <a:lnTo>
                  <a:pt x="256" y="5"/>
                </a:lnTo>
                <a:lnTo>
                  <a:pt x="240" y="5"/>
                </a:lnTo>
                <a:lnTo>
                  <a:pt x="219" y="11"/>
                </a:lnTo>
                <a:lnTo>
                  <a:pt x="208" y="11"/>
                </a:lnTo>
                <a:lnTo>
                  <a:pt x="192" y="16"/>
                </a:lnTo>
                <a:lnTo>
                  <a:pt x="176" y="21"/>
                </a:lnTo>
                <a:lnTo>
                  <a:pt x="160" y="27"/>
                </a:lnTo>
                <a:lnTo>
                  <a:pt x="144" y="37"/>
                </a:lnTo>
                <a:lnTo>
                  <a:pt x="128" y="43"/>
                </a:lnTo>
                <a:lnTo>
                  <a:pt x="112" y="48"/>
                </a:lnTo>
                <a:lnTo>
                  <a:pt x="96" y="59"/>
                </a:lnTo>
                <a:lnTo>
                  <a:pt x="80" y="69"/>
                </a:lnTo>
                <a:lnTo>
                  <a:pt x="70" y="80"/>
                </a:lnTo>
                <a:lnTo>
                  <a:pt x="59" y="91"/>
                </a:lnTo>
                <a:lnTo>
                  <a:pt x="48" y="107"/>
                </a:lnTo>
                <a:lnTo>
                  <a:pt x="32" y="117"/>
                </a:lnTo>
                <a:lnTo>
                  <a:pt x="27" y="128"/>
                </a:lnTo>
                <a:lnTo>
                  <a:pt x="16" y="133"/>
                </a:lnTo>
                <a:lnTo>
                  <a:pt x="16" y="144"/>
                </a:lnTo>
                <a:lnTo>
                  <a:pt x="11" y="155"/>
                </a:lnTo>
                <a:lnTo>
                  <a:pt x="6" y="171"/>
                </a:lnTo>
                <a:lnTo>
                  <a:pt x="6" y="187"/>
                </a:lnTo>
                <a:lnTo>
                  <a:pt x="6" y="203"/>
                </a:lnTo>
                <a:lnTo>
                  <a:pt x="0" y="219"/>
                </a:lnTo>
                <a:lnTo>
                  <a:pt x="0" y="235"/>
                </a:lnTo>
                <a:lnTo>
                  <a:pt x="6" y="251"/>
                </a:lnTo>
                <a:lnTo>
                  <a:pt x="11" y="267"/>
                </a:lnTo>
                <a:lnTo>
                  <a:pt x="16" y="283"/>
                </a:lnTo>
                <a:lnTo>
                  <a:pt x="6" y="299"/>
                </a:lnTo>
                <a:lnTo>
                  <a:pt x="6" y="315"/>
                </a:lnTo>
                <a:lnTo>
                  <a:pt x="11" y="331"/>
                </a:lnTo>
                <a:lnTo>
                  <a:pt x="6" y="347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2664" name="Text Box 8"/>
          <p:cNvSpPr txBox="1">
            <a:spLocks noChangeArrowheads="1"/>
          </p:cNvSpPr>
          <p:nvPr/>
        </p:nvSpPr>
        <p:spPr bwMode="auto">
          <a:xfrm>
            <a:off x="1752600" y="4876800"/>
            <a:ext cx="3995738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" charset="0"/>
              </a:rPr>
              <a:t>alveolar</a:t>
            </a:r>
          </a:p>
          <a:p>
            <a:r>
              <a:rPr lang="en-US" sz="2800" dirty="0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LDoulosIPA-Regular" pitchFamily="-1" charset="0"/>
              </a:rPr>
              <a:t>[d] [t] [n] [s] [z] [l] [</a:t>
            </a:r>
            <a:r>
              <a:rPr lang="en-US" sz="3200" b="0" dirty="0" err="1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Grande" pitchFamily="-1" charset="0"/>
              </a:rPr>
              <a:t>ɹ</a:t>
            </a:r>
            <a:r>
              <a:rPr lang="en-US" sz="2800" dirty="0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LDoulosIPA-Regular" pitchFamily="-1" charset="0"/>
              </a:rPr>
              <a:t>]</a:t>
            </a:r>
          </a:p>
          <a:p>
            <a:r>
              <a:rPr lang="en-US" sz="2000" b="0" dirty="0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LDoulosIPA-Regular" pitchFamily="-1" charset="0"/>
              </a:rPr>
              <a:t>			       </a:t>
            </a:r>
            <a:r>
              <a:rPr lang="en-US" sz="2000" b="0" u="sng" dirty="0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LDoulosIPA-Regular" pitchFamily="-1" charset="0"/>
              </a:rPr>
              <a:t>r</a:t>
            </a:r>
            <a:r>
              <a:rPr lang="en-US" sz="2000" b="0" dirty="0">
                <a:solidFill>
                  <a:srgbClr val="3616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ILDoulosIPA-Regular" pitchFamily="-1" charset="0"/>
              </a:rPr>
              <a:t>ight</a:t>
            </a:r>
            <a:endParaRPr lang="en-US" sz="2000" b="0" dirty="0">
              <a:solidFill>
                <a:srgbClr val="3616A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330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11331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1332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11333" name="Freeform 6"/>
          <p:cNvSpPr>
            <a:spLocks/>
          </p:cNvSpPr>
          <p:nvPr/>
        </p:nvSpPr>
        <p:spPr bwMode="auto">
          <a:xfrm>
            <a:off x="3581400" y="2362200"/>
            <a:ext cx="1068388" cy="661988"/>
          </a:xfrm>
          <a:custGeom>
            <a:avLst/>
            <a:gdLst>
              <a:gd name="T0" fmla="*/ 2147483647 w 673"/>
              <a:gd name="T1" fmla="*/ 2147483647 h 417"/>
              <a:gd name="T2" fmla="*/ 2147483647 w 673"/>
              <a:gd name="T3" fmla="*/ 2147483647 h 417"/>
              <a:gd name="T4" fmla="*/ 2147483647 w 673"/>
              <a:gd name="T5" fmla="*/ 2147483647 h 417"/>
              <a:gd name="T6" fmla="*/ 2147483647 w 673"/>
              <a:gd name="T7" fmla="*/ 2147483647 h 417"/>
              <a:gd name="T8" fmla="*/ 2147483647 w 673"/>
              <a:gd name="T9" fmla="*/ 2147483647 h 417"/>
              <a:gd name="T10" fmla="*/ 2147483647 w 673"/>
              <a:gd name="T11" fmla="*/ 2147483647 h 417"/>
              <a:gd name="T12" fmla="*/ 2147483647 w 673"/>
              <a:gd name="T13" fmla="*/ 2147483647 h 417"/>
              <a:gd name="T14" fmla="*/ 2147483647 w 673"/>
              <a:gd name="T15" fmla="*/ 2147483647 h 417"/>
              <a:gd name="T16" fmla="*/ 2147483647 w 673"/>
              <a:gd name="T17" fmla="*/ 2147483647 h 417"/>
              <a:gd name="T18" fmla="*/ 2147483647 w 673"/>
              <a:gd name="T19" fmla="*/ 0 h 417"/>
              <a:gd name="T20" fmla="*/ 2147483647 w 673"/>
              <a:gd name="T21" fmla="*/ 0 h 417"/>
              <a:gd name="T22" fmla="*/ 2147483647 w 673"/>
              <a:gd name="T23" fmla="*/ 2147483647 h 417"/>
              <a:gd name="T24" fmla="*/ 2147483647 w 673"/>
              <a:gd name="T25" fmla="*/ 2147483647 h 417"/>
              <a:gd name="T26" fmla="*/ 2147483647 w 673"/>
              <a:gd name="T27" fmla="*/ 2147483647 h 417"/>
              <a:gd name="T28" fmla="*/ 2147483647 w 673"/>
              <a:gd name="T29" fmla="*/ 2147483647 h 417"/>
              <a:gd name="T30" fmla="*/ 2147483647 w 673"/>
              <a:gd name="T31" fmla="*/ 2147483647 h 417"/>
              <a:gd name="T32" fmla="*/ 2147483647 w 673"/>
              <a:gd name="T33" fmla="*/ 2147483647 h 417"/>
              <a:gd name="T34" fmla="*/ 2147483647 w 673"/>
              <a:gd name="T35" fmla="*/ 2147483647 h 417"/>
              <a:gd name="T36" fmla="*/ 2147483647 w 673"/>
              <a:gd name="T37" fmla="*/ 2147483647 h 417"/>
              <a:gd name="T38" fmla="*/ 2147483647 w 673"/>
              <a:gd name="T39" fmla="*/ 2147483647 h 417"/>
              <a:gd name="T40" fmla="*/ 2147483647 w 673"/>
              <a:gd name="T41" fmla="*/ 2147483647 h 417"/>
              <a:gd name="T42" fmla="*/ 2147483647 w 673"/>
              <a:gd name="T43" fmla="*/ 2147483647 h 417"/>
              <a:gd name="T44" fmla="*/ 2147483647 w 673"/>
              <a:gd name="T45" fmla="*/ 2147483647 h 417"/>
              <a:gd name="T46" fmla="*/ 2147483647 w 673"/>
              <a:gd name="T47" fmla="*/ 2147483647 h 417"/>
              <a:gd name="T48" fmla="*/ 2147483647 w 673"/>
              <a:gd name="T49" fmla="*/ 2147483647 h 417"/>
              <a:gd name="T50" fmla="*/ 2147483647 w 673"/>
              <a:gd name="T51" fmla="*/ 2147483647 h 417"/>
              <a:gd name="T52" fmla="*/ 2147483647 w 673"/>
              <a:gd name="T53" fmla="*/ 2147483647 h 417"/>
              <a:gd name="T54" fmla="*/ 2147483647 w 673"/>
              <a:gd name="T55" fmla="*/ 2147483647 h 417"/>
              <a:gd name="T56" fmla="*/ 2147483647 w 673"/>
              <a:gd name="T57" fmla="*/ 2147483647 h 417"/>
              <a:gd name="T58" fmla="*/ 2147483647 w 673"/>
              <a:gd name="T59" fmla="*/ 2147483647 h 417"/>
              <a:gd name="T60" fmla="*/ 2147483647 w 673"/>
              <a:gd name="T61" fmla="*/ 2147483647 h 417"/>
              <a:gd name="T62" fmla="*/ 2147483647 w 673"/>
              <a:gd name="T63" fmla="*/ 2147483647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3"/>
              <a:gd name="T97" fmla="*/ 0 h 417"/>
              <a:gd name="T98" fmla="*/ 673 w 673"/>
              <a:gd name="T99" fmla="*/ 417 h 4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3" h="417">
                <a:moveTo>
                  <a:pt x="672" y="48"/>
                </a:moveTo>
                <a:lnTo>
                  <a:pt x="672" y="37"/>
                </a:lnTo>
                <a:lnTo>
                  <a:pt x="661" y="37"/>
                </a:lnTo>
                <a:lnTo>
                  <a:pt x="645" y="27"/>
                </a:lnTo>
                <a:lnTo>
                  <a:pt x="629" y="27"/>
                </a:lnTo>
                <a:lnTo>
                  <a:pt x="613" y="27"/>
                </a:lnTo>
                <a:lnTo>
                  <a:pt x="597" y="27"/>
                </a:lnTo>
                <a:lnTo>
                  <a:pt x="581" y="21"/>
                </a:lnTo>
                <a:lnTo>
                  <a:pt x="565" y="21"/>
                </a:lnTo>
                <a:lnTo>
                  <a:pt x="549" y="11"/>
                </a:lnTo>
                <a:lnTo>
                  <a:pt x="533" y="5"/>
                </a:lnTo>
                <a:lnTo>
                  <a:pt x="517" y="5"/>
                </a:lnTo>
                <a:lnTo>
                  <a:pt x="501" y="5"/>
                </a:lnTo>
                <a:lnTo>
                  <a:pt x="485" y="5"/>
                </a:lnTo>
                <a:lnTo>
                  <a:pt x="469" y="5"/>
                </a:lnTo>
                <a:lnTo>
                  <a:pt x="453" y="5"/>
                </a:lnTo>
                <a:lnTo>
                  <a:pt x="432" y="5"/>
                </a:lnTo>
                <a:lnTo>
                  <a:pt x="416" y="5"/>
                </a:lnTo>
                <a:lnTo>
                  <a:pt x="400" y="0"/>
                </a:lnTo>
                <a:lnTo>
                  <a:pt x="384" y="0"/>
                </a:lnTo>
                <a:lnTo>
                  <a:pt x="373" y="0"/>
                </a:lnTo>
                <a:lnTo>
                  <a:pt x="357" y="0"/>
                </a:lnTo>
                <a:lnTo>
                  <a:pt x="341" y="0"/>
                </a:lnTo>
                <a:lnTo>
                  <a:pt x="325" y="5"/>
                </a:lnTo>
                <a:lnTo>
                  <a:pt x="304" y="5"/>
                </a:lnTo>
                <a:lnTo>
                  <a:pt x="293" y="5"/>
                </a:lnTo>
                <a:lnTo>
                  <a:pt x="277" y="5"/>
                </a:lnTo>
                <a:lnTo>
                  <a:pt x="267" y="16"/>
                </a:lnTo>
                <a:lnTo>
                  <a:pt x="256" y="16"/>
                </a:lnTo>
                <a:lnTo>
                  <a:pt x="245" y="21"/>
                </a:lnTo>
                <a:lnTo>
                  <a:pt x="224" y="32"/>
                </a:lnTo>
                <a:lnTo>
                  <a:pt x="213" y="32"/>
                </a:lnTo>
                <a:lnTo>
                  <a:pt x="197" y="37"/>
                </a:lnTo>
                <a:lnTo>
                  <a:pt x="181" y="43"/>
                </a:lnTo>
                <a:lnTo>
                  <a:pt x="165" y="53"/>
                </a:lnTo>
                <a:lnTo>
                  <a:pt x="149" y="59"/>
                </a:lnTo>
                <a:lnTo>
                  <a:pt x="139" y="75"/>
                </a:lnTo>
                <a:lnTo>
                  <a:pt x="128" y="80"/>
                </a:lnTo>
                <a:lnTo>
                  <a:pt x="117" y="85"/>
                </a:lnTo>
                <a:lnTo>
                  <a:pt x="107" y="96"/>
                </a:lnTo>
                <a:lnTo>
                  <a:pt x="96" y="107"/>
                </a:lnTo>
                <a:lnTo>
                  <a:pt x="91" y="123"/>
                </a:lnTo>
                <a:lnTo>
                  <a:pt x="80" y="133"/>
                </a:lnTo>
                <a:lnTo>
                  <a:pt x="75" y="144"/>
                </a:lnTo>
                <a:lnTo>
                  <a:pt x="69" y="155"/>
                </a:lnTo>
                <a:lnTo>
                  <a:pt x="64" y="171"/>
                </a:lnTo>
                <a:lnTo>
                  <a:pt x="64" y="187"/>
                </a:lnTo>
                <a:lnTo>
                  <a:pt x="59" y="203"/>
                </a:lnTo>
                <a:lnTo>
                  <a:pt x="64" y="219"/>
                </a:lnTo>
                <a:lnTo>
                  <a:pt x="59" y="235"/>
                </a:lnTo>
                <a:lnTo>
                  <a:pt x="59" y="251"/>
                </a:lnTo>
                <a:lnTo>
                  <a:pt x="59" y="267"/>
                </a:lnTo>
                <a:lnTo>
                  <a:pt x="59" y="283"/>
                </a:lnTo>
                <a:lnTo>
                  <a:pt x="59" y="299"/>
                </a:lnTo>
                <a:lnTo>
                  <a:pt x="59" y="315"/>
                </a:lnTo>
                <a:lnTo>
                  <a:pt x="59" y="331"/>
                </a:lnTo>
                <a:lnTo>
                  <a:pt x="59" y="347"/>
                </a:lnTo>
                <a:lnTo>
                  <a:pt x="64" y="363"/>
                </a:lnTo>
                <a:lnTo>
                  <a:pt x="59" y="379"/>
                </a:lnTo>
                <a:lnTo>
                  <a:pt x="48" y="384"/>
                </a:lnTo>
                <a:lnTo>
                  <a:pt x="43" y="395"/>
                </a:lnTo>
                <a:lnTo>
                  <a:pt x="32" y="400"/>
                </a:lnTo>
                <a:lnTo>
                  <a:pt x="21" y="405"/>
                </a:lnTo>
                <a:lnTo>
                  <a:pt x="11" y="416"/>
                </a:lnTo>
                <a:lnTo>
                  <a:pt x="0" y="416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11334" name="Freeform 7"/>
          <p:cNvSpPr>
            <a:spLocks/>
          </p:cNvSpPr>
          <p:nvPr/>
        </p:nvSpPr>
        <p:spPr bwMode="auto">
          <a:xfrm>
            <a:off x="3563938" y="2049463"/>
            <a:ext cx="1162050" cy="923925"/>
          </a:xfrm>
          <a:custGeom>
            <a:avLst/>
            <a:gdLst>
              <a:gd name="T0" fmla="*/ 2147483647 w 732"/>
              <a:gd name="T1" fmla="*/ 2147483647 h 582"/>
              <a:gd name="T2" fmla="*/ 2147483647 w 732"/>
              <a:gd name="T3" fmla="*/ 2147483647 h 582"/>
              <a:gd name="T4" fmla="*/ 2147483647 w 732"/>
              <a:gd name="T5" fmla="*/ 2147483647 h 582"/>
              <a:gd name="T6" fmla="*/ 2147483647 w 732"/>
              <a:gd name="T7" fmla="*/ 2147483647 h 582"/>
              <a:gd name="T8" fmla="*/ 2147483647 w 732"/>
              <a:gd name="T9" fmla="*/ 2147483647 h 582"/>
              <a:gd name="T10" fmla="*/ 2147483647 w 732"/>
              <a:gd name="T11" fmla="*/ 2147483647 h 582"/>
              <a:gd name="T12" fmla="*/ 2147483647 w 732"/>
              <a:gd name="T13" fmla="*/ 2147483647 h 582"/>
              <a:gd name="T14" fmla="*/ 2147483647 w 732"/>
              <a:gd name="T15" fmla="*/ 2147483647 h 582"/>
              <a:gd name="T16" fmla="*/ 2147483647 w 732"/>
              <a:gd name="T17" fmla="*/ 2147483647 h 582"/>
              <a:gd name="T18" fmla="*/ 2147483647 w 732"/>
              <a:gd name="T19" fmla="*/ 2147483647 h 582"/>
              <a:gd name="T20" fmla="*/ 2147483647 w 732"/>
              <a:gd name="T21" fmla="*/ 2147483647 h 582"/>
              <a:gd name="T22" fmla="*/ 2147483647 w 732"/>
              <a:gd name="T23" fmla="*/ 2147483647 h 582"/>
              <a:gd name="T24" fmla="*/ 2147483647 w 732"/>
              <a:gd name="T25" fmla="*/ 2147483647 h 582"/>
              <a:gd name="T26" fmla="*/ 2147483647 w 732"/>
              <a:gd name="T27" fmla="*/ 2147483647 h 582"/>
              <a:gd name="T28" fmla="*/ 2147483647 w 732"/>
              <a:gd name="T29" fmla="*/ 0 h 582"/>
              <a:gd name="T30" fmla="*/ 2147483647 w 732"/>
              <a:gd name="T31" fmla="*/ 2147483647 h 582"/>
              <a:gd name="T32" fmla="*/ 2147483647 w 732"/>
              <a:gd name="T33" fmla="*/ 2147483647 h 582"/>
              <a:gd name="T34" fmla="*/ 2147483647 w 732"/>
              <a:gd name="T35" fmla="*/ 2147483647 h 582"/>
              <a:gd name="T36" fmla="*/ 2147483647 w 732"/>
              <a:gd name="T37" fmla="*/ 2147483647 h 582"/>
              <a:gd name="T38" fmla="*/ 2147483647 w 732"/>
              <a:gd name="T39" fmla="*/ 2147483647 h 582"/>
              <a:gd name="T40" fmla="*/ 2147483647 w 732"/>
              <a:gd name="T41" fmla="*/ 2147483647 h 582"/>
              <a:gd name="T42" fmla="*/ 2147483647 w 732"/>
              <a:gd name="T43" fmla="*/ 2147483647 h 582"/>
              <a:gd name="T44" fmla="*/ 2147483647 w 732"/>
              <a:gd name="T45" fmla="*/ 2147483647 h 582"/>
              <a:gd name="T46" fmla="*/ 2147483647 w 732"/>
              <a:gd name="T47" fmla="*/ 2147483647 h 582"/>
              <a:gd name="T48" fmla="*/ 2147483647 w 732"/>
              <a:gd name="T49" fmla="*/ 2147483647 h 582"/>
              <a:gd name="T50" fmla="*/ 2147483647 w 732"/>
              <a:gd name="T51" fmla="*/ 2147483647 h 582"/>
              <a:gd name="T52" fmla="*/ 2147483647 w 732"/>
              <a:gd name="T53" fmla="*/ 2147483647 h 582"/>
              <a:gd name="T54" fmla="*/ 2147483647 w 732"/>
              <a:gd name="T55" fmla="*/ 2147483647 h 582"/>
              <a:gd name="T56" fmla="*/ 2147483647 w 732"/>
              <a:gd name="T57" fmla="*/ 2147483647 h 582"/>
              <a:gd name="T58" fmla="*/ 2147483647 w 732"/>
              <a:gd name="T59" fmla="*/ 2147483647 h 582"/>
              <a:gd name="T60" fmla="*/ 2147483647 w 732"/>
              <a:gd name="T61" fmla="*/ 2147483647 h 582"/>
              <a:gd name="T62" fmla="*/ 2147483647 w 732"/>
              <a:gd name="T63" fmla="*/ 2147483647 h 582"/>
              <a:gd name="T64" fmla="*/ 2147483647 w 732"/>
              <a:gd name="T65" fmla="*/ 2147483647 h 582"/>
              <a:gd name="T66" fmla="*/ 2147483647 w 732"/>
              <a:gd name="T67" fmla="*/ 2147483647 h 582"/>
              <a:gd name="T68" fmla="*/ 2147483647 w 732"/>
              <a:gd name="T69" fmla="*/ 2147483647 h 582"/>
              <a:gd name="T70" fmla="*/ 2147483647 w 732"/>
              <a:gd name="T71" fmla="*/ 2147483647 h 582"/>
              <a:gd name="T72" fmla="*/ 2147483647 w 732"/>
              <a:gd name="T73" fmla="*/ 2147483647 h 582"/>
              <a:gd name="T74" fmla="*/ 0 w 732"/>
              <a:gd name="T75" fmla="*/ 2147483647 h 5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32"/>
              <a:gd name="T115" fmla="*/ 0 h 582"/>
              <a:gd name="T116" fmla="*/ 732 w 732"/>
              <a:gd name="T117" fmla="*/ 582 h 5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32" h="582">
                <a:moveTo>
                  <a:pt x="731" y="245"/>
                </a:moveTo>
                <a:lnTo>
                  <a:pt x="715" y="245"/>
                </a:lnTo>
                <a:lnTo>
                  <a:pt x="704" y="245"/>
                </a:lnTo>
                <a:lnTo>
                  <a:pt x="688" y="234"/>
                </a:lnTo>
                <a:lnTo>
                  <a:pt x="672" y="218"/>
                </a:lnTo>
                <a:lnTo>
                  <a:pt x="656" y="213"/>
                </a:lnTo>
                <a:lnTo>
                  <a:pt x="640" y="208"/>
                </a:lnTo>
                <a:lnTo>
                  <a:pt x="630" y="197"/>
                </a:lnTo>
                <a:lnTo>
                  <a:pt x="619" y="192"/>
                </a:lnTo>
                <a:lnTo>
                  <a:pt x="608" y="186"/>
                </a:lnTo>
                <a:lnTo>
                  <a:pt x="592" y="176"/>
                </a:lnTo>
                <a:lnTo>
                  <a:pt x="582" y="165"/>
                </a:lnTo>
                <a:lnTo>
                  <a:pt x="571" y="154"/>
                </a:lnTo>
                <a:lnTo>
                  <a:pt x="560" y="144"/>
                </a:lnTo>
                <a:lnTo>
                  <a:pt x="550" y="133"/>
                </a:lnTo>
                <a:lnTo>
                  <a:pt x="544" y="122"/>
                </a:lnTo>
                <a:lnTo>
                  <a:pt x="528" y="106"/>
                </a:lnTo>
                <a:lnTo>
                  <a:pt x="512" y="85"/>
                </a:lnTo>
                <a:lnTo>
                  <a:pt x="502" y="74"/>
                </a:lnTo>
                <a:lnTo>
                  <a:pt x="491" y="64"/>
                </a:lnTo>
                <a:lnTo>
                  <a:pt x="480" y="53"/>
                </a:lnTo>
                <a:lnTo>
                  <a:pt x="464" y="48"/>
                </a:lnTo>
                <a:lnTo>
                  <a:pt x="454" y="37"/>
                </a:lnTo>
                <a:lnTo>
                  <a:pt x="438" y="32"/>
                </a:lnTo>
                <a:lnTo>
                  <a:pt x="422" y="21"/>
                </a:lnTo>
                <a:lnTo>
                  <a:pt x="411" y="21"/>
                </a:lnTo>
                <a:lnTo>
                  <a:pt x="400" y="16"/>
                </a:lnTo>
                <a:lnTo>
                  <a:pt x="384" y="10"/>
                </a:lnTo>
                <a:lnTo>
                  <a:pt x="368" y="5"/>
                </a:lnTo>
                <a:lnTo>
                  <a:pt x="352" y="0"/>
                </a:lnTo>
                <a:lnTo>
                  <a:pt x="336" y="5"/>
                </a:lnTo>
                <a:lnTo>
                  <a:pt x="320" y="5"/>
                </a:lnTo>
                <a:lnTo>
                  <a:pt x="304" y="10"/>
                </a:lnTo>
                <a:lnTo>
                  <a:pt x="288" y="16"/>
                </a:lnTo>
                <a:lnTo>
                  <a:pt x="272" y="26"/>
                </a:lnTo>
                <a:lnTo>
                  <a:pt x="256" y="37"/>
                </a:lnTo>
                <a:lnTo>
                  <a:pt x="251" y="48"/>
                </a:lnTo>
                <a:lnTo>
                  <a:pt x="240" y="53"/>
                </a:lnTo>
                <a:lnTo>
                  <a:pt x="235" y="64"/>
                </a:lnTo>
                <a:lnTo>
                  <a:pt x="230" y="80"/>
                </a:lnTo>
                <a:lnTo>
                  <a:pt x="219" y="90"/>
                </a:lnTo>
                <a:lnTo>
                  <a:pt x="208" y="101"/>
                </a:lnTo>
                <a:lnTo>
                  <a:pt x="203" y="112"/>
                </a:lnTo>
                <a:lnTo>
                  <a:pt x="203" y="128"/>
                </a:lnTo>
                <a:lnTo>
                  <a:pt x="198" y="144"/>
                </a:lnTo>
                <a:lnTo>
                  <a:pt x="192" y="160"/>
                </a:lnTo>
                <a:lnTo>
                  <a:pt x="182" y="176"/>
                </a:lnTo>
                <a:lnTo>
                  <a:pt x="182" y="192"/>
                </a:lnTo>
                <a:lnTo>
                  <a:pt x="176" y="208"/>
                </a:lnTo>
                <a:lnTo>
                  <a:pt x="171" y="224"/>
                </a:lnTo>
                <a:lnTo>
                  <a:pt x="171" y="240"/>
                </a:lnTo>
                <a:lnTo>
                  <a:pt x="166" y="256"/>
                </a:lnTo>
                <a:lnTo>
                  <a:pt x="166" y="272"/>
                </a:lnTo>
                <a:lnTo>
                  <a:pt x="160" y="288"/>
                </a:lnTo>
                <a:lnTo>
                  <a:pt x="166" y="309"/>
                </a:lnTo>
                <a:lnTo>
                  <a:pt x="166" y="320"/>
                </a:lnTo>
                <a:lnTo>
                  <a:pt x="166" y="336"/>
                </a:lnTo>
                <a:lnTo>
                  <a:pt x="160" y="352"/>
                </a:lnTo>
                <a:lnTo>
                  <a:pt x="160" y="368"/>
                </a:lnTo>
                <a:lnTo>
                  <a:pt x="155" y="384"/>
                </a:lnTo>
                <a:lnTo>
                  <a:pt x="155" y="400"/>
                </a:lnTo>
                <a:lnTo>
                  <a:pt x="150" y="416"/>
                </a:lnTo>
                <a:lnTo>
                  <a:pt x="144" y="432"/>
                </a:lnTo>
                <a:lnTo>
                  <a:pt x="144" y="448"/>
                </a:lnTo>
                <a:lnTo>
                  <a:pt x="134" y="464"/>
                </a:lnTo>
                <a:lnTo>
                  <a:pt x="128" y="480"/>
                </a:lnTo>
                <a:lnTo>
                  <a:pt x="118" y="496"/>
                </a:lnTo>
                <a:lnTo>
                  <a:pt x="112" y="512"/>
                </a:lnTo>
                <a:lnTo>
                  <a:pt x="96" y="528"/>
                </a:lnTo>
                <a:lnTo>
                  <a:pt x="80" y="538"/>
                </a:lnTo>
                <a:lnTo>
                  <a:pt x="70" y="549"/>
                </a:lnTo>
                <a:lnTo>
                  <a:pt x="64" y="560"/>
                </a:lnTo>
                <a:lnTo>
                  <a:pt x="48" y="565"/>
                </a:lnTo>
                <a:lnTo>
                  <a:pt x="32" y="570"/>
                </a:lnTo>
                <a:lnTo>
                  <a:pt x="16" y="576"/>
                </a:lnTo>
                <a:lnTo>
                  <a:pt x="0" y="581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3688" name="Text Box 8"/>
          <p:cNvSpPr txBox="1">
            <a:spLocks noChangeArrowheads="1"/>
          </p:cNvSpPr>
          <p:nvPr/>
        </p:nvSpPr>
        <p:spPr bwMode="auto">
          <a:xfrm>
            <a:off x="1752600" y="4870450"/>
            <a:ext cx="5334000" cy="1250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3616A2"/>
                </a:solidFill>
                <a:latin typeface="SILDoulosIPA-Regular" pitchFamily="-1" charset="0"/>
              </a:rPr>
              <a:t>postalveolar</a:t>
            </a:r>
            <a:r>
              <a:rPr lang="en-US" sz="2800" dirty="0">
                <a:solidFill>
                  <a:srgbClr val="3616A2"/>
                </a:solidFill>
                <a:latin typeface="SILDoulosIPA-Regular" pitchFamily="-1" charset="0"/>
              </a:rPr>
              <a:t>  and palatal</a:t>
            </a:r>
          </a:p>
          <a:p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[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ʒ</a:t>
            </a:r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]   [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ʃ</a:t>
            </a:r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]              [</a:t>
            </a:r>
            <a:r>
              <a:rPr lang="en-US" sz="2800" b="0" dirty="0" err="1">
                <a:solidFill>
                  <a:srgbClr val="3616A2"/>
                </a:solidFill>
                <a:latin typeface="SILDoulosIPA-Regular" pitchFamily="-1" charset="0"/>
              </a:rPr>
              <a:t>d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ʒ</a:t>
            </a:r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]   [</a:t>
            </a:r>
            <a:r>
              <a:rPr lang="en-US" sz="2800" b="0" dirty="0" err="1">
                <a:solidFill>
                  <a:srgbClr val="3616A2"/>
                </a:solidFill>
                <a:latin typeface="SILDoulosIPA-Regular" pitchFamily="-1" charset="0"/>
              </a:rPr>
              <a:t>t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ʃ</a:t>
            </a:r>
            <a:r>
              <a:rPr lang="en-US" sz="2800" b="0" dirty="0">
                <a:solidFill>
                  <a:srgbClr val="3616A2"/>
                </a:solidFill>
                <a:latin typeface="SILDoulosIPA-Regular" pitchFamily="-1" charset="0"/>
              </a:rPr>
              <a:t>]</a:t>
            </a:r>
          </a:p>
          <a:p>
            <a:r>
              <a:rPr lang="en-US" sz="2000" b="0" dirty="0">
                <a:solidFill>
                  <a:srgbClr val="3616A2"/>
                </a:solidFill>
                <a:latin typeface="SILDoulosIPA-Regular" pitchFamily="-1" charset="0"/>
              </a:rPr>
              <a:t>a</a:t>
            </a:r>
            <a:r>
              <a:rPr lang="en-US" sz="2000" b="0" u="sng" dirty="0">
                <a:solidFill>
                  <a:srgbClr val="3616A2"/>
                </a:solidFill>
                <a:latin typeface="SILDoulosIPA-Regular" pitchFamily="-1" charset="0"/>
              </a:rPr>
              <a:t>z</a:t>
            </a:r>
            <a:r>
              <a:rPr lang="en-US" sz="2000" b="0" dirty="0">
                <a:solidFill>
                  <a:srgbClr val="3616A2"/>
                </a:solidFill>
                <a:latin typeface="SILDoulosIPA-Regular" pitchFamily="-1" charset="0"/>
              </a:rPr>
              <a:t>ure  </a:t>
            </a:r>
            <a:r>
              <a:rPr lang="en-US" sz="2000" b="0" u="sng" dirty="0">
                <a:solidFill>
                  <a:srgbClr val="3616A2"/>
                </a:solidFill>
                <a:latin typeface="SILDoulosIPA-Regular" pitchFamily="-1" charset="0"/>
              </a:rPr>
              <a:t>sh</a:t>
            </a:r>
            <a:r>
              <a:rPr lang="en-US" sz="2000" b="0" dirty="0">
                <a:solidFill>
                  <a:srgbClr val="3616A2"/>
                </a:solidFill>
                <a:latin typeface="SILDoulosIPA-Regular" pitchFamily="-1" charset="0"/>
              </a:rPr>
              <a:t>ut                </a:t>
            </a:r>
            <a:r>
              <a:rPr lang="en-US" sz="2000" b="0" dirty="0" smtClean="0">
                <a:solidFill>
                  <a:srgbClr val="3616A2"/>
                </a:solidFill>
                <a:latin typeface="SILDoulosIPA-Regular" pitchFamily="-1" charset="0"/>
              </a:rPr>
              <a:t>    </a:t>
            </a:r>
            <a:r>
              <a:rPr lang="en-US" sz="2000" b="0" u="sng" dirty="0" smtClean="0">
                <a:solidFill>
                  <a:srgbClr val="3616A2"/>
                </a:solidFill>
                <a:latin typeface="SILDoulosIPA-Regular" pitchFamily="-1" charset="0"/>
              </a:rPr>
              <a:t>j</a:t>
            </a:r>
            <a:r>
              <a:rPr lang="en-US" sz="2000" b="0" dirty="0" smtClean="0">
                <a:solidFill>
                  <a:srgbClr val="3616A2"/>
                </a:solidFill>
                <a:latin typeface="SILDoulosIPA-Regular" pitchFamily="-1" charset="0"/>
              </a:rPr>
              <a:t>u</a:t>
            </a:r>
            <a:r>
              <a:rPr lang="en-US" sz="2000" b="0" u="sng" dirty="0" smtClean="0">
                <a:solidFill>
                  <a:srgbClr val="3616A2"/>
                </a:solidFill>
                <a:latin typeface="SILDoulosIPA-Regular" pitchFamily="-1" charset="0"/>
              </a:rPr>
              <a:t>dg</a:t>
            </a:r>
            <a:r>
              <a:rPr lang="en-US" sz="2000" b="0" dirty="0" smtClean="0">
                <a:solidFill>
                  <a:srgbClr val="3616A2"/>
                </a:solidFill>
                <a:latin typeface="SILDoulosIPA-Regular" pitchFamily="-1" charset="0"/>
              </a:rPr>
              <a:t>e    </a:t>
            </a:r>
            <a:r>
              <a:rPr lang="en-US" sz="2000" b="0" u="sng" dirty="0">
                <a:solidFill>
                  <a:srgbClr val="3616A2"/>
                </a:solidFill>
                <a:latin typeface="SILDoulosIPA-Regular" pitchFamily="-1" charset="0"/>
              </a:rPr>
              <a:t>ch</a:t>
            </a:r>
            <a:r>
              <a:rPr lang="en-US" sz="2000" b="0" dirty="0">
                <a:solidFill>
                  <a:srgbClr val="3616A2"/>
                </a:solidFill>
                <a:latin typeface="SILDoulosIPA-Regular" pitchFamily="-1" charset="0"/>
              </a:rPr>
              <a:t>ur</a:t>
            </a:r>
            <a:r>
              <a:rPr lang="en-US" sz="2000" b="0" u="sng" dirty="0">
                <a:solidFill>
                  <a:srgbClr val="3616A2"/>
                </a:solidFill>
                <a:latin typeface="SILDoulosIPA-Regular" pitchFamily="-1" charset="0"/>
              </a:rPr>
              <a:t>ch</a:t>
            </a:r>
            <a:endParaRPr lang="en-US" sz="2000" b="0" dirty="0">
              <a:solidFill>
                <a:srgbClr val="3616A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378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13379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3380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13381" name="Freeform 6"/>
          <p:cNvSpPr>
            <a:spLocks/>
          </p:cNvSpPr>
          <p:nvPr/>
        </p:nvSpPr>
        <p:spPr bwMode="auto">
          <a:xfrm>
            <a:off x="3589338" y="2354263"/>
            <a:ext cx="2051050" cy="771525"/>
          </a:xfrm>
          <a:custGeom>
            <a:avLst/>
            <a:gdLst>
              <a:gd name="T0" fmla="*/ 2147483647 w 1292"/>
              <a:gd name="T1" fmla="*/ 2147483647 h 486"/>
              <a:gd name="T2" fmla="*/ 2147483647 w 1292"/>
              <a:gd name="T3" fmla="*/ 2147483647 h 486"/>
              <a:gd name="T4" fmla="*/ 2147483647 w 1292"/>
              <a:gd name="T5" fmla="*/ 2147483647 h 486"/>
              <a:gd name="T6" fmla="*/ 2147483647 w 1292"/>
              <a:gd name="T7" fmla="*/ 2147483647 h 486"/>
              <a:gd name="T8" fmla="*/ 2147483647 w 1292"/>
              <a:gd name="T9" fmla="*/ 2147483647 h 486"/>
              <a:gd name="T10" fmla="*/ 2147483647 w 1292"/>
              <a:gd name="T11" fmla="*/ 2147483647 h 486"/>
              <a:gd name="T12" fmla="*/ 2147483647 w 1292"/>
              <a:gd name="T13" fmla="*/ 2147483647 h 486"/>
              <a:gd name="T14" fmla="*/ 2147483647 w 1292"/>
              <a:gd name="T15" fmla="*/ 2147483647 h 486"/>
              <a:gd name="T16" fmla="*/ 2147483647 w 1292"/>
              <a:gd name="T17" fmla="*/ 2147483647 h 486"/>
              <a:gd name="T18" fmla="*/ 2147483647 w 1292"/>
              <a:gd name="T19" fmla="*/ 2147483647 h 486"/>
              <a:gd name="T20" fmla="*/ 2147483647 w 1292"/>
              <a:gd name="T21" fmla="*/ 2147483647 h 486"/>
              <a:gd name="T22" fmla="*/ 2147483647 w 1292"/>
              <a:gd name="T23" fmla="*/ 2147483647 h 486"/>
              <a:gd name="T24" fmla="*/ 2147483647 w 1292"/>
              <a:gd name="T25" fmla="*/ 2147483647 h 486"/>
              <a:gd name="T26" fmla="*/ 2147483647 w 1292"/>
              <a:gd name="T27" fmla="*/ 2147483647 h 486"/>
              <a:gd name="T28" fmla="*/ 2147483647 w 1292"/>
              <a:gd name="T29" fmla="*/ 2147483647 h 486"/>
              <a:gd name="T30" fmla="*/ 2147483647 w 1292"/>
              <a:gd name="T31" fmla="*/ 2147483647 h 486"/>
              <a:gd name="T32" fmla="*/ 2147483647 w 1292"/>
              <a:gd name="T33" fmla="*/ 2147483647 h 486"/>
              <a:gd name="T34" fmla="*/ 2147483647 w 1292"/>
              <a:gd name="T35" fmla="*/ 2147483647 h 486"/>
              <a:gd name="T36" fmla="*/ 2147483647 w 1292"/>
              <a:gd name="T37" fmla="*/ 2147483647 h 486"/>
              <a:gd name="T38" fmla="*/ 2147483647 w 1292"/>
              <a:gd name="T39" fmla="*/ 2147483647 h 486"/>
              <a:gd name="T40" fmla="*/ 2147483647 w 1292"/>
              <a:gd name="T41" fmla="*/ 2147483647 h 486"/>
              <a:gd name="T42" fmla="*/ 2147483647 w 1292"/>
              <a:gd name="T43" fmla="*/ 2147483647 h 486"/>
              <a:gd name="T44" fmla="*/ 2147483647 w 1292"/>
              <a:gd name="T45" fmla="*/ 2147483647 h 486"/>
              <a:gd name="T46" fmla="*/ 2147483647 w 1292"/>
              <a:gd name="T47" fmla="*/ 2147483647 h 486"/>
              <a:gd name="T48" fmla="*/ 2147483647 w 1292"/>
              <a:gd name="T49" fmla="*/ 2147483647 h 486"/>
              <a:gd name="T50" fmla="*/ 2147483647 w 1292"/>
              <a:gd name="T51" fmla="*/ 2147483647 h 486"/>
              <a:gd name="T52" fmla="*/ 2147483647 w 1292"/>
              <a:gd name="T53" fmla="*/ 2147483647 h 486"/>
              <a:gd name="T54" fmla="*/ 2147483647 w 1292"/>
              <a:gd name="T55" fmla="*/ 2147483647 h 486"/>
              <a:gd name="T56" fmla="*/ 2147483647 w 1292"/>
              <a:gd name="T57" fmla="*/ 2147483647 h 486"/>
              <a:gd name="T58" fmla="*/ 2147483647 w 1292"/>
              <a:gd name="T59" fmla="*/ 2147483647 h 486"/>
              <a:gd name="T60" fmla="*/ 2147483647 w 1292"/>
              <a:gd name="T61" fmla="*/ 2147483647 h 486"/>
              <a:gd name="T62" fmla="*/ 2147483647 w 1292"/>
              <a:gd name="T63" fmla="*/ 0 h 486"/>
              <a:gd name="T64" fmla="*/ 2147483647 w 1292"/>
              <a:gd name="T65" fmla="*/ 0 h 486"/>
              <a:gd name="T66" fmla="*/ 2147483647 w 1292"/>
              <a:gd name="T67" fmla="*/ 0 h 486"/>
              <a:gd name="T68" fmla="*/ 2147483647 w 1292"/>
              <a:gd name="T69" fmla="*/ 0 h 486"/>
              <a:gd name="T70" fmla="*/ 2147483647 w 1292"/>
              <a:gd name="T71" fmla="*/ 0 h 486"/>
              <a:gd name="T72" fmla="*/ 2147483647 w 1292"/>
              <a:gd name="T73" fmla="*/ 0 h 486"/>
              <a:gd name="T74" fmla="*/ 2147483647 w 1292"/>
              <a:gd name="T75" fmla="*/ 2147483647 h 486"/>
              <a:gd name="T76" fmla="*/ 2147483647 w 1292"/>
              <a:gd name="T77" fmla="*/ 2147483647 h 486"/>
              <a:gd name="T78" fmla="*/ 2147483647 w 1292"/>
              <a:gd name="T79" fmla="*/ 2147483647 h 486"/>
              <a:gd name="T80" fmla="*/ 2147483647 w 1292"/>
              <a:gd name="T81" fmla="*/ 2147483647 h 486"/>
              <a:gd name="T82" fmla="*/ 2147483647 w 1292"/>
              <a:gd name="T83" fmla="*/ 2147483647 h 486"/>
              <a:gd name="T84" fmla="*/ 2147483647 w 1292"/>
              <a:gd name="T85" fmla="*/ 2147483647 h 486"/>
              <a:gd name="T86" fmla="*/ 2147483647 w 1292"/>
              <a:gd name="T87" fmla="*/ 2147483647 h 486"/>
              <a:gd name="T88" fmla="*/ 2147483647 w 1292"/>
              <a:gd name="T89" fmla="*/ 2147483647 h 486"/>
              <a:gd name="T90" fmla="*/ 2147483647 w 1292"/>
              <a:gd name="T91" fmla="*/ 2147483647 h 486"/>
              <a:gd name="T92" fmla="*/ 2147483647 w 1292"/>
              <a:gd name="T93" fmla="*/ 2147483647 h 486"/>
              <a:gd name="T94" fmla="*/ 2147483647 w 1292"/>
              <a:gd name="T95" fmla="*/ 2147483647 h 486"/>
              <a:gd name="T96" fmla="*/ 2147483647 w 1292"/>
              <a:gd name="T97" fmla="*/ 2147483647 h 486"/>
              <a:gd name="T98" fmla="*/ 2147483647 w 1292"/>
              <a:gd name="T99" fmla="*/ 2147483647 h 486"/>
              <a:gd name="T100" fmla="*/ 2147483647 w 1292"/>
              <a:gd name="T101" fmla="*/ 2147483647 h 486"/>
              <a:gd name="T102" fmla="*/ 2147483647 w 1292"/>
              <a:gd name="T103" fmla="*/ 2147483647 h 486"/>
              <a:gd name="T104" fmla="*/ 2147483647 w 1292"/>
              <a:gd name="T105" fmla="*/ 2147483647 h 486"/>
              <a:gd name="T106" fmla="*/ 2147483647 w 1292"/>
              <a:gd name="T107" fmla="*/ 2147483647 h 486"/>
              <a:gd name="T108" fmla="*/ 2147483647 w 1292"/>
              <a:gd name="T109" fmla="*/ 2147483647 h 4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92"/>
              <a:gd name="T166" fmla="*/ 0 h 486"/>
              <a:gd name="T167" fmla="*/ 1292 w 1292"/>
              <a:gd name="T168" fmla="*/ 486 h 4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92" h="486">
                <a:moveTo>
                  <a:pt x="1291" y="485"/>
                </a:moveTo>
                <a:lnTo>
                  <a:pt x="1280" y="480"/>
                </a:lnTo>
                <a:lnTo>
                  <a:pt x="1270" y="464"/>
                </a:lnTo>
                <a:lnTo>
                  <a:pt x="1264" y="453"/>
                </a:lnTo>
                <a:lnTo>
                  <a:pt x="1259" y="442"/>
                </a:lnTo>
                <a:lnTo>
                  <a:pt x="1248" y="432"/>
                </a:lnTo>
                <a:lnTo>
                  <a:pt x="1232" y="421"/>
                </a:lnTo>
                <a:lnTo>
                  <a:pt x="1227" y="410"/>
                </a:lnTo>
                <a:lnTo>
                  <a:pt x="1216" y="405"/>
                </a:lnTo>
                <a:lnTo>
                  <a:pt x="1211" y="394"/>
                </a:lnTo>
                <a:lnTo>
                  <a:pt x="1200" y="394"/>
                </a:lnTo>
                <a:lnTo>
                  <a:pt x="1184" y="378"/>
                </a:lnTo>
                <a:lnTo>
                  <a:pt x="1174" y="362"/>
                </a:lnTo>
                <a:lnTo>
                  <a:pt x="1163" y="362"/>
                </a:lnTo>
                <a:lnTo>
                  <a:pt x="1152" y="357"/>
                </a:lnTo>
                <a:lnTo>
                  <a:pt x="1147" y="346"/>
                </a:lnTo>
                <a:lnTo>
                  <a:pt x="1136" y="341"/>
                </a:lnTo>
                <a:lnTo>
                  <a:pt x="1120" y="330"/>
                </a:lnTo>
                <a:lnTo>
                  <a:pt x="1104" y="314"/>
                </a:lnTo>
                <a:lnTo>
                  <a:pt x="1094" y="298"/>
                </a:lnTo>
                <a:lnTo>
                  <a:pt x="1083" y="288"/>
                </a:lnTo>
                <a:lnTo>
                  <a:pt x="1072" y="282"/>
                </a:lnTo>
                <a:lnTo>
                  <a:pt x="1056" y="266"/>
                </a:lnTo>
                <a:lnTo>
                  <a:pt x="1040" y="256"/>
                </a:lnTo>
                <a:lnTo>
                  <a:pt x="1024" y="245"/>
                </a:lnTo>
                <a:lnTo>
                  <a:pt x="1014" y="234"/>
                </a:lnTo>
                <a:lnTo>
                  <a:pt x="1003" y="229"/>
                </a:lnTo>
                <a:lnTo>
                  <a:pt x="992" y="229"/>
                </a:lnTo>
                <a:lnTo>
                  <a:pt x="987" y="218"/>
                </a:lnTo>
                <a:lnTo>
                  <a:pt x="976" y="213"/>
                </a:lnTo>
                <a:lnTo>
                  <a:pt x="960" y="202"/>
                </a:lnTo>
                <a:lnTo>
                  <a:pt x="944" y="197"/>
                </a:lnTo>
                <a:lnTo>
                  <a:pt x="928" y="186"/>
                </a:lnTo>
                <a:lnTo>
                  <a:pt x="918" y="170"/>
                </a:lnTo>
                <a:lnTo>
                  <a:pt x="907" y="165"/>
                </a:lnTo>
                <a:lnTo>
                  <a:pt x="896" y="160"/>
                </a:lnTo>
                <a:lnTo>
                  <a:pt x="886" y="149"/>
                </a:lnTo>
                <a:lnTo>
                  <a:pt x="875" y="149"/>
                </a:lnTo>
                <a:lnTo>
                  <a:pt x="864" y="144"/>
                </a:lnTo>
                <a:lnTo>
                  <a:pt x="848" y="133"/>
                </a:lnTo>
                <a:lnTo>
                  <a:pt x="838" y="122"/>
                </a:lnTo>
                <a:lnTo>
                  <a:pt x="827" y="122"/>
                </a:lnTo>
                <a:lnTo>
                  <a:pt x="816" y="117"/>
                </a:lnTo>
                <a:lnTo>
                  <a:pt x="806" y="106"/>
                </a:lnTo>
                <a:lnTo>
                  <a:pt x="795" y="101"/>
                </a:lnTo>
                <a:lnTo>
                  <a:pt x="784" y="96"/>
                </a:lnTo>
                <a:lnTo>
                  <a:pt x="763" y="85"/>
                </a:lnTo>
                <a:lnTo>
                  <a:pt x="752" y="80"/>
                </a:lnTo>
                <a:lnTo>
                  <a:pt x="742" y="69"/>
                </a:lnTo>
                <a:lnTo>
                  <a:pt x="731" y="69"/>
                </a:lnTo>
                <a:lnTo>
                  <a:pt x="720" y="64"/>
                </a:lnTo>
                <a:lnTo>
                  <a:pt x="704" y="53"/>
                </a:lnTo>
                <a:lnTo>
                  <a:pt x="683" y="48"/>
                </a:lnTo>
                <a:lnTo>
                  <a:pt x="672" y="42"/>
                </a:lnTo>
                <a:lnTo>
                  <a:pt x="656" y="37"/>
                </a:lnTo>
                <a:lnTo>
                  <a:pt x="640" y="37"/>
                </a:lnTo>
                <a:lnTo>
                  <a:pt x="624" y="32"/>
                </a:lnTo>
                <a:lnTo>
                  <a:pt x="608" y="26"/>
                </a:lnTo>
                <a:lnTo>
                  <a:pt x="582" y="16"/>
                </a:lnTo>
                <a:lnTo>
                  <a:pt x="566" y="10"/>
                </a:lnTo>
                <a:lnTo>
                  <a:pt x="555" y="5"/>
                </a:lnTo>
                <a:lnTo>
                  <a:pt x="539" y="5"/>
                </a:lnTo>
                <a:lnTo>
                  <a:pt x="528" y="0"/>
                </a:lnTo>
                <a:lnTo>
                  <a:pt x="512" y="0"/>
                </a:lnTo>
                <a:lnTo>
                  <a:pt x="496" y="0"/>
                </a:lnTo>
                <a:lnTo>
                  <a:pt x="480" y="0"/>
                </a:lnTo>
                <a:lnTo>
                  <a:pt x="464" y="0"/>
                </a:lnTo>
                <a:lnTo>
                  <a:pt x="448" y="0"/>
                </a:lnTo>
                <a:lnTo>
                  <a:pt x="427" y="0"/>
                </a:lnTo>
                <a:lnTo>
                  <a:pt x="406" y="0"/>
                </a:lnTo>
                <a:lnTo>
                  <a:pt x="395" y="0"/>
                </a:lnTo>
                <a:lnTo>
                  <a:pt x="384" y="0"/>
                </a:lnTo>
                <a:lnTo>
                  <a:pt x="368" y="0"/>
                </a:lnTo>
                <a:lnTo>
                  <a:pt x="352" y="0"/>
                </a:lnTo>
                <a:lnTo>
                  <a:pt x="336" y="5"/>
                </a:lnTo>
                <a:lnTo>
                  <a:pt x="315" y="5"/>
                </a:lnTo>
                <a:lnTo>
                  <a:pt x="283" y="10"/>
                </a:lnTo>
                <a:lnTo>
                  <a:pt x="272" y="16"/>
                </a:lnTo>
                <a:lnTo>
                  <a:pt x="256" y="16"/>
                </a:lnTo>
                <a:lnTo>
                  <a:pt x="240" y="21"/>
                </a:lnTo>
                <a:lnTo>
                  <a:pt x="224" y="26"/>
                </a:lnTo>
                <a:lnTo>
                  <a:pt x="208" y="32"/>
                </a:lnTo>
                <a:lnTo>
                  <a:pt x="192" y="42"/>
                </a:lnTo>
                <a:lnTo>
                  <a:pt x="176" y="48"/>
                </a:lnTo>
                <a:lnTo>
                  <a:pt x="166" y="64"/>
                </a:lnTo>
                <a:lnTo>
                  <a:pt x="155" y="64"/>
                </a:lnTo>
                <a:lnTo>
                  <a:pt x="139" y="69"/>
                </a:lnTo>
                <a:lnTo>
                  <a:pt x="128" y="80"/>
                </a:lnTo>
                <a:lnTo>
                  <a:pt x="112" y="85"/>
                </a:lnTo>
                <a:lnTo>
                  <a:pt x="107" y="96"/>
                </a:lnTo>
                <a:lnTo>
                  <a:pt x="96" y="112"/>
                </a:lnTo>
                <a:lnTo>
                  <a:pt x="86" y="128"/>
                </a:lnTo>
                <a:lnTo>
                  <a:pt x="75" y="144"/>
                </a:lnTo>
                <a:lnTo>
                  <a:pt x="70" y="160"/>
                </a:lnTo>
                <a:lnTo>
                  <a:pt x="64" y="176"/>
                </a:lnTo>
                <a:lnTo>
                  <a:pt x="59" y="192"/>
                </a:lnTo>
                <a:lnTo>
                  <a:pt x="54" y="208"/>
                </a:lnTo>
                <a:lnTo>
                  <a:pt x="54" y="224"/>
                </a:lnTo>
                <a:lnTo>
                  <a:pt x="54" y="240"/>
                </a:lnTo>
                <a:lnTo>
                  <a:pt x="54" y="256"/>
                </a:lnTo>
                <a:lnTo>
                  <a:pt x="54" y="272"/>
                </a:lnTo>
                <a:lnTo>
                  <a:pt x="54" y="288"/>
                </a:lnTo>
                <a:lnTo>
                  <a:pt x="54" y="309"/>
                </a:lnTo>
                <a:lnTo>
                  <a:pt x="54" y="320"/>
                </a:lnTo>
                <a:lnTo>
                  <a:pt x="54" y="336"/>
                </a:lnTo>
                <a:lnTo>
                  <a:pt x="59" y="352"/>
                </a:lnTo>
                <a:lnTo>
                  <a:pt x="54" y="368"/>
                </a:lnTo>
                <a:lnTo>
                  <a:pt x="48" y="384"/>
                </a:lnTo>
                <a:lnTo>
                  <a:pt x="32" y="400"/>
                </a:lnTo>
                <a:lnTo>
                  <a:pt x="16" y="410"/>
                </a:lnTo>
                <a:lnTo>
                  <a:pt x="0" y="416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13382" name="Freeform 7"/>
          <p:cNvSpPr>
            <a:spLocks/>
          </p:cNvSpPr>
          <p:nvPr/>
        </p:nvSpPr>
        <p:spPr bwMode="auto">
          <a:xfrm>
            <a:off x="3563938" y="1955800"/>
            <a:ext cx="2076450" cy="1246188"/>
          </a:xfrm>
          <a:custGeom>
            <a:avLst/>
            <a:gdLst>
              <a:gd name="T0" fmla="*/ 2147483647 w 1308"/>
              <a:gd name="T1" fmla="*/ 2147483647 h 785"/>
              <a:gd name="T2" fmla="*/ 2147483647 w 1308"/>
              <a:gd name="T3" fmla="*/ 2147483647 h 785"/>
              <a:gd name="T4" fmla="*/ 2147483647 w 1308"/>
              <a:gd name="T5" fmla="*/ 2147483647 h 785"/>
              <a:gd name="T6" fmla="*/ 2147483647 w 1308"/>
              <a:gd name="T7" fmla="*/ 2147483647 h 785"/>
              <a:gd name="T8" fmla="*/ 2147483647 w 1308"/>
              <a:gd name="T9" fmla="*/ 2147483647 h 785"/>
              <a:gd name="T10" fmla="*/ 2147483647 w 1308"/>
              <a:gd name="T11" fmla="*/ 2147483647 h 785"/>
              <a:gd name="T12" fmla="*/ 2147483647 w 1308"/>
              <a:gd name="T13" fmla="*/ 2147483647 h 785"/>
              <a:gd name="T14" fmla="*/ 2147483647 w 1308"/>
              <a:gd name="T15" fmla="*/ 2147483647 h 785"/>
              <a:gd name="T16" fmla="*/ 2147483647 w 1308"/>
              <a:gd name="T17" fmla="*/ 2147483647 h 785"/>
              <a:gd name="T18" fmla="*/ 2147483647 w 1308"/>
              <a:gd name="T19" fmla="*/ 2147483647 h 785"/>
              <a:gd name="T20" fmla="*/ 2147483647 w 1308"/>
              <a:gd name="T21" fmla="*/ 2147483647 h 785"/>
              <a:gd name="T22" fmla="*/ 2147483647 w 1308"/>
              <a:gd name="T23" fmla="*/ 2147483647 h 785"/>
              <a:gd name="T24" fmla="*/ 2147483647 w 1308"/>
              <a:gd name="T25" fmla="*/ 2147483647 h 785"/>
              <a:gd name="T26" fmla="*/ 2147483647 w 1308"/>
              <a:gd name="T27" fmla="*/ 2147483647 h 785"/>
              <a:gd name="T28" fmla="*/ 2147483647 w 1308"/>
              <a:gd name="T29" fmla="*/ 2147483647 h 785"/>
              <a:gd name="T30" fmla="*/ 2147483647 w 1308"/>
              <a:gd name="T31" fmla="*/ 2147483647 h 785"/>
              <a:gd name="T32" fmla="*/ 2147483647 w 1308"/>
              <a:gd name="T33" fmla="*/ 2147483647 h 785"/>
              <a:gd name="T34" fmla="*/ 2147483647 w 1308"/>
              <a:gd name="T35" fmla="*/ 2147483647 h 785"/>
              <a:gd name="T36" fmla="*/ 2147483647 w 1308"/>
              <a:gd name="T37" fmla="*/ 2147483647 h 785"/>
              <a:gd name="T38" fmla="*/ 2147483647 w 1308"/>
              <a:gd name="T39" fmla="*/ 0 h 785"/>
              <a:gd name="T40" fmla="*/ 2147483647 w 1308"/>
              <a:gd name="T41" fmla="*/ 2147483647 h 785"/>
              <a:gd name="T42" fmla="*/ 2147483647 w 1308"/>
              <a:gd name="T43" fmla="*/ 2147483647 h 785"/>
              <a:gd name="T44" fmla="*/ 2147483647 w 1308"/>
              <a:gd name="T45" fmla="*/ 2147483647 h 785"/>
              <a:gd name="T46" fmla="*/ 2147483647 w 1308"/>
              <a:gd name="T47" fmla="*/ 2147483647 h 785"/>
              <a:gd name="T48" fmla="*/ 2147483647 w 1308"/>
              <a:gd name="T49" fmla="*/ 2147483647 h 785"/>
              <a:gd name="T50" fmla="*/ 2147483647 w 1308"/>
              <a:gd name="T51" fmla="*/ 2147483647 h 785"/>
              <a:gd name="T52" fmla="*/ 2147483647 w 1308"/>
              <a:gd name="T53" fmla="*/ 2147483647 h 785"/>
              <a:gd name="T54" fmla="*/ 2147483647 w 1308"/>
              <a:gd name="T55" fmla="*/ 2147483647 h 785"/>
              <a:gd name="T56" fmla="*/ 2147483647 w 1308"/>
              <a:gd name="T57" fmla="*/ 2147483647 h 785"/>
              <a:gd name="T58" fmla="*/ 2147483647 w 1308"/>
              <a:gd name="T59" fmla="*/ 2147483647 h 785"/>
              <a:gd name="T60" fmla="*/ 2147483647 w 1308"/>
              <a:gd name="T61" fmla="*/ 2147483647 h 785"/>
              <a:gd name="T62" fmla="*/ 2147483647 w 1308"/>
              <a:gd name="T63" fmla="*/ 2147483647 h 785"/>
              <a:gd name="T64" fmla="*/ 2147483647 w 1308"/>
              <a:gd name="T65" fmla="*/ 2147483647 h 785"/>
              <a:gd name="T66" fmla="*/ 2147483647 w 1308"/>
              <a:gd name="T67" fmla="*/ 2147483647 h 785"/>
              <a:gd name="T68" fmla="*/ 2147483647 w 1308"/>
              <a:gd name="T69" fmla="*/ 2147483647 h 785"/>
              <a:gd name="T70" fmla="*/ 2147483647 w 1308"/>
              <a:gd name="T71" fmla="*/ 2147483647 h 785"/>
              <a:gd name="T72" fmla="*/ 2147483647 w 1308"/>
              <a:gd name="T73" fmla="*/ 2147483647 h 785"/>
              <a:gd name="T74" fmla="*/ 2147483647 w 1308"/>
              <a:gd name="T75" fmla="*/ 2147483647 h 785"/>
              <a:gd name="T76" fmla="*/ 2147483647 w 1308"/>
              <a:gd name="T77" fmla="*/ 2147483647 h 785"/>
              <a:gd name="T78" fmla="*/ 2147483647 w 1308"/>
              <a:gd name="T79" fmla="*/ 2147483647 h 785"/>
              <a:gd name="T80" fmla="*/ 2147483647 w 1308"/>
              <a:gd name="T81" fmla="*/ 2147483647 h 785"/>
              <a:gd name="T82" fmla="*/ 2147483647 w 1308"/>
              <a:gd name="T83" fmla="*/ 2147483647 h 785"/>
              <a:gd name="T84" fmla="*/ 2147483647 w 1308"/>
              <a:gd name="T85" fmla="*/ 2147483647 h 785"/>
              <a:gd name="T86" fmla="*/ 2147483647 w 1308"/>
              <a:gd name="T87" fmla="*/ 2147483647 h 785"/>
              <a:gd name="T88" fmla="*/ 2147483647 w 1308"/>
              <a:gd name="T89" fmla="*/ 2147483647 h 785"/>
              <a:gd name="T90" fmla="*/ 2147483647 w 1308"/>
              <a:gd name="T91" fmla="*/ 2147483647 h 7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08"/>
              <a:gd name="T139" fmla="*/ 0 h 785"/>
              <a:gd name="T140" fmla="*/ 1308 w 1308"/>
              <a:gd name="T141" fmla="*/ 785 h 7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08" h="785">
                <a:moveTo>
                  <a:pt x="1307" y="784"/>
                </a:moveTo>
                <a:lnTo>
                  <a:pt x="1307" y="773"/>
                </a:lnTo>
                <a:lnTo>
                  <a:pt x="1302" y="757"/>
                </a:lnTo>
                <a:lnTo>
                  <a:pt x="1296" y="741"/>
                </a:lnTo>
                <a:lnTo>
                  <a:pt x="1291" y="725"/>
                </a:lnTo>
                <a:lnTo>
                  <a:pt x="1286" y="709"/>
                </a:lnTo>
                <a:lnTo>
                  <a:pt x="1286" y="693"/>
                </a:lnTo>
                <a:lnTo>
                  <a:pt x="1280" y="677"/>
                </a:lnTo>
                <a:lnTo>
                  <a:pt x="1280" y="661"/>
                </a:lnTo>
                <a:lnTo>
                  <a:pt x="1275" y="645"/>
                </a:lnTo>
                <a:lnTo>
                  <a:pt x="1270" y="629"/>
                </a:lnTo>
                <a:lnTo>
                  <a:pt x="1264" y="613"/>
                </a:lnTo>
                <a:lnTo>
                  <a:pt x="1259" y="592"/>
                </a:lnTo>
                <a:lnTo>
                  <a:pt x="1254" y="576"/>
                </a:lnTo>
                <a:lnTo>
                  <a:pt x="1248" y="565"/>
                </a:lnTo>
                <a:lnTo>
                  <a:pt x="1243" y="549"/>
                </a:lnTo>
                <a:lnTo>
                  <a:pt x="1243" y="533"/>
                </a:lnTo>
                <a:lnTo>
                  <a:pt x="1238" y="512"/>
                </a:lnTo>
                <a:lnTo>
                  <a:pt x="1232" y="501"/>
                </a:lnTo>
                <a:lnTo>
                  <a:pt x="1232" y="485"/>
                </a:lnTo>
                <a:lnTo>
                  <a:pt x="1227" y="469"/>
                </a:lnTo>
                <a:lnTo>
                  <a:pt x="1222" y="453"/>
                </a:lnTo>
                <a:lnTo>
                  <a:pt x="1222" y="437"/>
                </a:lnTo>
                <a:lnTo>
                  <a:pt x="1216" y="421"/>
                </a:lnTo>
                <a:lnTo>
                  <a:pt x="1216" y="400"/>
                </a:lnTo>
                <a:lnTo>
                  <a:pt x="1211" y="384"/>
                </a:lnTo>
                <a:lnTo>
                  <a:pt x="1211" y="373"/>
                </a:lnTo>
                <a:lnTo>
                  <a:pt x="1206" y="357"/>
                </a:lnTo>
                <a:lnTo>
                  <a:pt x="1200" y="341"/>
                </a:lnTo>
                <a:lnTo>
                  <a:pt x="1190" y="320"/>
                </a:lnTo>
                <a:lnTo>
                  <a:pt x="1184" y="309"/>
                </a:lnTo>
                <a:lnTo>
                  <a:pt x="1179" y="288"/>
                </a:lnTo>
                <a:lnTo>
                  <a:pt x="1179" y="277"/>
                </a:lnTo>
                <a:lnTo>
                  <a:pt x="1168" y="256"/>
                </a:lnTo>
                <a:lnTo>
                  <a:pt x="1168" y="245"/>
                </a:lnTo>
                <a:lnTo>
                  <a:pt x="1163" y="229"/>
                </a:lnTo>
                <a:lnTo>
                  <a:pt x="1152" y="219"/>
                </a:lnTo>
                <a:lnTo>
                  <a:pt x="1147" y="208"/>
                </a:lnTo>
                <a:lnTo>
                  <a:pt x="1147" y="197"/>
                </a:lnTo>
                <a:lnTo>
                  <a:pt x="1136" y="181"/>
                </a:lnTo>
                <a:lnTo>
                  <a:pt x="1126" y="165"/>
                </a:lnTo>
                <a:lnTo>
                  <a:pt x="1115" y="155"/>
                </a:lnTo>
                <a:lnTo>
                  <a:pt x="1110" y="139"/>
                </a:lnTo>
                <a:lnTo>
                  <a:pt x="1104" y="128"/>
                </a:lnTo>
                <a:lnTo>
                  <a:pt x="1099" y="117"/>
                </a:lnTo>
                <a:lnTo>
                  <a:pt x="1094" y="101"/>
                </a:lnTo>
                <a:lnTo>
                  <a:pt x="1083" y="96"/>
                </a:lnTo>
                <a:lnTo>
                  <a:pt x="1078" y="85"/>
                </a:lnTo>
                <a:lnTo>
                  <a:pt x="1067" y="75"/>
                </a:lnTo>
                <a:lnTo>
                  <a:pt x="1062" y="64"/>
                </a:lnTo>
                <a:lnTo>
                  <a:pt x="1056" y="53"/>
                </a:lnTo>
                <a:lnTo>
                  <a:pt x="1040" y="37"/>
                </a:lnTo>
                <a:lnTo>
                  <a:pt x="1024" y="27"/>
                </a:lnTo>
                <a:lnTo>
                  <a:pt x="1014" y="16"/>
                </a:lnTo>
                <a:lnTo>
                  <a:pt x="1003" y="11"/>
                </a:lnTo>
                <a:lnTo>
                  <a:pt x="992" y="5"/>
                </a:lnTo>
                <a:lnTo>
                  <a:pt x="976" y="5"/>
                </a:lnTo>
                <a:lnTo>
                  <a:pt x="960" y="0"/>
                </a:lnTo>
                <a:lnTo>
                  <a:pt x="939" y="0"/>
                </a:lnTo>
                <a:lnTo>
                  <a:pt x="923" y="0"/>
                </a:lnTo>
                <a:lnTo>
                  <a:pt x="912" y="0"/>
                </a:lnTo>
                <a:lnTo>
                  <a:pt x="896" y="0"/>
                </a:lnTo>
                <a:lnTo>
                  <a:pt x="880" y="5"/>
                </a:lnTo>
                <a:lnTo>
                  <a:pt x="864" y="5"/>
                </a:lnTo>
                <a:lnTo>
                  <a:pt x="848" y="11"/>
                </a:lnTo>
                <a:lnTo>
                  <a:pt x="832" y="16"/>
                </a:lnTo>
                <a:lnTo>
                  <a:pt x="816" y="21"/>
                </a:lnTo>
                <a:lnTo>
                  <a:pt x="800" y="21"/>
                </a:lnTo>
                <a:lnTo>
                  <a:pt x="784" y="27"/>
                </a:lnTo>
                <a:lnTo>
                  <a:pt x="768" y="27"/>
                </a:lnTo>
                <a:lnTo>
                  <a:pt x="752" y="27"/>
                </a:lnTo>
                <a:lnTo>
                  <a:pt x="736" y="32"/>
                </a:lnTo>
                <a:lnTo>
                  <a:pt x="715" y="43"/>
                </a:lnTo>
                <a:lnTo>
                  <a:pt x="699" y="48"/>
                </a:lnTo>
                <a:lnTo>
                  <a:pt x="688" y="53"/>
                </a:lnTo>
                <a:lnTo>
                  <a:pt x="678" y="64"/>
                </a:lnTo>
                <a:lnTo>
                  <a:pt x="667" y="64"/>
                </a:lnTo>
                <a:lnTo>
                  <a:pt x="651" y="64"/>
                </a:lnTo>
                <a:lnTo>
                  <a:pt x="635" y="64"/>
                </a:lnTo>
                <a:lnTo>
                  <a:pt x="624" y="64"/>
                </a:lnTo>
                <a:lnTo>
                  <a:pt x="608" y="69"/>
                </a:lnTo>
                <a:lnTo>
                  <a:pt x="587" y="80"/>
                </a:lnTo>
                <a:lnTo>
                  <a:pt x="576" y="85"/>
                </a:lnTo>
                <a:lnTo>
                  <a:pt x="550" y="96"/>
                </a:lnTo>
                <a:lnTo>
                  <a:pt x="534" y="101"/>
                </a:lnTo>
                <a:lnTo>
                  <a:pt x="518" y="107"/>
                </a:lnTo>
                <a:lnTo>
                  <a:pt x="507" y="117"/>
                </a:lnTo>
                <a:lnTo>
                  <a:pt x="496" y="117"/>
                </a:lnTo>
                <a:lnTo>
                  <a:pt x="480" y="128"/>
                </a:lnTo>
                <a:lnTo>
                  <a:pt x="464" y="133"/>
                </a:lnTo>
                <a:lnTo>
                  <a:pt x="448" y="139"/>
                </a:lnTo>
                <a:lnTo>
                  <a:pt x="432" y="149"/>
                </a:lnTo>
                <a:lnTo>
                  <a:pt x="406" y="160"/>
                </a:lnTo>
                <a:lnTo>
                  <a:pt x="395" y="165"/>
                </a:lnTo>
                <a:lnTo>
                  <a:pt x="384" y="171"/>
                </a:lnTo>
                <a:lnTo>
                  <a:pt x="363" y="176"/>
                </a:lnTo>
                <a:lnTo>
                  <a:pt x="352" y="181"/>
                </a:lnTo>
                <a:lnTo>
                  <a:pt x="336" y="192"/>
                </a:lnTo>
                <a:lnTo>
                  <a:pt x="320" y="197"/>
                </a:lnTo>
                <a:lnTo>
                  <a:pt x="304" y="208"/>
                </a:lnTo>
                <a:lnTo>
                  <a:pt x="288" y="219"/>
                </a:lnTo>
                <a:lnTo>
                  <a:pt x="272" y="229"/>
                </a:lnTo>
                <a:lnTo>
                  <a:pt x="256" y="240"/>
                </a:lnTo>
                <a:lnTo>
                  <a:pt x="246" y="251"/>
                </a:lnTo>
                <a:lnTo>
                  <a:pt x="235" y="261"/>
                </a:lnTo>
                <a:lnTo>
                  <a:pt x="224" y="267"/>
                </a:lnTo>
                <a:lnTo>
                  <a:pt x="214" y="283"/>
                </a:lnTo>
                <a:lnTo>
                  <a:pt x="203" y="293"/>
                </a:lnTo>
                <a:lnTo>
                  <a:pt x="192" y="299"/>
                </a:lnTo>
                <a:lnTo>
                  <a:pt x="176" y="315"/>
                </a:lnTo>
                <a:lnTo>
                  <a:pt x="166" y="331"/>
                </a:lnTo>
                <a:lnTo>
                  <a:pt x="155" y="341"/>
                </a:lnTo>
                <a:lnTo>
                  <a:pt x="150" y="352"/>
                </a:lnTo>
                <a:lnTo>
                  <a:pt x="144" y="363"/>
                </a:lnTo>
                <a:lnTo>
                  <a:pt x="134" y="379"/>
                </a:lnTo>
                <a:lnTo>
                  <a:pt x="123" y="400"/>
                </a:lnTo>
                <a:lnTo>
                  <a:pt x="112" y="405"/>
                </a:lnTo>
                <a:lnTo>
                  <a:pt x="107" y="416"/>
                </a:lnTo>
                <a:lnTo>
                  <a:pt x="102" y="427"/>
                </a:lnTo>
                <a:lnTo>
                  <a:pt x="102" y="443"/>
                </a:lnTo>
                <a:lnTo>
                  <a:pt x="96" y="459"/>
                </a:lnTo>
                <a:lnTo>
                  <a:pt x="96" y="475"/>
                </a:lnTo>
                <a:lnTo>
                  <a:pt x="96" y="491"/>
                </a:lnTo>
                <a:lnTo>
                  <a:pt x="102" y="507"/>
                </a:lnTo>
                <a:lnTo>
                  <a:pt x="112" y="523"/>
                </a:lnTo>
                <a:lnTo>
                  <a:pt x="123" y="523"/>
                </a:lnTo>
                <a:lnTo>
                  <a:pt x="134" y="539"/>
                </a:lnTo>
                <a:lnTo>
                  <a:pt x="139" y="555"/>
                </a:lnTo>
                <a:lnTo>
                  <a:pt x="144" y="571"/>
                </a:lnTo>
                <a:lnTo>
                  <a:pt x="139" y="587"/>
                </a:lnTo>
                <a:lnTo>
                  <a:pt x="128" y="603"/>
                </a:lnTo>
                <a:lnTo>
                  <a:pt x="118" y="619"/>
                </a:lnTo>
                <a:lnTo>
                  <a:pt x="107" y="624"/>
                </a:lnTo>
                <a:lnTo>
                  <a:pt x="96" y="629"/>
                </a:lnTo>
                <a:lnTo>
                  <a:pt x="80" y="635"/>
                </a:lnTo>
                <a:lnTo>
                  <a:pt x="64" y="645"/>
                </a:lnTo>
                <a:lnTo>
                  <a:pt x="48" y="651"/>
                </a:lnTo>
                <a:lnTo>
                  <a:pt x="32" y="656"/>
                </a:lnTo>
                <a:lnTo>
                  <a:pt x="16" y="656"/>
                </a:lnTo>
                <a:lnTo>
                  <a:pt x="0" y="651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1752600" y="4870450"/>
            <a:ext cx="1817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616A2"/>
                </a:solidFill>
                <a:latin typeface="SILDoulosIPA-Regular" pitchFamily="-1" charset="0"/>
              </a:rPr>
              <a:t>velar</a:t>
            </a:r>
          </a:p>
          <a:p>
            <a:r>
              <a:rPr lang="en-US" sz="2800" dirty="0">
                <a:solidFill>
                  <a:srgbClr val="3616A2"/>
                </a:solidFill>
                <a:latin typeface="SILDoulosIPA-Regular" pitchFamily="-1" charset="0"/>
              </a:rPr>
              <a:t>[g] [k] [</a:t>
            </a:r>
            <a:r>
              <a:rPr lang="en-US" sz="2800" b="0" dirty="0" err="1">
                <a:solidFill>
                  <a:srgbClr val="3616A2"/>
                </a:solidFill>
                <a:latin typeface="Lucida Grande" pitchFamily="-1" charset="0"/>
              </a:rPr>
              <a:t>ŋ</a:t>
            </a:r>
            <a:r>
              <a:rPr lang="en-US" sz="2800" dirty="0">
                <a:solidFill>
                  <a:srgbClr val="3616A2"/>
                </a:solidFill>
                <a:latin typeface="SILDoulosIPA-Regular" pitchFamily="-1" charset="0"/>
              </a:rPr>
              <a:t>]</a:t>
            </a:r>
            <a:endParaRPr lang="en-US" sz="2000" b="0" dirty="0">
              <a:solidFill>
                <a:srgbClr val="3616A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426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15427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5428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15429" name="Freeform 6"/>
          <p:cNvSpPr>
            <a:spLocks/>
          </p:cNvSpPr>
          <p:nvPr/>
        </p:nvSpPr>
        <p:spPr bwMode="auto">
          <a:xfrm>
            <a:off x="3589338" y="2362200"/>
            <a:ext cx="2051050" cy="796925"/>
          </a:xfrm>
          <a:custGeom>
            <a:avLst/>
            <a:gdLst>
              <a:gd name="T0" fmla="*/ 2147483647 w 1292"/>
              <a:gd name="T1" fmla="*/ 2147483647 h 502"/>
              <a:gd name="T2" fmla="*/ 2147483647 w 1292"/>
              <a:gd name="T3" fmla="*/ 2147483647 h 502"/>
              <a:gd name="T4" fmla="*/ 2147483647 w 1292"/>
              <a:gd name="T5" fmla="*/ 2147483647 h 502"/>
              <a:gd name="T6" fmla="*/ 2147483647 w 1292"/>
              <a:gd name="T7" fmla="*/ 2147483647 h 502"/>
              <a:gd name="T8" fmla="*/ 2147483647 w 1292"/>
              <a:gd name="T9" fmla="*/ 2147483647 h 502"/>
              <a:gd name="T10" fmla="*/ 2147483647 w 1292"/>
              <a:gd name="T11" fmla="*/ 2147483647 h 502"/>
              <a:gd name="T12" fmla="*/ 2147483647 w 1292"/>
              <a:gd name="T13" fmla="*/ 2147483647 h 502"/>
              <a:gd name="T14" fmla="*/ 2147483647 w 1292"/>
              <a:gd name="T15" fmla="*/ 2147483647 h 502"/>
              <a:gd name="T16" fmla="*/ 2147483647 w 1292"/>
              <a:gd name="T17" fmla="*/ 2147483647 h 502"/>
              <a:gd name="T18" fmla="*/ 2147483647 w 1292"/>
              <a:gd name="T19" fmla="*/ 2147483647 h 502"/>
              <a:gd name="T20" fmla="*/ 2147483647 w 1292"/>
              <a:gd name="T21" fmla="*/ 2147483647 h 502"/>
              <a:gd name="T22" fmla="*/ 2147483647 w 1292"/>
              <a:gd name="T23" fmla="*/ 2147483647 h 502"/>
              <a:gd name="T24" fmla="*/ 2147483647 w 1292"/>
              <a:gd name="T25" fmla="*/ 2147483647 h 502"/>
              <a:gd name="T26" fmla="*/ 2147483647 w 1292"/>
              <a:gd name="T27" fmla="*/ 2147483647 h 502"/>
              <a:gd name="T28" fmla="*/ 2147483647 w 1292"/>
              <a:gd name="T29" fmla="*/ 2147483647 h 502"/>
              <a:gd name="T30" fmla="*/ 2147483647 w 1292"/>
              <a:gd name="T31" fmla="*/ 2147483647 h 502"/>
              <a:gd name="T32" fmla="*/ 2147483647 w 1292"/>
              <a:gd name="T33" fmla="*/ 2147483647 h 502"/>
              <a:gd name="T34" fmla="*/ 2147483647 w 1292"/>
              <a:gd name="T35" fmla="*/ 2147483647 h 502"/>
              <a:gd name="T36" fmla="*/ 2147483647 w 1292"/>
              <a:gd name="T37" fmla="*/ 2147483647 h 502"/>
              <a:gd name="T38" fmla="*/ 2147483647 w 1292"/>
              <a:gd name="T39" fmla="*/ 2147483647 h 502"/>
              <a:gd name="T40" fmla="*/ 2147483647 w 1292"/>
              <a:gd name="T41" fmla="*/ 2147483647 h 502"/>
              <a:gd name="T42" fmla="*/ 2147483647 w 1292"/>
              <a:gd name="T43" fmla="*/ 2147483647 h 502"/>
              <a:gd name="T44" fmla="*/ 2147483647 w 1292"/>
              <a:gd name="T45" fmla="*/ 2147483647 h 502"/>
              <a:gd name="T46" fmla="*/ 2147483647 w 1292"/>
              <a:gd name="T47" fmla="*/ 2147483647 h 502"/>
              <a:gd name="T48" fmla="*/ 2147483647 w 1292"/>
              <a:gd name="T49" fmla="*/ 2147483647 h 502"/>
              <a:gd name="T50" fmla="*/ 2147483647 w 1292"/>
              <a:gd name="T51" fmla="*/ 2147483647 h 502"/>
              <a:gd name="T52" fmla="*/ 2147483647 w 1292"/>
              <a:gd name="T53" fmla="*/ 2147483647 h 502"/>
              <a:gd name="T54" fmla="*/ 2147483647 w 1292"/>
              <a:gd name="T55" fmla="*/ 2147483647 h 502"/>
              <a:gd name="T56" fmla="*/ 2147483647 w 1292"/>
              <a:gd name="T57" fmla="*/ 2147483647 h 502"/>
              <a:gd name="T58" fmla="*/ 2147483647 w 1292"/>
              <a:gd name="T59" fmla="*/ 0 h 502"/>
              <a:gd name="T60" fmla="*/ 2147483647 w 1292"/>
              <a:gd name="T61" fmla="*/ 0 h 502"/>
              <a:gd name="T62" fmla="*/ 2147483647 w 1292"/>
              <a:gd name="T63" fmla="*/ 0 h 502"/>
              <a:gd name="T64" fmla="*/ 2147483647 w 1292"/>
              <a:gd name="T65" fmla="*/ 0 h 502"/>
              <a:gd name="T66" fmla="*/ 2147483647 w 1292"/>
              <a:gd name="T67" fmla="*/ 2147483647 h 502"/>
              <a:gd name="T68" fmla="*/ 2147483647 w 1292"/>
              <a:gd name="T69" fmla="*/ 2147483647 h 502"/>
              <a:gd name="T70" fmla="*/ 2147483647 w 1292"/>
              <a:gd name="T71" fmla="*/ 2147483647 h 502"/>
              <a:gd name="T72" fmla="*/ 2147483647 w 1292"/>
              <a:gd name="T73" fmla="*/ 2147483647 h 502"/>
              <a:gd name="T74" fmla="*/ 2147483647 w 1292"/>
              <a:gd name="T75" fmla="*/ 2147483647 h 502"/>
              <a:gd name="T76" fmla="*/ 2147483647 w 1292"/>
              <a:gd name="T77" fmla="*/ 2147483647 h 502"/>
              <a:gd name="T78" fmla="*/ 2147483647 w 1292"/>
              <a:gd name="T79" fmla="*/ 2147483647 h 502"/>
              <a:gd name="T80" fmla="*/ 2147483647 w 1292"/>
              <a:gd name="T81" fmla="*/ 2147483647 h 502"/>
              <a:gd name="T82" fmla="*/ 2147483647 w 1292"/>
              <a:gd name="T83" fmla="*/ 2147483647 h 502"/>
              <a:gd name="T84" fmla="*/ 2147483647 w 1292"/>
              <a:gd name="T85" fmla="*/ 2147483647 h 502"/>
              <a:gd name="T86" fmla="*/ 2147483647 w 1292"/>
              <a:gd name="T87" fmla="*/ 2147483647 h 502"/>
              <a:gd name="T88" fmla="*/ 2147483647 w 1292"/>
              <a:gd name="T89" fmla="*/ 2147483647 h 502"/>
              <a:gd name="T90" fmla="*/ 2147483647 w 1292"/>
              <a:gd name="T91" fmla="*/ 2147483647 h 502"/>
              <a:gd name="T92" fmla="*/ 2147483647 w 1292"/>
              <a:gd name="T93" fmla="*/ 2147483647 h 502"/>
              <a:gd name="T94" fmla="*/ 2147483647 w 1292"/>
              <a:gd name="T95" fmla="*/ 2147483647 h 502"/>
              <a:gd name="T96" fmla="*/ 2147483647 w 1292"/>
              <a:gd name="T97" fmla="*/ 2147483647 h 502"/>
              <a:gd name="T98" fmla="*/ 2147483647 w 1292"/>
              <a:gd name="T99" fmla="*/ 2147483647 h 502"/>
              <a:gd name="T100" fmla="*/ 2147483647 w 1292"/>
              <a:gd name="T101" fmla="*/ 2147483647 h 502"/>
              <a:gd name="T102" fmla="*/ 2147483647 w 1292"/>
              <a:gd name="T103" fmla="*/ 2147483647 h 502"/>
              <a:gd name="T104" fmla="*/ 2147483647 w 1292"/>
              <a:gd name="T105" fmla="*/ 2147483647 h 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92"/>
              <a:gd name="T160" fmla="*/ 0 h 502"/>
              <a:gd name="T161" fmla="*/ 1292 w 1292"/>
              <a:gd name="T162" fmla="*/ 502 h 5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92" h="502">
                <a:moveTo>
                  <a:pt x="1291" y="480"/>
                </a:moveTo>
                <a:lnTo>
                  <a:pt x="1286" y="501"/>
                </a:lnTo>
                <a:lnTo>
                  <a:pt x="1270" y="480"/>
                </a:lnTo>
                <a:lnTo>
                  <a:pt x="1264" y="469"/>
                </a:lnTo>
                <a:lnTo>
                  <a:pt x="1259" y="453"/>
                </a:lnTo>
                <a:lnTo>
                  <a:pt x="1248" y="443"/>
                </a:lnTo>
                <a:lnTo>
                  <a:pt x="1238" y="432"/>
                </a:lnTo>
                <a:lnTo>
                  <a:pt x="1227" y="421"/>
                </a:lnTo>
                <a:lnTo>
                  <a:pt x="1216" y="416"/>
                </a:lnTo>
                <a:lnTo>
                  <a:pt x="1206" y="405"/>
                </a:lnTo>
                <a:lnTo>
                  <a:pt x="1195" y="395"/>
                </a:lnTo>
                <a:lnTo>
                  <a:pt x="1184" y="384"/>
                </a:lnTo>
                <a:lnTo>
                  <a:pt x="1163" y="363"/>
                </a:lnTo>
                <a:lnTo>
                  <a:pt x="1152" y="352"/>
                </a:lnTo>
                <a:lnTo>
                  <a:pt x="1142" y="341"/>
                </a:lnTo>
                <a:lnTo>
                  <a:pt x="1131" y="331"/>
                </a:lnTo>
                <a:lnTo>
                  <a:pt x="1120" y="320"/>
                </a:lnTo>
                <a:lnTo>
                  <a:pt x="1115" y="309"/>
                </a:lnTo>
                <a:lnTo>
                  <a:pt x="1104" y="304"/>
                </a:lnTo>
                <a:lnTo>
                  <a:pt x="1094" y="293"/>
                </a:lnTo>
                <a:lnTo>
                  <a:pt x="1083" y="288"/>
                </a:lnTo>
                <a:lnTo>
                  <a:pt x="1067" y="272"/>
                </a:lnTo>
                <a:lnTo>
                  <a:pt x="1046" y="261"/>
                </a:lnTo>
                <a:lnTo>
                  <a:pt x="1030" y="245"/>
                </a:lnTo>
                <a:lnTo>
                  <a:pt x="1019" y="240"/>
                </a:lnTo>
                <a:lnTo>
                  <a:pt x="1008" y="235"/>
                </a:lnTo>
                <a:lnTo>
                  <a:pt x="998" y="224"/>
                </a:lnTo>
                <a:lnTo>
                  <a:pt x="987" y="219"/>
                </a:lnTo>
                <a:lnTo>
                  <a:pt x="976" y="213"/>
                </a:lnTo>
                <a:lnTo>
                  <a:pt x="960" y="208"/>
                </a:lnTo>
                <a:lnTo>
                  <a:pt x="944" y="197"/>
                </a:lnTo>
                <a:lnTo>
                  <a:pt x="928" y="181"/>
                </a:lnTo>
                <a:lnTo>
                  <a:pt x="912" y="171"/>
                </a:lnTo>
                <a:lnTo>
                  <a:pt x="896" y="165"/>
                </a:lnTo>
                <a:lnTo>
                  <a:pt x="880" y="155"/>
                </a:lnTo>
                <a:lnTo>
                  <a:pt x="870" y="144"/>
                </a:lnTo>
                <a:lnTo>
                  <a:pt x="859" y="144"/>
                </a:lnTo>
                <a:lnTo>
                  <a:pt x="848" y="139"/>
                </a:lnTo>
                <a:lnTo>
                  <a:pt x="832" y="128"/>
                </a:lnTo>
                <a:lnTo>
                  <a:pt x="816" y="112"/>
                </a:lnTo>
                <a:lnTo>
                  <a:pt x="806" y="96"/>
                </a:lnTo>
                <a:lnTo>
                  <a:pt x="795" y="85"/>
                </a:lnTo>
                <a:lnTo>
                  <a:pt x="784" y="75"/>
                </a:lnTo>
                <a:lnTo>
                  <a:pt x="768" y="69"/>
                </a:lnTo>
                <a:lnTo>
                  <a:pt x="752" y="69"/>
                </a:lnTo>
                <a:lnTo>
                  <a:pt x="736" y="64"/>
                </a:lnTo>
                <a:lnTo>
                  <a:pt x="720" y="59"/>
                </a:lnTo>
                <a:lnTo>
                  <a:pt x="688" y="48"/>
                </a:lnTo>
                <a:lnTo>
                  <a:pt x="672" y="43"/>
                </a:lnTo>
                <a:lnTo>
                  <a:pt x="656" y="37"/>
                </a:lnTo>
                <a:lnTo>
                  <a:pt x="640" y="32"/>
                </a:lnTo>
                <a:lnTo>
                  <a:pt x="624" y="27"/>
                </a:lnTo>
                <a:lnTo>
                  <a:pt x="603" y="21"/>
                </a:lnTo>
                <a:lnTo>
                  <a:pt x="587" y="16"/>
                </a:lnTo>
                <a:lnTo>
                  <a:pt x="571" y="11"/>
                </a:lnTo>
                <a:lnTo>
                  <a:pt x="550" y="5"/>
                </a:lnTo>
                <a:lnTo>
                  <a:pt x="539" y="5"/>
                </a:lnTo>
                <a:lnTo>
                  <a:pt x="523" y="5"/>
                </a:lnTo>
                <a:lnTo>
                  <a:pt x="512" y="0"/>
                </a:lnTo>
                <a:lnTo>
                  <a:pt x="491" y="0"/>
                </a:lnTo>
                <a:lnTo>
                  <a:pt x="480" y="0"/>
                </a:lnTo>
                <a:lnTo>
                  <a:pt x="459" y="0"/>
                </a:lnTo>
                <a:lnTo>
                  <a:pt x="443" y="0"/>
                </a:lnTo>
                <a:lnTo>
                  <a:pt x="432" y="0"/>
                </a:lnTo>
                <a:lnTo>
                  <a:pt x="411" y="0"/>
                </a:lnTo>
                <a:lnTo>
                  <a:pt x="400" y="0"/>
                </a:lnTo>
                <a:lnTo>
                  <a:pt x="384" y="5"/>
                </a:lnTo>
                <a:lnTo>
                  <a:pt x="358" y="5"/>
                </a:lnTo>
                <a:lnTo>
                  <a:pt x="347" y="5"/>
                </a:lnTo>
                <a:lnTo>
                  <a:pt x="331" y="5"/>
                </a:lnTo>
                <a:lnTo>
                  <a:pt x="320" y="5"/>
                </a:lnTo>
                <a:lnTo>
                  <a:pt x="304" y="5"/>
                </a:lnTo>
                <a:lnTo>
                  <a:pt x="283" y="5"/>
                </a:lnTo>
                <a:lnTo>
                  <a:pt x="272" y="5"/>
                </a:lnTo>
                <a:lnTo>
                  <a:pt x="256" y="11"/>
                </a:lnTo>
                <a:lnTo>
                  <a:pt x="240" y="16"/>
                </a:lnTo>
                <a:lnTo>
                  <a:pt x="219" y="16"/>
                </a:lnTo>
                <a:lnTo>
                  <a:pt x="208" y="21"/>
                </a:lnTo>
                <a:lnTo>
                  <a:pt x="192" y="27"/>
                </a:lnTo>
                <a:lnTo>
                  <a:pt x="176" y="37"/>
                </a:lnTo>
                <a:lnTo>
                  <a:pt x="160" y="48"/>
                </a:lnTo>
                <a:lnTo>
                  <a:pt x="144" y="59"/>
                </a:lnTo>
                <a:lnTo>
                  <a:pt x="139" y="75"/>
                </a:lnTo>
                <a:lnTo>
                  <a:pt x="128" y="85"/>
                </a:lnTo>
                <a:lnTo>
                  <a:pt x="112" y="91"/>
                </a:lnTo>
                <a:lnTo>
                  <a:pt x="96" y="107"/>
                </a:lnTo>
                <a:lnTo>
                  <a:pt x="86" y="123"/>
                </a:lnTo>
                <a:lnTo>
                  <a:pt x="75" y="139"/>
                </a:lnTo>
                <a:lnTo>
                  <a:pt x="75" y="155"/>
                </a:lnTo>
                <a:lnTo>
                  <a:pt x="64" y="160"/>
                </a:lnTo>
                <a:lnTo>
                  <a:pt x="64" y="171"/>
                </a:lnTo>
                <a:lnTo>
                  <a:pt x="64" y="187"/>
                </a:lnTo>
                <a:lnTo>
                  <a:pt x="59" y="203"/>
                </a:lnTo>
                <a:lnTo>
                  <a:pt x="59" y="219"/>
                </a:lnTo>
                <a:lnTo>
                  <a:pt x="54" y="235"/>
                </a:lnTo>
                <a:lnTo>
                  <a:pt x="54" y="251"/>
                </a:lnTo>
                <a:lnTo>
                  <a:pt x="54" y="267"/>
                </a:lnTo>
                <a:lnTo>
                  <a:pt x="54" y="283"/>
                </a:lnTo>
                <a:lnTo>
                  <a:pt x="54" y="299"/>
                </a:lnTo>
                <a:lnTo>
                  <a:pt x="54" y="315"/>
                </a:lnTo>
                <a:lnTo>
                  <a:pt x="54" y="331"/>
                </a:lnTo>
                <a:lnTo>
                  <a:pt x="54" y="347"/>
                </a:lnTo>
                <a:lnTo>
                  <a:pt x="54" y="363"/>
                </a:lnTo>
                <a:lnTo>
                  <a:pt x="43" y="379"/>
                </a:lnTo>
                <a:lnTo>
                  <a:pt x="32" y="395"/>
                </a:lnTo>
                <a:lnTo>
                  <a:pt x="16" y="405"/>
                </a:lnTo>
                <a:lnTo>
                  <a:pt x="0" y="411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5735" name="Freeform 7"/>
          <p:cNvSpPr>
            <a:spLocks/>
          </p:cNvSpPr>
          <p:nvPr/>
        </p:nvSpPr>
        <p:spPr bwMode="auto">
          <a:xfrm>
            <a:off x="5638800" y="3200400"/>
            <a:ext cx="77788" cy="306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1"/>
              </a:cxn>
              <a:cxn ang="0">
                <a:pos x="11" y="27"/>
              </a:cxn>
              <a:cxn ang="0">
                <a:pos x="27" y="37"/>
              </a:cxn>
              <a:cxn ang="0">
                <a:pos x="32" y="48"/>
              </a:cxn>
              <a:cxn ang="0">
                <a:pos x="37" y="59"/>
              </a:cxn>
              <a:cxn ang="0">
                <a:pos x="43" y="75"/>
              </a:cxn>
              <a:cxn ang="0">
                <a:pos x="43" y="91"/>
              </a:cxn>
              <a:cxn ang="0">
                <a:pos x="37" y="107"/>
              </a:cxn>
              <a:cxn ang="0">
                <a:pos x="43" y="123"/>
              </a:cxn>
              <a:cxn ang="0">
                <a:pos x="43" y="139"/>
              </a:cxn>
              <a:cxn ang="0">
                <a:pos x="48" y="155"/>
              </a:cxn>
              <a:cxn ang="0">
                <a:pos x="48" y="171"/>
              </a:cxn>
              <a:cxn ang="0">
                <a:pos x="48" y="187"/>
              </a:cxn>
              <a:cxn ang="0">
                <a:pos x="48" y="192"/>
              </a:cxn>
            </a:cxnLst>
            <a:rect l="0" t="0" r="r" b="b"/>
            <a:pathLst>
              <a:path w="49" h="193">
                <a:moveTo>
                  <a:pt x="0" y="0"/>
                </a:moveTo>
                <a:lnTo>
                  <a:pt x="5" y="11"/>
                </a:lnTo>
                <a:lnTo>
                  <a:pt x="11" y="27"/>
                </a:lnTo>
                <a:lnTo>
                  <a:pt x="27" y="37"/>
                </a:lnTo>
                <a:lnTo>
                  <a:pt x="32" y="48"/>
                </a:lnTo>
                <a:lnTo>
                  <a:pt x="37" y="59"/>
                </a:lnTo>
                <a:lnTo>
                  <a:pt x="43" y="75"/>
                </a:lnTo>
                <a:lnTo>
                  <a:pt x="43" y="91"/>
                </a:lnTo>
                <a:lnTo>
                  <a:pt x="37" y="107"/>
                </a:lnTo>
                <a:lnTo>
                  <a:pt x="43" y="123"/>
                </a:lnTo>
                <a:lnTo>
                  <a:pt x="43" y="139"/>
                </a:lnTo>
                <a:lnTo>
                  <a:pt x="48" y="155"/>
                </a:lnTo>
                <a:lnTo>
                  <a:pt x="48" y="171"/>
                </a:lnTo>
                <a:lnTo>
                  <a:pt x="48" y="187"/>
                </a:lnTo>
                <a:lnTo>
                  <a:pt x="48" y="192"/>
                </a:lnTo>
              </a:path>
            </a:pathLst>
          </a:cu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FFFFFF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431" name="Freeform 8"/>
          <p:cNvSpPr>
            <a:spLocks/>
          </p:cNvSpPr>
          <p:nvPr/>
        </p:nvSpPr>
        <p:spPr bwMode="auto">
          <a:xfrm>
            <a:off x="3563938" y="2260600"/>
            <a:ext cx="2338387" cy="1322388"/>
          </a:xfrm>
          <a:custGeom>
            <a:avLst/>
            <a:gdLst>
              <a:gd name="T0" fmla="*/ 2147483647 w 1473"/>
              <a:gd name="T1" fmla="*/ 2147483647 h 833"/>
              <a:gd name="T2" fmla="*/ 2147483647 w 1473"/>
              <a:gd name="T3" fmla="*/ 2147483647 h 833"/>
              <a:gd name="T4" fmla="*/ 2147483647 w 1473"/>
              <a:gd name="T5" fmla="*/ 2147483647 h 833"/>
              <a:gd name="T6" fmla="*/ 2147483647 w 1473"/>
              <a:gd name="T7" fmla="*/ 2147483647 h 833"/>
              <a:gd name="T8" fmla="*/ 2147483647 w 1473"/>
              <a:gd name="T9" fmla="*/ 2147483647 h 833"/>
              <a:gd name="T10" fmla="*/ 2147483647 w 1473"/>
              <a:gd name="T11" fmla="*/ 2147483647 h 833"/>
              <a:gd name="T12" fmla="*/ 2147483647 w 1473"/>
              <a:gd name="T13" fmla="*/ 2147483647 h 833"/>
              <a:gd name="T14" fmla="*/ 2147483647 w 1473"/>
              <a:gd name="T15" fmla="*/ 2147483647 h 833"/>
              <a:gd name="T16" fmla="*/ 2147483647 w 1473"/>
              <a:gd name="T17" fmla="*/ 2147483647 h 833"/>
              <a:gd name="T18" fmla="*/ 2147483647 w 1473"/>
              <a:gd name="T19" fmla="*/ 2147483647 h 833"/>
              <a:gd name="T20" fmla="*/ 2147483647 w 1473"/>
              <a:gd name="T21" fmla="*/ 2147483647 h 833"/>
              <a:gd name="T22" fmla="*/ 2147483647 w 1473"/>
              <a:gd name="T23" fmla="*/ 2147483647 h 833"/>
              <a:gd name="T24" fmla="*/ 2147483647 w 1473"/>
              <a:gd name="T25" fmla="*/ 2147483647 h 833"/>
              <a:gd name="T26" fmla="*/ 2147483647 w 1473"/>
              <a:gd name="T27" fmla="*/ 2147483647 h 833"/>
              <a:gd name="T28" fmla="*/ 2147483647 w 1473"/>
              <a:gd name="T29" fmla="*/ 2147483647 h 833"/>
              <a:gd name="T30" fmla="*/ 2147483647 w 1473"/>
              <a:gd name="T31" fmla="*/ 2147483647 h 833"/>
              <a:gd name="T32" fmla="*/ 2147483647 w 1473"/>
              <a:gd name="T33" fmla="*/ 2147483647 h 833"/>
              <a:gd name="T34" fmla="*/ 2147483647 w 1473"/>
              <a:gd name="T35" fmla="*/ 2147483647 h 833"/>
              <a:gd name="T36" fmla="*/ 2147483647 w 1473"/>
              <a:gd name="T37" fmla="*/ 2147483647 h 833"/>
              <a:gd name="T38" fmla="*/ 2147483647 w 1473"/>
              <a:gd name="T39" fmla="*/ 2147483647 h 833"/>
              <a:gd name="T40" fmla="*/ 2147483647 w 1473"/>
              <a:gd name="T41" fmla="*/ 2147483647 h 833"/>
              <a:gd name="T42" fmla="*/ 2147483647 w 1473"/>
              <a:gd name="T43" fmla="*/ 2147483647 h 833"/>
              <a:gd name="T44" fmla="*/ 2147483647 w 1473"/>
              <a:gd name="T45" fmla="*/ 2147483647 h 833"/>
              <a:gd name="T46" fmla="*/ 2147483647 w 1473"/>
              <a:gd name="T47" fmla="*/ 0 h 833"/>
              <a:gd name="T48" fmla="*/ 2147483647 w 1473"/>
              <a:gd name="T49" fmla="*/ 0 h 833"/>
              <a:gd name="T50" fmla="*/ 2147483647 w 1473"/>
              <a:gd name="T51" fmla="*/ 0 h 833"/>
              <a:gd name="T52" fmla="*/ 2147483647 w 1473"/>
              <a:gd name="T53" fmla="*/ 0 h 833"/>
              <a:gd name="T54" fmla="*/ 2147483647 w 1473"/>
              <a:gd name="T55" fmla="*/ 0 h 833"/>
              <a:gd name="T56" fmla="*/ 2147483647 w 1473"/>
              <a:gd name="T57" fmla="*/ 2147483647 h 833"/>
              <a:gd name="T58" fmla="*/ 2147483647 w 1473"/>
              <a:gd name="T59" fmla="*/ 2147483647 h 833"/>
              <a:gd name="T60" fmla="*/ 2147483647 w 1473"/>
              <a:gd name="T61" fmla="*/ 2147483647 h 833"/>
              <a:gd name="T62" fmla="*/ 2147483647 w 1473"/>
              <a:gd name="T63" fmla="*/ 2147483647 h 833"/>
              <a:gd name="T64" fmla="*/ 2147483647 w 1473"/>
              <a:gd name="T65" fmla="*/ 2147483647 h 833"/>
              <a:gd name="T66" fmla="*/ 2147483647 w 1473"/>
              <a:gd name="T67" fmla="*/ 2147483647 h 833"/>
              <a:gd name="T68" fmla="*/ 2147483647 w 1473"/>
              <a:gd name="T69" fmla="*/ 2147483647 h 833"/>
              <a:gd name="T70" fmla="*/ 2147483647 w 1473"/>
              <a:gd name="T71" fmla="*/ 2147483647 h 833"/>
              <a:gd name="T72" fmla="*/ 2147483647 w 1473"/>
              <a:gd name="T73" fmla="*/ 2147483647 h 833"/>
              <a:gd name="T74" fmla="*/ 2147483647 w 1473"/>
              <a:gd name="T75" fmla="*/ 2147483647 h 833"/>
              <a:gd name="T76" fmla="*/ 2147483647 w 1473"/>
              <a:gd name="T77" fmla="*/ 2147483647 h 833"/>
              <a:gd name="T78" fmla="*/ 2147483647 w 1473"/>
              <a:gd name="T79" fmla="*/ 2147483647 h 833"/>
              <a:gd name="T80" fmla="*/ 2147483647 w 1473"/>
              <a:gd name="T81" fmla="*/ 2147483647 h 833"/>
              <a:gd name="T82" fmla="*/ 2147483647 w 1473"/>
              <a:gd name="T83" fmla="*/ 2147483647 h 833"/>
              <a:gd name="T84" fmla="*/ 2147483647 w 1473"/>
              <a:gd name="T85" fmla="*/ 2147483647 h 833"/>
              <a:gd name="T86" fmla="*/ 2147483647 w 1473"/>
              <a:gd name="T87" fmla="*/ 2147483647 h 833"/>
              <a:gd name="T88" fmla="*/ 2147483647 w 1473"/>
              <a:gd name="T89" fmla="*/ 2147483647 h 833"/>
              <a:gd name="T90" fmla="*/ 2147483647 w 1473"/>
              <a:gd name="T91" fmla="*/ 2147483647 h 833"/>
              <a:gd name="T92" fmla="*/ 2147483647 w 1473"/>
              <a:gd name="T93" fmla="*/ 2147483647 h 833"/>
              <a:gd name="T94" fmla="*/ 2147483647 w 1473"/>
              <a:gd name="T95" fmla="*/ 2147483647 h 833"/>
              <a:gd name="T96" fmla="*/ 2147483647 w 1473"/>
              <a:gd name="T97" fmla="*/ 2147483647 h 833"/>
              <a:gd name="T98" fmla="*/ 2147483647 w 1473"/>
              <a:gd name="T99" fmla="*/ 2147483647 h 83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73"/>
              <a:gd name="T151" fmla="*/ 0 h 833"/>
              <a:gd name="T152" fmla="*/ 1473 w 1473"/>
              <a:gd name="T153" fmla="*/ 833 h 83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73" h="833">
                <a:moveTo>
                  <a:pt x="1355" y="832"/>
                </a:moveTo>
                <a:lnTo>
                  <a:pt x="1350" y="821"/>
                </a:lnTo>
                <a:lnTo>
                  <a:pt x="1350" y="805"/>
                </a:lnTo>
                <a:lnTo>
                  <a:pt x="1350" y="789"/>
                </a:lnTo>
                <a:lnTo>
                  <a:pt x="1355" y="768"/>
                </a:lnTo>
                <a:lnTo>
                  <a:pt x="1355" y="757"/>
                </a:lnTo>
                <a:lnTo>
                  <a:pt x="1360" y="731"/>
                </a:lnTo>
                <a:lnTo>
                  <a:pt x="1366" y="715"/>
                </a:lnTo>
                <a:lnTo>
                  <a:pt x="1371" y="699"/>
                </a:lnTo>
                <a:lnTo>
                  <a:pt x="1371" y="688"/>
                </a:lnTo>
                <a:lnTo>
                  <a:pt x="1371" y="677"/>
                </a:lnTo>
                <a:lnTo>
                  <a:pt x="1371" y="661"/>
                </a:lnTo>
                <a:lnTo>
                  <a:pt x="1371" y="645"/>
                </a:lnTo>
                <a:lnTo>
                  <a:pt x="1371" y="629"/>
                </a:lnTo>
                <a:lnTo>
                  <a:pt x="1376" y="613"/>
                </a:lnTo>
                <a:lnTo>
                  <a:pt x="1387" y="597"/>
                </a:lnTo>
                <a:lnTo>
                  <a:pt x="1398" y="576"/>
                </a:lnTo>
                <a:lnTo>
                  <a:pt x="1398" y="565"/>
                </a:lnTo>
                <a:lnTo>
                  <a:pt x="1403" y="549"/>
                </a:lnTo>
                <a:lnTo>
                  <a:pt x="1403" y="533"/>
                </a:lnTo>
                <a:lnTo>
                  <a:pt x="1408" y="517"/>
                </a:lnTo>
                <a:lnTo>
                  <a:pt x="1414" y="501"/>
                </a:lnTo>
                <a:lnTo>
                  <a:pt x="1414" y="485"/>
                </a:lnTo>
                <a:lnTo>
                  <a:pt x="1424" y="464"/>
                </a:lnTo>
                <a:lnTo>
                  <a:pt x="1424" y="448"/>
                </a:lnTo>
                <a:lnTo>
                  <a:pt x="1424" y="437"/>
                </a:lnTo>
                <a:lnTo>
                  <a:pt x="1430" y="416"/>
                </a:lnTo>
                <a:lnTo>
                  <a:pt x="1435" y="405"/>
                </a:lnTo>
                <a:lnTo>
                  <a:pt x="1440" y="389"/>
                </a:lnTo>
                <a:lnTo>
                  <a:pt x="1440" y="373"/>
                </a:lnTo>
                <a:lnTo>
                  <a:pt x="1451" y="363"/>
                </a:lnTo>
                <a:lnTo>
                  <a:pt x="1456" y="352"/>
                </a:lnTo>
                <a:lnTo>
                  <a:pt x="1462" y="336"/>
                </a:lnTo>
                <a:lnTo>
                  <a:pt x="1472" y="325"/>
                </a:lnTo>
                <a:lnTo>
                  <a:pt x="1472" y="309"/>
                </a:lnTo>
                <a:lnTo>
                  <a:pt x="1467" y="293"/>
                </a:lnTo>
                <a:lnTo>
                  <a:pt x="1472" y="277"/>
                </a:lnTo>
                <a:lnTo>
                  <a:pt x="1472" y="261"/>
                </a:lnTo>
                <a:lnTo>
                  <a:pt x="1472" y="245"/>
                </a:lnTo>
                <a:lnTo>
                  <a:pt x="1472" y="229"/>
                </a:lnTo>
                <a:lnTo>
                  <a:pt x="1472" y="213"/>
                </a:lnTo>
                <a:lnTo>
                  <a:pt x="1472" y="197"/>
                </a:lnTo>
                <a:lnTo>
                  <a:pt x="1472" y="181"/>
                </a:lnTo>
                <a:lnTo>
                  <a:pt x="1467" y="165"/>
                </a:lnTo>
                <a:lnTo>
                  <a:pt x="1462" y="149"/>
                </a:lnTo>
                <a:lnTo>
                  <a:pt x="1451" y="144"/>
                </a:lnTo>
                <a:lnTo>
                  <a:pt x="1451" y="133"/>
                </a:lnTo>
                <a:lnTo>
                  <a:pt x="1440" y="117"/>
                </a:lnTo>
                <a:lnTo>
                  <a:pt x="1424" y="112"/>
                </a:lnTo>
                <a:lnTo>
                  <a:pt x="1414" y="101"/>
                </a:lnTo>
                <a:lnTo>
                  <a:pt x="1403" y="96"/>
                </a:lnTo>
                <a:lnTo>
                  <a:pt x="1398" y="85"/>
                </a:lnTo>
                <a:lnTo>
                  <a:pt x="1387" y="80"/>
                </a:lnTo>
                <a:lnTo>
                  <a:pt x="1376" y="75"/>
                </a:lnTo>
                <a:lnTo>
                  <a:pt x="1366" y="64"/>
                </a:lnTo>
                <a:lnTo>
                  <a:pt x="1355" y="64"/>
                </a:lnTo>
                <a:lnTo>
                  <a:pt x="1344" y="53"/>
                </a:lnTo>
                <a:lnTo>
                  <a:pt x="1328" y="48"/>
                </a:lnTo>
                <a:lnTo>
                  <a:pt x="1312" y="43"/>
                </a:lnTo>
                <a:lnTo>
                  <a:pt x="1296" y="43"/>
                </a:lnTo>
                <a:lnTo>
                  <a:pt x="1275" y="37"/>
                </a:lnTo>
                <a:lnTo>
                  <a:pt x="1264" y="32"/>
                </a:lnTo>
                <a:lnTo>
                  <a:pt x="1248" y="32"/>
                </a:lnTo>
                <a:lnTo>
                  <a:pt x="1232" y="27"/>
                </a:lnTo>
                <a:lnTo>
                  <a:pt x="1216" y="27"/>
                </a:lnTo>
                <a:lnTo>
                  <a:pt x="1200" y="21"/>
                </a:lnTo>
                <a:lnTo>
                  <a:pt x="1184" y="16"/>
                </a:lnTo>
                <a:lnTo>
                  <a:pt x="1168" y="16"/>
                </a:lnTo>
                <a:lnTo>
                  <a:pt x="1147" y="11"/>
                </a:lnTo>
                <a:lnTo>
                  <a:pt x="1136" y="5"/>
                </a:lnTo>
                <a:lnTo>
                  <a:pt x="1115" y="0"/>
                </a:lnTo>
                <a:lnTo>
                  <a:pt x="1104" y="0"/>
                </a:lnTo>
                <a:lnTo>
                  <a:pt x="1088" y="0"/>
                </a:lnTo>
                <a:lnTo>
                  <a:pt x="1072" y="0"/>
                </a:lnTo>
                <a:lnTo>
                  <a:pt x="1051" y="0"/>
                </a:lnTo>
                <a:lnTo>
                  <a:pt x="1040" y="0"/>
                </a:lnTo>
                <a:lnTo>
                  <a:pt x="1014" y="0"/>
                </a:lnTo>
                <a:lnTo>
                  <a:pt x="1003" y="0"/>
                </a:lnTo>
                <a:lnTo>
                  <a:pt x="992" y="0"/>
                </a:lnTo>
                <a:lnTo>
                  <a:pt x="976" y="0"/>
                </a:lnTo>
                <a:lnTo>
                  <a:pt x="960" y="0"/>
                </a:lnTo>
                <a:lnTo>
                  <a:pt x="944" y="0"/>
                </a:lnTo>
                <a:lnTo>
                  <a:pt x="928" y="0"/>
                </a:lnTo>
                <a:lnTo>
                  <a:pt x="912" y="0"/>
                </a:lnTo>
                <a:lnTo>
                  <a:pt x="896" y="5"/>
                </a:lnTo>
                <a:lnTo>
                  <a:pt x="880" y="5"/>
                </a:lnTo>
                <a:lnTo>
                  <a:pt x="864" y="11"/>
                </a:lnTo>
                <a:lnTo>
                  <a:pt x="848" y="11"/>
                </a:lnTo>
                <a:lnTo>
                  <a:pt x="827" y="16"/>
                </a:lnTo>
                <a:lnTo>
                  <a:pt x="816" y="21"/>
                </a:lnTo>
                <a:lnTo>
                  <a:pt x="790" y="27"/>
                </a:lnTo>
                <a:lnTo>
                  <a:pt x="768" y="37"/>
                </a:lnTo>
                <a:lnTo>
                  <a:pt x="752" y="37"/>
                </a:lnTo>
                <a:lnTo>
                  <a:pt x="731" y="43"/>
                </a:lnTo>
                <a:lnTo>
                  <a:pt x="704" y="43"/>
                </a:lnTo>
                <a:lnTo>
                  <a:pt x="688" y="48"/>
                </a:lnTo>
                <a:lnTo>
                  <a:pt x="667" y="53"/>
                </a:lnTo>
                <a:lnTo>
                  <a:pt x="651" y="53"/>
                </a:lnTo>
                <a:lnTo>
                  <a:pt x="635" y="59"/>
                </a:lnTo>
                <a:lnTo>
                  <a:pt x="614" y="59"/>
                </a:lnTo>
                <a:lnTo>
                  <a:pt x="598" y="64"/>
                </a:lnTo>
                <a:lnTo>
                  <a:pt x="560" y="75"/>
                </a:lnTo>
                <a:lnTo>
                  <a:pt x="539" y="80"/>
                </a:lnTo>
                <a:lnTo>
                  <a:pt x="518" y="85"/>
                </a:lnTo>
                <a:lnTo>
                  <a:pt x="496" y="91"/>
                </a:lnTo>
                <a:lnTo>
                  <a:pt x="475" y="101"/>
                </a:lnTo>
                <a:lnTo>
                  <a:pt x="459" y="107"/>
                </a:lnTo>
                <a:lnTo>
                  <a:pt x="443" y="107"/>
                </a:lnTo>
                <a:lnTo>
                  <a:pt x="422" y="112"/>
                </a:lnTo>
                <a:lnTo>
                  <a:pt x="411" y="112"/>
                </a:lnTo>
                <a:lnTo>
                  <a:pt x="384" y="117"/>
                </a:lnTo>
                <a:lnTo>
                  <a:pt x="363" y="117"/>
                </a:lnTo>
                <a:lnTo>
                  <a:pt x="342" y="123"/>
                </a:lnTo>
                <a:lnTo>
                  <a:pt x="320" y="128"/>
                </a:lnTo>
                <a:lnTo>
                  <a:pt x="294" y="139"/>
                </a:lnTo>
                <a:lnTo>
                  <a:pt x="278" y="144"/>
                </a:lnTo>
                <a:lnTo>
                  <a:pt x="267" y="144"/>
                </a:lnTo>
                <a:lnTo>
                  <a:pt x="256" y="149"/>
                </a:lnTo>
                <a:lnTo>
                  <a:pt x="230" y="155"/>
                </a:lnTo>
                <a:lnTo>
                  <a:pt x="219" y="160"/>
                </a:lnTo>
                <a:lnTo>
                  <a:pt x="208" y="165"/>
                </a:lnTo>
                <a:lnTo>
                  <a:pt x="192" y="171"/>
                </a:lnTo>
                <a:lnTo>
                  <a:pt x="171" y="187"/>
                </a:lnTo>
                <a:lnTo>
                  <a:pt x="155" y="197"/>
                </a:lnTo>
                <a:lnTo>
                  <a:pt x="144" y="203"/>
                </a:lnTo>
                <a:lnTo>
                  <a:pt x="128" y="208"/>
                </a:lnTo>
                <a:lnTo>
                  <a:pt x="112" y="213"/>
                </a:lnTo>
                <a:lnTo>
                  <a:pt x="96" y="219"/>
                </a:lnTo>
                <a:lnTo>
                  <a:pt x="80" y="224"/>
                </a:lnTo>
                <a:lnTo>
                  <a:pt x="64" y="235"/>
                </a:lnTo>
                <a:lnTo>
                  <a:pt x="48" y="245"/>
                </a:lnTo>
                <a:lnTo>
                  <a:pt x="38" y="256"/>
                </a:lnTo>
                <a:lnTo>
                  <a:pt x="32" y="267"/>
                </a:lnTo>
                <a:lnTo>
                  <a:pt x="22" y="283"/>
                </a:lnTo>
                <a:lnTo>
                  <a:pt x="16" y="299"/>
                </a:lnTo>
                <a:lnTo>
                  <a:pt x="16" y="315"/>
                </a:lnTo>
                <a:lnTo>
                  <a:pt x="22" y="331"/>
                </a:lnTo>
                <a:lnTo>
                  <a:pt x="27" y="347"/>
                </a:lnTo>
                <a:lnTo>
                  <a:pt x="38" y="357"/>
                </a:lnTo>
                <a:lnTo>
                  <a:pt x="43" y="368"/>
                </a:lnTo>
                <a:lnTo>
                  <a:pt x="54" y="373"/>
                </a:lnTo>
                <a:lnTo>
                  <a:pt x="59" y="384"/>
                </a:lnTo>
                <a:lnTo>
                  <a:pt x="59" y="395"/>
                </a:lnTo>
                <a:lnTo>
                  <a:pt x="64" y="411"/>
                </a:lnTo>
                <a:lnTo>
                  <a:pt x="64" y="427"/>
                </a:lnTo>
                <a:lnTo>
                  <a:pt x="64" y="448"/>
                </a:lnTo>
                <a:lnTo>
                  <a:pt x="59" y="459"/>
                </a:lnTo>
                <a:lnTo>
                  <a:pt x="48" y="475"/>
                </a:lnTo>
                <a:lnTo>
                  <a:pt x="32" y="475"/>
                </a:lnTo>
                <a:lnTo>
                  <a:pt x="16" y="480"/>
                </a:lnTo>
                <a:lnTo>
                  <a:pt x="0" y="480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85737" name="Text Box 9"/>
          <p:cNvSpPr txBox="1">
            <a:spLocks noChangeArrowheads="1"/>
          </p:cNvSpPr>
          <p:nvPr/>
        </p:nvSpPr>
        <p:spPr bwMode="auto">
          <a:xfrm>
            <a:off x="1752600" y="4876800"/>
            <a:ext cx="119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616A2"/>
                </a:solidFill>
                <a:latin typeface="Times" pitchFamily="-1" charset="0"/>
              </a:rPr>
              <a:t>uvular</a:t>
            </a:r>
            <a:endParaRPr lang="en-US" sz="2000" b="0" dirty="0">
              <a:solidFill>
                <a:srgbClr val="3616A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474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17475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7476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17477" name="AutoShape 6"/>
          <p:cNvSpPr>
            <a:spLocks noChangeArrowheads="1"/>
          </p:cNvSpPr>
          <p:nvPr/>
        </p:nvSpPr>
        <p:spPr bwMode="auto">
          <a:xfrm rot="2400000">
            <a:off x="5035550" y="5797550"/>
            <a:ext cx="1130300" cy="292100"/>
          </a:xfrm>
          <a:prstGeom prst="rightArrow">
            <a:avLst>
              <a:gd name="adj1" fmla="val 50000"/>
              <a:gd name="adj2" fmla="val 193496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3616A2"/>
              </a:solidFill>
              <a:latin typeface="Calibri"/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1752600" y="4876800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3616A2"/>
                </a:solidFill>
                <a:latin typeface="Times" pitchFamily="-1" charset="0"/>
              </a:rPr>
              <a:t>laryngeal</a:t>
            </a:r>
            <a:endParaRPr lang="en-US" sz="2000" b="0" dirty="0">
              <a:solidFill>
                <a:srgbClr val="3616A2"/>
              </a:solidFill>
              <a:latin typeface="IPAPhon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1828800" y="304800"/>
            <a:ext cx="5605463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3616A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Where is the air flow blocked?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Manner - How the Air is Flowing</a:t>
            </a:r>
            <a:endParaRPr lang="en-US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Stops</a:t>
            </a:r>
            <a:br>
              <a:rPr lang="en-US" sz="2400" dirty="0"/>
            </a:br>
            <a:r>
              <a:rPr lang="en-US" sz="2400" dirty="0">
                <a:latin typeface="SILDoulosIPA-Regular" pitchFamily="-1" charset="0"/>
              </a:rPr>
              <a:t>[p] [t] [k] [b] [d] [g] [m] [n] [</a:t>
            </a:r>
            <a:r>
              <a:rPr lang="en-US" sz="2400" dirty="0" err="1">
                <a:latin typeface="Lucida Grande" pitchFamily="-1" charset="0"/>
              </a:rPr>
              <a:t>ŋ</a:t>
            </a:r>
            <a:r>
              <a:rPr lang="en-US" sz="2400" dirty="0">
                <a:latin typeface="SILDoulosIPA-Regular" pitchFamily="-1" charset="0"/>
              </a:rPr>
              <a:t>]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Fricatives</a:t>
            </a:r>
            <a:br>
              <a:rPr lang="en-US" sz="2400" dirty="0"/>
            </a:br>
            <a:r>
              <a:rPr lang="en-US" sz="2400" dirty="0">
                <a:latin typeface="SILDoulosIPA-Regular" pitchFamily="-1" charset="0"/>
              </a:rPr>
              <a:t>[f] [v] [</a:t>
            </a:r>
            <a:r>
              <a:rPr lang="en-US" sz="2400" dirty="0" err="1">
                <a:latin typeface="Lucida Grande" pitchFamily="-1" charset="0"/>
              </a:rPr>
              <a:t>θ</a:t>
            </a:r>
            <a:r>
              <a:rPr lang="en-US" sz="2400" dirty="0">
                <a:latin typeface="SILDoulosIPA-Regular" pitchFamily="-1" charset="0"/>
              </a:rPr>
              <a:t>] [</a:t>
            </a:r>
            <a:r>
              <a:rPr lang="en-US" sz="2400" dirty="0" err="1">
                <a:latin typeface="Lucida Grande" pitchFamily="-1" charset="0"/>
              </a:rPr>
              <a:t>ð</a:t>
            </a:r>
            <a:r>
              <a:rPr lang="en-US" sz="2400" dirty="0">
                <a:latin typeface="SILDoulosIPA-Regular" pitchFamily="-1" charset="0"/>
              </a:rPr>
              <a:t>] [s] [z] [</a:t>
            </a:r>
            <a:r>
              <a:rPr lang="en-US" sz="2400" dirty="0" err="1">
                <a:latin typeface="Lucida Grande" pitchFamily="-1" charset="0"/>
              </a:rPr>
              <a:t>ʃ</a:t>
            </a:r>
            <a:r>
              <a:rPr lang="en-US" sz="2400" dirty="0">
                <a:latin typeface="SILDoulosIPA-Regular" pitchFamily="-1" charset="0"/>
              </a:rPr>
              <a:t>] [</a:t>
            </a:r>
            <a:r>
              <a:rPr lang="en-US" sz="2400" dirty="0" err="1">
                <a:latin typeface="Lucida Grande" pitchFamily="-1" charset="0"/>
              </a:rPr>
              <a:t>ʒ</a:t>
            </a:r>
            <a:r>
              <a:rPr lang="en-US" sz="2400" dirty="0">
                <a:latin typeface="SILDoulosIPA-Regular" pitchFamily="-1" charset="0"/>
              </a:rPr>
              <a:t>]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Approximants/Glides</a:t>
            </a:r>
            <a:br>
              <a:rPr lang="en-US" sz="2400" dirty="0"/>
            </a:br>
            <a:r>
              <a:rPr lang="en-US" sz="2400" dirty="0">
                <a:latin typeface="SILDoulosIPA-Regular" pitchFamily="-1" charset="0"/>
              </a:rPr>
              <a:t>[</a:t>
            </a:r>
            <a:r>
              <a:rPr lang="en-US" sz="2400" dirty="0">
                <a:solidFill>
                  <a:schemeClr val="folHlink"/>
                </a:solidFill>
                <a:latin typeface="SILDoulosIPA-Regular" pitchFamily="-1" charset="0"/>
              </a:rPr>
              <a:t>w</a:t>
            </a:r>
            <a:r>
              <a:rPr lang="en-US" sz="2400" dirty="0">
                <a:latin typeface="SILDoulosIPA-Regular" pitchFamily="-1" charset="0"/>
              </a:rPr>
              <a:t>] [</a:t>
            </a:r>
            <a:r>
              <a:rPr lang="en-US" sz="2400" dirty="0">
                <a:solidFill>
                  <a:srgbClr val="B3129A"/>
                </a:solidFill>
                <a:latin typeface="SILDoulosIPA-Regular" pitchFamily="-1" charset="0"/>
              </a:rPr>
              <a:t>j</a:t>
            </a:r>
            <a:r>
              <a:rPr lang="en-US" sz="2400" dirty="0">
                <a:latin typeface="SILDoulosIPA-Regular" pitchFamily="-1" charset="0"/>
              </a:rPr>
              <a:t>] </a:t>
            </a:r>
            <a:r>
              <a:rPr lang="en-US" sz="2400" dirty="0"/>
              <a:t>(Like in “</a:t>
            </a:r>
            <a:r>
              <a:rPr lang="en-US" sz="2400" dirty="0">
                <a:solidFill>
                  <a:schemeClr val="folHlink"/>
                </a:solidFill>
              </a:rPr>
              <a:t>w</a:t>
            </a:r>
            <a:r>
              <a:rPr lang="en-US" sz="2400" dirty="0"/>
              <a:t>ater” and “</a:t>
            </a:r>
            <a:r>
              <a:rPr lang="en-US" sz="2400" dirty="0">
                <a:solidFill>
                  <a:srgbClr val="B3129A"/>
                </a:solidFill>
              </a:rPr>
              <a:t>y</a:t>
            </a:r>
            <a:r>
              <a:rPr lang="en-US" sz="2400" dirty="0"/>
              <a:t>ou”)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Liquids</a:t>
            </a:r>
            <a:br>
              <a:rPr lang="en-US" sz="2400" dirty="0"/>
            </a:br>
            <a:r>
              <a:rPr lang="en-US" sz="2400" dirty="0">
                <a:latin typeface="SILDoulosIPA-Regular" pitchFamily="-1" charset="0"/>
              </a:rPr>
              <a:t>[</a:t>
            </a:r>
            <a:r>
              <a:rPr lang="en-US" sz="2400" dirty="0" err="1">
                <a:latin typeface="Lucida Grande" pitchFamily="-1" charset="0"/>
              </a:rPr>
              <a:t>ɹ</a:t>
            </a:r>
            <a:r>
              <a:rPr lang="en-US" sz="2400" dirty="0">
                <a:latin typeface="SILDoulosIPA-Regular" pitchFamily="-1" charset="0"/>
              </a:rPr>
              <a:t>] [l]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Tap/Flap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latin typeface="SILDoulosIPA-Regular" pitchFamily="-1" charset="0"/>
              </a:rPr>
              <a:t>[</a:t>
            </a:r>
            <a:r>
              <a:rPr lang="en-US" sz="2400" dirty="0" err="1">
                <a:solidFill>
                  <a:schemeClr val="tx2"/>
                </a:solidFill>
                <a:latin typeface="Lucida Grande" pitchFamily="-1" charset="0"/>
              </a:rPr>
              <a:t>ɾ</a:t>
            </a:r>
            <a:r>
              <a:rPr lang="en-US" sz="2400" dirty="0">
                <a:latin typeface="SILDoulosIPA-Regular" pitchFamily="-1" charset="0"/>
              </a:rPr>
              <a:t>] </a:t>
            </a:r>
            <a:r>
              <a:rPr lang="en-US" sz="2400" dirty="0"/>
              <a:t>(Like in “wa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/>
              <a:t>er” and “bu</a:t>
            </a:r>
            <a:r>
              <a:rPr lang="en-US" sz="2400" dirty="0">
                <a:solidFill>
                  <a:schemeClr val="tx2"/>
                </a:solidFill>
              </a:rPr>
              <a:t>tt</a:t>
            </a:r>
            <a:r>
              <a:rPr lang="en-US" sz="2400" dirty="0"/>
              <a:t>er”)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Fricatives &amp; Affricates</a:t>
            </a:r>
            <a:endParaRPr lang="en-US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991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/>
              <a:t>Palatal sounds </a:t>
            </a:r>
            <a:r>
              <a:rPr lang="en-US" sz="2200" dirty="0">
                <a:latin typeface="SILDoulosIPA-Regular" pitchFamily="-1" charset="0"/>
              </a:rPr>
              <a:t>[</a:t>
            </a:r>
            <a:r>
              <a:rPr lang="en-US" sz="2200" dirty="0" err="1">
                <a:latin typeface="Lucida Grande" pitchFamily="-1" charset="0"/>
              </a:rPr>
              <a:t>ʒ</a:t>
            </a:r>
            <a:r>
              <a:rPr lang="en-US" sz="2200" dirty="0">
                <a:latin typeface="SILDoulosIPA-Regular" pitchFamily="-1" charset="0"/>
              </a:rPr>
              <a:t>] [</a:t>
            </a:r>
            <a:r>
              <a:rPr lang="en-US" sz="2200" dirty="0" err="1">
                <a:latin typeface="Lucida Grande" pitchFamily="-1" charset="0"/>
              </a:rPr>
              <a:t>ʃ</a:t>
            </a:r>
            <a:r>
              <a:rPr lang="en-US" sz="2200" dirty="0">
                <a:latin typeface="SILDoulosIPA-Regular" pitchFamily="-1" charset="0"/>
              </a:rPr>
              <a:t>] [</a:t>
            </a:r>
            <a:r>
              <a:rPr lang="en-US" sz="2200" dirty="0" err="1">
                <a:latin typeface="SILDoulosIPA-Regular" pitchFamily="-1" charset="0"/>
              </a:rPr>
              <a:t>d</a:t>
            </a:r>
            <a:r>
              <a:rPr lang="en-US" sz="2200" dirty="0" err="1">
                <a:latin typeface="Lucida Grande" pitchFamily="-1" charset="0"/>
              </a:rPr>
              <a:t>ʒ</a:t>
            </a:r>
            <a:r>
              <a:rPr lang="en-US" sz="2200" dirty="0">
                <a:latin typeface="SILDoulosIPA-Regular" pitchFamily="-1" charset="0"/>
              </a:rPr>
              <a:t>] [</a:t>
            </a:r>
            <a:r>
              <a:rPr lang="en-US" sz="2200" dirty="0" err="1">
                <a:latin typeface="SILDoulosIPA-Regular" pitchFamily="-1" charset="0"/>
              </a:rPr>
              <a:t>t</a:t>
            </a:r>
            <a:r>
              <a:rPr lang="en-US" sz="2200" dirty="0" err="1">
                <a:latin typeface="Lucida Grande" pitchFamily="-1" charset="0"/>
              </a:rPr>
              <a:t>ʃ</a:t>
            </a:r>
            <a:r>
              <a:rPr lang="en-US" sz="2200" dirty="0">
                <a:latin typeface="SILDoulosIPA-Regular" pitchFamily="-1" charset="0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>
              <a:latin typeface="SILDoulosIPA-Regular" pitchFamily="-1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/>
              <a:t>Palatal Fricatives – </a:t>
            </a:r>
            <a:r>
              <a:rPr lang="en-US" sz="2200" dirty="0">
                <a:latin typeface="SILDoulosIPA-Regular" pitchFamily="-1" charset="0"/>
              </a:rPr>
              <a:t>[</a:t>
            </a:r>
            <a:r>
              <a:rPr lang="en-US" sz="2200" dirty="0" err="1">
                <a:latin typeface="Lucida Grande" pitchFamily="-1" charset="0"/>
              </a:rPr>
              <a:t>ʒ</a:t>
            </a:r>
            <a:r>
              <a:rPr lang="en-US" sz="2200" dirty="0">
                <a:latin typeface="SILDoulosIPA-Regular" pitchFamily="-1" charset="0"/>
              </a:rPr>
              <a:t>] [</a:t>
            </a:r>
            <a:r>
              <a:rPr lang="en-US" sz="2200" dirty="0" err="1">
                <a:latin typeface="Lucida Grande" pitchFamily="-1" charset="0"/>
              </a:rPr>
              <a:t>ʃ</a:t>
            </a:r>
            <a:r>
              <a:rPr lang="en-US" sz="2200" dirty="0">
                <a:latin typeface="SILDoulosIPA-Regular" pitchFamily="-1" charset="0"/>
              </a:rPr>
              <a:t>]</a:t>
            </a:r>
            <a:br>
              <a:rPr lang="en-US" sz="2200" dirty="0">
                <a:latin typeface="SILDoulosIPA-Regular" pitchFamily="-1" charset="0"/>
              </a:rPr>
            </a:br>
            <a:r>
              <a:rPr lang="en-US" sz="2200" dirty="0"/>
              <a:t>[note: according to IPA chart these are strictly ‘post-alveolar’]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/>
              <a:t>Affricates - combination of stop + fricative - </a:t>
            </a:r>
            <a:r>
              <a:rPr lang="en-US" sz="2200" dirty="0">
                <a:latin typeface="SILDoulosIPA-Regular" pitchFamily="-1" charset="0"/>
              </a:rPr>
              <a:t>[</a:t>
            </a:r>
            <a:r>
              <a:rPr lang="en-US" sz="2200" dirty="0" err="1">
                <a:latin typeface="SILDoulosIPA-Regular" pitchFamily="-1" charset="0"/>
              </a:rPr>
              <a:t>d</a:t>
            </a:r>
            <a:r>
              <a:rPr lang="en-US" sz="2200" dirty="0" err="1">
                <a:latin typeface="Lucida Grande" pitchFamily="-1" charset="0"/>
              </a:rPr>
              <a:t>ʒ</a:t>
            </a:r>
            <a:r>
              <a:rPr lang="en-US" sz="2200" dirty="0">
                <a:latin typeface="SILDoulosIPA-Regular" pitchFamily="-1" charset="0"/>
              </a:rPr>
              <a:t>] [</a:t>
            </a:r>
            <a:r>
              <a:rPr lang="en-US" sz="2200" dirty="0" err="1">
                <a:latin typeface="SILDoulosIPA-Regular" pitchFamily="-1" charset="0"/>
              </a:rPr>
              <a:t>t</a:t>
            </a:r>
            <a:r>
              <a:rPr lang="en-US" sz="2200" dirty="0" err="1">
                <a:latin typeface="Lucida Grande" pitchFamily="-1" charset="0"/>
              </a:rPr>
              <a:t>ʃ</a:t>
            </a:r>
            <a:r>
              <a:rPr lang="en-US" sz="2200" dirty="0" smtClean="0">
                <a:latin typeface="SILDoulosIPA-Regular" pitchFamily="-1" charset="0"/>
              </a:rPr>
              <a:t>]</a:t>
            </a:r>
            <a:r>
              <a:rPr lang="en-US" sz="2200" dirty="0" smtClean="0"/>
              <a:t>, </a:t>
            </a:r>
            <a:r>
              <a:rPr lang="en-US" sz="2200" dirty="0"/>
              <a:t>as in </a:t>
            </a:r>
            <a:r>
              <a:rPr lang="en-US" sz="2200" i="1" dirty="0">
                <a:solidFill>
                  <a:schemeClr val="tx2"/>
                </a:solidFill>
              </a:rPr>
              <a:t>j</a:t>
            </a:r>
            <a:r>
              <a:rPr lang="en-US" sz="2200" i="1" dirty="0"/>
              <a:t>u</a:t>
            </a:r>
            <a:r>
              <a:rPr lang="en-US" sz="2200" i="1" dirty="0">
                <a:solidFill>
                  <a:schemeClr val="tx2"/>
                </a:solidFill>
              </a:rPr>
              <a:t>dg</a:t>
            </a:r>
            <a:r>
              <a:rPr lang="en-US" sz="2200" i="1" dirty="0"/>
              <a:t>e</a:t>
            </a:r>
            <a:r>
              <a:rPr lang="en-US" sz="2200" dirty="0"/>
              <a:t>, </a:t>
            </a:r>
            <a:r>
              <a:rPr lang="en-US" sz="2200" i="1" dirty="0">
                <a:solidFill>
                  <a:schemeClr val="tx2"/>
                </a:solidFill>
              </a:rPr>
              <a:t>ch</a:t>
            </a:r>
            <a:r>
              <a:rPr lang="en-US" sz="2200" i="1" dirty="0"/>
              <a:t>ur</a:t>
            </a:r>
            <a:r>
              <a:rPr lang="en-US" sz="2200" i="1" dirty="0">
                <a:solidFill>
                  <a:schemeClr val="tx2"/>
                </a:solidFill>
              </a:rPr>
              <a:t>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/>
              <a:t>E</a:t>
            </a:r>
            <a:r>
              <a:rPr lang="en-US" sz="2200" dirty="0" smtClean="0"/>
              <a:t>x</a:t>
            </a:r>
            <a:r>
              <a:rPr lang="en-US" sz="2200" dirty="0"/>
              <a:t>: affricate in fast speech: “Wha</a:t>
            </a:r>
            <a:r>
              <a:rPr lang="en-US" sz="2200" dirty="0">
                <a:solidFill>
                  <a:schemeClr val="tx2"/>
                </a:solidFill>
              </a:rPr>
              <a:t>t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2"/>
                </a:solidFill>
              </a:rPr>
              <a:t>sh</a:t>
            </a:r>
            <a:r>
              <a:rPr lang="en-US" sz="2200" dirty="0"/>
              <a:t>ould…?”, 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/>
              <a:t>	</a:t>
            </a:r>
            <a:r>
              <a:rPr lang="en-US" sz="2200" dirty="0" smtClean="0"/>
              <a:t>			      </a:t>
            </a:r>
            <a:r>
              <a:rPr lang="en-US" sz="2200" dirty="0" smtClean="0"/>
              <a:t>“</a:t>
            </a:r>
            <a:r>
              <a:rPr lang="en-US" sz="2200" dirty="0"/>
              <a:t>What did you do? = </a:t>
            </a:r>
            <a:r>
              <a:rPr lang="en-US" sz="2200" dirty="0" err="1"/>
              <a:t>Wha</a:t>
            </a:r>
            <a:r>
              <a:rPr lang="en-US" sz="2200" dirty="0" err="1">
                <a:solidFill>
                  <a:srgbClr val="B3129A"/>
                </a:solidFill>
              </a:rPr>
              <a:t>d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B3129A"/>
                </a:solidFill>
              </a:rPr>
              <a:t>j</a:t>
            </a:r>
            <a:r>
              <a:rPr lang="en-US" sz="2200" dirty="0" err="1"/>
              <a:t>a</a:t>
            </a:r>
            <a:r>
              <a:rPr lang="en-US" sz="2200" dirty="0"/>
              <a:t> do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/>
              <a:t>					          </a:t>
            </a:r>
            <a:r>
              <a:rPr lang="en-US" sz="2200" dirty="0">
                <a:latin typeface="SILDoulosIPA-Regular" pitchFamily="-1" charset="0"/>
              </a:rPr>
              <a:t>[t </a:t>
            </a:r>
            <a:r>
              <a:rPr lang="en-US" sz="2200" dirty="0" err="1">
                <a:latin typeface="Lucida Grande" pitchFamily="-1" charset="0"/>
              </a:rPr>
              <a:t>ʃ</a:t>
            </a:r>
            <a:r>
              <a:rPr lang="en-US" sz="2200" dirty="0">
                <a:latin typeface="SILDoulosIPA-Regular" pitchFamily="-1" charset="0"/>
              </a:rPr>
              <a:t>]  		   [d </a:t>
            </a:r>
            <a:r>
              <a:rPr lang="en-US" sz="2200" dirty="0" err="1">
                <a:latin typeface="Lucida Grande" pitchFamily="-1" charset="0"/>
              </a:rPr>
              <a:t>ʒ</a:t>
            </a:r>
            <a:r>
              <a:rPr lang="en-US" sz="2200" dirty="0">
                <a:latin typeface="SILDoulosIPA-Regular" pitchFamily="-1" charset="0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>
                <a:latin typeface="IPAPhon" charset="0"/>
              </a:rPr>
              <a:t>	   Said fast, this sounds like “</a:t>
            </a:r>
            <a:r>
              <a:rPr lang="en-US" sz="2200" dirty="0" err="1">
                <a:latin typeface="IPAPhon" charset="0"/>
              </a:rPr>
              <a:t>Wha</a:t>
            </a:r>
            <a:r>
              <a:rPr lang="en-US" sz="2200" dirty="0" err="1">
                <a:solidFill>
                  <a:schemeClr val="tx2"/>
                </a:solidFill>
                <a:latin typeface="IPAPhon" charset="0"/>
              </a:rPr>
              <a:t>ch</a:t>
            </a:r>
            <a:r>
              <a:rPr lang="en-US" sz="2200" dirty="0" err="1">
                <a:latin typeface="IPAPhon" charset="0"/>
              </a:rPr>
              <a:t>ould</a:t>
            </a:r>
            <a:r>
              <a:rPr lang="en-US" sz="2200" dirty="0">
                <a:latin typeface="IPAPhon" charset="0"/>
              </a:rPr>
              <a:t>…?” or “</a:t>
            </a:r>
            <a:r>
              <a:rPr lang="en-US" sz="2200" dirty="0" err="1">
                <a:latin typeface="IPAPhon" charset="0"/>
              </a:rPr>
              <a:t>Wha</a:t>
            </a:r>
            <a:r>
              <a:rPr lang="en-US" sz="2200" dirty="0" err="1">
                <a:solidFill>
                  <a:srgbClr val="B3129A"/>
                </a:solidFill>
                <a:latin typeface="IPAPhon" charset="0"/>
              </a:rPr>
              <a:t>j</a:t>
            </a:r>
            <a:r>
              <a:rPr lang="en-US" sz="2200" dirty="0" err="1">
                <a:latin typeface="IPAPhon" charset="0"/>
              </a:rPr>
              <a:t>ado</a:t>
            </a:r>
            <a:r>
              <a:rPr lang="en-US" sz="2200" dirty="0">
                <a:latin typeface="IPAPhon" charset="0"/>
              </a:rPr>
              <a:t>?”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/>
              <a:t>Sounds of Language</a:t>
            </a:r>
          </a:p>
        </p:txBody>
      </p:sp>
      <p:pic>
        <p:nvPicPr>
          <p:cNvPr id="555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4582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8153400" cy="1143000"/>
          </a:xfrm>
        </p:spPr>
        <p:txBody>
          <a:bodyPr/>
          <a:lstStyle/>
          <a:p>
            <a:pPr eaLnBrk="1" hangingPunct="1"/>
            <a:r>
              <a:rPr lang="en-US"/>
              <a:t>What are the vocal folds doing?</a:t>
            </a:r>
          </a:p>
        </p:txBody>
      </p:sp>
      <p:pic>
        <p:nvPicPr>
          <p:cNvPr id="621571" name="Picture 3" descr="vfold-cl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3267075"/>
            <a:ext cx="20034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72" name="Picture 4" descr="vfold-o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38500"/>
            <a:ext cx="20939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762000" y="19812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"/>
              </a:rPr>
              <a:t>		closed		  open </a:t>
            </a:r>
          </a:p>
          <a:p>
            <a:r>
              <a:rPr lang="en-US" sz="3200" dirty="0">
                <a:solidFill>
                  <a:srgbClr val="2AFF33"/>
                </a:solidFill>
                <a:latin typeface="Calibri"/>
              </a:rPr>
              <a:t>		</a:t>
            </a:r>
            <a:r>
              <a:rPr lang="en-US" sz="3200" dirty="0">
                <a:solidFill>
                  <a:srgbClr val="0C6034"/>
                </a:solidFill>
                <a:latin typeface="Calibri"/>
              </a:rPr>
              <a:t>voiced</a:t>
            </a:r>
            <a:r>
              <a:rPr lang="en-US" sz="3200" dirty="0">
                <a:solidFill>
                  <a:srgbClr val="2AFF33"/>
                </a:solidFill>
                <a:latin typeface="Calibri"/>
              </a:rPr>
              <a:t>	</a:t>
            </a:r>
            <a:r>
              <a:rPr lang="en-US" sz="3200" dirty="0">
                <a:latin typeface="Calibri"/>
              </a:rPr>
              <a:t>	</a:t>
            </a:r>
            <a:r>
              <a:rPr lang="en-US" sz="3200" dirty="0">
                <a:solidFill>
                  <a:schemeClr val="bg2"/>
                </a:solidFill>
                <a:latin typeface="Calibri"/>
              </a:rPr>
              <a:t>voiceless</a:t>
            </a:r>
            <a:endParaRPr lang="en-US" sz="3200" dirty="0">
              <a:solidFill>
                <a:schemeClr val="tx2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Voiced &amp; Voiceless Consonants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Consonants either </a:t>
            </a:r>
            <a:r>
              <a:rPr lang="en-US" dirty="0">
                <a:solidFill>
                  <a:srgbClr val="0C6034"/>
                </a:solidFill>
              </a:rPr>
              <a:t>voiced</a:t>
            </a:r>
            <a:r>
              <a:rPr lang="en-US" dirty="0"/>
              <a:t> or </a:t>
            </a:r>
            <a:r>
              <a:rPr lang="en-US" dirty="0">
                <a:solidFill>
                  <a:schemeClr val="bg2"/>
                </a:solidFill>
              </a:rPr>
              <a:t>voiceless</a:t>
            </a:r>
            <a:r>
              <a:rPr lang="en-US" dirty="0"/>
              <a:t>.  </a:t>
            </a:r>
          </a:p>
          <a:p>
            <a:pPr eaLnBrk="1" hangingPunct="1">
              <a:buFontTx/>
              <a:buNone/>
            </a:pPr>
            <a:r>
              <a:rPr lang="en-US" dirty="0"/>
              <a:t>English pairs: </a:t>
            </a:r>
          </a:p>
          <a:p>
            <a:pPr eaLnBrk="1" hangingPunct="1"/>
            <a:endParaRPr lang="en-US" dirty="0"/>
          </a:p>
          <a:p>
            <a:pPr lvl="1" eaLnBrk="1" hangingPunct="1">
              <a:buFontTx/>
              <a:buNone/>
            </a:pPr>
            <a:r>
              <a:rPr lang="en-US" sz="3200" dirty="0">
                <a:solidFill>
                  <a:srgbClr val="0C6034"/>
                </a:solidFill>
                <a:latin typeface="SILDoulosIPA-Regular" pitchFamily="-1" charset="0"/>
              </a:rPr>
              <a:t>b</a:t>
            </a:r>
            <a:r>
              <a:rPr lang="en-US" sz="3200" dirty="0">
                <a:latin typeface="SILDoulosIPA-Regular" pitchFamily="-1" charset="0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SILDoulosIPA-Regular" pitchFamily="-1" charset="0"/>
              </a:rPr>
              <a:t>p</a:t>
            </a:r>
            <a:r>
              <a:rPr lang="en-US" sz="3200" dirty="0">
                <a:latin typeface="SILDoulosIPA-Regular" pitchFamily="-1" charset="0"/>
              </a:rPr>
              <a:t>		</a:t>
            </a:r>
            <a:r>
              <a:rPr lang="en-US" sz="3200" dirty="0">
                <a:solidFill>
                  <a:srgbClr val="0C6034"/>
                </a:solidFill>
                <a:latin typeface="SILDoulosIPA-Regular" pitchFamily="-1" charset="0"/>
              </a:rPr>
              <a:t>v </a:t>
            </a:r>
            <a:r>
              <a:rPr lang="en-US" sz="3200" dirty="0">
                <a:solidFill>
                  <a:schemeClr val="bg2"/>
                </a:solidFill>
                <a:latin typeface="SILDoulosIPA-Regular" pitchFamily="-1" charset="0"/>
              </a:rPr>
              <a:t>f</a:t>
            </a:r>
            <a:r>
              <a:rPr lang="en-US" sz="3200" dirty="0">
                <a:latin typeface="SILDoulosIPA-Regular" pitchFamily="-1" charset="0"/>
              </a:rPr>
              <a:t>		</a:t>
            </a:r>
            <a:r>
              <a:rPr lang="en-US" sz="3200" dirty="0">
                <a:solidFill>
                  <a:srgbClr val="0C6034"/>
                </a:solidFill>
                <a:latin typeface="SILDoulosIPA-Regular" pitchFamily="-1" charset="0"/>
              </a:rPr>
              <a:t>d</a:t>
            </a:r>
            <a:r>
              <a:rPr lang="en-US" sz="3200" dirty="0">
                <a:latin typeface="SILDoulosIPA-Regular" pitchFamily="-1" charset="0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SILDoulosIPA-Regular" pitchFamily="-1" charset="0"/>
              </a:rPr>
              <a:t>t</a:t>
            </a:r>
          </a:p>
          <a:p>
            <a:pPr lvl="1" eaLnBrk="1" hangingPunct="1">
              <a:buFontTx/>
              <a:buNone/>
            </a:pPr>
            <a:r>
              <a:rPr lang="en-US" sz="3200" dirty="0">
                <a:solidFill>
                  <a:srgbClr val="0C6034"/>
                </a:solidFill>
                <a:latin typeface="SILDoulosIPA-Regular" pitchFamily="-1" charset="0"/>
              </a:rPr>
              <a:t>z</a:t>
            </a:r>
            <a:r>
              <a:rPr lang="en-US" sz="3200" dirty="0">
                <a:latin typeface="SILDoulosIPA-Regular" pitchFamily="-1" charset="0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SILDoulosIPA-Regular" pitchFamily="-1" charset="0"/>
              </a:rPr>
              <a:t>s</a:t>
            </a:r>
            <a:r>
              <a:rPr lang="en-US" sz="3200" dirty="0">
                <a:latin typeface="SILDoulosIPA-Regular" pitchFamily="-1" charset="0"/>
              </a:rPr>
              <a:t>		</a:t>
            </a:r>
            <a:r>
              <a:rPr lang="en-US" sz="3200" dirty="0" err="1">
                <a:solidFill>
                  <a:srgbClr val="0C6034"/>
                </a:solidFill>
                <a:latin typeface="Lucida Grande" pitchFamily="-1" charset="0"/>
              </a:rPr>
              <a:t>ð</a:t>
            </a:r>
            <a:r>
              <a:rPr lang="en-US" sz="3200" dirty="0">
                <a:latin typeface="SILDoulosIPA-Regular" pitchFamily="-1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ucida Grande" pitchFamily="-1" charset="0"/>
              </a:rPr>
              <a:t>θ</a:t>
            </a:r>
            <a:r>
              <a:rPr lang="en-US" sz="3200" dirty="0">
                <a:solidFill>
                  <a:srgbClr val="1BEDFF"/>
                </a:solidFill>
                <a:latin typeface="SILDoulosIPA-Regular" pitchFamily="-1" charset="0"/>
              </a:rPr>
              <a:t>		</a:t>
            </a:r>
            <a:r>
              <a:rPr lang="en-US" sz="3200" dirty="0" err="1">
                <a:solidFill>
                  <a:srgbClr val="0C6034"/>
                </a:solidFill>
                <a:latin typeface="Lucida Grande" pitchFamily="-1" charset="0"/>
              </a:rPr>
              <a:t>ʃ</a:t>
            </a:r>
            <a:r>
              <a:rPr lang="en-US" sz="3200" dirty="0">
                <a:solidFill>
                  <a:srgbClr val="1BEDFF"/>
                </a:solidFill>
                <a:latin typeface="SILDoulosIPA-Regular" pitchFamily="-1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Lucida Grande" pitchFamily="-1" charset="0"/>
              </a:rPr>
              <a:t>ʒ</a:t>
            </a:r>
            <a:r>
              <a:rPr lang="en-US" sz="3200" dirty="0">
                <a:solidFill>
                  <a:srgbClr val="1BEDFF"/>
                </a:solidFill>
                <a:latin typeface="SILDoulosIPA-Regular" pitchFamily="-1" charset="0"/>
              </a:rPr>
              <a:t>		</a:t>
            </a:r>
            <a:r>
              <a:rPr lang="en-US" sz="3200" dirty="0" err="1">
                <a:solidFill>
                  <a:srgbClr val="0C6034"/>
                </a:solidFill>
                <a:latin typeface="SILDoulosIPA-Regular" pitchFamily="-1" charset="0"/>
              </a:rPr>
              <a:t>t</a:t>
            </a:r>
            <a:r>
              <a:rPr lang="en-US" sz="3200" dirty="0" err="1">
                <a:solidFill>
                  <a:srgbClr val="0C6034"/>
                </a:solidFill>
                <a:latin typeface="Lucida Grande" pitchFamily="-1" charset="0"/>
              </a:rPr>
              <a:t>ʃ</a:t>
            </a:r>
            <a:r>
              <a:rPr lang="en-US" sz="3200" dirty="0">
                <a:solidFill>
                  <a:srgbClr val="1BEDFF"/>
                </a:solidFill>
                <a:latin typeface="SILDoulosIPA-Regular" pitchFamily="-1" charset="0"/>
              </a:rPr>
              <a:t>  </a:t>
            </a:r>
            <a:r>
              <a:rPr lang="en-US" sz="3200" dirty="0" err="1">
                <a:solidFill>
                  <a:schemeClr val="bg2"/>
                </a:solidFill>
                <a:latin typeface="SILDoulosIPA-Regular" pitchFamily="-1" charset="0"/>
              </a:rPr>
              <a:t>d</a:t>
            </a:r>
            <a:r>
              <a:rPr lang="en-US" sz="3200" dirty="0" err="1">
                <a:solidFill>
                  <a:schemeClr val="bg2"/>
                </a:solidFill>
                <a:latin typeface="Lucida Grande" pitchFamily="-1" charset="0"/>
              </a:rPr>
              <a:t>ʒ</a:t>
            </a:r>
            <a:endParaRPr lang="en-US" sz="3200" dirty="0">
              <a:solidFill>
                <a:schemeClr val="bg2"/>
              </a:solidFill>
              <a:latin typeface="SILDoulosIPA-Regular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Describing Sounds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781800" cy="1143000"/>
          </a:xfrm>
        </p:spPr>
        <p:txBody>
          <a:bodyPr/>
          <a:lstStyle/>
          <a:p>
            <a:pPr eaLnBrk="1" hangingPunct="1"/>
            <a:r>
              <a:rPr lang="en-US" sz="3200"/>
              <a:t>Features</a:t>
            </a:r>
            <a:endParaRPr lang="en-US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Ways of </a:t>
            </a:r>
            <a:r>
              <a:rPr lang="en-US" sz="2400" i="1"/>
              <a:t>describing</a:t>
            </a:r>
            <a:r>
              <a:rPr lang="en-US" sz="2400"/>
              <a:t> sounds</a:t>
            </a:r>
            <a:br>
              <a:rPr lang="en-US" sz="2400"/>
            </a:br>
            <a:r>
              <a:rPr lang="en-US" sz="2400"/>
              <a:t>e.g., [t] = voiceless, alveolar, stop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Stronger claim: features are the </a:t>
            </a:r>
            <a:r>
              <a:rPr lang="en-US" sz="2400" i="1"/>
              <a:t>smallest building blocks of language</a:t>
            </a:r>
            <a:r>
              <a:rPr lang="en-US" sz="2400"/>
              <a:t>, used to store sounds in the mind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 i="1">
                <a:solidFill>
                  <a:schemeClr val="tx2"/>
                </a:solidFill>
              </a:rPr>
              <a:t>Atoms of Speech</a:t>
            </a:r>
            <a:endParaRPr lang="en-US" sz="2400" i="1"/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4648200"/>
            <a:ext cx="16287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31242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" pitchFamily="-1" charset="0"/>
              </a:rPr>
              <a:t>Roman Jakobson, 1896-1982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991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Prediction: by combining a small number of atomic features, it should be possible to create a larger number of speech sounds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Goal: a set of universal features should make it possible to describe the speech sounds of all of the languages of the world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Different languages choose different feature combinations</a:t>
            </a:r>
          </a:p>
        </p:txBody>
      </p:sp>
      <p:sp>
        <p:nvSpPr>
          <p:cNvPr id="6256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67818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Features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690" name="Object 2"/>
          <p:cNvGraphicFramePr>
            <a:graphicFrameLocks noGrp="1"/>
          </p:cNvGraphicFramePr>
          <p:nvPr>
            <p:ph type="tbl" idx="4294967295"/>
          </p:nvPr>
        </p:nvGraphicFramePr>
        <p:xfrm>
          <a:off x="901700" y="50165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6" name="Document" r:id="rId4" imgW="8375904" imgH="6748272" progId="Word.Document.8">
                  <p:embed/>
                </p:oleObj>
              </mc:Choice>
              <mc:Fallback>
                <p:oleObj name="Document" r:id="rId4" imgW="8375904" imgH="6748272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0165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1" name="AutoShape 3"/>
          <p:cNvSpPr>
            <a:spLocks noChangeArrowheads="1"/>
          </p:cNvSpPr>
          <p:nvPr/>
        </p:nvSpPr>
        <p:spPr bwMode="auto">
          <a:xfrm>
            <a:off x="5105400" y="4495800"/>
            <a:ext cx="2286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Lucida Grande" pitchFamily="-1" charset="0"/>
              </a:rPr>
              <a:t>ɹ</a:t>
            </a:r>
            <a:endParaRPr lang="en-US" b="0" dirty="0">
              <a:solidFill>
                <a:schemeClr val="bg1"/>
              </a:solidFill>
              <a:latin typeface="SILDoulosIPA-Regular" pitchFamily="-1" charset="0"/>
            </a:endParaRPr>
          </a:p>
        </p:txBody>
      </p:sp>
      <p:sp>
        <p:nvSpPr>
          <p:cNvPr id="626692" name="Rounded Rectangle 3"/>
          <p:cNvSpPr>
            <a:spLocks noChangeArrowheads="1"/>
          </p:cNvSpPr>
          <p:nvPr/>
        </p:nvSpPr>
        <p:spPr bwMode="auto">
          <a:xfrm>
            <a:off x="6934200" y="1143000"/>
            <a:ext cx="304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7908925" y="18462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627715" name="Object 3"/>
          <p:cNvGraphicFramePr>
            <a:graphicFrameLocks noGrp="1"/>
          </p:cNvGraphicFramePr>
          <p:nvPr>
            <p:ph type="tbl" idx="4294967295"/>
          </p:nvPr>
        </p:nvGraphicFramePr>
        <p:xfrm>
          <a:off x="838200" y="45720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21" name="Document" r:id="rId3" imgW="8375904" imgH="6748272" progId="Word.Document.8">
                  <p:embed/>
                </p:oleObj>
              </mc:Choice>
              <mc:Fallback>
                <p:oleObj name="Document" r:id="rId3" imgW="8375904" imgH="6748272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6" name="AutoShape 6"/>
          <p:cNvSpPr>
            <a:spLocks noChangeArrowheads="1"/>
          </p:cNvSpPr>
          <p:nvPr/>
        </p:nvSpPr>
        <p:spPr bwMode="auto">
          <a:xfrm>
            <a:off x="5410200" y="1981200"/>
            <a:ext cx="977900" cy="433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7717" name="Rectangle 7"/>
          <p:cNvSpPr>
            <a:spLocks noChangeArrowheads="1"/>
          </p:cNvSpPr>
          <p:nvPr/>
        </p:nvSpPr>
        <p:spPr bwMode="auto">
          <a:xfrm>
            <a:off x="5715000" y="18288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7718" name="AutoShape 8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7719" name="Rectangle 9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7720" name="AutoShape 10"/>
          <p:cNvSpPr>
            <a:spLocks noChangeArrowheads="1"/>
          </p:cNvSpPr>
          <p:nvPr/>
        </p:nvSpPr>
        <p:spPr bwMode="auto">
          <a:xfrm>
            <a:off x="6116638" y="27559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7721" name="Rectangle 11"/>
          <p:cNvSpPr>
            <a:spLocks noChangeArrowheads="1"/>
          </p:cNvSpPr>
          <p:nvPr/>
        </p:nvSpPr>
        <p:spPr bwMode="auto">
          <a:xfrm>
            <a:off x="6324600" y="27051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7722" name="AutoShape 3"/>
          <p:cNvSpPr>
            <a:spLocks noChangeArrowheads="1"/>
          </p:cNvSpPr>
          <p:nvPr/>
        </p:nvSpPr>
        <p:spPr bwMode="auto">
          <a:xfrm>
            <a:off x="5029200" y="4495800"/>
            <a:ext cx="2286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Lucida Grande" pitchFamily="-1" charset="0"/>
              </a:rPr>
              <a:t>ɹ</a:t>
            </a:r>
            <a:endParaRPr lang="en-US" b="0" dirty="0">
              <a:solidFill>
                <a:schemeClr val="bg1"/>
              </a:solidFill>
              <a:latin typeface="SILDoulosIPA-Regular" pitchFamily="-1" charset="0"/>
            </a:endParaRPr>
          </a:p>
        </p:txBody>
      </p:sp>
      <p:sp>
        <p:nvSpPr>
          <p:cNvPr id="627723" name="Rounded Rectangle 13"/>
          <p:cNvSpPr>
            <a:spLocks noChangeArrowheads="1"/>
          </p:cNvSpPr>
          <p:nvPr/>
        </p:nvSpPr>
        <p:spPr bwMode="auto">
          <a:xfrm>
            <a:off x="6858000" y="11430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7724" name="Rounded Rectangle 21"/>
          <p:cNvSpPr>
            <a:spLocks noChangeArrowheads="1"/>
          </p:cNvSpPr>
          <p:nvPr/>
        </p:nvSpPr>
        <p:spPr bwMode="auto">
          <a:xfrm>
            <a:off x="2209800" y="2667000"/>
            <a:ext cx="304800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7725" name="AutoShape 10"/>
          <p:cNvSpPr>
            <a:spLocks noChangeArrowheads="1"/>
          </p:cNvSpPr>
          <p:nvPr/>
        </p:nvSpPr>
        <p:spPr bwMode="auto">
          <a:xfrm>
            <a:off x="2209800" y="26670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7726" name="Rectangle 11"/>
          <p:cNvSpPr>
            <a:spLocks noChangeArrowheads="1"/>
          </p:cNvSpPr>
          <p:nvPr/>
        </p:nvSpPr>
        <p:spPr bwMode="auto">
          <a:xfrm>
            <a:off x="2417763" y="2616200"/>
            <a:ext cx="4905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7908925" y="18462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628739" name="Object 3"/>
          <p:cNvGraphicFramePr>
            <a:graphicFrameLocks noGrp="1"/>
          </p:cNvGraphicFramePr>
          <p:nvPr>
            <p:ph type="tbl" idx="4294967295"/>
          </p:nvPr>
        </p:nvGraphicFramePr>
        <p:xfrm>
          <a:off x="838200" y="45720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5" name="Document" r:id="rId4" imgW="8375904" imgH="6748272" progId="Word.Document.8">
                  <p:embed/>
                </p:oleObj>
              </mc:Choice>
              <mc:Fallback>
                <p:oleObj name="Document" r:id="rId4" imgW="8375904" imgH="6748272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40" name="AutoShape 4"/>
          <p:cNvSpPr>
            <a:spLocks noChangeArrowheads="1"/>
          </p:cNvSpPr>
          <p:nvPr/>
        </p:nvSpPr>
        <p:spPr bwMode="auto">
          <a:xfrm rot="10800000" flipH="1">
            <a:off x="2374900" y="3200400"/>
            <a:ext cx="2197100" cy="2211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rgbClr val="C29EF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2438400" y="3962400"/>
            <a:ext cx="1958975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“</a:t>
            </a:r>
            <a:r>
              <a:rPr lang="en-US" sz="4000">
                <a:solidFill>
                  <a:srgbClr val="1C5782"/>
                </a:solidFill>
                <a:latin typeface="Helvetica" pitchFamily="-1" charset="0"/>
              </a:rPr>
              <a:t>F</a:t>
            </a:r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uji”</a:t>
            </a:r>
          </a:p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“Cu</a:t>
            </a:r>
            <a:r>
              <a:rPr lang="en-US" sz="4000">
                <a:solidFill>
                  <a:srgbClr val="1C5782"/>
                </a:solidFill>
                <a:latin typeface="Helvetica" pitchFamily="-1" charset="0"/>
              </a:rPr>
              <a:t>b</a:t>
            </a:r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a”</a:t>
            </a:r>
          </a:p>
        </p:txBody>
      </p:sp>
      <p:sp>
        <p:nvSpPr>
          <p:cNvPr id="628742" name="AutoShape 6"/>
          <p:cNvSpPr>
            <a:spLocks noChangeArrowheads="1"/>
          </p:cNvSpPr>
          <p:nvPr/>
        </p:nvSpPr>
        <p:spPr bwMode="auto">
          <a:xfrm>
            <a:off x="5410200" y="1981200"/>
            <a:ext cx="977900" cy="433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5715000" y="18288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8744" name="AutoShape 8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8746" name="AutoShape 10"/>
          <p:cNvSpPr>
            <a:spLocks noChangeArrowheads="1"/>
          </p:cNvSpPr>
          <p:nvPr/>
        </p:nvSpPr>
        <p:spPr bwMode="auto">
          <a:xfrm>
            <a:off x="6116638" y="27559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8747" name="Rectangle 11"/>
          <p:cNvSpPr>
            <a:spLocks noChangeArrowheads="1"/>
          </p:cNvSpPr>
          <p:nvPr/>
        </p:nvSpPr>
        <p:spPr bwMode="auto">
          <a:xfrm>
            <a:off x="6324600" y="27051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8748" name="AutoShape 3"/>
          <p:cNvSpPr>
            <a:spLocks noChangeArrowheads="1"/>
          </p:cNvSpPr>
          <p:nvPr/>
        </p:nvSpPr>
        <p:spPr bwMode="auto">
          <a:xfrm>
            <a:off x="5029200" y="4495800"/>
            <a:ext cx="2286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Lucida Grande" pitchFamily="-1" charset="0"/>
              </a:rPr>
              <a:t>ɹ</a:t>
            </a:r>
            <a:endParaRPr lang="en-US" b="0" dirty="0">
              <a:solidFill>
                <a:schemeClr val="bg1"/>
              </a:solidFill>
              <a:latin typeface="SILDoulosIPA-Regular" pitchFamily="-1" charset="0"/>
            </a:endParaRPr>
          </a:p>
        </p:txBody>
      </p:sp>
      <p:sp>
        <p:nvSpPr>
          <p:cNvPr id="628749" name="Rounded Rectangle 13"/>
          <p:cNvSpPr>
            <a:spLocks noChangeArrowheads="1"/>
          </p:cNvSpPr>
          <p:nvPr/>
        </p:nvSpPr>
        <p:spPr bwMode="auto">
          <a:xfrm>
            <a:off x="6858000" y="1143000"/>
            <a:ext cx="3810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7908925" y="18462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629763" name="Object 3"/>
          <p:cNvGraphicFramePr>
            <a:graphicFrameLocks noGrp="1"/>
          </p:cNvGraphicFramePr>
          <p:nvPr>
            <p:ph type="tbl" idx="4294967295"/>
          </p:nvPr>
        </p:nvGraphicFramePr>
        <p:xfrm>
          <a:off x="838200" y="45720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69" name="Document" r:id="rId4" imgW="8375904" imgH="6748272" progId="Word.Document.8">
                  <p:embed/>
                </p:oleObj>
              </mc:Choice>
              <mc:Fallback>
                <p:oleObj name="Document" r:id="rId4" imgW="8375904" imgH="6748272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64" name="AutoShape 4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9766" name="AutoShape 6"/>
          <p:cNvSpPr>
            <a:spLocks noChangeArrowheads="1"/>
          </p:cNvSpPr>
          <p:nvPr/>
        </p:nvSpPr>
        <p:spPr bwMode="auto">
          <a:xfrm>
            <a:off x="6116638" y="27559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6324600" y="27051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29768" name="AutoShape 8"/>
          <p:cNvSpPr>
            <a:spLocks noChangeArrowheads="1"/>
          </p:cNvSpPr>
          <p:nvPr/>
        </p:nvSpPr>
        <p:spPr bwMode="auto">
          <a:xfrm rot="10800000">
            <a:off x="3289300" y="2298700"/>
            <a:ext cx="2349500" cy="941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3581400" y="2603500"/>
            <a:ext cx="15922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“a</a:t>
            </a:r>
            <a:r>
              <a:rPr lang="en-US" sz="4000">
                <a:solidFill>
                  <a:srgbClr val="1C5782"/>
                </a:solidFill>
                <a:latin typeface="Helvetica" pitchFamily="-1" charset="0"/>
              </a:rPr>
              <a:t>ñ</a:t>
            </a:r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o”</a:t>
            </a:r>
          </a:p>
        </p:txBody>
      </p:sp>
      <p:sp>
        <p:nvSpPr>
          <p:cNvPr id="629770" name="AutoShape 3"/>
          <p:cNvSpPr>
            <a:spLocks noChangeArrowheads="1"/>
          </p:cNvSpPr>
          <p:nvPr/>
        </p:nvSpPr>
        <p:spPr bwMode="auto">
          <a:xfrm>
            <a:off x="5029200" y="44958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Lucida Grande" pitchFamily="-1" charset="0"/>
              </a:rPr>
              <a:t>ɹ</a:t>
            </a:r>
            <a:endParaRPr lang="en-US" b="0" dirty="0">
              <a:solidFill>
                <a:schemeClr val="bg1"/>
              </a:solidFill>
              <a:latin typeface="SILDoulosIPA-Regular" pitchFamily="-1" charset="0"/>
            </a:endParaRPr>
          </a:p>
        </p:txBody>
      </p:sp>
      <p:sp>
        <p:nvSpPr>
          <p:cNvPr id="629771" name="Rounded Rectangle 11"/>
          <p:cNvSpPr>
            <a:spLocks noChangeArrowheads="1"/>
          </p:cNvSpPr>
          <p:nvPr/>
        </p:nvSpPr>
        <p:spPr bwMode="auto">
          <a:xfrm>
            <a:off x="6858000" y="1143000"/>
            <a:ext cx="304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1736725" y="27733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7908925" y="18462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0788" name="AutoShape 4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30790" name="AutoShape 6"/>
          <p:cNvSpPr>
            <a:spLocks noChangeArrowheads="1"/>
          </p:cNvSpPr>
          <p:nvPr/>
        </p:nvSpPr>
        <p:spPr bwMode="auto">
          <a:xfrm>
            <a:off x="6116638" y="27559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0791" name="Rectangle 7"/>
          <p:cNvSpPr>
            <a:spLocks noChangeArrowheads="1"/>
          </p:cNvSpPr>
          <p:nvPr/>
        </p:nvSpPr>
        <p:spPr bwMode="auto">
          <a:xfrm>
            <a:off x="6324600" y="27051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7908925" y="18462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630793" name="Object 9"/>
          <p:cNvGraphicFramePr>
            <a:graphicFrameLocks noGrp="1"/>
          </p:cNvGraphicFramePr>
          <p:nvPr>
            <p:ph type="tbl" idx="4294967295"/>
          </p:nvPr>
        </p:nvGraphicFramePr>
        <p:xfrm>
          <a:off x="838200" y="45720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99" name="Document" r:id="rId4" imgW="8375904" imgH="6748272" progId="Word.Document.8">
                  <p:embed/>
                </p:oleObj>
              </mc:Choice>
              <mc:Fallback>
                <p:oleObj name="Document" r:id="rId4" imgW="8375904" imgH="6748272" progId="Word.Documen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0794" name="AutoShape 10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29E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0795" name="Rectangle 11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grpSp>
        <p:nvGrpSpPr>
          <p:cNvPr id="630796" name="Group 12"/>
          <p:cNvGrpSpPr>
            <a:grpSpLocks/>
          </p:cNvGrpSpPr>
          <p:nvPr/>
        </p:nvGrpSpPr>
        <p:grpSpPr bwMode="auto">
          <a:xfrm>
            <a:off x="4038600" y="990600"/>
            <a:ext cx="2273300" cy="1968500"/>
            <a:chOff x="2740" y="772"/>
            <a:chExt cx="1432" cy="1240"/>
          </a:xfrm>
        </p:grpSpPr>
        <p:sp>
          <p:nvSpPr>
            <p:cNvPr id="630797" name="AutoShape 13"/>
            <p:cNvSpPr>
              <a:spLocks noChangeArrowheads="1"/>
            </p:cNvSpPr>
            <p:nvPr/>
          </p:nvSpPr>
          <p:spPr bwMode="auto">
            <a:xfrm flipH="1">
              <a:off x="2740" y="772"/>
              <a:ext cx="1432" cy="103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solidFill>
              <a:srgbClr val="C29EF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630798" name="Rectangle 14"/>
            <p:cNvSpPr>
              <a:spLocks noChangeArrowheads="1"/>
            </p:cNvSpPr>
            <p:nvPr/>
          </p:nvSpPr>
          <p:spPr bwMode="auto">
            <a:xfrm>
              <a:off x="2871" y="884"/>
              <a:ext cx="1217" cy="824"/>
            </a:xfrm>
            <a:prstGeom prst="rect">
              <a:avLst/>
            </a:prstGeom>
            <a:solidFill>
              <a:srgbClr val="C29EF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4000">
                  <a:solidFill>
                    <a:srgbClr val="280049"/>
                  </a:solidFill>
                  <a:latin typeface="Helvetica" pitchFamily="-1" charset="0"/>
                </a:rPr>
                <a:t>“Ba</a:t>
              </a:r>
              <a:r>
                <a:rPr lang="en-US" sz="4000">
                  <a:solidFill>
                    <a:srgbClr val="1C5782"/>
                  </a:solidFill>
                  <a:latin typeface="Helvetica" pitchFamily="-1" charset="0"/>
                </a:rPr>
                <a:t>ch</a:t>
              </a:r>
              <a:r>
                <a:rPr lang="en-US" sz="4000">
                  <a:solidFill>
                    <a:srgbClr val="280049"/>
                  </a:solidFill>
                  <a:latin typeface="Helvetica" pitchFamily="-1" charset="0"/>
                </a:rPr>
                <a:t>”</a:t>
              </a:r>
            </a:p>
            <a:p>
              <a:r>
                <a:rPr lang="en-US" sz="4000">
                  <a:solidFill>
                    <a:srgbClr val="280049"/>
                  </a:solidFill>
                  <a:latin typeface="Helvetica" pitchFamily="-1" charset="0"/>
                </a:rPr>
                <a:t>“a</a:t>
              </a:r>
              <a:r>
                <a:rPr lang="en-US" sz="4000">
                  <a:solidFill>
                    <a:srgbClr val="1C5782"/>
                  </a:solidFill>
                  <a:latin typeface="Helvetica" pitchFamily="-1" charset="0"/>
                </a:rPr>
                <a:t>g</a:t>
              </a:r>
              <a:r>
                <a:rPr lang="en-US" sz="4000">
                  <a:solidFill>
                    <a:srgbClr val="280049"/>
                  </a:solidFill>
                  <a:latin typeface="Helvetica" pitchFamily="-1" charset="0"/>
                </a:rPr>
                <a:t>ua”</a:t>
              </a:r>
            </a:p>
          </p:txBody>
        </p:sp>
      </p:grpSp>
      <p:sp>
        <p:nvSpPr>
          <p:cNvPr id="630799" name="AutoShape 3"/>
          <p:cNvSpPr>
            <a:spLocks noChangeArrowheads="1"/>
          </p:cNvSpPr>
          <p:nvPr/>
        </p:nvSpPr>
        <p:spPr bwMode="auto">
          <a:xfrm>
            <a:off x="5029200" y="44958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Lucida Grande" pitchFamily="-1" charset="0"/>
              </a:rPr>
              <a:t>ɹ</a:t>
            </a:r>
            <a:endParaRPr lang="en-US" b="0" dirty="0">
              <a:solidFill>
                <a:schemeClr val="bg1"/>
              </a:solidFill>
              <a:latin typeface="SILDoulosIPA-Regular" pitchFamily="-1" charset="0"/>
            </a:endParaRPr>
          </a:p>
        </p:txBody>
      </p:sp>
      <p:sp>
        <p:nvSpPr>
          <p:cNvPr id="630800" name="Rounded Rectangle 16"/>
          <p:cNvSpPr>
            <a:spLocks noChangeArrowheads="1"/>
          </p:cNvSpPr>
          <p:nvPr/>
        </p:nvSpPr>
        <p:spPr bwMode="auto">
          <a:xfrm>
            <a:off x="6858000" y="1143000"/>
            <a:ext cx="304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1447800"/>
            <a:ext cx="6172200" cy="1447800"/>
          </a:xfrm>
        </p:spPr>
        <p:txBody>
          <a:bodyPr/>
          <a:lstStyle/>
          <a:p>
            <a:pPr eaLnBrk="1" hangingPunct="1"/>
            <a:r>
              <a:rPr lang="en-US"/>
              <a:t>Forget Spelling!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6400" y="2971800"/>
            <a:ext cx="61722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600"/>
              <a:t>Sounds </a:t>
            </a:r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≠</a:t>
            </a:r>
            <a:r>
              <a:rPr lang="en-US" sz="3600"/>
              <a:t> Spelling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1736725" y="27733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1811" name="AutoShape 3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31813" name="AutoShape 5"/>
          <p:cNvSpPr>
            <a:spLocks noChangeArrowheads="1"/>
          </p:cNvSpPr>
          <p:nvPr/>
        </p:nvSpPr>
        <p:spPr bwMode="auto">
          <a:xfrm>
            <a:off x="6116638" y="27559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1814" name="Rectangle 6"/>
          <p:cNvSpPr>
            <a:spLocks noChangeArrowheads="1"/>
          </p:cNvSpPr>
          <p:nvPr/>
        </p:nvSpPr>
        <p:spPr bwMode="auto">
          <a:xfrm>
            <a:off x="6324600" y="27051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graphicFrame>
        <p:nvGraphicFramePr>
          <p:cNvPr id="631815" name="Object 7"/>
          <p:cNvGraphicFramePr>
            <a:graphicFrameLocks noGrp="1"/>
          </p:cNvGraphicFramePr>
          <p:nvPr>
            <p:ph type="tbl" idx="4294967295"/>
          </p:nvPr>
        </p:nvGraphicFramePr>
        <p:xfrm>
          <a:off x="838200" y="45720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21" name="Document" r:id="rId4" imgW="8375904" imgH="6748272" progId="Word.Document.8">
                  <p:embed/>
                </p:oleObj>
              </mc:Choice>
              <mc:Fallback>
                <p:oleObj name="Document" r:id="rId4" imgW="8375904" imgH="6748272" progId="Word.Documen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1816" name="Group 8"/>
          <p:cNvGrpSpPr>
            <a:grpSpLocks/>
          </p:cNvGrpSpPr>
          <p:nvPr/>
        </p:nvGrpSpPr>
        <p:grpSpPr bwMode="auto">
          <a:xfrm>
            <a:off x="2895600" y="4800600"/>
            <a:ext cx="2730500" cy="698500"/>
            <a:chOff x="1876" y="3220"/>
            <a:chExt cx="1720" cy="440"/>
          </a:xfrm>
        </p:grpSpPr>
        <p:sp>
          <p:nvSpPr>
            <p:cNvPr id="631817" name="AutoShape 9"/>
            <p:cNvSpPr>
              <a:spLocks noChangeArrowheads="1"/>
            </p:cNvSpPr>
            <p:nvPr/>
          </p:nvSpPr>
          <p:spPr bwMode="auto">
            <a:xfrm rot="10800000">
              <a:off x="1876" y="3220"/>
              <a:ext cx="1720" cy="43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solidFill>
              <a:srgbClr val="C29EF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631818" name="Rectangle 10"/>
            <p:cNvSpPr>
              <a:spLocks noChangeArrowheads="1"/>
            </p:cNvSpPr>
            <p:nvPr/>
          </p:nvSpPr>
          <p:spPr bwMode="auto">
            <a:xfrm>
              <a:off x="1972" y="3220"/>
              <a:ext cx="1537" cy="440"/>
            </a:xfrm>
            <a:prstGeom prst="rect">
              <a:avLst/>
            </a:prstGeom>
            <a:solidFill>
              <a:srgbClr val="C29EF1"/>
            </a:solidFill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4000">
                  <a:solidFill>
                    <a:srgbClr val="280049"/>
                  </a:solidFill>
                  <a:latin typeface="Helvetica" pitchFamily="-1" charset="0"/>
                </a:rPr>
                <a:t>“caba</a:t>
              </a:r>
              <a:r>
                <a:rPr lang="en-US" sz="4000">
                  <a:solidFill>
                    <a:srgbClr val="1C5782"/>
                  </a:solidFill>
                  <a:latin typeface="Helvetica" pitchFamily="-1" charset="0"/>
                </a:rPr>
                <a:t>ll</a:t>
              </a:r>
              <a:r>
                <a:rPr lang="en-US" sz="4000">
                  <a:solidFill>
                    <a:srgbClr val="280049"/>
                  </a:solidFill>
                  <a:latin typeface="Helvetica" pitchFamily="-1" charset="0"/>
                </a:rPr>
                <a:t>o”</a:t>
              </a:r>
            </a:p>
          </p:txBody>
        </p:sp>
      </p:grpSp>
      <p:sp>
        <p:nvSpPr>
          <p:cNvPr id="631819" name="AutoShape 3"/>
          <p:cNvSpPr>
            <a:spLocks noChangeArrowheads="1"/>
          </p:cNvSpPr>
          <p:nvPr/>
        </p:nvSpPr>
        <p:spPr bwMode="auto">
          <a:xfrm>
            <a:off x="5029200" y="4495800"/>
            <a:ext cx="228600" cy="228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solidFill>
                  <a:schemeClr val="bg1"/>
                </a:solidFill>
                <a:latin typeface="Lucida Grande" pitchFamily="-1" charset="0"/>
              </a:rPr>
              <a:t>ɹ</a:t>
            </a:r>
            <a:endParaRPr lang="en-US" b="0" dirty="0">
              <a:solidFill>
                <a:schemeClr val="bg1"/>
              </a:solidFill>
              <a:latin typeface="SILDoulosIPA-Regular" pitchFamily="-1" charset="0"/>
            </a:endParaRPr>
          </a:p>
        </p:txBody>
      </p:sp>
      <p:sp>
        <p:nvSpPr>
          <p:cNvPr id="631820" name="Rounded Rectangle 12"/>
          <p:cNvSpPr>
            <a:spLocks noChangeArrowheads="1"/>
          </p:cNvSpPr>
          <p:nvPr/>
        </p:nvSpPr>
        <p:spPr bwMode="auto">
          <a:xfrm>
            <a:off x="6858000" y="1143000"/>
            <a:ext cx="304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1736725" y="2773363"/>
            <a:ext cx="4937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2835" name="AutoShape 3"/>
          <p:cNvSpPr>
            <a:spLocks noChangeArrowheads="1"/>
          </p:cNvSpPr>
          <p:nvPr/>
        </p:nvSpPr>
        <p:spPr bwMode="auto">
          <a:xfrm>
            <a:off x="5278438" y="43942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5486400" y="43434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sp>
        <p:nvSpPr>
          <p:cNvPr id="632837" name="AutoShape 5"/>
          <p:cNvSpPr>
            <a:spLocks noChangeArrowheads="1"/>
          </p:cNvSpPr>
          <p:nvPr/>
        </p:nvSpPr>
        <p:spPr bwMode="auto">
          <a:xfrm>
            <a:off x="6116638" y="2755900"/>
            <a:ext cx="977900" cy="560388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324600" y="2705100"/>
            <a:ext cx="4905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?</a:t>
            </a:r>
          </a:p>
        </p:txBody>
      </p:sp>
      <p:graphicFrame>
        <p:nvGraphicFramePr>
          <p:cNvPr id="632839" name="Object 7"/>
          <p:cNvGraphicFramePr>
            <a:graphicFrameLocks noGrp="1"/>
          </p:cNvGraphicFramePr>
          <p:nvPr>
            <p:ph type="tbl" idx="4294967295"/>
          </p:nvPr>
        </p:nvGraphicFramePr>
        <p:xfrm>
          <a:off x="838200" y="457200"/>
          <a:ext cx="6870700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45" name="Document" r:id="rId3" imgW="8375904" imgH="6748272" progId="Word.Document.8">
                  <p:embed/>
                </p:oleObj>
              </mc:Choice>
              <mc:Fallback>
                <p:oleObj name="Document" r:id="rId3" imgW="8375904" imgH="6748272" progId="Word.Documen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6870700" cy="553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rgbClr val="BB05F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40" name="AutoShape 3"/>
          <p:cNvSpPr>
            <a:spLocks noChangeArrowheads="1"/>
          </p:cNvSpPr>
          <p:nvPr/>
        </p:nvSpPr>
        <p:spPr bwMode="auto">
          <a:xfrm>
            <a:off x="5029200" y="449580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Lucida Grande" pitchFamily="-1" charset="0"/>
              </a:rPr>
              <a:t>ɹ</a:t>
            </a:r>
            <a:endParaRPr lang="en-US" b="0" dirty="0">
              <a:latin typeface="SILDoulosIPA-Regular" pitchFamily="-1" charset="0"/>
            </a:endParaRPr>
          </a:p>
        </p:txBody>
      </p:sp>
      <p:sp>
        <p:nvSpPr>
          <p:cNvPr id="632841" name="Rounded Rectangle 12"/>
          <p:cNvSpPr>
            <a:spLocks noChangeArrowheads="1"/>
          </p:cNvSpPr>
          <p:nvPr/>
        </p:nvSpPr>
        <p:spPr bwMode="auto">
          <a:xfrm>
            <a:off x="6858000" y="1143000"/>
            <a:ext cx="3048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995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59" name="Text Box 5"/>
          <p:cNvSpPr txBox="1">
            <a:spLocks noChangeArrowheads="1"/>
          </p:cNvSpPr>
          <p:nvPr/>
        </p:nvSpPr>
        <p:spPr bwMode="auto">
          <a:xfrm>
            <a:off x="2895600" y="381000"/>
            <a:ext cx="2288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IPA full(</a:t>
            </a:r>
            <a:r>
              <a:rPr lang="en-US" dirty="0" err="1">
                <a:latin typeface="Calibri"/>
              </a:rPr>
              <a:t>er</a:t>
            </a:r>
            <a:r>
              <a:rPr lang="en-US" dirty="0">
                <a:latin typeface="Calibri"/>
              </a:rPr>
              <a:t>) chart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995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83" name="Text Box 1029"/>
          <p:cNvSpPr txBox="1">
            <a:spLocks noChangeArrowheads="1"/>
          </p:cNvSpPr>
          <p:nvPr/>
        </p:nvSpPr>
        <p:spPr bwMode="auto">
          <a:xfrm>
            <a:off x="2209800" y="381000"/>
            <a:ext cx="4928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The parts we care about for this class</a:t>
            </a:r>
          </a:p>
        </p:txBody>
      </p:sp>
      <p:sp>
        <p:nvSpPr>
          <p:cNvPr id="634884" name="Rectangle 1030"/>
          <p:cNvSpPr>
            <a:spLocks noChangeArrowheads="1"/>
          </p:cNvSpPr>
          <p:nvPr/>
        </p:nvSpPr>
        <p:spPr bwMode="auto">
          <a:xfrm>
            <a:off x="4724400" y="19812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85" name="Rectangle 1031"/>
          <p:cNvSpPr>
            <a:spLocks noChangeArrowheads="1"/>
          </p:cNvSpPr>
          <p:nvPr/>
        </p:nvSpPr>
        <p:spPr bwMode="auto">
          <a:xfrm>
            <a:off x="5410200" y="19812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86" name="Rectangle 1032"/>
          <p:cNvSpPr>
            <a:spLocks noChangeArrowheads="1"/>
          </p:cNvSpPr>
          <p:nvPr/>
        </p:nvSpPr>
        <p:spPr bwMode="auto">
          <a:xfrm>
            <a:off x="6781800" y="19812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87" name="Rectangle 1033"/>
          <p:cNvSpPr>
            <a:spLocks noChangeArrowheads="1"/>
          </p:cNvSpPr>
          <p:nvPr/>
        </p:nvSpPr>
        <p:spPr bwMode="auto">
          <a:xfrm>
            <a:off x="2133600" y="24384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88" name="Rectangle 1034"/>
          <p:cNvSpPr>
            <a:spLocks noChangeArrowheads="1"/>
          </p:cNvSpPr>
          <p:nvPr/>
        </p:nvSpPr>
        <p:spPr bwMode="auto">
          <a:xfrm>
            <a:off x="4724400" y="24384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89" name="Rectangle 1035"/>
          <p:cNvSpPr>
            <a:spLocks noChangeArrowheads="1"/>
          </p:cNvSpPr>
          <p:nvPr/>
        </p:nvSpPr>
        <p:spPr bwMode="auto">
          <a:xfrm>
            <a:off x="6781800" y="24384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0" name="Rectangle 1036"/>
          <p:cNvSpPr>
            <a:spLocks noChangeArrowheads="1"/>
          </p:cNvSpPr>
          <p:nvPr/>
        </p:nvSpPr>
        <p:spPr bwMode="auto">
          <a:xfrm>
            <a:off x="6781800" y="28956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1" name="Rectangle 1037"/>
          <p:cNvSpPr>
            <a:spLocks noChangeArrowheads="1"/>
          </p:cNvSpPr>
          <p:nvPr/>
        </p:nvSpPr>
        <p:spPr bwMode="auto">
          <a:xfrm>
            <a:off x="4724400" y="33528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2" name="Rectangle 1039"/>
          <p:cNvSpPr>
            <a:spLocks noChangeArrowheads="1"/>
          </p:cNvSpPr>
          <p:nvPr/>
        </p:nvSpPr>
        <p:spPr bwMode="auto">
          <a:xfrm>
            <a:off x="1371600" y="28956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3" name="Rectangle 1040"/>
          <p:cNvSpPr>
            <a:spLocks noChangeArrowheads="1"/>
          </p:cNvSpPr>
          <p:nvPr/>
        </p:nvSpPr>
        <p:spPr bwMode="auto">
          <a:xfrm>
            <a:off x="13716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4" name="Rectangle 1041"/>
          <p:cNvSpPr>
            <a:spLocks noChangeArrowheads="1"/>
          </p:cNvSpPr>
          <p:nvPr/>
        </p:nvSpPr>
        <p:spPr bwMode="auto">
          <a:xfrm>
            <a:off x="5410200" y="24384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latin typeface="SILDoulosIPA-Regular" pitchFamily="-1" charset="0"/>
              </a:rPr>
              <a:t>ñ</a:t>
            </a:r>
          </a:p>
        </p:txBody>
      </p:sp>
      <p:sp>
        <p:nvSpPr>
          <p:cNvPr id="634895" name="Rectangle 1042"/>
          <p:cNvSpPr>
            <a:spLocks noChangeArrowheads="1"/>
          </p:cNvSpPr>
          <p:nvPr/>
        </p:nvSpPr>
        <p:spPr bwMode="auto">
          <a:xfrm>
            <a:off x="47244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6" name="Rectangle 1043"/>
          <p:cNvSpPr>
            <a:spLocks noChangeArrowheads="1"/>
          </p:cNvSpPr>
          <p:nvPr/>
        </p:nvSpPr>
        <p:spPr bwMode="auto">
          <a:xfrm>
            <a:off x="60960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7" name="Rectangle 1044"/>
          <p:cNvSpPr>
            <a:spLocks noChangeArrowheads="1"/>
          </p:cNvSpPr>
          <p:nvPr/>
        </p:nvSpPr>
        <p:spPr bwMode="auto">
          <a:xfrm>
            <a:off x="67818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8" name="Rectangle 1045"/>
          <p:cNvSpPr>
            <a:spLocks noChangeArrowheads="1"/>
          </p:cNvSpPr>
          <p:nvPr/>
        </p:nvSpPr>
        <p:spPr bwMode="auto">
          <a:xfrm>
            <a:off x="73914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899" name="Rectangle 1046"/>
          <p:cNvSpPr>
            <a:spLocks noChangeArrowheads="1"/>
          </p:cNvSpPr>
          <p:nvPr/>
        </p:nvSpPr>
        <p:spPr bwMode="auto">
          <a:xfrm>
            <a:off x="8382000" y="38100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0" name="Rectangle 1047"/>
          <p:cNvSpPr>
            <a:spLocks noChangeArrowheads="1"/>
          </p:cNvSpPr>
          <p:nvPr/>
        </p:nvSpPr>
        <p:spPr bwMode="auto">
          <a:xfrm>
            <a:off x="2362200" y="4724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1" name="Rectangle 1048"/>
          <p:cNvSpPr>
            <a:spLocks noChangeArrowheads="1"/>
          </p:cNvSpPr>
          <p:nvPr/>
        </p:nvSpPr>
        <p:spPr bwMode="auto">
          <a:xfrm>
            <a:off x="4953000" y="4724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2" name="Rectangle 1049"/>
          <p:cNvSpPr>
            <a:spLocks noChangeArrowheads="1"/>
          </p:cNvSpPr>
          <p:nvPr/>
        </p:nvSpPr>
        <p:spPr bwMode="auto">
          <a:xfrm>
            <a:off x="3276600" y="4267200"/>
            <a:ext cx="609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3" name="Rectangle 1050"/>
          <p:cNvSpPr>
            <a:spLocks noChangeArrowheads="1"/>
          </p:cNvSpPr>
          <p:nvPr/>
        </p:nvSpPr>
        <p:spPr bwMode="auto">
          <a:xfrm>
            <a:off x="6096000" y="48006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4" name="Rectangle 1051"/>
          <p:cNvSpPr>
            <a:spLocks noChangeArrowheads="1"/>
          </p:cNvSpPr>
          <p:nvPr/>
        </p:nvSpPr>
        <p:spPr bwMode="auto">
          <a:xfrm>
            <a:off x="6019800" y="53340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5" name="Rectangle 1052"/>
          <p:cNvSpPr>
            <a:spLocks noChangeArrowheads="1"/>
          </p:cNvSpPr>
          <p:nvPr/>
        </p:nvSpPr>
        <p:spPr bwMode="auto">
          <a:xfrm>
            <a:off x="5410200" y="5257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6" name="Rectangle 1053"/>
          <p:cNvSpPr>
            <a:spLocks noChangeArrowheads="1"/>
          </p:cNvSpPr>
          <p:nvPr/>
        </p:nvSpPr>
        <p:spPr bwMode="auto">
          <a:xfrm>
            <a:off x="4648200" y="5257800"/>
            <a:ext cx="609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7" name="Rectangle 1054"/>
          <p:cNvSpPr>
            <a:spLocks noChangeArrowheads="1"/>
          </p:cNvSpPr>
          <p:nvPr/>
        </p:nvSpPr>
        <p:spPr bwMode="auto">
          <a:xfrm>
            <a:off x="3352800" y="2971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08" name="Rectangle 1057"/>
          <p:cNvSpPr>
            <a:spLocks noChangeArrowheads="1"/>
          </p:cNvSpPr>
          <p:nvPr/>
        </p:nvSpPr>
        <p:spPr bwMode="auto">
          <a:xfrm>
            <a:off x="6096000" y="47244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latin typeface="SILDoulosIPA-Regular" pitchFamily="-1" charset="0"/>
              </a:rPr>
              <a:t>w</a:t>
            </a:r>
          </a:p>
        </p:txBody>
      </p:sp>
      <p:sp>
        <p:nvSpPr>
          <p:cNvPr id="634909" name="Rectangle 1058"/>
          <p:cNvSpPr>
            <a:spLocks noChangeArrowheads="1"/>
          </p:cNvSpPr>
          <p:nvPr/>
        </p:nvSpPr>
        <p:spPr bwMode="auto">
          <a:xfrm>
            <a:off x="54102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34910" name="Rectangle 1059"/>
          <p:cNvSpPr>
            <a:spLocks noChangeArrowheads="1"/>
          </p:cNvSpPr>
          <p:nvPr/>
        </p:nvSpPr>
        <p:spPr bwMode="auto">
          <a:xfrm>
            <a:off x="5410200" y="3810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latin typeface="SILDoulosIPA-Regular" pitchFamily="-1" charset="0"/>
              </a:rPr>
              <a:t>t</a:t>
            </a:r>
            <a:r>
              <a:rPr lang="en-US" b="0">
                <a:latin typeface="Lucida Grande" pitchFamily="-1" charset="0"/>
              </a:rPr>
              <a:t>ʃ</a:t>
            </a:r>
            <a:r>
              <a:rPr lang="en-US" b="0">
                <a:latin typeface="SILDoulosIPA-Regular" pitchFamily="-1" charset="0"/>
              </a:rPr>
              <a:t> d</a:t>
            </a:r>
            <a:r>
              <a:rPr lang="en-US" b="0">
                <a:latin typeface="Lucida Grande" pitchFamily="-1" charset="0"/>
              </a:rPr>
              <a:t>ʒ</a:t>
            </a:r>
            <a:endParaRPr lang="en-US" b="0">
              <a:latin typeface="SILDoulosIPA-Regular" pitchFamily="-1" charset="0"/>
            </a:endParaRPr>
          </a:p>
        </p:txBody>
      </p:sp>
      <p:sp>
        <p:nvSpPr>
          <p:cNvPr id="634911" name="Rectangle 1060"/>
          <p:cNvSpPr>
            <a:spLocks noChangeArrowheads="1"/>
          </p:cNvSpPr>
          <p:nvPr/>
        </p:nvSpPr>
        <p:spPr bwMode="auto">
          <a:xfrm>
            <a:off x="8153400" y="2057400"/>
            <a:ext cx="2286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WordArt 2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7924800" cy="3144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Copperplate Gothic Bold"/>
                <a:ea typeface="Copperplate Gothic Bold"/>
                <a:cs typeface="Copperplate Gothic Bold"/>
              </a:rPr>
              <a:t>Vowels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38200"/>
            <a:ext cx="9144000" cy="5105400"/>
          </a:xfrm>
          <a:noFill/>
        </p:spPr>
        <p:txBody>
          <a:bodyPr lIns="90487" tIns="44450" rIns="90487" bIns="44450"/>
          <a:lstStyle/>
          <a:p>
            <a:pPr algn="ctr" eaLnBrk="1" hangingPunct="1">
              <a:buFontTx/>
              <a:buNone/>
            </a:pPr>
            <a:endParaRPr lang="en-US" sz="440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>
                <a:solidFill>
                  <a:schemeClr val="tx2"/>
                </a:solidFill>
              </a:rPr>
              <a:t>What can you do to alter the shape of your vocal tract?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954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37955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002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40003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40004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40005" name="Freeform 5"/>
          <p:cNvSpPr>
            <a:spLocks/>
          </p:cNvSpPr>
          <p:nvPr/>
        </p:nvSpPr>
        <p:spPr bwMode="auto">
          <a:xfrm>
            <a:off x="3581400" y="2362200"/>
            <a:ext cx="2135188" cy="992188"/>
          </a:xfrm>
          <a:custGeom>
            <a:avLst/>
            <a:gdLst>
              <a:gd name="T0" fmla="*/ 2147483647 w 1345"/>
              <a:gd name="T1" fmla="*/ 2147483647 h 625"/>
              <a:gd name="T2" fmla="*/ 2147483647 w 1345"/>
              <a:gd name="T3" fmla="*/ 2147483647 h 625"/>
              <a:gd name="T4" fmla="*/ 2147483647 w 1345"/>
              <a:gd name="T5" fmla="*/ 2147483647 h 625"/>
              <a:gd name="T6" fmla="*/ 2147483647 w 1345"/>
              <a:gd name="T7" fmla="*/ 2147483647 h 625"/>
              <a:gd name="T8" fmla="*/ 2147483647 w 1345"/>
              <a:gd name="T9" fmla="*/ 2147483647 h 625"/>
              <a:gd name="T10" fmla="*/ 2147483647 w 1345"/>
              <a:gd name="T11" fmla="*/ 2147483647 h 625"/>
              <a:gd name="T12" fmla="*/ 2147483647 w 1345"/>
              <a:gd name="T13" fmla="*/ 2147483647 h 625"/>
              <a:gd name="T14" fmla="*/ 2147483647 w 1345"/>
              <a:gd name="T15" fmla="*/ 2147483647 h 625"/>
              <a:gd name="T16" fmla="*/ 2147483647 w 1345"/>
              <a:gd name="T17" fmla="*/ 2147483647 h 625"/>
              <a:gd name="T18" fmla="*/ 2147483647 w 1345"/>
              <a:gd name="T19" fmla="*/ 2147483647 h 625"/>
              <a:gd name="T20" fmla="*/ 2147483647 w 1345"/>
              <a:gd name="T21" fmla="*/ 2147483647 h 625"/>
              <a:gd name="T22" fmla="*/ 2147483647 w 1345"/>
              <a:gd name="T23" fmla="*/ 2147483647 h 625"/>
              <a:gd name="T24" fmla="*/ 2147483647 w 1345"/>
              <a:gd name="T25" fmla="*/ 2147483647 h 625"/>
              <a:gd name="T26" fmla="*/ 2147483647 w 1345"/>
              <a:gd name="T27" fmla="*/ 2147483647 h 625"/>
              <a:gd name="T28" fmla="*/ 2147483647 w 1345"/>
              <a:gd name="T29" fmla="*/ 2147483647 h 625"/>
              <a:gd name="T30" fmla="*/ 2147483647 w 1345"/>
              <a:gd name="T31" fmla="*/ 2147483647 h 625"/>
              <a:gd name="T32" fmla="*/ 2147483647 w 1345"/>
              <a:gd name="T33" fmla="*/ 2147483647 h 625"/>
              <a:gd name="T34" fmla="*/ 2147483647 w 1345"/>
              <a:gd name="T35" fmla="*/ 2147483647 h 625"/>
              <a:gd name="T36" fmla="*/ 2147483647 w 1345"/>
              <a:gd name="T37" fmla="*/ 2147483647 h 625"/>
              <a:gd name="T38" fmla="*/ 2147483647 w 1345"/>
              <a:gd name="T39" fmla="*/ 2147483647 h 625"/>
              <a:gd name="T40" fmla="*/ 2147483647 w 1345"/>
              <a:gd name="T41" fmla="*/ 2147483647 h 625"/>
              <a:gd name="T42" fmla="*/ 2147483647 w 1345"/>
              <a:gd name="T43" fmla="*/ 2147483647 h 625"/>
              <a:gd name="T44" fmla="*/ 2147483647 w 1345"/>
              <a:gd name="T45" fmla="*/ 2147483647 h 625"/>
              <a:gd name="T46" fmla="*/ 2147483647 w 1345"/>
              <a:gd name="T47" fmla="*/ 2147483647 h 625"/>
              <a:gd name="T48" fmla="*/ 2147483647 w 1345"/>
              <a:gd name="T49" fmla="*/ 0 h 625"/>
              <a:gd name="T50" fmla="*/ 2147483647 w 1345"/>
              <a:gd name="T51" fmla="*/ 2147483647 h 625"/>
              <a:gd name="T52" fmla="*/ 2147483647 w 1345"/>
              <a:gd name="T53" fmla="*/ 2147483647 h 625"/>
              <a:gd name="T54" fmla="*/ 2147483647 w 1345"/>
              <a:gd name="T55" fmla="*/ 2147483647 h 625"/>
              <a:gd name="T56" fmla="*/ 2147483647 w 1345"/>
              <a:gd name="T57" fmla="*/ 2147483647 h 625"/>
              <a:gd name="T58" fmla="*/ 2147483647 w 1345"/>
              <a:gd name="T59" fmla="*/ 2147483647 h 625"/>
              <a:gd name="T60" fmla="*/ 2147483647 w 1345"/>
              <a:gd name="T61" fmla="*/ 2147483647 h 625"/>
              <a:gd name="T62" fmla="*/ 2147483647 w 1345"/>
              <a:gd name="T63" fmla="*/ 2147483647 h 625"/>
              <a:gd name="T64" fmla="*/ 2147483647 w 1345"/>
              <a:gd name="T65" fmla="*/ 2147483647 h 625"/>
              <a:gd name="T66" fmla="*/ 2147483647 w 1345"/>
              <a:gd name="T67" fmla="*/ 2147483647 h 625"/>
              <a:gd name="T68" fmla="*/ 2147483647 w 1345"/>
              <a:gd name="T69" fmla="*/ 2147483647 h 625"/>
              <a:gd name="T70" fmla="*/ 2147483647 w 1345"/>
              <a:gd name="T71" fmla="*/ 2147483647 h 625"/>
              <a:gd name="T72" fmla="*/ 2147483647 w 1345"/>
              <a:gd name="T73" fmla="*/ 2147483647 h 625"/>
              <a:gd name="T74" fmla="*/ 2147483647 w 1345"/>
              <a:gd name="T75" fmla="*/ 2147483647 h 625"/>
              <a:gd name="T76" fmla="*/ 2147483647 w 1345"/>
              <a:gd name="T77" fmla="*/ 2147483647 h 625"/>
              <a:gd name="T78" fmla="*/ 2147483647 w 1345"/>
              <a:gd name="T79" fmla="*/ 2147483647 h 625"/>
              <a:gd name="T80" fmla="*/ 2147483647 w 1345"/>
              <a:gd name="T81" fmla="*/ 2147483647 h 625"/>
              <a:gd name="T82" fmla="*/ 2147483647 w 1345"/>
              <a:gd name="T83" fmla="*/ 2147483647 h 625"/>
              <a:gd name="T84" fmla="*/ 2147483647 w 1345"/>
              <a:gd name="T85" fmla="*/ 2147483647 h 625"/>
              <a:gd name="T86" fmla="*/ 2147483647 w 1345"/>
              <a:gd name="T87" fmla="*/ 2147483647 h 625"/>
              <a:gd name="T88" fmla="*/ 2147483647 w 1345"/>
              <a:gd name="T89" fmla="*/ 2147483647 h 625"/>
              <a:gd name="T90" fmla="*/ 2147483647 w 1345"/>
              <a:gd name="T91" fmla="*/ 2147483647 h 625"/>
              <a:gd name="T92" fmla="*/ 2147483647 w 1345"/>
              <a:gd name="T93" fmla="*/ 2147483647 h 625"/>
              <a:gd name="T94" fmla="*/ 2147483647 w 1345"/>
              <a:gd name="T95" fmla="*/ 2147483647 h 625"/>
              <a:gd name="T96" fmla="*/ 2147483647 w 1345"/>
              <a:gd name="T97" fmla="*/ 2147483647 h 625"/>
              <a:gd name="T98" fmla="*/ 2147483647 w 1345"/>
              <a:gd name="T99" fmla="*/ 2147483647 h 625"/>
              <a:gd name="T100" fmla="*/ 2147483647 w 1345"/>
              <a:gd name="T101" fmla="*/ 2147483647 h 625"/>
              <a:gd name="T102" fmla="*/ 2147483647 w 1345"/>
              <a:gd name="T103" fmla="*/ 2147483647 h 625"/>
              <a:gd name="T104" fmla="*/ 2147483647 w 1345"/>
              <a:gd name="T105" fmla="*/ 2147483647 h 625"/>
              <a:gd name="T106" fmla="*/ 2147483647 w 1345"/>
              <a:gd name="T107" fmla="*/ 2147483647 h 625"/>
              <a:gd name="T108" fmla="*/ 2147483647 w 1345"/>
              <a:gd name="T109" fmla="*/ 2147483647 h 625"/>
              <a:gd name="T110" fmla="*/ 2147483647 w 1345"/>
              <a:gd name="T111" fmla="*/ 2147483647 h 625"/>
              <a:gd name="T112" fmla="*/ 2147483647 w 1345"/>
              <a:gd name="T113" fmla="*/ 2147483647 h 625"/>
              <a:gd name="T114" fmla="*/ 2147483647 w 1345"/>
              <a:gd name="T115" fmla="*/ 2147483647 h 625"/>
              <a:gd name="T116" fmla="*/ 2147483647 w 1345"/>
              <a:gd name="T117" fmla="*/ 2147483647 h 625"/>
              <a:gd name="T118" fmla="*/ 2147483647 w 1345"/>
              <a:gd name="T119" fmla="*/ 2147483647 h 625"/>
              <a:gd name="T120" fmla="*/ 2147483647 w 1345"/>
              <a:gd name="T121" fmla="*/ 2147483647 h 625"/>
              <a:gd name="T122" fmla="*/ 2147483647 w 1345"/>
              <a:gd name="T123" fmla="*/ 2147483647 h 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5"/>
              <a:gd name="T187" fmla="*/ 0 h 625"/>
              <a:gd name="T188" fmla="*/ 1345 w 1345"/>
              <a:gd name="T189" fmla="*/ 625 h 6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5" h="625">
                <a:moveTo>
                  <a:pt x="0" y="384"/>
                </a:moveTo>
                <a:lnTo>
                  <a:pt x="5" y="400"/>
                </a:lnTo>
                <a:lnTo>
                  <a:pt x="16" y="400"/>
                </a:lnTo>
                <a:lnTo>
                  <a:pt x="27" y="395"/>
                </a:lnTo>
                <a:lnTo>
                  <a:pt x="43" y="389"/>
                </a:lnTo>
                <a:lnTo>
                  <a:pt x="53" y="373"/>
                </a:lnTo>
                <a:lnTo>
                  <a:pt x="59" y="357"/>
                </a:lnTo>
                <a:lnTo>
                  <a:pt x="59" y="341"/>
                </a:lnTo>
                <a:lnTo>
                  <a:pt x="59" y="325"/>
                </a:lnTo>
                <a:lnTo>
                  <a:pt x="59" y="309"/>
                </a:lnTo>
                <a:lnTo>
                  <a:pt x="59" y="293"/>
                </a:lnTo>
                <a:lnTo>
                  <a:pt x="59" y="277"/>
                </a:lnTo>
                <a:lnTo>
                  <a:pt x="59" y="261"/>
                </a:lnTo>
                <a:lnTo>
                  <a:pt x="59" y="245"/>
                </a:lnTo>
                <a:lnTo>
                  <a:pt x="59" y="229"/>
                </a:lnTo>
                <a:lnTo>
                  <a:pt x="59" y="213"/>
                </a:lnTo>
                <a:lnTo>
                  <a:pt x="69" y="192"/>
                </a:lnTo>
                <a:lnTo>
                  <a:pt x="75" y="181"/>
                </a:lnTo>
                <a:lnTo>
                  <a:pt x="75" y="165"/>
                </a:lnTo>
                <a:lnTo>
                  <a:pt x="80" y="149"/>
                </a:lnTo>
                <a:lnTo>
                  <a:pt x="80" y="133"/>
                </a:lnTo>
                <a:lnTo>
                  <a:pt x="91" y="123"/>
                </a:lnTo>
                <a:lnTo>
                  <a:pt x="101" y="112"/>
                </a:lnTo>
                <a:lnTo>
                  <a:pt x="112" y="107"/>
                </a:lnTo>
                <a:lnTo>
                  <a:pt x="123" y="96"/>
                </a:lnTo>
                <a:lnTo>
                  <a:pt x="133" y="85"/>
                </a:lnTo>
                <a:lnTo>
                  <a:pt x="144" y="75"/>
                </a:lnTo>
                <a:lnTo>
                  <a:pt x="160" y="64"/>
                </a:lnTo>
                <a:lnTo>
                  <a:pt x="171" y="53"/>
                </a:lnTo>
                <a:lnTo>
                  <a:pt x="187" y="48"/>
                </a:lnTo>
                <a:lnTo>
                  <a:pt x="208" y="43"/>
                </a:lnTo>
                <a:lnTo>
                  <a:pt x="219" y="37"/>
                </a:lnTo>
                <a:lnTo>
                  <a:pt x="235" y="32"/>
                </a:lnTo>
                <a:lnTo>
                  <a:pt x="251" y="27"/>
                </a:lnTo>
                <a:lnTo>
                  <a:pt x="267" y="21"/>
                </a:lnTo>
                <a:lnTo>
                  <a:pt x="283" y="21"/>
                </a:lnTo>
                <a:lnTo>
                  <a:pt x="299" y="11"/>
                </a:lnTo>
                <a:lnTo>
                  <a:pt x="315" y="5"/>
                </a:lnTo>
                <a:lnTo>
                  <a:pt x="331" y="0"/>
                </a:lnTo>
                <a:lnTo>
                  <a:pt x="347" y="5"/>
                </a:lnTo>
                <a:lnTo>
                  <a:pt x="363" y="5"/>
                </a:lnTo>
                <a:lnTo>
                  <a:pt x="379" y="5"/>
                </a:lnTo>
                <a:lnTo>
                  <a:pt x="395" y="5"/>
                </a:lnTo>
                <a:lnTo>
                  <a:pt x="416" y="5"/>
                </a:lnTo>
                <a:lnTo>
                  <a:pt x="427" y="5"/>
                </a:lnTo>
                <a:lnTo>
                  <a:pt x="443" y="11"/>
                </a:lnTo>
                <a:lnTo>
                  <a:pt x="459" y="5"/>
                </a:lnTo>
                <a:lnTo>
                  <a:pt x="475" y="5"/>
                </a:lnTo>
                <a:lnTo>
                  <a:pt x="491" y="0"/>
                </a:lnTo>
                <a:lnTo>
                  <a:pt x="507" y="0"/>
                </a:lnTo>
                <a:lnTo>
                  <a:pt x="523" y="0"/>
                </a:lnTo>
                <a:lnTo>
                  <a:pt x="539" y="5"/>
                </a:lnTo>
                <a:lnTo>
                  <a:pt x="549" y="16"/>
                </a:lnTo>
                <a:lnTo>
                  <a:pt x="560" y="16"/>
                </a:lnTo>
                <a:lnTo>
                  <a:pt x="571" y="21"/>
                </a:lnTo>
                <a:lnTo>
                  <a:pt x="587" y="27"/>
                </a:lnTo>
                <a:lnTo>
                  <a:pt x="603" y="32"/>
                </a:lnTo>
                <a:lnTo>
                  <a:pt x="613" y="43"/>
                </a:lnTo>
                <a:lnTo>
                  <a:pt x="624" y="43"/>
                </a:lnTo>
                <a:lnTo>
                  <a:pt x="635" y="48"/>
                </a:lnTo>
                <a:lnTo>
                  <a:pt x="651" y="48"/>
                </a:lnTo>
                <a:lnTo>
                  <a:pt x="667" y="53"/>
                </a:lnTo>
                <a:lnTo>
                  <a:pt x="683" y="59"/>
                </a:lnTo>
                <a:lnTo>
                  <a:pt x="699" y="59"/>
                </a:lnTo>
                <a:lnTo>
                  <a:pt x="715" y="59"/>
                </a:lnTo>
                <a:lnTo>
                  <a:pt x="731" y="64"/>
                </a:lnTo>
                <a:lnTo>
                  <a:pt x="747" y="69"/>
                </a:lnTo>
                <a:lnTo>
                  <a:pt x="763" y="80"/>
                </a:lnTo>
                <a:lnTo>
                  <a:pt x="779" y="85"/>
                </a:lnTo>
                <a:lnTo>
                  <a:pt x="795" y="96"/>
                </a:lnTo>
                <a:lnTo>
                  <a:pt x="811" y="101"/>
                </a:lnTo>
                <a:lnTo>
                  <a:pt x="821" y="112"/>
                </a:lnTo>
                <a:lnTo>
                  <a:pt x="837" y="117"/>
                </a:lnTo>
                <a:lnTo>
                  <a:pt x="848" y="123"/>
                </a:lnTo>
                <a:lnTo>
                  <a:pt x="859" y="133"/>
                </a:lnTo>
                <a:lnTo>
                  <a:pt x="869" y="144"/>
                </a:lnTo>
                <a:lnTo>
                  <a:pt x="880" y="149"/>
                </a:lnTo>
                <a:lnTo>
                  <a:pt x="891" y="149"/>
                </a:lnTo>
                <a:lnTo>
                  <a:pt x="901" y="160"/>
                </a:lnTo>
                <a:lnTo>
                  <a:pt x="912" y="171"/>
                </a:lnTo>
                <a:lnTo>
                  <a:pt x="923" y="176"/>
                </a:lnTo>
                <a:lnTo>
                  <a:pt x="939" y="187"/>
                </a:lnTo>
                <a:lnTo>
                  <a:pt x="955" y="192"/>
                </a:lnTo>
                <a:lnTo>
                  <a:pt x="971" y="197"/>
                </a:lnTo>
                <a:lnTo>
                  <a:pt x="976" y="208"/>
                </a:lnTo>
                <a:lnTo>
                  <a:pt x="987" y="208"/>
                </a:lnTo>
                <a:lnTo>
                  <a:pt x="997" y="219"/>
                </a:lnTo>
                <a:lnTo>
                  <a:pt x="1008" y="224"/>
                </a:lnTo>
                <a:lnTo>
                  <a:pt x="1019" y="235"/>
                </a:lnTo>
                <a:lnTo>
                  <a:pt x="1040" y="240"/>
                </a:lnTo>
                <a:lnTo>
                  <a:pt x="1051" y="240"/>
                </a:lnTo>
                <a:lnTo>
                  <a:pt x="1067" y="251"/>
                </a:lnTo>
                <a:lnTo>
                  <a:pt x="1083" y="261"/>
                </a:lnTo>
                <a:lnTo>
                  <a:pt x="1099" y="272"/>
                </a:lnTo>
                <a:lnTo>
                  <a:pt x="1109" y="283"/>
                </a:lnTo>
                <a:lnTo>
                  <a:pt x="1120" y="293"/>
                </a:lnTo>
                <a:lnTo>
                  <a:pt x="1131" y="304"/>
                </a:lnTo>
                <a:lnTo>
                  <a:pt x="1136" y="315"/>
                </a:lnTo>
                <a:lnTo>
                  <a:pt x="1147" y="325"/>
                </a:lnTo>
                <a:lnTo>
                  <a:pt x="1152" y="336"/>
                </a:lnTo>
                <a:lnTo>
                  <a:pt x="1163" y="347"/>
                </a:lnTo>
                <a:lnTo>
                  <a:pt x="1179" y="357"/>
                </a:lnTo>
                <a:lnTo>
                  <a:pt x="1189" y="368"/>
                </a:lnTo>
                <a:lnTo>
                  <a:pt x="1200" y="373"/>
                </a:lnTo>
                <a:lnTo>
                  <a:pt x="1205" y="384"/>
                </a:lnTo>
                <a:lnTo>
                  <a:pt x="1216" y="395"/>
                </a:lnTo>
                <a:lnTo>
                  <a:pt x="1227" y="400"/>
                </a:lnTo>
                <a:lnTo>
                  <a:pt x="1232" y="411"/>
                </a:lnTo>
                <a:lnTo>
                  <a:pt x="1243" y="427"/>
                </a:lnTo>
                <a:lnTo>
                  <a:pt x="1253" y="443"/>
                </a:lnTo>
                <a:lnTo>
                  <a:pt x="1264" y="448"/>
                </a:lnTo>
                <a:lnTo>
                  <a:pt x="1269" y="459"/>
                </a:lnTo>
                <a:lnTo>
                  <a:pt x="1280" y="464"/>
                </a:lnTo>
                <a:lnTo>
                  <a:pt x="1280" y="475"/>
                </a:lnTo>
                <a:lnTo>
                  <a:pt x="1291" y="480"/>
                </a:lnTo>
                <a:lnTo>
                  <a:pt x="1296" y="491"/>
                </a:lnTo>
                <a:lnTo>
                  <a:pt x="1301" y="507"/>
                </a:lnTo>
                <a:lnTo>
                  <a:pt x="1307" y="523"/>
                </a:lnTo>
                <a:lnTo>
                  <a:pt x="1312" y="539"/>
                </a:lnTo>
                <a:lnTo>
                  <a:pt x="1312" y="555"/>
                </a:lnTo>
                <a:lnTo>
                  <a:pt x="1323" y="565"/>
                </a:lnTo>
                <a:lnTo>
                  <a:pt x="1323" y="576"/>
                </a:lnTo>
                <a:lnTo>
                  <a:pt x="1328" y="587"/>
                </a:lnTo>
                <a:lnTo>
                  <a:pt x="1333" y="603"/>
                </a:lnTo>
                <a:lnTo>
                  <a:pt x="1344" y="624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40006" name="Freeform 6"/>
          <p:cNvSpPr>
            <a:spLocks/>
          </p:cNvSpPr>
          <p:nvPr/>
        </p:nvSpPr>
        <p:spPr bwMode="auto">
          <a:xfrm>
            <a:off x="3589338" y="2159000"/>
            <a:ext cx="2127250" cy="1152525"/>
          </a:xfrm>
          <a:custGeom>
            <a:avLst/>
            <a:gdLst>
              <a:gd name="T0" fmla="*/ 2147483647 w 1340"/>
              <a:gd name="T1" fmla="*/ 2147483647 h 726"/>
              <a:gd name="T2" fmla="*/ 2147483647 w 1340"/>
              <a:gd name="T3" fmla="*/ 2147483647 h 726"/>
              <a:gd name="T4" fmla="*/ 2147483647 w 1340"/>
              <a:gd name="T5" fmla="*/ 2147483647 h 726"/>
              <a:gd name="T6" fmla="*/ 2147483647 w 1340"/>
              <a:gd name="T7" fmla="*/ 2147483647 h 726"/>
              <a:gd name="T8" fmla="*/ 2147483647 w 1340"/>
              <a:gd name="T9" fmla="*/ 2147483647 h 726"/>
              <a:gd name="T10" fmla="*/ 2147483647 w 1340"/>
              <a:gd name="T11" fmla="*/ 2147483647 h 726"/>
              <a:gd name="T12" fmla="*/ 2147483647 w 1340"/>
              <a:gd name="T13" fmla="*/ 2147483647 h 726"/>
              <a:gd name="T14" fmla="*/ 2147483647 w 1340"/>
              <a:gd name="T15" fmla="*/ 2147483647 h 726"/>
              <a:gd name="T16" fmla="*/ 2147483647 w 1340"/>
              <a:gd name="T17" fmla="*/ 2147483647 h 726"/>
              <a:gd name="T18" fmla="*/ 2147483647 w 1340"/>
              <a:gd name="T19" fmla="*/ 2147483647 h 726"/>
              <a:gd name="T20" fmla="*/ 2147483647 w 1340"/>
              <a:gd name="T21" fmla="*/ 2147483647 h 726"/>
              <a:gd name="T22" fmla="*/ 2147483647 w 1340"/>
              <a:gd name="T23" fmla="*/ 2147483647 h 726"/>
              <a:gd name="T24" fmla="*/ 2147483647 w 1340"/>
              <a:gd name="T25" fmla="*/ 2147483647 h 726"/>
              <a:gd name="T26" fmla="*/ 2147483647 w 1340"/>
              <a:gd name="T27" fmla="*/ 2147483647 h 726"/>
              <a:gd name="T28" fmla="*/ 2147483647 w 1340"/>
              <a:gd name="T29" fmla="*/ 2147483647 h 726"/>
              <a:gd name="T30" fmla="*/ 2147483647 w 1340"/>
              <a:gd name="T31" fmla="*/ 2147483647 h 726"/>
              <a:gd name="T32" fmla="*/ 2147483647 w 1340"/>
              <a:gd name="T33" fmla="*/ 2147483647 h 726"/>
              <a:gd name="T34" fmla="*/ 2147483647 w 1340"/>
              <a:gd name="T35" fmla="*/ 2147483647 h 726"/>
              <a:gd name="T36" fmla="*/ 2147483647 w 1340"/>
              <a:gd name="T37" fmla="*/ 2147483647 h 726"/>
              <a:gd name="T38" fmla="*/ 2147483647 w 1340"/>
              <a:gd name="T39" fmla="*/ 2147483647 h 726"/>
              <a:gd name="T40" fmla="*/ 2147483647 w 1340"/>
              <a:gd name="T41" fmla="*/ 2147483647 h 726"/>
              <a:gd name="T42" fmla="*/ 2147483647 w 1340"/>
              <a:gd name="T43" fmla="*/ 2147483647 h 726"/>
              <a:gd name="T44" fmla="*/ 2147483647 w 1340"/>
              <a:gd name="T45" fmla="*/ 2147483647 h 726"/>
              <a:gd name="T46" fmla="*/ 2147483647 w 1340"/>
              <a:gd name="T47" fmla="*/ 2147483647 h 726"/>
              <a:gd name="T48" fmla="*/ 2147483647 w 1340"/>
              <a:gd name="T49" fmla="*/ 2147483647 h 726"/>
              <a:gd name="T50" fmla="*/ 2147483647 w 1340"/>
              <a:gd name="T51" fmla="*/ 2147483647 h 726"/>
              <a:gd name="T52" fmla="*/ 2147483647 w 1340"/>
              <a:gd name="T53" fmla="*/ 2147483647 h 726"/>
              <a:gd name="T54" fmla="*/ 2147483647 w 1340"/>
              <a:gd name="T55" fmla="*/ 2147483647 h 726"/>
              <a:gd name="T56" fmla="*/ 2147483647 w 1340"/>
              <a:gd name="T57" fmla="*/ 0 h 726"/>
              <a:gd name="T58" fmla="*/ 2147483647 w 1340"/>
              <a:gd name="T59" fmla="*/ 0 h 726"/>
              <a:gd name="T60" fmla="*/ 2147483647 w 1340"/>
              <a:gd name="T61" fmla="*/ 2147483647 h 726"/>
              <a:gd name="T62" fmla="*/ 2147483647 w 1340"/>
              <a:gd name="T63" fmla="*/ 2147483647 h 726"/>
              <a:gd name="T64" fmla="*/ 2147483647 w 1340"/>
              <a:gd name="T65" fmla="*/ 2147483647 h 726"/>
              <a:gd name="T66" fmla="*/ 2147483647 w 1340"/>
              <a:gd name="T67" fmla="*/ 2147483647 h 726"/>
              <a:gd name="T68" fmla="*/ 2147483647 w 1340"/>
              <a:gd name="T69" fmla="*/ 2147483647 h 726"/>
              <a:gd name="T70" fmla="*/ 2147483647 w 1340"/>
              <a:gd name="T71" fmla="*/ 2147483647 h 726"/>
              <a:gd name="T72" fmla="*/ 2147483647 w 1340"/>
              <a:gd name="T73" fmla="*/ 2147483647 h 726"/>
              <a:gd name="T74" fmla="*/ 2147483647 w 1340"/>
              <a:gd name="T75" fmla="*/ 2147483647 h 726"/>
              <a:gd name="T76" fmla="*/ 2147483647 w 1340"/>
              <a:gd name="T77" fmla="*/ 2147483647 h 726"/>
              <a:gd name="T78" fmla="*/ 2147483647 w 1340"/>
              <a:gd name="T79" fmla="*/ 2147483647 h 726"/>
              <a:gd name="T80" fmla="*/ 2147483647 w 1340"/>
              <a:gd name="T81" fmla="*/ 2147483647 h 726"/>
              <a:gd name="T82" fmla="*/ 2147483647 w 1340"/>
              <a:gd name="T83" fmla="*/ 2147483647 h 726"/>
              <a:gd name="T84" fmla="*/ 2147483647 w 1340"/>
              <a:gd name="T85" fmla="*/ 2147483647 h 726"/>
              <a:gd name="T86" fmla="*/ 2147483647 w 1340"/>
              <a:gd name="T87" fmla="*/ 2147483647 h 726"/>
              <a:gd name="T88" fmla="*/ 2147483647 w 1340"/>
              <a:gd name="T89" fmla="*/ 2147483647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40"/>
              <a:gd name="T136" fmla="*/ 0 h 726"/>
              <a:gd name="T137" fmla="*/ 1340 w 1340"/>
              <a:gd name="T138" fmla="*/ 726 h 7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40" h="726">
                <a:moveTo>
                  <a:pt x="1339" y="704"/>
                </a:moveTo>
                <a:lnTo>
                  <a:pt x="1339" y="725"/>
                </a:lnTo>
                <a:lnTo>
                  <a:pt x="1334" y="709"/>
                </a:lnTo>
                <a:lnTo>
                  <a:pt x="1328" y="693"/>
                </a:lnTo>
                <a:lnTo>
                  <a:pt x="1318" y="677"/>
                </a:lnTo>
                <a:lnTo>
                  <a:pt x="1307" y="656"/>
                </a:lnTo>
                <a:lnTo>
                  <a:pt x="1307" y="645"/>
                </a:lnTo>
                <a:lnTo>
                  <a:pt x="1296" y="629"/>
                </a:lnTo>
                <a:lnTo>
                  <a:pt x="1291" y="608"/>
                </a:lnTo>
                <a:lnTo>
                  <a:pt x="1286" y="597"/>
                </a:lnTo>
                <a:lnTo>
                  <a:pt x="1275" y="592"/>
                </a:lnTo>
                <a:lnTo>
                  <a:pt x="1259" y="576"/>
                </a:lnTo>
                <a:lnTo>
                  <a:pt x="1254" y="565"/>
                </a:lnTo>
                <a:lnTo>
                  <a:pt x="1243" y="555"/>
                </a:lnTo>
                <a:lnTo>
                  <a:pt x="1243" y="544"/>
                </a:lnTo>
                <a:lnTo>
                  <a:pt x="1238" y="533"/>
                </a:lnTo>
                <a:lnTo>
                  <a:pt x="1232" y="512"/>
                </a:lnTo>
                <a:lnTo>
                  <a:pt x="1227" y="501"/>
                </a:lnTo>
                <a:lnTo>
                  <a:pt x="1222" y="485"/>
                </a:lnTo>
                <a:lnTo>
                  <a:pt x="1216" y="469"/>
                </a:lnTo>
                <a:lnTo>
                  <a:pt x="1206" y="453"/>
                </a:lnTo>
                <a:lnTo>
                  <a:pt x="1195" y="437"/>
                </a:lnTo>
                <a:lnTo>
                  <a:pt x="1190" y="421"/>
                </a:lnTo>
                <a:lnTo>
                  <a:pt x="1179" y="411"/>
                </a:lnTo>
                <a:lnTo>
                  <a:pt x="1174" y="400"/>
                </a:lnTo>
                <a:lnTo>
                  <a:pt x="1174" y="389"/>
                </a:lnTo>
                <a:lnTo>
                  <a:pt x="1163" y="373"/>
                </a:lnTo>
                <a:lnTo>
                  <a:pt x="1158" y="357"/>
                </a:lnTo>
                <a:lnTo>
                  <a:pt x="1147" y="336"/>
                </a:lnTo>
                <a:lnTo>
                  <a:pt x="1142" y="325"/>
                </a:lnTo>
                <a:lnTo>
                  <a:pt x="1131" y="315"/>
                </a:lnTo>
                <a:lnTo>
                  <a:pt x="1126" y="304"/>
                </a:lnTo>
                <a:lnTo>
                  <a:pt x="1115" y="293"/>
                </a:lnTo>
                <a:lnTo>
                  <a:pt x="1104" y="283"/>
                </a:lnTo>
                <a:lnTo>
                  <a:pt x="1099" y="272"/>
                </a:lnTo>
                <a:lnTo>
                  <a:pt x="1094" y="261"/>
                </a:lnTo>
                <a:lnTo>
                  <a:pt x="1083" y="251"/>
                </a:lnTo>
                <a:lnTo>
                  <a:pt x="1072" y="245"/>
                </a:lnTo>
                <a:lnTo>
                  <a:pt x="1056" y="235"/>
                </a:lnTo>
                <a:lnTo>
                  <a:pt x="1046" y="224"/>
                </a:lnTo>
                <a:lnTo>
                  <a:pt x="1035" y="213"/>
                </a:lnTo>
                <a:lnTo>
                  <a:pt x="1024" y="203"/>
                </a:lnTo>
                <a:lnTo>
                  <a:pt x="1014" y="192"/>
                </a:lnTo>
                <a:lnTo>
                  <a:pt x="1003" y="187"/>
                </a:lnTo>
                <a:lnTo>
                  <a:pt x="1003" y="176"/>
                </a:lnTo>
                <a:lnTo>
                  <a:pt x="987" y="176"/>
                </a:lnTo>
                <a:lnTo>
                  <a:pt x="976" y="171"/>
                </a:lnTo>
                <a:lnTo>
                  <a:pt x="966" y="160"/>
                </a:lnTo>
                <a:lnTo>
                  <a:pt x="955" y="155"/>
                </a:lnTo>
                <a:lnTo>
                  <a:pt x="944" y="149"/>
                </a:lnTo>
                <a:lnTo>
                  <a:pt x="928" y="139"/>
                </a:lnTo>
                <a:lnTo>
                  <a:pt x="918" y="128"/>
                </a:lnTo>
                <a:lnTo>
                  <a:pt x="907" y="123"/>
                </a:lnTo>
                <a:lnTo>
                  <a:pt x="896" y="117"/>
                </a:lnTo>
                <a:lnTo>
                  <a:pt x="880" y="112"/>
                </a:lnTo>
                <a:lnTo>
                  <a:pt x="864" y="107"/>
                </a:lnTo>
                <a:lnTo>
                  <a:pt x="848" y="96"/>
                </a:lnTo>
                <a:lnTo>
                  <a:pt x="832" y="91"/>
                </a:lnTo>
                <a:lnTo>
                  <a:pt x="816" y="80"/>
                </a:lnTo>
                <a:lnTo>
                  <a:pt x="800" y="69"/>
                </a:lnTo>
                <a:lnTo>
                  <a:pt x="784" y="69"/>
                </a:lnTo>
                <a:lnTo>
                  <a:pt x="763" y="59"/>
                </a:lnTo>
                <a:lnTo>
                  <a:pt x="752" y="59"/>
                </a:lnTo>
                <a:lnTo>
                  <a:pt x="736" y="53"/>
                </a:lnTo>
                <a:lnTo>
                  <a:pt x="720" y="48"/>
                </a:lnTo>
                <a:lnTo>
                  <a:pt x="704" y="37"/>
                </a:lnTo>
                <a:lnTo>
                  <a:pt x="688" y="32"/>
                </a:lnTo>
                <a:lnTo>
                  <a:pt x="672" y="27"/>
                </a:lnTo>
                <a:lnTo>
                  <a:pt x="656" y="27"/>
                </a:lnTo>
                <a:lnTo>
                  <a:pt x="640" y="21"/>
                </a:lnTo>
                <a:lnTo>
                  <a:pt x="614" y="16"/>
                </a:lnTo>
                <a:lnTo>
                  <a:pt x="603" y="16"/>
                </a:lnTo>
                <a:lnTo>
                  <a:pt x="592" y="16"/>
                </a:lnTo>
                <a:lnTo>
                  <a:pt x="576" y="11"/>
                </a:lnTo>
                <a:lnTo>
                  <a:pt x="560" y="11"/>
                </a:lnTo>
                <a:lnTo>
                  <a:pt x="544" y="5"/>
                </a:lnTo>
                <a:lnTo>
                  <a:pt x="528" y="5"/>
                </a:lnTo>
                <a:lnTo>
                  <a:pt x="512" y="5"/>
                </a:lnTo>
                <a:lnTo>
                  <a:pt x="496" y="11"/>
                </a:lnTo>
                <a:lnTo>
                  <a:pt x="480" y="11"/>
                </a:lnTo>
                <a:lnTo>
                  <a:pt x="464" y="11"/>
                </a:lnTo>
                <a:lnTo>
                  <a:pt x="448" y="11"/>
                </a:lnTo>
                <a:lnTo>
                  <a:pt x="432" y="5"/>
                </a:lnTo>
                <a:lnTo>
                  <a:pt x="416" y="5"/>
                </a:lnTo>
                <a:lnTo>
                  <a:pt x="395" y="5"/>
                </a:lnTo>
                <a:lnTo>
                  <a:pt x="384" y="5"/>
                </a:lnTo>
                <a:lnTo>
                  <a:pt x="363" y="0"/>
                </a:lnTo>
                <a:lnTo>
                  <a:pt x="352" y="0"/>
                </a:lnTo>
                <a:lnTo>
                  <a:pt x="336" y="0"/>
                </a:lnTo>
                <a:lnTo>
                  <a:pt x="320" y="0"/>
                </a:lnTo>
                <a:lnTo>
                  <a:pt x="304" y="0"/>
                </a:lnTo>
                <a:lnTo>
                  <a:pt x="256" y="11"/>
                </a:lnTo>
                <a:lnTo>
                  <a:pt x="240" y="16"/>
                </a:lnTo>
                <a:lnTo>
                  <a:pt x="224" y="21"/>
                </a:lnTo>
                <a:lnTo>
                  <a:pt x="198" y="37"/>
                </a:lnTo>
                <a:lnTo>
                  <a:pt x="187" y="43"/>
                </a:lnTo>
                <a:lnTo>
                  <a:pt x="176" y="53"/>
                </a:lnTo>
                <a:lnTo>
                  <a:pt x="160" y="59"/>
                </a:lnTo>
                <a:lnTo>
                  <a:pt x="144" y="69"/>
                </a:lnTo>
                <a:lnTo>
                  <a:pt x="128" y="85"/>
                </a:lnTo>
                <a:lnTo>
                  <a:pt x="112" y="91"/>
                </a:lnTo>
                <a:lnTo>
                  <a:pt x="96" y="101"/>
                </a:lnTo>
                <a:lnTo>
                  <a:pt x="86" y="112"/>
                </a:lnTo>
                <a:lnTo>
                  <a:pt x="75" y="117"/>
                </a:lnTo>
                <a:lnTo>
                  <a:pt x="64" y="128"/>
                </a:lnTo>
                <a:lnTo>
                  <a:pt x="59" y="139"/>
                </a:lnTo>
                <a:lnTo>
                  <a:pt x="48" y="144"/>
                </a:lnTo>
                <a:lnTo>
                  <a:pt x="48" y="155"/>
                </a:lnTo>
                <a:lnTo>
                  <a:pt x="38" y="171"/>
                </a:lnTo>
                <a:lnTo>
                  <a:pt x="27" y="181"/>
                </a:lnTo>
                <a:lnTo>
                  <a:pt x="22" y="192"/>
                </a:lnTo>
                <a:lnTo>
                  <a:pt x="22" y="203"/>
                </a:lnTo>
                <a:lnTo>
                  <a:pt x="6" y="229"/>
                </a:lnTo>
                <a:lnTo>
                  <a:pt x="6" y="240"/>
                </a:lnTo>
                <a:lnTo>
                  <a:pt x="11" y="251"/>
                </a:lnTo>
                <a:lnTo>
                  <a:pt x="16" y="267"/>
                </a:lnTo>
                <a:lnTo>
                  <a:pt x="16" y="283"/>
                </a:lnTo>
                <a:lnTo>
                  <a:pt x="27" y="293"/>
                </a:lnTo>
                <a:lnTo>
                  <a:pt x="27" y="304"/>
                </a:lnTo>
                <a:lnTo>
                  <a:pt x="27" y="315"/>
                </a:lnTo>
                <a:lnTo>
                  <a:pt x="32" y="331"/>
                </a:lnTo>
                <a:lnTo>
                  <a:pt x="38" y="347"/>
                </a:lnTo>
                <a:lnTo>
                  <a:pt x="38" y="363"/>
                </a:lnTo>
                <a:lnTo>
                  <a:pt x="43" y="379"/>
                </a:lnTo>
                <a:lnTo>
                  <a:pt x="43" y="395"/>
                </a:lnTo>
                <a:lnTo>
                  <a:pt x="43" y="416"/>
                </a:lnTo>
                <a:lnTo>
                  <a:pt x="48" y="427"/>
                </a:lnTo>
                <a:lnTo>
                  <a:pt x="48" y="443"/>
                </a:lnTo>
                <a:lnTo>
                  <a:pt x="48" y="459"/>
                </a:lnTo>
                <a:lnTo>
                  <a:pt x="48" y="480"/>
                </a:lnTo>
                <a:lnTo>
                  <a:pt x="48" y="491"/>
                </a:lnTo>
                <a:lnTo>
                  <a:pt x="38" y="507"/>
                </a:lnTo>
                <a:lnTo>
                  <a:pt x="27" y="512"/>
                </a:lnTo>
                <a:lnTo>
                  <a:pt x="16" y="517"/>
                </a:lnTo>
                <a:lnTo>
                  <a:pt x="11" y="528"/>
                </a:lnTo>
                <a:lnTo>
                  <a:pt x="0" y="533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95600"/>
            <a:ext cx="508000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050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42051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42052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42053" name="Freeform 5"/>
          <p:cNvSpPr>
            <a:spLocks/>
          </p:cNvSpPr>
          <p:nvPr/>
        </p:nvSpPr>
        <p:spPr bwMode="auto">
          <a:xfrm>
            <a:off x="3581400" y="2362200"/>
            <a:ext cx="2135188" cy="992188"/>
          </a:xfrm>
          <a:custGeom>
            <a:avLst/>
            <a:gdLst>
              <a:gd name="T0" fmla="*/ 2147483647 w 1345"/>
              <a:gd name="T1" fmla="*/ 2147483647 h 625"/>
              <a:gd name="T2" fmla="*/ 2147483647 w 1345"/>
              <a:gd name="T3" fmla="*/ 2147483647 h 625"/>
              <a:gd name="T4" fmla="*/ 2147483647 w 1345"/>
              <a:gd name="T5" fmla="*/ 2147483647 h 625"/>
              <a:gd name="T6" fmla="*/ 2147483647 w 1345"/>
              <a:gd name="T7" fmla="*/ 2147483647 h 625"/>
              <a:gd name="T8" fmla="*/ 2147483647 w 1345"/>
              <a:gd name="T9" fmla="*/ 2147483647 h 625"/>
              <a:gd name="T10" fmla="*/ 2147483647 w 1345"/>
              <a:gd name="T11" fmla="*/ 2147483647 h 625"/>
              <a:gd name="T12" fmla="*/ 2147483647 w 1345"/>
              <a:gd name="T13" fmla="*/ 2147483647 h 625"/>
              <a:gd name="T14" fmla="*/ 2147483647 w 1345"/>
              <a:gd name="T15" fmla="*/ 2147483647 h 625"/>
              <a:gd name="T16" fmla="*/ 2147483647 w 1345"/>
              <a:gd name="T17" fmla="*/ 2147483647 h 625"/>
              <a:gd name="T18" fmla="*/ 2147483647 w 1345"/>
              <a:gd name="T19" fmla="*/ 2147483647 h 625"/>
              <a:gd name="T20" fmla="*/ 2147483647 w 1345"/>
              <a:gd name="T21" fmla="*/ 2147483647 h 625"/>
              <a:gd name="T22" fmla="*/ 2147483647 w 1345"/>
              <a:gd name="T23" fmla="*/ 2147483647 h 625"/>
              <a:gd name="T24" fmla="*/ 2147483647 w 1345"/>
              <a:gd name="T25" fmla="*/ 2147483647 h 625"/>
              <a:gd name="T26" fmla="*/ 2147483647 w 1345"/>
              <a:gd name="T27" fmla="*/ 2147483647 h 625"/>
              <a:gd name="T28" fmla="*/ 2147483647 w 1345"/>
              <a:gd name="T29" fmla="*/ 2147483647 h 625"/>
              <a:gd name="T30" fmla="*/ 2147483647 w 1345"/>
              <a:gd name="T31" fmla="*/ 2147483647 h 625"/>
              <a:gd name="T32" fmla="*/ 2147483647 w 1345"/>
              <a:gd name="T33" fmla="*/ 2147483647 h 625"/>
              <a:gd name="T34" fmla="*/ 2147483647 w 1345"/>
              <a:gd name="T35" fmla="*/ 2147483647 h 625"/>
              <a:gd name="T36" fmla="*/ 2147483647 w 1345"/>
              <a:gd name="T37" fmla="*/ 2147483647 h 625"/>
              <a:gd name="T38" fmla="*/ 2147483647 w 1345"/>
              <a:gd name="T39" fmla="*/ 2147483647 h 625"/>
              <a:gd name="T40" fmla="*/ 2147483647 w 1345"/>
              <a:gd name="T41" fmla="*/ 2147483647 h 625"/>
              <a:gd name="T42" fmla="*/ 2147483647 w 1345"/>
              <a:gd name="T43" fmla="*/ 2147483647 h 625"/>
              <a:gd name="T44" fmla="*/ 2147483647 w 1345"/>
              <a:gd name="T45" fmla="*/ 2147483647 h 625"/>
              <a:gd name="T46" fmla="*/ 2147483647 w 1345"/>
              <a:gd name="T47" fmla="*/ 2147483647 h 625"/>
              <a:gd name="T48" fmla="*/ 2147483647 w 1345"/>
              <a:gd name="T49" fmla="*/ 0 h 625"/>
              <a:gd name="T50" fmla="*/ 2147483647 w 1345"/>
              <a:gd name="T51" fmla="*/ 2147483647 h 625"/>
              <a:gd name="T52" fmla="*/ 2147483647 w 1345"/>
              <a:gd name="T53" fmla="*/ 2147483647 h 625"/>
              <a:gd name="T54" fmla="*/ 2147483647 w 1345"/>
              <a:gd name="T55" fmla="*/ 2147483647 h 625"/>
              <a:gd name="T56" fmla="*/ 2147483647 w 1345"/>
              <a:gd name="T57" fmla="*/ 2147483647 h 625"/>
              <a:gd name="T58" fmla="*/ 2147483647 w 1345"/>
              <a:gd name="T59" fmla="*/ 2147483647 h 625"/>
              <a:gd name="T60" fmla="*/ 2147483647 w 1345"/>
              <a:gd name="T61" fmla="*/ 2147483647 h 625"/>
              <a:gd name="T62" fmla="*/ 2147483647 w 1345"/>
              <a:gd name="T63" fmla="*/ 2147483647 h 625"/>
              <a:gd name="T64" fmla="*/ 2147483647 w 1345"/>
              <a:gd name="T65" fmla="*/ 2147483647 h 625"/>
              <a:gd name="T66" fmla="*/ 2147483647 w 1345"/>
              <a:gd name="T67" fmla="*/ 2147483647 h 625"/>
              <a:gd name="T68" fmla="*/ 2147483647 w 1345"/>
              <a:gd name="T69" fmla="*/ 2147483647 h 625"/>
              <a:gd name="T70" fmla="*/ 2147483647 w 1345"/>
              <a:gd name="T71" fmla="*/ 2147483647 h 625"/>
              <a:gd name="T72" fmla="*/ 2147483647 w 1345"/>
              <a:gd name="T73" fmla="*/ 2147483647 h 625"/>
              <a:gd name="T74" fmla="*/ 2147483647 w 1345"/>
              <a:gd name="T75" fmla="*/ 2147483647 h 625"/>
              <a:gd name="T76" fmla="*/ 2147483647 w 1345"/>
              <a:gd name="T77" fmla="*/ 2147483647 h 625"/>
              <a:gd name="T78" fmla="*/ 2147483647 w 1345"/>
              <a:gd name="T79" fmla="*/ 2147483647 h 625"/>
              <a:gd name="T80" fmla="*/ 2147483647 w 1345"/>
              <a:gd name="T81" fmla="*/ 2147483647 h 625"/>
              <a:gd name="T82" fmla="*/ 2147483647 w 1345"/>
              <a:gd name="T83" fmla="*/ 2147483647 h 625"/>
              <a:gd name="T84" fmla="*/ 2147483647 w 1345"/>
              <a:gd name="T85" fmla="*/ 2147483647 h 625"/>
              <a:gd name="T86" fmla="*/ 2147483647 w 1345"/>
              <a:gd name="T87" fmla="*/ 2147483647 h 625"/>
              <a:gd name="T88" fmla="*/ 2147483647 w 1345"/>
              <a:gd name="T89" fmla="*/ 2147483647 h 625"/>
              <a:gd name="T90" fmla="*/ 2147483647 w 1345"/>
              <a:gd name="T91" fmla="*/ 2147483647 h 625"/>
              <a:gd name="T92" fmla="*/ 2147483647 w 1345"/>
              <a:gd name="T93" fmla="*/ 2147483647 h 625"/>
              <a:gd name="T94" fmla="*/ 2147483647 w 1345"/>
              <a:gd name="T95" fmla="*/ 2147483647 h 625"/>
              <a:gd name="T96" fmla="*/ 2147483647 w 1345"/>
              <a:gd name="T97" fmla="*/ 2147483647 h 625"/>
              <a:gd name="T98" fmla="*/ 2147483647 w 1345"/>
              <a:gd name="T99" fmla="*/ 2147483647 h 625"/>
              <a:gd name="T100" fmla="*/ 2147483647 w 1345"/>
              <a:gd name="T101" fmla="*/ 2147483647 h 625"/>
              <a:gd name="T102" fmla="*/ 2147483647 w 1345"/>
              <a:gd name="T103" fmla="*/ 2147483647 h 625"/>
              <a:gd name="T104" fmla="*/ 2147483647 w 1345"/>
              <a:gd name="T105" fmla="*/ 2147483647 h 625"/>
              <a:gd name="T106" fmla="*/ 2147483647 w 1345"/>
              <a:gd name="T107" fmla="*/ 2147483647 h 625"/>
              <a:gd name="T108" fmla="*/ 2147483647 w 1345"/>
              <a:gd name="T109" fmla="*/ 2147483647 h 625"/>
              <a:gd name="T110" fmla="*/ 2147483647 w 1345"/>
              <a:gd name="T111" fmla="*/ 2147483647 h 625"/>
              <a:gd name="T112" fmla="*/ 2147483647 w 1345"/>
              <a:gd name="T113" fmla="*/ 2147483647 h 625"/>
              <a:gd name="T114" fmla="*/ 2147483647 w 1345"/>
              <a:gd name="T115" fmla="*/ 2147483647 h 625"/>
              <a:gd name="T116" fmla="*/ 2147483647 w 1345"/>
              <a:gd name="T117" fmla="*/ 2147483647 h 625"/>
              <a:gd name="T118" fmla="*/ 2147483647 w 1345"/>
              <a:gd name="T119" fmla="*/ 2147483647 h 625"/>
              <a:gd name="T120" fmla="*/ 2147483647 w 1345"/>
              <a:gd name="T121" fmla="*/ 2147483647 h 625"/>
              <a:gd name="T122" fmla="*/ 2147483647 w 1345"/>
              <a:gd name="T123" fmla="*/ 2147483647 h 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5"/>
              <a:gd name="T187" fmla="*/ 0 h 625"/>
              <a:gd name="T188" fmla="*/ 1345 w 1345"/>
              <a:gd name="T189" fmla="*/ 625 h 6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5" h="625">
                <a:moveTo>
                  <a:pt x="0" y="384"/>
                </a:moveTo>
                <a:lnTo>
                  <a:pt x="5" y="400"/>
                </a:lnTo>
                <a:lnTo>
                  <a:pt x="16" y="400"/>
                </a:lnTo>
                <a:lnTo>
                  <a:pt x="27" y="395"/>
                </a:lnTo>
                <a:lnTo>
                  <a:pt x="43" y="389"/>
                </a:lnTo>
                <a:lnTo>
                  <a:pt x="53" y="373"/>
                </a:lnTo>
                <a:lnTo>
                  <a:pt x="59" y="357"/>
                </a:lnTo>
                <a:lnTo>
                  <a:pt x="59" y="341"/>
                </a:lnTo>
                <a:lnTo>
                  <a:pt x="59" y="325"/>
                </a:lnTo>
                <a:lnTo>
                  <a:pt x="59" y="309"/>
                </a:lnTo>
                <a:lnTo>
                  <a:pt x="59" y="293"/>
                </a:lnTo>
                <a:lnTo>
                  <a:pt x="59" y="277"/>
                </a:lnTo>
                <a:lnTo>
                  <a:pt x="59" y="261"/>
                </a:lnTo>
                <a:lnTo>
                  <a:pt x="59" y="245"/>
                </a:lnTo>
                <a:lnTo>
                  <a:pt x="59" y="229"/>
                </a:lnTo>
                <a:lnTo>
                  <a:pt x="59" y="213"/>
                </a:lnTo>
                <a:lnTo>
                  <a:pt x="69" y="192"/>
                </a:lnTo>
                <a:lnTo>
                  <a:pt x="75" y="181"/>
                </a:lnTo>
                <a:lnTo>
                  <a:pt x="75" y="165"/>
                </a:lnTo>
                <a:lnTo>
                  <a:pt x="80" y="149"/>
                </a:lnTo>
                <a:lnTo>
                  <a:pt x="80" y="133"/>
                </a:lnTo>
                <a:lnTo>
                  <a:pt x="91" y="123"/>
                </a:lnTo>
                <a:lnTo>
                  <a:pt x="101" y="112"/>
                </a:lnTo>
                <a:lnTo>
                  <a:pt x="112" y="107"/>
                </a:lnTo>
                <a:lnTo>
                  <a:pt x="123" y="96"/>
                </a:lnTo>
                <a:lnTo>
                  <a:pt x="133" y="85"/>
                </a:lnTo>
                <a:lnTo>
                  <a:pt x="144" y="75"/>
                </a:lnTo>
                <a:lnTo>
                  <a:pt x="160" y="64"/>
                </a:lnTo>
                <a:lnTo>
                  <a:pt x="171" y="53"/>
                </a:lnTo>
                <a:lnTo>
                  <a:pt x="187" y="48"/>
                </a:lnTo>
                <a:lnTo>
                  <a:pt x="208" y="43"/>
                </a:lnTo>
                <a:lnTo>
                  <a:pt x="219" y="37"/>
                </a:lnTo>
                <a:lnTo>
                  <a:pt x="235" y="32"/>
                </a:lnTo>
                <a:lnTo>
                  <a:pt x="251" y="27"/>
                </a:lnTo>
                <a:lnTo>
                  <a:pt x="267" y="21"/>
                </a:lnTo>
                <a:lnTo>
                  <a:pt x="283" y="21"/>
                </a:lnTo>
                <a:lnTo>
                  <a:pt x="299" y="11"/>
                </a:lnTo>
                <a:lnTo>
                  <a:pt x="315" y="5"/>
                </a:lnTo>
                <a:lnTo>
                  <a:pt x="331" y="0"/>
                </a:lnTo>
                <a:lnTo>
                  <a:pt x="347" y="5"/>
                </a:lnTo>
                <a:lnTo>
                  <a:pt x="363" y="5"/>
                </a:lnTo>
                <a:lnTo>
                  <a:pt x="379" y="5"/>
                </a:lnTo>
                <a:lnTo>
                  <a:pt x="395" y="5"/>
                </a:lnTo>
                <a:lnTo>
                  <a:pt x="416" y="5"/>
                </a:lnTo>
                <a:lnTo>
                  <a:pt x="427" y="5"/>
                </a:lnTo>
                <a:lnTo>
                  <a:pt x="443" y="11"/>
                </a:lnTo>
                <a:lnTo>
                  <a:pt x="459" y="5"/>
                </a:lnTo>
                <a:lnTo>
                  <a:pt x="475" y="5"/>
                </a:lnTo>
                <a:lnTo>
                  <a:pt x="491" y="0"/>
                </a:lnTo>
                <a:lnTo>
                  <a:pt x="507" y="0"/>
                </a:lnTo>
                <a:lnTo>
                  <a:pt x="523" y="0"/>
                </a:lnTo>
                <a:lnTo>
                  <a:pt x="539" y="5"/>
                </a:lnTo>
                <a:lnTo>
                  <a:pt x="549" y="16"/>
                </a:lnTo>
                <a:lnTo>
                  <a:pt x="560" y="16"/>
                </a:lnTo>
                <a:lnTo>
                  <a:pt x="571" y="21"/>
                </a:lnTo>
                <a:lnTo>
                  <a:pt x="587" y="27"/>
                </a:lnTo>
                <a:lnTo>
                  <a:pt x="603" y="32"/>
                </a:lnTo>
                <a:lnTo>
                  <a:pt x="613" y="43"/>
                </a:lnTo>
                <a:lnTo>
                  <a:pt x="624" y="43"/>
                </a:lnTo>
                <a:lnTo>
                  <a:pt x="635" y="48"/>
                </a:lnTo>
                <a:lnTo>
                  <a:pt x="651" y="48"/>
                </a:lnTo>
                <a:lnTo>
                  <a:pt x="667" y="53"/>
                </a:lnTo>
                <a:lnTo>
                  <a:pt x="683" y="59"/>
                </a:lnTo>
                <a:lnTo>
                  <a:pt x="699" y="59"/>
                </a:lnTo>
                <a:lnTo>
                  <a:pt x="715" y="59"/>
                </a:lnTo>
                <a:lnTo>
                  <a:pt x="731" y="64"/>
                </a:lnTo>
                <a:lnTo>
                  <a:pt x="747" y="69"/>
                </a:lnTo>
                <a:lnTo>
                  <a:pt x="763" y="80"/>
                </a:lnTo>
                <a:lnTo>
                  <a:pt x="779" y="85"/>
                </a:lnTo>
                <a:lnTo>
                  <a:pt x="795" y="96"/>
                </a:lnTo>
                <a:lnTo>
                  <a:pt x="811" y="101"/>
                </a:lnTo>
                <a:lnTo>
                  <a:pt x="821" y="112"/>
                </a:lnTo>
                <a:lnTo>
                  <a:pt x="837" y="117"/>
                </a:lnTo>
                <a:lnTo>
                  <a:pt x="848" y="123"/>
                </a:lnTo>
                <a:lnTo>
                  <a:pt x="859" y="133"/>
                </a:lnTo>
                <a:lnTo>
                  <a:pt x="869" y="144"/>
                </a:lnTo>
                <a:lnTo>
                  <a:pt x="880" y="149"/>
                </a:lnTo>
                <a:lnTo>
                  <a:pt x="891" y="149"/>
                </a:lnTo>
                <a:lnTo>
                  <a:pt x="901" y="160"/>
                </a:lnTo>
                <a:lnTo>
                  <a:pt x="912" y="171"/>
                </a:lnTo>
                <a:lnTo>
                  <a:pt x="923" y="176"/>
                </a:lnTo>
                <a:lnTo>
                  <a:pt x="939" y="187"/>
                </a:lnTo>
                <a:lnTo>
                  <a:pt x="955" y="192"/>
                </a:lnTo>
                <a:lnTo>
                  <a:pt x="971" y="197"/>
                </a:lnTo>
                <a:lnTo>
                  <a:pt x="976" y="208"/>
                </a:lnTo>
                <a:lnTo>
                  <a:pt x="987" y="208"/>
                </a:lnTo>
                <a:lnTo>
                  <a:pt x="997" y="219"/>
                </a:lnTo>
                <a:lnTo>
                  <a:pt x="1008" y="224"/>
                </a:lnTo>
                <a:lnTo>
                  <a:pt x="1019" y="235"/>
                </a:lnTo>
                <a:lnTo>
                  <a:pt x="1040" y="240"/>
                </a:lnTo>
                <a:lnTo>
                  <a:pt x="1051" y="240"/>
                </a:lnTo>
                <a:lnTo>
                  <a:pt x="1067" y="251"/>
                </a:lnTo>
                <a:lnTo>
                  <a:pt x="1083" y="261"/>
                </a:lnTo>
                <a:lnTo>
                  <a:pt x="1099" y="272"/>
                </a:lnTo>
                <a:lnTo>
                  <a:pt x="1109" y="283"/>
                </a:lnTo>
                <a:lnTo>
                  <a:pt x="1120" y="293"/>
                </a:lnTo>
                <a:lnTo>
                  <a:pt x="1131" y="304"/>
                </a:lnTo>
                <a:lnTo>
                  <a:pt x="1136" y="315"/>
                </a:lnTo>
                <a:lnTo>
                  <a:pt x="1147" y="325"/>
                </a:lnTo>
                <a:lnTo>
                  <a:pt x="1152" y="336"/>
                </a:lnTo>
                <a:lnTo>
                  <a:pt x="1163" y="347"/>
                </a:lnTo>
                <a:lnTo>
                  <a:pt x="1179" y="357"/>
                </a:lnTo>
                <a:lnTo>
                  <a:pt x="1189" y="368"/>
                </a:lnTo>
                <a:lnTo>
                  <a:pt x="1200" y="373"/>
                </a:lnTo>
                <a:lnTo>
                  <a:pt x="1205" y="384"/>
                </a:lnTo>
                <a:lnTo>
                  <a:pt x="1216" y="395"/>
                </a:lnTo>
                <a:lnTo>
                  <a:pt x="1227" y="400"/>
                </a:lnTo>
                <a:lnTo>
                  <a:pt x="1232" y="411"/>
                </a:lnTo>
                <a:lnTo>
                  <a:pt x="1243" y="427"/>
                </a:lnTo>
                <a:lnTo>
                  <a:pt x="1253" y="443"/>
                </a:lnTo>
                <a:lnTo>
                  <a:pt x="1264" y="448"/>
                </a:lnTo>
                <a:lnTo>
                  <a:pt x="1269" y="459"/>
                </a:lnTo>
                <a:lnTo>
                  <a:pt x="1280" y="464"/>
                </a:lnTo>
                <a:lnTo>
                  <a:pt x="1280" y="475"/>
                </a:lnTo>
                <a:lnTo>
                  <a:pt x="1291" y="480"/>
                </a:lnTo>
                <a:lnTo>
                  <a:pt x="1296" y="491"/>
                </a:lnTo>
                <a:lnTo>
                  <a:pt x="1301" y="507"/>
                </a:lnTo>
                <a:lnTo>
                  <a:pt x="1307" y="523"/>
                </a:lnTo>
                <a:lnTo>
                  <a:pt x="1312" y="539"/>
                </a:lnTo>
                <a:lnTo>
                  <a:pt x="1312" y="555"/>
                </a:lnTo>
                <a:lnTo>
                  <a:pt x="1323" y="565"/>
                </a:lnTo>
                <a:lnTo>
                  <a:pt x="1323" y="576"/>
                </a:lnTo>
                <a:lnTo>
                  <a:pt x="1328" y="587"/>
                </a:lnTo>
                <a:lnTo>
                  <a:pt x="1333" y="603"/>
                </a:lnTo>
                <a:lnTo>
                  <a:pt x="1344" y="624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42054" name="Freeform 6"/>
          <p:cNvSpPr>
            <a:spLocks/>
          </p:cNvSpPr>
          <p:nvPr/>
        </p:nvSpPr>
        <p:spPr bwMode="auto">
          <a:xfrm>
            <a:off x="3548063" y="2590800"/>
            <a:ext cx="2168525" cy="839788"/>
          </a:xfrm>
          <a:custGeom>
            <a:avLst/>
            <a:gdLst>
              <a:gd name="T0" fmla="*/ 2147483647 w 1366"/>
              <a:gd name="T1" fmla="*/ 2147483647 h 529"/>
              <a:gd name="T2" fmla="*/ 2147483647 w 1366"/>
              <a:gd name="T3" fmla="*/ 2147483647 h 529"/>
              <a:gd name="T4" fmla="*/ 2147483647 w 1366"/>
              <a:gd name="T5" fmla="*/ 2147483647 h 529"/>
              <a:gd name="T6" fmla="*/ 2147483647 w 1366"/>
              <a:gd name="T7" fmla="*/ 2147483647 h 529"/>
              <a:gd name="T8" fmla="*/ 2147483647 w 1366"/>
              <a:gd name="T9" fmla="*/ 2147483647 h 529"/>
              <a:gd name="T10" fmla="*/ 2147483647 w 1366"/>
              <a:gd name="T11" fmla="*/ 2147483647 h 529"/>
              <a:gd name="T12" fmla="*/ 2147483647 w 1366"/>
              <a:gd name="T13" fmla="*/ 2147483647 h 529"/>
              <a:gd name="T14" fmla="*/ 2147483647 w 1366"/>
              <a:gd name="T15" fmla="*/ 2147483647 h 529"/>
              <a:gd name="T16" fmla="*/ 2147483647 w 1366"/>
              <a:gd name="T17" fmla="*/ 2147483647 h 529"/>
              <a:gd name="T18" fmla="*/ 2147483647 w 1366"/>
              <a:gd name="T19" fmla="*/ 2147483647 h 529"/>
              <a:gd name="T20" fmla="*/ 2147483647 w 1366"/>
              <a:gd name="T21" fmla="*/ 2147483647 h 529"/>
              <a:gd name="T22" fmla="*/ 2147483647 w 1366"/>
              <a:gd name="T23" fmla="*/ 2147483647 h 529"/>
              <a:gd name="T24" fmla="*/ 2147483647 w 1366"/>
              <a:gd name="T25" fmla="*/ 2147483647 h 529"/>
              <a:gd name="T26" fmla="*/ 2147483647 w 1366"/>
              <a:gd name="T27" fmla="*/ 2147483647 h 529"/>
              <a:gd name="T28" fmla="*/ 2147483647 w 1366"/>
              <a:gd name="T29" fmla="*/ 2147483647 h 529"/>
              <a:gd name="T30" fmla="*/ 2147483647 w 1366"/>
              <a:gd name="T31" fmla="*/ 2147483647 h 529"/>
              <a:gd name="T32" fmla="*/ 2147483647 w 1366"/>
              <a:gd name="T33" fmla="*/ 2147483647 h 529"/>
              <a:gd name="T34" fmla="*/ 2147483647 w 1366"/>
              <a:gd name="T35" fmla="*/ 2147483647 h 529"/>
              <a:gd name="T36" fmla="*/ 2147483647 w 1366"/>
              <a:gd name="T37" fmla="*/ 2147483647 h 529"/>
              <a:gd name="T38" fmla="*/ 2147483647 w 1366"/>
              <a:gd name="T39" fmla="*/ 2147483647 h 529"/>
              <a:gd name="T40" fmla="*/ 2147483647 w 1366"/>
              <a:gd name="T41" fmla="*/ 2147483647 h 529"/>
              <a:gd name="T42" fmla="*/ 2147483647 w 1366"/>
              <a:gd name="T43" fmla="*/ 2147483647 h 529"/>
              <a:gd name="T44" fmla="*/ 2147483647 w 1366"/>
              <a:gd name="T45" fmla="*/ 2147483647 h 529"/>
              <a:gd name="T46" fmla="*/ 2147483647 w 1366"/>
              <a:gd name="T47" fmla="*/ 2147483647 h 529"/>
              <a:gd name="T48" fmla="*/ 2147483647 w 1366"/>
              <a:gd name="T49" fmla="*/ 2147483647 h 529"/>
              <a:gd name="T50" fmla="*/ 2147483647 w 1366"/>
              <a:gd name="T51" fmla="*/ 2147483647 h 529"/>
              <a:gd name="T52" fmla="*/ 2147483647 w 1366"/>
              <a:gd name="T53" fmla="*/ 2147483647 h 529"/>
              <a:gd name="T54" fmla="*/ 2147483647 w 1366"/>
              <a:gd name="T55" fmla="*/ 2147483647 h 529"/>
              <a:gd name="T56" fmla="*/ 2147483647 w 1366"/>
              <a:gd name="T57" fmla="*/ 2147483647 h 529"/>
              <a:gd name="T58" fmla="*/ 2147483647 w 1366"/>
              <a:gd name="T59" fmla="*/ 2147483647 h 529"/>
              <a:gd name="T60" fmla="*/ 2147483647 w 1366"/>
              <a:gd name="T61" fmla="*/ 2147483647 h 529"/>
              <a:gd name="T62" fmla="*/ 2147483647 w 1366"/>
              <a:gd name="T63" fmla="*/ 2147483647 h 529"/>
              <a:gd name="T64" fmla="*/ 2147483647 w 1366"/>
              <a:gd name="T65" fmla="*/ 2147483647 h 529"/>
              <a:gd name="T66" fmla="*/ 2147483647 w 1366"/>
              <a:gd name="T67" fmla="*/ 2147483647 h 529"/>
              <a:gd name="T68" fmla="*/ 2147483647 w 1366"/>
              <a:gd name="T69" fmla="*/ 0 h 529"/>
              <a:gd name="T70" fmla="*/ 2147483647 w 1366"/>
              <a:gd name="T71" fmla="*/ 0 h 529"/>
              <a:gd name="T72" fmla="*/ 2147483647 w 1366"/>
              <a:gd name="T73" fmla="*/ 0 h 529"/>
              <a:gd name="T74" fmla="*/ 2147483647 w 1366"/>
              <a:gd name="T75" fmla="*/ 2147483647 h 529"/>
              <a:gd name="T76" fmla="*/ 2147483647 w 1366"/>
              <a:gd name="T77" fmla="*/ 2147483647 h 529"/>
              <a:gd name="T78" fmla="*/ 2147483647 w 1366"/>
              <a:gd name="T79" fmla="*/ 2147483647 h 529"/>
              <a:gd name="T80" fmla="*/ 2147483647 w 1366"/>
              <a:gd name="T81" fmla="*/ 2147483647 h 529"/>
              <a:gd name="T82" fmla="*/ 2147483647 w 1366"/>
              <a:gd name="T83" fmla="*/ 2147483647 h 529"/>
              <a:gd name="T84" fmla="*/ 2147483647 w 1366"/>
              <a:gd name="T85" fmla="*/ 2147483647 h 529"/>
              <a:gd name="T86" fmla="*/ 2147483647 w 1366"/>
              <a:gd name="T87" fmla="*/ 2147483647 h 529"/>
              <a:gd name="T88" fmla="*/ 2147483647 w 1366"/>
              <a:gd name="T89" fmla="*/ 2147483647 h 529"/>
              <a:gd name="T90" fmla="*/ 2147483647 w 1366"/>
              <a:gd name="T91" fmla="*/ 2147483647 h 529"/>
              <a:gd name="T92" fmla="*/ 2147483647 w 1366"/>
              <a:gd name="T93" fmla="*/ 2147483647 h 529"/>
              <a:gd name="T94" fmla="*/ 2147483647 w 1366"/>
              <a:gd name="T95" fmla="*/ 2147483647 h 529"/>
              <a:gd name="T96" fmla="*/ 2147483647 w 1366"/>
              <a:gd name="T97" fmla="*/ 2147483647 h 529"/>
              <a:gd name="T98" fmla="*/ 2147483647 w 1366"/>
              <a:gd name="T99" fmla="*/ 2147483647 h 529"/>
              <a:gd name="T100" fmla="*/ 2147483647 w 1366"/>
              <a:gd name="T101" fmla="*/ 2147483647 h 529"/>
              <a:gd name="T102" fmla="*/ 2147483647 w 1366"/>
              <a:gd name="T103" fmla="*/ 2147483647 h 529"/>
              <a:gd name="T104" fmla="*/ 2147483647 w 1366"/>
              <a:gd name="T105" fmla="*/ 2147483647 h 529"/>
              <a:gd name="T106" fmla="*/ 2147483647 w 1366"/>
              <a:gd name="T107" fmla="*/ 2147483647 h 5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6"/>
              <a:gd name="T163" fmla="*/ 0 h 529"/>
              <a:gd name="T164" fmla="*/ 1366 w 1366"/>
              <a:gd name="T165" fmla="*/ 529 h 5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6" h="529">
                <a:moveTo>
                  <a:pt x="1365" y="528"/>
                </a:moveTo>
                <a:lnTo>
                  <a:pt x="1360" y="507"/>
                </a:lnTo>
                <a:lnTo>
                  <a:pt x="1354" y="496"/>
                </a:lnTo>
                <a:lnTo>
                  <a:pt x="1354" y="485"/>
                </a:lnTo>
                <a:lnTo>
                  <a:pt x="1344" y="469"/>
                </a:lnTo>
                <a:lnTo>
                  <a:pt x="1333" y="459"/>
                </a:lnTo>
                <a:lnTo>
                  <a:pt x="1322" y="448"/>
                </a:lnTo>
                <a:lnTo>
                  <a:pt x="1317" y="437"/>
                </a:lnTo>
                <a:lnTo>
                  <a:pt x="1306" y="432"/>
                </a:lnTo>
                <a:lnTo>
                  <a:pt x="1296" y="421"/>
                </a:lnTo>
                <a:lnTo>
                  <a:pt x="1285" y="416"/>
                </a:lnTo>
                <a:lnTo>
                  <a:pt x="1280" y="405"/>
                </a:lnTo>
                <a:lnTo>
                  <a:pt x="1269" y="395"/>
                </a:lnTo>
                <a:lnTo>
                  <a:pt x="1258" y="384"/>
                </a:lnTo>
                <a:lnTo>
                  <a:pt x="1248" y="373"/>
                </a:lnTo>
                <a:lnTo>
                  <a:pt x="1237" y="363"/>
                </a:lnTo>
                <a:lnTo>
                  <a:pt x="1226" y="357"/>
                </a:lnTo>
                <a:lnTo>
                  <a:pt x="1216" y="341"/>
                </a:lnTo>
                <a:lnTo>
                  <a:pt x="1205" y="331"/>
                </a:lnTo>
                <a:lnTo>
                  <a:pt x="1200" y="320"/>
                </a:lnTo>
                <a:lnTo>
                  <a:pt x="1194" y="309"/>
                </a:lnTo>
                <a:lnTo>
                  <a:pt x="1178" y="304"/>
                </a:lnTo>
                <a:lnTo>
                  <a:pt x="1168" y="293"/>
                </a:lnTo>
                <a:lnTo>
                  <a:pt x="1157" y="288"/>
                </a:lnTo>
                <a:lnTo>
                  <a:pt x="1152" y="277"/>
                </a:lnTo>
                <a:lnTo>
                  <a:pt x="1141" y="272"/>
                </a:lnTo>
                <a:lnTo>
                  <a:pt x="1130" y="261"/>
                </a:lnTo>
                <a:lnTo>
                  <a:pt x="1114" y="251"/>
                </a:lnTo>
                <a:lnTo>
                  <a:pt x="1104" y="240"/>
                </a:lnTo>
                <a:lnTo>
                  <a:pt x="1093" y="235"/>
                </a:lnTo>
                <a:lnTo>
                  <a:pt x="1082" y="229"/>
                </a:lnTo>
                <a:lnTo>
                  <a:pt x="1066" y="213"/>
                </a:lnTo>
                <a:lnTo>
                  <a:pt x="1045" y="203"/>
                </a:lnTo>
                <a:lnTo>
                  <a:pt x="1002" y="181"/>
                </a:lnTo>
                <a:lnTo>
                  <a:pt x="981" y="171"/>
                </a:lnTo>
                <a:lnTo>
                  <a:pt x="960" y="165"/>
                </a:lnTo>
                <a:lnTo>
                  <a:pt x="944" y="155"/>
                </a:lnTo>
                <a:lnTo>
                  <a:pt x="933" y="155"/>
                </a:lnTo>
                <a:lnTo>
                  <a:pt x="922" y="144"/>
                </a:lnTo>
                <a:lnTo>
                  <a:pt x="906" y="139"/>
                </a:lnTo>
                <a:lnTo>
                  <a:pt x="890" y="128"/>
                </a:lnTo>
                <a:lnTo>
                  <a:pt x="869" y="123"/>
                </a:lnTo>
                <a:lnTo>
                  <a:pt x="858" y="117"/>
                </a:lnTo>
                <a:lnTo>
                  <a:pt x="837" y="112"/>
                </a:lnTo>
                <a:lnTo>
                  <a:pt x="826" y="107"/>
                </a:lnTo>
                <a:lnTo>
                  <a:pt x="810" y="101"/>
                </a:lnTo>
                <a:lnTo>
                  <a:pt x="794" y="96"/>
                </a:lnTo>
                <a:lnTo>
                  <a:pt x="768" y="91"/>
                </a:lnTo>
                <a:lnTo>
                  <a:pt x="757" y="85"/>
                </a:lnTo>
                <a:lnTo>
                  <a:pt x="746" y="85"/>
                </a:lnTo>
                <a:lnTo>
                  <a:pt x="730" y="80"/>
                </a:lnTo>
                <a:lnTo>
                  <a:pt x="714" y="69"/>
                </a:lnTo>
                <a:lnTo>
                  <a:pt x="693" y="64"/>
                </a:lnTo>
                <a:lnTo>
                  <a:pt x="682" y="59"/>
                </a:lnTo>
                <a:lnTo>
                  <a:pt x="661" y="53"/>
                </a:lnTo>
                <a:lnTo>
                  <a:pt x="650" y="48"/>
                </a:lnTo>
                <a:lnTo>
                  <a:pt x="629" y="43"/>
                </a:lnTo>
                <a:lnTo>
                  <a:pt x="618" y="43"/>
                </a:lnTo>
                <a:lnTo>
                  <a:pt x="602" y="37"/>
                </a:lnTo>
                <a:lnTo>
                  <a:pt x="586" y="32"/>
                </a:lnTo>
                <a:lnTo>
                  <a:pt x="570" y="27"/>
                </a:lnTo>
                <a:lnTo>
                  <a:pt x="554" y="21"/>
                </a:lnTo>
                <a:lnTo>
                  <a:pt x="528" y="16"/>
                </a:lnTo>
                <a:lnTo>
                  <a:pt x="517" y="16"/>
                </a:lnTo>
                <a:lnTo>
                  <a:pt x="501" y="11"/>
                </a:lnTo>
                <a:lnTo>
                  <a:pt x="490" y="11"/>
                </a:lnTo>
                <a:lnTo>
                  <a:pt x="474" y="11"/>
                </a:lnTo>
                <a:lnTo>
                  <a:pt x="458" y="5"/>
                </a:lnTo>
                <a:lnTo>
                  <a:pt x="442" y="5"/>
                </a:lnTo>
                <a:lnTo>
                  <a:pt x="426" y="0"/>
                </a:lnTo>
                <a:lnTo>
                  <a:pt x="405" y="0"/>
                </a:lnTo>
                <a:lnTo>
                  <a:pt x="394" y="0"/>
                </a:lnTo>
                <a:lnTo>
                  <a:pt x="373" y="0"/>
                </a:lnTo>
                <a:lnTo>
                  <a:pt x="362" y="0"/>
                </a:lnTo>
                <a:lnTo>
                  <a:pt x="346" y="0"/>
                </a:lnTo>
                <a:lnTo>
                  <a:pt x="330" y="5"/>
                </a:lnTo>
                <a:lnTo>
                  <a:pt x="314" y="5"/>
                </a:lnTo>
                <a:lnTo>
                  <a:pt x="298" y="5"/>
                </a:lnTo>
                <a:lnTo>
                  <a:pt x="277" y="5"/>
                </a:lnTo>
                <a:lnTo>
                  <a:pt x="256" y="5"/>
                </a:lnTo>
                <a:lnTo>
                  <a:pt x="245" y="11"/>
                </a:lnTo>
                <a:lnTo>
                  <a:pt x="234" y="11"/>
                </a:lnTo>
                <a:lnTo>
                  <a:pt x="218" y="11"/>
                </a:lnTo>
                <a:lnTo>
                  <a:pt x="202" y="11"/>
                </a:lnTo>
                <a:lnTo>
                  <a:pt x="186" y="16"/>
                </a:lnTo>
                <a:lnTo>
                  <a:pt x="170" y="21"/>
                </a:lnTo>
                <a:lnTo>
                  <a:pt x="154" y="27"/>
                </a:lnTo>
                <a:lnTo>
                  <a:pt x="133" y="27"/>
                </a:lnTo>
                <a:lnTo>
                  <a:pt x="117" y="32"/>
                </a:lnTo>
                <a:lnTo>
                  <a:pt x="106" y="32"/>
                </a:lnTo>
                <a:lnTo>
                  <a:pt x="90" y="37"/>
                </a:lnTo>
                <a:lnTo>
                  <a:pt x="74" y="37"/>
                </a:lnTo>
                <a:lnTo>
                  <a:pt x="58" y="43"/>
                </a:lnTo>
                <a:lnTo>
                  <a:pt x="42" y="53"/>
                </a:lnTo>
                <a:lnTo>
                  <a:pt x="32" y="64"/>
                </a:lnTo>
                <a:lnTo>
                  <a:pt x="21" y="69"/>
                </a:lnTo>
                <a:lnTo>
                  <a:pt x="16" y="80"/>
                </a:lnTo>
                <a:lnTo>
                  <a:pt x="10" y="91"/>
                </a:lnTo>
                <a:lnTo>
                  <a:pt x="5" y="107"/>
                </a:lnTo>
                <a:lnTo>
                  <a:pt x="5" y="123"/>
                </a:lnTo>
                <a:lnTo>
                  <a:pt x="5" y="139"/>
                </a:lnTo>
                <a:lnTo>
                  <a:pt x="5" y="155"/>
                </a:lnTo>
                <a:lnTo>
                  <a:pt x="5" y="171"/>
                </a:lnTo>
                <a:lnTo>
                  <a:pt x="5" y="187"/>
                </a:lnTo>
                <a:lnTo>
                  <a:pt x="5" y="203"/>
                </a:lnTo>
                <a:lnTo>
                  <a:pt x="10" y="219"/>
                </a:lnTo>
                <a:lnTo>
                  <a:pt x="10" y="235"/>
                </a:lnTo>
                <a:lnTo>
                  <a:pt x="5" y="251"/>
                </a:lnTo>
                <a:lnTo>
                  <a:pt x="0" y="267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95600"/>
            <a:ext cx="660400" cy="58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098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44099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44100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44101" name="Freeform 5"/>
          <p:cNvSpPr>
            <a:spLocks/>
          </p:cNvSpPr>
          <p:nvPr/>
        </p:nvSpPr>
        <p:spPr bwMode="auto">
          <a:xfrm>
            <a:off x="3581400" y="2362200"/>
            <a:ext cx="2135188" cy="992188"/>
          </a:xfrm>
          <a:custGeom>
            <a:avLst/>
            <a:gdLst>
              <a:gd name="T0" fmla="*/ 2147483647 w 1345"/>
              <a:gd name="T1" fmla="*/ 2147483647 h 625"/>
              <a:gd name="T2" fmla="*/ 2147483647 w 1345"/>
              <a:gd name="T3" fmla="*/ 2147483647 h 625"/>
              <a:gd name="T4" fmla="*/ 2147483647 w 1345"/>
              <a:gd name="T5" fmla="*/ 2147483647 h 625"/>
              <a:gd name="T6" fmla="*/ 2147483647 w 1345"/>
              <a:gd name="T7" fmla="*/ 2147483647 h 625"/>
              <a:gd name="T8" fmla="*/ 2147483647 w 1345"/>
              <a:gd name="T9" fmla="*/ 2147483647 h 625"/>
              <a:gd name="T10" fmla="*/ 2147483647 w 1345"/>
              <a:gd name="T11" fmla="*/ 2147483647 h 625"/>
              <a:gd name="T12" fmla="*/ 2147483647 w 1345"/>
              <a:gd name="T13" fmla="*/ 2147483647 h 625"/>
              <a:gd name="T14" fmla="*/ 2147483647 w 1345"/>
              <a:gd name="T15" fmla="*/ 2147483647 h 625"/>
              <a:gd name="T16" fmla="*/ 2147483647 w 1345"/>
              <a:gd name="T17" fmla="*/ 2147483647 h 625"/>
              <a:gd name="T18" fmla="*/ 2147483647 w 1345"/>
              <a:gd name="T19" fmla="*/ 2147483647 h 625"/>
              <a:gd name="T20" fmla="*/ 2147483647 w 1345"/>
              <a:gd name="T21" fmla="*/ 2147483647 h 625"/>
              <a:gd name="T22" fmla="*/ 2147483647 w 1345"/>
              <a:gd name="T23" fmla="*/ 2147483647 h 625"/>
              <a:gd name="T24" fmla="*/ 2147483647 w 1345"/>
              <a:gd name="T25" fmla="*/ 2147483647 h 625"/>
              <a:gd name="T26" fmla="*/ 2147483647 w 1345"/>
              <a:gd name="T27" fmla="*/ 2147483647 h 625"/>
              <a:gd name="T28" fmla="*/ 2147483647 w 1345"/>
              <a:gd name="T29" fmla="*/ 2147483647 h 625"/>
              <a:gd name="T30" fmla="*/ 2147483647 w 1345"/>
              <a:gd name="T31" fmla="*/ 2147483647 h 625"/>
              <a:gd name="T32" fmla="*/ 2147483647 w 1345"/>
              <a:gd name="T33" fmla="*/ 2147483647 h 625"/>
              <a:gd name="T34" fmla="*/ 2147483647 w 1345"/>
              <a:gd name="T35" fmla="*/ 2147483647 h 625"/>
              <a:gd name="T36" fmla="*/ 2147483647 w 1345"/>
              <a:gd name="T37" fmla="*/ 2147483647 h 625"/>
              <a:gd name="T38" fmla="*/ 2147483647 w 1345"/>
              <a:gd name="T39" fmla="*/ 2147483647 h 625"/>
              <a:gd name="T40" fmla="*/ 2147483647 w 1345"/>
              <a:gd name="T41" fmla="*/ 2147483647 h 625"/>
              <a:gd name="T42" fmla="*/ 2147483647 w 1345"/>
              <a:gd name="T43" fmla="*/ 2147483647 h 625"/>
              <a:gd name="T44" fmla="*/ 2147483647 w 1345"/>
              <a:gd name="T45" fmla="*/ 2147483647 h 625"/>
              <a:gd name="T46" fmla="*/ 2147483647 w 1345"/>
              <a:gd name="T47" fmla="*/ 2147483647 h 625"/>
              <a:gd name="T48" fmla="*/ 2147483647 w 1345"/>
              <a:gd name="T49" fmla="*/ 0 h 625"/>
              <a:gd name="T50" fmla="*/ 2147483647 w 1345"/>
              <a:gd name="T51" fmla="*/ 2147483647 h 625"/>
              <a:gd name="T52" fmla="*/ 2147483647 w 1345"/>
              <a:gd name="T53" fmla="*/ 2147483647 h 625"/>
              <a:gd name="T54" fmla="*/ 2147483647 w 1345"/>
              <a:gd name="T55" fmla="*/ 2147483647 h 625"/>
              <a:gd name="T56" fmla="*/ 2147483647 w 1345"/>
              <a:gd name="T57" fmla="*/ 2147483647 h 625"/>
              <a:gd name="T58" fmla="*/ 2147483647 w 1345"/>
              <a:gd name="T59" fmla="*/ 2147483647 h 625"/>
              <a:gd name="T60" fmla="*/ 2147483647 w 1345"/>
              <a:gd name="T61" fmla="*/ 2147483647 h 625"/>
              <a:gd name="T62" fmla="*/ 2147483647 w 1345"/>
              <a:gd name="T63" fmla="*/ 2147483647 h 625"/>
              <a:gd name="T64" fmla="*/ 2147483647 w 1345"/>
              <a:gd name="T65" fmla="*/ 2147483647 h 625"/>
              <a:gd name="T66" fmla="*/ 2147483647 w 1345"/>
              <a:gd name="T67" fmla="*/ 2147483647 h 625"/>
              <a:gd name="T68" fmla="*/ 2147483647 w 1345"/>
              <a:gd name="T69" fmla="*/ 2147483647 h 625"/>
              <a:gd name="T70" fmla="*/ 2147483647 w 1345"/>
              <a:gd name="T71" fmla="*/ 2147483647 h 625"/>
              <a:gd name="T72" fmla="*/ 2147483647 w 1345"/>
              <a:gd name="T73" fmla="*/ 2147483647 h 625"/>
              <a:gd name="T74" fmla="*/ 2147483647 w 1345"/>
              <a:gd name="T75" fmla="*/ 2147483647 h 625"/>
              <a:gd name="T76" fmla="*/ 2147483647 w 1345"/>
              <a:gd name="T77" fmla="*/ 2147483647 h 625"/>
              <a:gd name="T78" fmla="*/ 2147483647 w 1345"/>
              <a:gd name="T79" fmla="*/ 2147483647 h 625"/>
              <a:gd name="T80" fmla="*/ 2147483647 w 1345"/>
              <a:gd name="T81" fmla="*/ 2147483647 h 625"/>
              <a:gd name="T82" fmla="*/ 2147483647 w 1345"/>
              <a:gd name="T83" fmla="*/ 2147483647 h 625"/>
              <a:gd name="T84" fmla="*/ 2147483647 w 1345"/>
              <a:gd name="T85" fmla="*/ 2147483647 h 625"/>
              <a:gd name="T86" fmla="*/ 2147483647 w 1345"/>
              <a:gd name="T87" fmla="*/ 2147483647 h 625"/>
              <a:gd name="T88" fmla="*/ 2147483647 w 1345"/>
              <a:gd name="T89" fmla="*/ 2147483647 h 625"/>
              <a:gd name="T90" fmla="*/ 2147483647 w 1345"/>
              <a:gd name="T91" fmla="*/ 2147483647 h 625"/>
              <a:gd name="T92" fmla="*/ 2147483647 w 1345"/>
              <a:gd name="T93" fmla="*/ 2147483647 h 625"/>
              <a:gd name="T94" fmla="*/ 2147483647 w 1345"/>
              <a:gd name="T95" fmla="*/ 2147483647 h 625"/>
              <a:gd name="T96" fmla="*/ 2147483647 w 1345"/>
              <a:gd name="T97" fmla="*/ 2147483647 h 625"/>
              <a:gd name="T98" fmla="*/ 2147483647 w 1345"/>
              <a:gd name="T99" fmla="*/ 2147483647 h 625"/>
              <a:gd name="T100" fmla="*/ 2147483647 w 1345"/>
              <a:gd name="T101" fmla="*/ 2147483647 h 625"/>
              <a:gd name="T102" fmla="*/ 2147483647 w 1345"/>
              <a:gd name="T103" fmla="*/ 2147483647 h 625"/>
              <a:gd name="T104" fmla="*/ 2147483647 w 1345"/>
              <a:gd name="T105" fmla="*/ 2147483647 h 625"/>
              <a:gd name="T106" fmla="*/ 2147483647 w 1345"/>
              <a:gd name="T107" fmla="*/ 2147483647 h 625"/>
              <a:gd name="T108" fmla="*/ 2147483647 w 1345"/>
              <a:gd name="T109" fmla="*/ 2147483647 h 625"/>
              <a:gd name="T110" fmla="*/ 2147483647 w 1345"/>
              <a:gd name="T111" fmla="*/ 2147483647 h 625"/>
              <a:gd name="T112" fmla="*/ 2147483647 w 1345"/>
              <a:gd name="T113" fmla="*/ 2147483647 h 625"/>
              <a:gd name="T114" fmla="*/ 2147483647 w 1345"/>
              <a:gd name="T115" fmla="*/ 2147483647 h 625"/>
              <a:gd name="T116" fmla="*/ 2147483647 w 1345"/>
              <a:gd name="T117" fmla="*/ 2147483647 h 625"/>
              <a:gd name="T118" fmla="*/ 2147483647 w 1345"/>
              <a:gd name="T119" fmla="*/ 2147483647 h 625"/>
              <a:gd name="T120" fmla="*/ 2147483647 w 1345"/>
              <a:gd name="T121" fmla="*/ 2147483647 h 625"/>
              <a:gd name="T122" fmla="*/ 2147483647 w 1345"/>
              <a:gd name="T123" fmla="*/ 2147483647 h 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5"/>
              <a:gd name="T187" fmla="*/ 0 h 625"/>
              <a:gd name="T188" fmla="*/ 1345 w 1345"/>
              <a:gd name="T189" fmla="*/ 625 h 6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5" h="625">
                <a:moveTo>
                  <a:pt x="0" y="384"/>
                </a:moveTo>
                <a:lnTo>
                  <a:pt x="5" y="400"/>
                </a:lnTo>
                <a:lnTo>
                  <a:pt x="16" y="400"/>
                </a:lnTo>
                <a:lnTo>
                  <a:pt x="27" y="395"/>
                </a:lnTo>
                <a:lnTo>
                  <a:pt x="43" y="389"/>
                </a:lnTo>
                <a:lnTo>
                  <a:pt x="53" y="373"/>
                </a:lnTo>
                <a:lnTo>
                  <a:pt x="59" y="357"/>
                </a:lnTo>
                <a:lnTo>
                  <a:pt x="59" y="341"/>
                </a:lnTo>
                <a:lnTo>
                  <a:pt x="59" y="325"/>
                </a:lnTo>
                <a:lnTo>
                  <a:pt x="59" y="309"/>
                </a:lnTo>
                <a:lnTo>
                  <a:pt x="59" y="293"/>
                </a:lnTo>
                <a:lnTo>
                  <a:pt x="59" y="277"/>
                </a:lnTo>
                <a:lnTo>
                  <a:pt x="59" y="261"/>
                </a:lnTo>
                <a:lnTo>
                  <a:pt x="59" y="245"/>
                </a:lnTo>
                <a:lnTo>
                  <a:pt x="59" y="229"/>
                </a:lnTo>
                <a:lnTo>
                  <a:pt x="59" y="213"/>
                </a:lnTo>
                <a:lnTo>
                  <a:pt x="69" y="192"/>
                </a:lnTo>
                <a:lnTo>
                  <a:pt x="75" y="181"/>
                </a:lnTo>
                <a:lnTo>
                  <a:pt x="75" y="165"/>
                </a:lnTo>
                <a:lnTo>
                  <a:pt x="80" y="149"/>
                </a:lnTo>
                <a:lnTo>
                  <a:pt x="80" y="133"/>
                </a:lnTo>
                <a:lnTo>
                  <a:pt x="91" y="123"/>
                </a:lnTo>
                <a:lnTo>
                  <a:pt x="101" y="112"/>
                </a:lnTo>
                <a:lnTo>
                  <a:pt x="112" y="107"/>
                </a:lnTo>
                <a:lnTo>
                  <a:pt x="123" y="96"/>
                </a:lnTo>
                <a:lnTo>
                  <a:pt x="133" y="85"/>
                </a:lnTo>
                <a:lnTo>
                  <a:pt x="144" y="75"/>
                </a:lnTo>
                <a:lnTo>
                  <a:pt x="160" y="64"/>
                </a:lnTo>
                <a:lnTo>
                  <a:pt x="171" y="53"/>
                </a:lnTo>
                <a:lnTo>
                  <a:pt x="187" y="48"/>
                </a:lnTo>
                <a:lnTo>
                  <a:pt x="208" y="43"/>
                </a:lnTo>
                <a:lnTo>
                  <a:pt x="219" y="37"/>
                </a:lnTo>
                <a:lnTo>
                  <a:pt x="235" y="32"/>
                </a:lnTo>
                <a:lnTo>
                  <a:pt x="251" y="27"/>
                </a:lnTo>
                <a:lnTo>
                  <a:pt x="267" y="21"/>
                </a:lnTo>
                <a:lnTo>
                  <a:pt x="283" y="21"/>
                </a:lnTo>
                <a:lnTo>
                  <a:pt x="299" y="11"/>
                </a:lnTo>
                <a:lnTo>
                  <a:pt x="315" y="5"/>
                </a:lnTo>
                <a:lnTo>
                  <a:pt x="331" y="0"/>
                </a:lnTo>
                <a:lnTo>
                  <a:pt x="347" y="5"/>
                </a:lnTo>
                <a:lnTo>
                  <a:pt x="363" y="5"/>
                </a:lnTo>
                <a:lnTo>
                  <a:pt x="379" y="5"/>
                </a:lnTo>
                <a:lnTo>
                  <a:pt x="395" y="5"/>
                </a:lnTo>
                <a:lnTo>
                  <a:pt x="416" y="5"/>
                </a:lnTo>
                <a:lnTo>
                  <a:pt x="427" y="5"/>
                </a:lnTo>
                <a:lnTo>
                  <a:pt x="443" y="11"/>
                </a:lnTo>
                <a:lnTo>
                  <a:pt x="459" y="5"/>
                </a:lnTo>
                <a:lnTo>
                  <a:pt x="475" y="5"/>
                </a:lnTo>
                <a:lnTo>
                  <a:pt x="491" y="0"/>
                </a:lnTo>
                <a:lnTo>
                  <a:pt x="507" y="0"/>
                </a:lnTo>
                <a:lnTo>
                  <a:pt x="523" y="0"/>
                </a:lnTo>
                <a:lnTo>
                  <a:pt x="539" y="5"/>
                </a:lnTo>
                <a:lnTo>
                  <a:pt x="549" y="16"/>
                </a:lnTo>
                <a:lnTo>
                  <a:pt x="560" y="16"/>
                </a:lnTo>
                <a:lnTo>
                  <a:pt x="571" y="21"/>
                </a:lnTo>
                <a:lnTo>
                  <a:pt x="587" y="27"/>
                </a:lnTo>
                <a:lnTo>
                  <a:pt x="603" y="32"/>
                </a:lnTo>
                <a:lnTo>
                  <a:pt x="613" y="43"/>
                </a:lnTo>
                <a:lnTo>
                  <a:pt x="624" y="43"/>
                </a:lnTo>
                <a:lnTo>
                  <a:pt x="635" y="48"/>
                </a:lnTo>
                <a:lnTo>
                  <a:pt x="651" y="48"/>
                </a:lnTo>
                <a:lnTo>
                  <a:pt x="667" y="53"/>
                </a:lnTo>
                <a:lnTo>
                  <a:pt x="683" y="59"/>
                </a:lnTo>
                <a:lnTo>
                  <a:pt x="699" y="59"/>
                </a:lnTo>
                <a:lnTo>
                  <a:pt x="715" y="59"/>
                </a:lnTo>
                <a:lnTo>
                  <a:pt x="731" y="64"/>
                </a:lnTo>
                <a:lnTo>
                  <a:pt x="747" y="69"/>
                </a:lnTo>
                <a:lnTo>
                  <a:pt x="763" y="80"/>
                </a:lnTo>
                <a:lnTo>
                  <a:pt x="779" y="85"/>
                </a:lnTo>
                <a:lnTo>
                  <a:pt x="795" y="96"/>
                </a:lnTo>
                <a:lnTo>
                  <a:pt x="811" y="101"/>
                </a:lnTo>
                <a:lnTo>
                  <a:pt x="821" y="112"/>
                </a:lnTo>
                <a:lnTo>
                  <a:pt x="837" y="117"/>
                </a:lnTo>
                <a:lnTo>
                  <a:pt x="848" y="123"/>
                </a:lnTo>
                <a:lnTo>
                  <a:pt x="859" y="133"/>
                </a:lnTo>
                <a:lnTo>
                  <a:pt x="869" y="144"/>
                </a:lnTo>
                <a:lnTo>
                  <a:pt x="880" y="149"/>
                </a:lnTo>
                <a:lnTo>
                  <a:pt x="891" y="149"/>
                </a:lnTo>
                <a:lnTo>
                  <a:pt x="901" y="160"/>
                </a:lnTo>
                <a:lnTo>
                  <a:pt x="912" y="171"/>
                </a:lnTo>
                <a:lnTo>
                  <a:pt x="923" y="176"/>
                </a:lnTo>
                <a:lnTo>
                  <a:pt x="939" y="187"/>
                </a:lnTo>
                <a:lnTo>
                  <a:pt x="955" y="192"/>
                </a:lnTo>
                <a:lnTo>
                  <a:pt x="971" y="197"/>
                </a:lnTo>
                <a:lnTo>
                  <a:pt x="976" y="208"/>
                </a:lnTo>
                <a:lnTo>
                  <a:pt x="987" y="208"/>
                </a:lnTo>
                <a:lnTo>
                  <a:pt x="997" y="219"/>
                </a:lnTo>
                <a:lnTo>
                  <a:pt x="1008" y="224"/>
                </a:lnTo>
                <a:lnTo>
                  <a:pt x="1019" y="235"/>
                </a:lnTo>
                <a:lnTo>
                  <a:pt x="1040" y="240"/>
                </a:lnTo>
                <a:lnTo>
                  <a:pt x="1051" y="240"/>
                </a:lnTo>
                <a:lnTo>
                  <a:pt x="1067" y="251"/>
                </a:lnTo>
                <a:lnTo>
                  <a:pt x="1083" y="261"/>
                </a:lnTo>
                <a:lnTo>
                  <a:pt x="1099" y="272"/>
                </a:lnTo>
                <a:lnTo>
                  <a:pt x="1109" y="283"/>
                </a:lnTo>
                <a:lnTo>
                  <a:pt x="1120" y="293"/>
                </a:lnTo>
                <a:lnTo>
                  <a:pt x="1131" y="304"/>
                </a:lnTo>
                <a:lnTo>
                  <a:pt x="1136" y="315"/>
                </a:lnTo>
                <a:lnTo>
                  <a:pt x="1147" y="325"/>
                </a:lnTo>
                <a:lnTo>
                  <a:pt x="1152" y="336"/>
                </a:lnTo>
                <a:lnTo>
                  <a:pt x="1163" y="347"/>
                </a:lnTo>
                <a:lnTo>
                  <a:pt x="1179" y="357"/>
                </a:lnTo>
                <a:lnTo>
                  <a:pt x="1189" y="368"/>
                </a:lnTo>
                <a:lnTo>
                  <a:pt x="1200" y="373"/>
                </a:lnTo>
                <a:lnTo>
                  <a:pt x="1205" y="384"/>
                </a:lnTo>
                <a:lnTo>
                  <a:pt x="1216" y="395"/>
                </a:lnTo>
                <a:lnTo>
                  <a:pt x="1227" y="400"/>
                </a:lnTo>
                <a:lnTo>
                  <a:pt x="1232" y="411"/>
                </a:lnTo>
                <a:lnTo>
                  <a:pt x="1243" y="427"/>
                </a:lnTo>
                <a:lnTo>
                  <a:pt x="1253" y="443"/>
                </a:lnTo>
                <a:lnTo>
                  <a:pt x="1264" y="448"/>
                </a:lnTo>
                <a:lnTo>
                  <a:pt x="1269" y="459"/>
                </a:lnTo>
                <a:lnTo>
                  <a:pt x="1280" y="464"/>
                </a:lnTo>
                <a:lnTo>
                  <a:pt x="1280" y="475"/>
                </a:lnTo>
                <a:lnTo>
                  <a:pt x="1291" y="480"/>
                </a:lnTo>
                <a:lnTo>
                  <a:pt x="1296" y="491"/>
                </a:lnTo>
                <a:lnTo>
                  <a:pt x="1301" y="507"/>
                </a:lnTo>
                <a:lnTo>
                  <a:pt x="1307" y="523"/>
                </a:lnTo>
                <a:lnTo>
                  <a:pt x="1312" y="539"/>
                </a:lnTo>
                <a:lnTo>
                  <a:pt x="1312" y="555"/>
                </a:lnTo>
                <a:lnTo>
                  <a:pt x="1323" y="565"/>
                </a:lnTo>
                <a:lnTo>
                  <a:pt x="1323" y="576"/>
                </a:lnTo>
                <a:lnTo>
                  <a:pt x="1328" y="587"/>
                </a:lnTo>
                <a:lnTo>
                  <a:pt x="1333" y="603"/>
                </a:lnTo>
                <a:lnTo>
                  <a:pt x="1344" y="624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44102" name="Freeform 6"/>
          <p:cNvSpPr>
            <a:spLocks/>
          </p:cNvSpPr>
          <p:nvPr/>
        </p:nvSpPr>
        <p:spPr bwMode="auto">
          <a:xfrm>
            <a:off x="3589338" y="2159000"/>
            <a:ext cx="2127250" cy="1152525"/>
          </a:xfrm>
          <a:custGeom>
            <a:avLst/>
            <a:gdLst>
              <a:gd name="T0" fmla="*/ 2147483647 w 1340"/>
              <a:gd name="T1" fmla="*/ 2147483647 h 726"/>
              <a:gd name="T2" fmla="*/ 2147483647 w 1340"/>
              <a:gd name="T3" fmla="*/ 2147483647 h 726"/>
              <a:gd name="T4" fmla="*/ 2147483647 w 1340"/>
              <a:gd name="T5" fmla="*/ 2147483647 h 726"/>
              <a:gd name="T6" fmla="*/ 2147483647 w 1340"/>
              <a:gd name="T7" fmla="*/ 2147483647 h 726"/>
              <a:gd name="T8" fmla="*/ 2147483647 w 1340"/>
              <a:gd name="T9" fmla="*/ 2147483647 h 726"/>
              <a:gd name="T10" fmla="*/ 2147483647 w 1340"/>
              <a:gd name="T11" fmla="*/ 2147483647 h 726"/>
              <a:gd name="T12" fmla="*/ 2147483647 w 1340"/>
              <a:gd name="T13" fmla="*/ 2147483647 h 726"/>
              <a:gd name="T14" fmla="*/ 2147483647 w 1340"/>
              <a:gd name="T15" fmla="*/ 2147483647 h 726"/>
              <a:gd name="T16" fmla="*/ 2147483647 w 1340"/>
              <a:gd name="T17" fmla="*/ 2147483647 h 726"/>
              <a:gd name="T18" fmla="*/ 2147483647 w 1340"/>
              <a:gd name="T19" fmla="*/ 2147483647 h 726"/>
              <a:gd name="T20" fmla="*/ 2147483647 w 1340"/>
              <a:gd name="T21" fmla="*/ 2147483647 h 726"/>
              <a:gd name="T22" fmla="*/ 2147483647 w 1340"/>
              <a:gd name="T23" fmla="*/ 2147483647 h 726"/>
              <a:gd name="T24" fmla="*/ 2147483647 w 1340"/>
              <a:gd name="T25" fmla="*/ 2147483647 h 726"/>
              <a:gd name="T26" fmla="*/ 2147483647 w 1340"/>
              <a:gd name="T27" fmla="*/ 2147483647 h 726"/>
              <a:gd name="T28" fmla="*/ 2147483647 w 1340"/>
              <a:gd name="T29" fmla="*/ 2147483647 h 726"/>
              <a:gd name="T30" fmla="*/ 2147483647 w 1340"/>
              <a:gd name="T31" fmla="*/ 2147483647 h 726"/>
              <a:gd name="T32" fmla="*/ 2147483647 w 1340"/>
              <a:gd name="T33" fmla="*/ 2147483647 h 726"/>
              <a:gd name="T34" fmla="*/ 2147483647 w 1340"/>
              <a:gd name="T35" fmla="*/ 2147483647 h 726"/>
              <a:gd name="T36" fmla="*/ 2147483647 w 1340"/>
              <a:gd name="T37" fmla="*/ 2147483647 h 726"/>
              <a:gd name="T38" fmla="*/ 2147483647 w 1340"/>
              <a:gd name="T39" fmla="*/ 2147483647 h 726"/>
              <a:gd name="T40" fmla="*/ 2147483647 w 1340"/>
              <a:gd name="T41" fmla="*/ 2147483647 h 726"/>
              <a:gd name="T42" fmla="*/ 2147483647 w 1340"/>
              <a:gd name="T43" fmla="*/ 2147483647 h 726"/>
              <a:gd name="T44" fmla="*/ 2147483647 w 1340"/>
              <a:gd name="T45" fmla="*/ 2147483647 h 726"/>
              <a:gd name="T46" fmla="*/ 2147483647 w 1340"/>
              <a:gd name="T47" fmla="*/ 2147483647 h 726"/>
              <a:gd name="T48" fmla="*/ 2147483647 w 1340"/>
              <a:gd name="T49" fmla="*/ 2147483647 h 726"/>
              <a:gd name="T50" fmla="*/ 2147483647 w 1340"/>
              <a:gd name="T51" fmla="*/ 2147483647 h 726"/>
              <a:gd name="T52" fmla="*/ 2147483647 w 1340"/>
              <a:gd name="T53" fmla="*/ 2147483647 h 726"/>
              <a:gd name="T54" fmla="*/ 2147483647 w 1340"/>
              <a:gd name="T55" fmla="*/ 2147483647 h 726"/>
              <a:gd name="T56" fmla="*/ 2147483647 w 1340"/>
              <a:gd name="T57" fmla="*/ 0 h 726"/>
              <a:gd name="T58" fmla="*/ 2147483647 w 1340"/>
              <a:gd name="T59" fmla="*/ 0 h 726"/>
              <a:gd name="T60" fmla="*/ 2147483647 w 1340"/>
              <a:gd name="T61" fmla="*/ 2147483647 h 726"/>
              <a:gd name="T62" fmla="*/ 2147483647 w 1340"/>
              <a:gd name="T63" fmla="*/ 2147483647 h 726"/>
              <a:gd name="T64" fmla="*/ 2147483647 w 1340"/>
              <a:gd name="T65" fmla="*/ 2147483647 h 726"/>
              <a:gd name="T66" fmla="*/ 2147483647 w 1340"/>
              <a:gd name="T67" fmla="*/ 2147483647 h 726"/>
              <a:gd name="T68" fmla="*/ 2147483647 w 1340"/>
              <a:gd name="T69" fmla="*/ 2147483647 h 726"/>
              <a:gd name="T70" fmla="*/ 2147483647 w 1340"/>
              <a:gd name="T71" fmla="*/ 2147483647 h 726"/>
              <a:gd name="T72" fmla="*/ 2147483647 w 1340"/>
              <a:gd name="T73" fmla="*/ 2147483647 h 726"/>
              <a:gd name="T74" fmla="*/ 2147483647 w 1340"/>
              <a:gd name="T75" fmla="*/ 2147483647 h 726"/>
              <a:gd name="T76" fmla="*/ 2147483647 w 1340"/>
              <a:gd name="T77" fmla="*/ 2147483647 h 726"/>
              <a:gd name="T78" fmla="*/ 2147483647 w 1340"/>
              <a:gd name="T79" fmla="*/ 2147483647 h 726"/>
              <a:gd name="T80" fmla="*/ 2147483647 w 1340"/>
              <a:gd name="T81" fmla="*/ 2147483647 h 726"/>
              <a:gd name="T82" fmla="*/ 2147483647 w 1340"/>
              <a:gd name="T83" fmla="*/ 2147483647 h 726"/>
              <a:gd name="T84" fmla="*/ 2147483647 w 1340"/>
              <a:gd name="T85" fmla="*/ 2147483647 h 726"/>
              <a:gd name="T86" fmla="*/ 2147483647 w 1340"/>
              <a:gd name="T87" fmla="*/ 2147483647 h 726"/>
              <a:gd name="T88" fmla="*/ 2147483647 w 1340"/>
              <a:gd name="T89" fmla="*/ 2147483647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40"/>
              <a:gd name="T136" fmla="*/ 0 h 726"/>
              <a:gd name="T137" fmla="*/ 1340 w 1340"/>
              <a:gd name="T138" fmla="*/ 726 h 7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40" h="726">
                <a:moveTo>
                  <a:pt x="1339" y="704"/>
                </a:moveTo>
                <a:lnTo>
                  <a:pt x="1339" y="725"/>
                </a:lnTo>
                <a:lnTo>
                  <a:pt x="1334" y="709"/>
                </a:lnTo>
                <a:lnTo>
                  <a:pt x="1328" y="693"/>
                </a:lnTo>
                <a:lnTo>
                  <a:pt x="1318" y="677"/>
                </a:lnTo>
                <a:lnTo>
                  <a:pt x="1307" y="656"/>
                </a:lnTo>
                <a:lnTo>
                  <a:pt x="1307" y="645"/>
                </a:lnTo>
                <a:lnTo>
                  <a:pt x="1296" y="629"/>
                </a:lnTo>
                <a:lnTo>
                  <a:pt x="1291" y="608"/>
                </a:lnTo>
                <a:lnTo>
                  <a:pt x="1286" y="597"/>
                </a:lnTo>
                <a:lnTo>
                  <a:pt x="1275" y="592"/>
                </a:lnTo>
                <a:lnTo>
                  <a:pt x="1259" y="576"/>
                </a:lnTo>
                <a:lnTo>
                  <a:pt x="1254" y="565"/>
                </a:lnTo>
                <a:lnTo>
                  <a:pt x="1243" y="555"/>
                </a:lnTo>
                <a:lnTo>
                  <a:pt x="1243" y="544"/>
                </a:lnTo>
                <a:lnTo>
                  <a:pt x="1238" y="533"/>
                </a:lnTo>
                <a:lnTo>
                  <a:pt x="1232" y="512"/>
                </a:lnTo>
                <a:lnTo>
                  <a:pt x="1227" y="501"/>
                </a:lnTo>
                <a:lnTo>
                  <a:pt x="1222" y="485"/>
                </a:lnTo>
                <a:lnTo>
                  <a:pt x="1216" y="469"/>
                </a:lnTo>
                <a:lnTo>
                  <a:pt x="1206" y="453"/>
                </a:lnTo>
                <a:lnTo>
                  <a:pt x="1195" y="437"/>
                </a:lnTo>
                <a:lnTo>
                  <a:pt x="1190" y="421"/>
                </a:lnTo>
                <a:lnTo>
                  <a:pt x="1179" y="411"/>
                </a:lnTo>
                <a:lnTo>
                  <a:pt x="1174" y="400"/>
                </a:lnTo>
                <a:lnTo>
                  <a:pt x="1174" y="389"/>
                </a:lnTo>
                <a:lnTo>
                  <a:pt x="1163" y="373"/>
                </a:lnTo>
                <a:lnTo>
                  <a:pt x="1158" y="357"/>
                </a:lnTo>
                <a:lnTo>
                  <a:pt x="1147" y="336"/>
                </a:lnTo>
                <a:lnTo>
                  <a:pt x="1142" y="325"/>
                </a:lnTo>
                <a:lnTo>
                  <a:pt x="1131" y="315"/>
                </a:lnTo>
                <a:lnTo>
                  <a:pt x="1126" y="304"/>
                </a:lnTo>
                <a:lnTo>
                  <a:pt x="1115" y="293"/>
                </a:lnTo>
                <a:lnTo>
                  <a:pt x="1104" y="283"/>
                </a:lnTo>
                <a:lnTo>
                  <a:pt x="1099" y="272"/>
                </a:lnTo>
                <a:lnTo>
                  <a:pt x="1094" y="261"/>
                </a:lnTo>
                <a:lnTo>
                  <a:pt x="1083" y="251"/>
                </a:lnTo>
                <a:lnTo>
                  <a:pt x="1072" y="245"/>
                </a:lnTo>
                <a:lnTo>
                  <a:pt x="1056" y="235"/>
                </a:lnTo>
                <a:lnTo>
                  <a:pt x="1046" y="224"/>
                </a:lnTo>
                <a:lnTo>
                  <a:pt x="1035" y="213"/>
                </a:lnTo>
                <a:lnTo>
                  <a:pt x="1024" y="203"/>
                </a:lnTo>
                <a:lnTo>
                  <a:pt x="1014" y="192"/>
                </a:lnTo>
                <a:lnTo>
                  <a:pt x="1003" y="187"/>
                </a:lnTo>
                <a:lnTo>
                  <a:pt x="1003" y="176"/>
                </a:lnTo>
                <a:lnTo>
                  <a:pt x="987" y="176"/>
                </a:lnTo>
                <a:lnTo>
                  <a:pt x="976" y="171"/>
                </a:lnTo>
                <a:lnTo>
                  <a:pt x="966" y="160"/>
                </a:lnTo>
                <a:lnTo>
                  <a:pt x="955" y="155"/>
                </a:lnTo>
                <a:lnTo>
                  <a:pt x="944" y="149"/>
                </a:lnTo>
                <a:lnTo>
                  <a:pt x="928" y="139"/>
                </a:lnTo>
                <a:lnTo>
                  <a:pt x="918" y="128"/>
                </a:lnTo>
                <a:lnTo>
                  <a:pt x="907" y="123"/>
                </a:lnTo>
                <a:lnTo>
                  <a:pt x="896" y="117"/>
                </a:lnTo>
                <a:lnTo>
                  <a:pt x="880" y="112"/>
                </a:lnTo>
                <a:lnTo>
                  <a:pt x="864" y="107"/>
                </a:lnTo>
                <a:lnTo>
                  <a:pt x="848" y="96"/>
                </a:lnTo>
                <a:lnTo>
                  <a:pt x="832" y="91"/>
                </a:lnTo>
                <a:lnTo>
                  <a:pt x="816" y="80"/>
                </a:lnTo>
                <a:lnTo>
                  <a:pt x="800" y="69"/>
                </a:lnTo>
                <a:lnTo>
                  <a:pt x="784" y="69"/>
                </a:lnTo>
                <a:lnTo>
                  <a:pt x="763" y="59"/>
                </a:lnTo>
                <a:lnTo>
                  <a:pt x="752" y="59"/>
                </a:lnTo>
                <a:lnTo>
                  <a:pt x="736" y="53"/>
                </a:lnTo>
                <a:lnTo>
                  <a:pt x="720" y="48"/>
                </a:lnTo>
                <a:lnTo>
                  <a:pt x="704" y="37"/>
                </a:lnTo>
                <a:lnTo>
                  <a:pt x="688" y="32"/>
                </a:lnTo>
                <a:lnTo>
                  <a:pt x="672" y="27"/>
                </a:lnTo>
                <a:lnTo>
                  <a:pt x="656" y="27"/>
                </a:lnTo>
                <a:lnTo>
                  <a:pt x="640" y="21"/>
                </a:lnTo>
                <a:lnTo>
                  <a:pt x="614" y="16"/>
                </a:lnTo>
                <a:lnTo>
                  <a:pt x="603" y="16"/>
                </a:lnTo>
                <a:lnTo>
                  <a:pt x="592" y="16"/>
                </a:lnTo>
                <a:lnTo>
                  <a:pt x="576" y="11"/>
                </a:lnTo>
                <a:lnTo>
                  <a:pt x="560" y="11"/>
                </a:lnTo>
                <a:lnTo>
                  <a:pt x="544" y="5"/>
                </a:lnTo>
                <a:lnTo>
                  <a:pt x="528" y="5"/>
                </a:lnTo>
                <a:lnTo>
                  <a:pt x="512" y="5"/>
                </a:lnTo>
                <a:lnTo>
                  <a:pt x="496" y="11"/>
                </a:lnTo>
                <a:lnTo>
                  <a:pt x="480" y="11"/>
                </a:lnTo>
                <a:lnTo>
                  <a:pt x="464" y="11"/>
                </a:lnTo>
                <a:lnTo>
                  <a:pt x="448" y="11"/>
                </a:lnTo>
                <a:lnTo>
                  <a:pt x="432" y="5"/>
                </a:lnTo>
                <a:lnTo>
                  <a:pt x="416" y="5"/>
                </a:lnTo>
                <a:lnTo>
                  <a:pt x="395" y="5"/>
                </a:lnTo>
                <a:lnTo>
                  <a:pt x="384" y="5"/>
                </a:lnTo>
                <a:lnTo>
                  <a:pt x="363" y="0"/>
                </a:lnTo>
                <a:lnTo>
                  <a:pt x="352" y="0"/>
                </a:lnTo>
                <a:lnTo>
                  <a:pt x="336" y="0"/>
                </a:lnTo>
                <a:lnTo>
                  <a:pt x="320" y="0"/>
                </a:lnTo>
                <a:lnTo>
                  <a:pt x="304" y="0"/>
                </a:lnTo>
                <a:lnTo>
                  <a:pt x="256" y="11"/>
                </a:lnTo>
                <a:lnTo>
                  <a:pt x="240" y="16"/>
                </a:lnTo>
                <a:lnTo>
                  <a:pt x="224" y="21"/>
                </a:lnTo>
                <a:lnTo>
                  <a:pt x="198" y="37"/>
                </a:lnTo>
                <a:lnTo>
                  <a:pt x="187" y="43"/>
                </a:lnTo>
                <a:lnTo>
                  <a:pt x="176" y="53"/>
                </a:lnTo>
                <a:lnTo>
                  <a:pt x="160" y="59"/>
                </a:lnTo>
                <a:lnTo>
                  <a:pt x="144" y="69"/>
                </a:lnTo>
                <a:lnTo>
                  <a:pt x="128" y="85"/>
                </a:lnTo>
                <a:lnTo>
                  <a:pt x="112" y="91"/>
                </a:lnTo>
                <a:lnTo>
                  <a:pt x="96" y="101"/>
                </a:lnTo>
                <a:lnTo>
                  <a:pt x="86" y="112"/>
                </a:lnTo>
                <a:lnTo>
                  <a:pt x="75" y="117"/>
                </a:lnTo>
                <a:lnTo>
                  <a:pt x="64" y="128"/>
                </a:lnTo>
                <a:lnTo>
                  <a:pt x="59" y="139"/>
                </a:lnTo>
                <a:lnTo>
                  <a:pt x="48" y="144"/>
                </a:lnTo>
                <a:lnTo>
                  <a:pt x="48" y="155"/>
                </a:lnTo>
                <a:lnTo>
                  <a:pt x="38" y="171"/>
                </a:lnTo>
                <a:lnTo>
                  <a:pt x="27" y="181"/>
                </a:lnTo>
                <a:lnTo>
                  <a:pt x="22" y="192"/>
                </a:lnTo>
                <a:lnTo>
                  <a:pt x="22" y="203"/>
                </a:lnTo>
                <a:lnTo>
                  <a:pt x="6" y="229"/>
                </a:lnTo>
                <a:lnTo>
                  <a:pt x="6" y="240"/>
                </a:lnTo>
                <a:lnTo>
                  <a:pt x="11" y="251"/>
                </a:lnTo>
                <a:lnTo>
                  <a:pt x="16" y="267"/>
                </a:lnTo>
                <a:lnTo>
                  <a:pt x="16" y="283"/>
                </a:lnTo>
                <a:lnTo>
                  <a:pt x="27" y="293"/>
                </a:lnTo>
                <a:lnTo>
                  <a:pt x="27" y="304"/>
                </a:lnTo>
                <a:lnTo>
                  <a:pt x="27" y="315"/>
                </a:lnTo>
                <a:lnTo>
                  <a:pt x="32" y="331"/>
                </a:lnTo>
                <a:lnTo>
                  <a:pt x="38" y="347"/>
                </a:lnTo>
                <a:lnTo>
                  <a:pt x="38" y="363"/>
                </a:lnTo>
                <a:lnTo>
                  <a:pt x="43" y="379"/>
                </a:lnTo>
                <a:lnTo>
                  <a:pt x="43" y="395"/>
                </a:lnTo>
                <a:lnTo>
                  <a:pt x="43" y="416"/>
                </a:lnTo>
                <a:lnTo>
                  <a:pt x="48" y="427"/>
                </a:lnTo>
                <a:lnTo>
                  <a:pt x="48" y="443"/>
                </a:lnTo>
                <a:lnTo>
                  <a:pt x="48" y="459"/>
                </a:lnTo>
                <a:lnTo>
                  <a:pt x="48" y="480"/>
                </a:lnTo>
                <a:lnTo>
                  <a:pt x="48" y="491"/>
                </a:lnTo>
                <a:lnTo>
                  <a:pt x="38" y="507"/>
                </a:lnTo>
                <a:lnTo>
                  <a:pt x="27" y="512"/>
                </a:lnTo>
                <a:lnTo>
                  <a:pt x="16" y="517"/>
                </a:lnTo>
                <a:lnTo>
                  <a:pt x="11" y="528"/>
                </a:lnTo>
                <a:lnTo>
                  <a:pt x="0" y="533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95600"/>
            <a:ext cx="508000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/>
              <a:t>Courtesy of</a:t>
            </a:r>
            <a:r>
              <a:rPr lang="en-US" sz="2800"/>
              <a:t> </a:t>
            </a:r>
            <a:r>
              <a:rPr lang="en-US" sz="2000">
                <a:solidFill>
                  <a:schemeClr val="tx2"/>
                </a:solidFill>
              </a:rPr>
              <a:t>http://www.spellingsociety.org/news/media/poems.php</a:t>
            </a:r>
            <a:endParaRPr lang="en-US" sz="2800"/>
          </a:p>
        </p:txBody>
      </p:sp>
      <p:sp>
        <p:nvSpPr>
          <p:cNvPr id="557059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5344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  <a:latin typeface="Calibri"/>
              </a:rPr>
              <a:t>Our Strange Lingo</a:t>
            </a:r>
            <a:r>
              <a:rPr lang="en-US" b="0" dirty="0">
                <a:latin typeface="Calibri"/>
              </a:rPr>
              <a:t>, by Lord Cromer (1902)</a:t>
            </a:r>
          </a:p>
          <a:p>
            <a:endParaRPr lang="en-US" b="0" dirty="0">
              <a:latin typeface="Calibri"/>
            </a:endParaRPr>
          </a:p>
          <a:p>
            <a:r>
              <a:rPr lang="en-US" b="0" dirty="0">
                <a:latin typeface="Calibri"/>
              </a:rPr>
              <a:t>When the English tongue we speak.</a:t>
            </a:r>
          </a:p>
          <a:p>
            <a:r>
              <a:rPr lang="en-US" b="0" dirty="0">
                <a:latin typeface="Calibri"/>
              </a:rPr>
              <a:t>Why is break not rhymed with freak?</a:t>
            </a:r>
          </a:p>
          <a:p>
            <a:r>
              <a:rPr lang="en-US" b="0" dirty="0">
                <a:latin typeface="Calibri"/>
              </a:rPr>
              <a:t>Will you tell me why it's true</a:t>
            </a:r>
          </a:p>
          <a:p>
            <a:r>
              <a:rPr lang="en-US" b="0" dirty="0">
                <a:latin typeface="Calibri"/>
              </a:rPr>
              <a:t>We say sew but likewise few?</a:t>
            </a:r>
          </a:p>
          <a:p>
            <a:r>
              <a:rPr lang="en-US" b="0" dirty="0">
                <a:latin typeface="Calibri"/>
              </a:rPr>
              <a:t>And the maker of the verse,</a:t>
            </a:r>
          </a:p>
          <a:p>
            <a:r>
              <a:rPr lang="en-US" b="0" dirty="0">
                <a:latin typeface="Calibri"/>
              </a:rPr>
              <a:t>Cannot rhyme his horse with worse?</a:t>
            </a:r>
          </a:p>
          <a:p>
            <a:r>
              <a:rPr lang="en-US" b="0" dirty="0">
                <a:latin typeface="Calibri"/>
              </a:rPr>
              <a:t>Beard is not the same as heard</a:t>
            </a:r>
          </a:p>
          <a:p>
            <a:r>
              <a:rPr lang="en-US" b="0" dirty="0">
                <a:latin typeface="Calibri"/>
              </a:rPr>
              <a:t>Cord is different from word.</a:t>
            </a:r>
          </a:p>
          <a:p>
            <a:r>
              <a:rPr lang="en-US" b="0" dirty="0">
                <a:latin typeface="Calibri"/>
              </a:rPr>
              <a:t>Cow is cow but low is low</a:t>
            </a:r>
          </a:p>
          <a:p>
            <a:r>
              <a:rPr lang="en-US" b="0" dirty="0">
                <a:latin typeface="Calibri"/>
              </a:rPr>
              <a:t>Shoe is never rhymed with foe.</a:t>
            </a:r>
          </a:p>
          <a:p>
            <a:r>
              <a:rPr lang="en-US" b="0" dirty="0">
                <a:latin typeface="Calibri"/>
              </a:rPr>
              <a:t>Think of hose, dose, and lose</a:t>
            </a:r>
          </a:p>
          <a:p>
            <a:r>
              <a:rPr lang="en-US" b="0" dirty="0">
                <a:latin typeface="Calibri"/>
              </a:rPr>
              <a:t>And think of goose and yet with choose</a:t>
            </a:r>
          </a:p>
          <a:p>
            <a:r>
              <a:rPr lang="en-US" b="0" dirty="0">
                <a:latin typeface="Calibri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146" name="Group 2"/>
          <p:cNvGrpSpPr>
            <a:grpSpLocks/>
          </p:cNvGrpSpPr>
          <p:nvPr/>
        </p:nvGrpSpPr>
        <p:grpSpPr bwMode="auto">
          <a:xfrm>
            <a:off x="1635125" y="177800"/>
            <a:ext cx="5832475" cy="6319838"/>
            <a:chOff x="1030" y="112"/>
            <a:chExt cx="3674" cy="3981"/>
          </a:xfrm>
        </p:grpSpPr>
        <p:pic>
          <p:nvPicPr>
            <p:cNvPr id="646147" name="Picture 3"/>
            <p:cNvPicPr>
              <a:picLocks noChangeArrowheads="1"/>
            </p:cNvPicPr>
            <p:nvPr/>
          </p:nvPicPr>
          <p:blipFill>
            <a:blip r:embed="rId3"/>
            <a:srcRect t="45703" r="39592"/>
            <a:stretch>
              <a:fillRect/>
            </a:stretch>
          </p:blipFill>
          <p:spPr bwMode="auto">
            <a:xfrm>
              <a:off x="1030" y="118"/>
              <a:ext cx="3674" cy="3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46148" name="Rectangle 4"/>
            <p:cNvSpPr>
              <a:spLocks noChangeArrowheads="1"/>
            </p:cNvSpPr>
            <p:nvPr/>
          </p:nvSpPr>
          <p:spPr bwMode="auto">
            <a:xfrm>
              <a:off x="1072" y="112"/>
              <a:ext cx="3616" cy="395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646149" name="Freeform 5"/>
          <p:cNvSpPr>
            <a:spLocks/>
          </p:cNvSpPr>
          <p:nvPr/>
        </p:nvSpPr>
        <p:spPr bwMode="auto">
          <a:xfrm>
            <a:off x="3581400" y="2362200"/>
            <a:ext cx="2135188" cy="992188"/>
          </a:xfrm>
          <a:custGeom>
            <a:avLst/>
            <a:gdLst>
              <a:gd name="T0" fmla="*/ 2147483647 w 1345"/>
              <a:gd name="T1" fmla="*/ 2147483647 h 625"/>
              <a:gd name="T2" fmla="*/ 2147483647 w 1345"/>
              <a:gd name="T3" fmla="*/ 2147483647 h 625"/>
              <a:gd name="T4" fmla="*/ 2147483647 w 1345"/>
              <a:gd name="T5" fmla="*/ 2147483647 h 625"/>
              <a:gd name="T6" fmla="*/ 2147483647 w 1345"/>
              <a:gd name="T7" fmla="*/ 2147483647 h 625"/>
              <a:gd name="T8" fmla="*/ 2147483647 w 1345"/>
              <a:gd name="T9" fmla="*/ 2147483647 h 625"/>
              <a:gd name="T10" fmla="*/ 2147483647 w 1345"/>
              <a:gd name="T11" fmla="*/ 2147483647 h 625"/>
              <a:gd name="T12" fmla="*/ 2147483647 w 1345"/>
              <a:gd name="T13" fmla="*/ 2147483647 h 625"/>
              <a:gd name="T14" fmla="*/ 2147483647 w 1345"/>
              <a:gd name="T15" fmla="*/ 2147483647 h 625"/>
              <a:gd name="T16" fmla="*/ 2147483647 w 1345"/>
              <a:gd name="T17" fmla="*/ 2147483647 h 625"/>
              <a:gd name="T18" fmla="*/ 2147483647 w 1345"/>
              <a:gd name="T19" fmla="*/ 2147483647 h 625"/>
              <a:gd name="T20" fmla="*/ 2147483647 w 1345"/>
              <a:gd name="T21" fmla="*/ 2147483647 h 625"/>
              <a:gd name="T22" fmla="*/ 2147483647 w 1345"/>
              <a:gd name="T23" fmla="*/ 2147483647 h 625"/>
              <a:gd name="T24" fmla="*/ 2147483647 w 1345"/>
              <a:gd name="T25" fmla="*/ 2147483647 h 625"/>
              <a:gd name="T26" fmla="*/ 2147483647 w 1345"/>
              <a:gd name="T27" fmla="*/ 2147483647 h 625"/>
              <a:gd name="T28" fmla="*/ 2147483647 w 1345"/>
              <a:gd name="T29" fmla="*/ 2147483647 h 625"/>
              <a:gd name="T30" fmla="*/ 2147483647 w 1345"/>
              <a:gd name="T31" fmla="*/ 2147483647 h 625"/>
              <a:gd name="T32" fmla="*/ 2147483647 w 1345"/>
              <a:gd name="T33" fmla="*/ 2147483647 h 625"/>
              <a:gd name="T34" fmla="*/ 2147483647 w 1345"/>
              <a:gd name="T35" fmla="*/ 2147483647 h 625"/>
              <a:gd name="T36" fmla="*/ 2147483647 w 1345"/>
              <a:gd name="T37" fmla="*/ 2147483647 h 625"/>
              <a:gd name="T38" fmla="*/ 2147483647 w 1345"/>
              <a:gd name="T39" fmla="*/ 2147483647 h 625"/>
              <a:gd name="T40" fmla="*/ 2147483647 w 1345"/>
              <a:gd name="T41" fmla="*/ 2147483647 h 625"/>
              <a:gd name="T42" fmla="*/ 2147483647 w 1345"/>
              <a:gd name="T43" fmla="*/ 2147483647 h 625"/>
              <a:gd name="T44" fmla="*/ 2147483647 w 1345"/>
              <a:gd name="T45" fmla="*/ 2147483647 h 625"/>
              <a:gd name="T46" fmla="*/ 2147483647 w 1345"/>
              <a:gd name="T47" fmla="*/ 2147483647 h 625"/>
              <a:gd name="T48" fmla="*/ 2147483647 w 1345"/>
              <a:gd name="T49" fmla="*/ 0 h 625"/>
              <a:gd name="T50" fmla="*/ 2147483647 w 1345"/>
              <a:gd name="T51" fmla="*/ 2147483647 h 625"/>
              <a:gd name="T52" fmla="*/ 2147483647 w 1345"/>
              <a:gd name="T53" fmla="*/ 2147483647 h 625"/>
              <a:gd name="T54" fmla="*/ 2147483647 w 1345"/>
              <a:gd name="T55" fmla="*/ 2147483647 h 625"/>
              <a:gd name="T56" fmla="*/ 2147483647 w 1345"/>
              <a:gd name="T57" fmla="*/ 2147483647 h 625"/>
              <a:gd name="T58" fmla="*/ 2147483647 w 1345"/>
              <a:gd name="T59" fmla="*/ 2147483647 h 625"/>
              <a:gd name="T60" fmla="*/ 2147483647 w 1345"/>
              <a:gd name="T61" fmla="*/ 2147483647 h 625"/>
              <a:gd name="T62" fmla="*/ 2147483647 w 1345"/>
              <a:gd name="T63" fmla="*/ 2147483647 h 625"/>
              <a:gd name="T64" fmla="*/ 2147483647 w 1345"/>
              <a:gd name="T65" fmla="*/ 2147483647 h 625"/>
              <a:gd name="T66" fmla="*/ 2147483647 w 1345"/>
              <a:gd name="T67" fmla="*/ 2147483647 h 625"/>
              <a:gd name="T68" fmla="*/ 2147483647 w 1345"/>
              <a:gd name="T69" fmla="*/ 2147483647 h 625"/>
              <a:gd name="T70" fmla="*/ 2147483647 w 1345"/>
              <a:gd name="T71" fmla="*/ 2147483647 h 625"/>
              <a:gd name="T72" fmla="*/ 2147483647 w 1345"/>
              <a:gd name="T73" fmla="*/ 2147483647 h 625"/>
              <a:gd name="T74" fmla="*/ 2147483647 w 1345"/>
              <a:gd name="T75" fmla="*/ 2147483647 h 625"/>
              <a:gd name="T76" fmla="*/ 2147483647 w 1345"/>
              <a:gd name="T77" fmla="*/ 2147483647 h 625"/>
              <a:gd name="T78" fmla="*/ 2147483647 w 1345"/>
              <a:gd name="T79" fmla="*/ 2147483647 h 625"/>
              <a:gd name="T80" fmla="*/ 2147483647 w 1345"/>
              <a:gd name="T81" fmla="*/ 2147483647 h 625"/>
              <a:gd name="T82" fmla="*/ 2147483647 w 1345"/>
              <a:gd name="T83" fmla="*/ 2147483647 h 625"/>
              <a:gd name="T84" fmla="*/ 2147483647 w 1345"/>
              <a:gd name="T85" fmla="*/ 2147483647 h 625"/>
              <a:gd name="T86" fmla="*/ 2147483647 w 1345"/>
              <a:gd name="T87" fmla="*/ 2147483647 h 625"/>
              <a:gd name="T88" fmla="*/ 2147483647 w 1345"/>
              <a:gd name="T89" fmla="*/ 2147483647 h 625"/>
              <a:gd name="T90" fmla="*/ 2147483647 w 1345"/>
              <a:gd name="T91" fmla="*/ 2147483647 h 625"/>
              <a:gd name="T92" fmla="*/ 2147483647 w 1345"/>
              <a:gd name="T93" fmla="*/ 2147483647 h 625"/>
              <a:gd name="T94" fmla="*/ 2147483647 w 1345"/>
              <a:gd name="T95" fmla="*/ 2147483647 h 625"/>
              <a:gd name="T96" fmla="*/ 2147483647 w 1345"/>
              <a:gd name="T97" fmla="*/ 2147483647 h 625"/>
              <a:gd name="T98" fmla="*/ 2147483647 w 1345"/>
              <a:gd name="T99" fmla="*/ 2147483647 h 625"/>
              <a:gd name="T100" fmla="*/ 2147483647 w 1345"/>
              <a:gd name="T101" fmla="*/ 2147483647 h 625"/>
              <a:gd name="T102" fmla="*/ 2147483647 w 1345"/>
              <a:gd name="T103" fmla="*/ 2147483647 h 625"/>
              <a:gd name="T104" fmla="*/ 2147483647 w 1345"/>
              <a:gd name="T105" fmla="*/ 2147483647 h 625"/>
              <a:gd name="T106" fmla="*/ 2147483647 w 1345"/>
              <a:gd name="T107" fmla="*/ 2147483647 h 625"/>
              <a:gd name="T108" fmla="*/ 2147483647 w 1345"/>
              <a:gd name="T109" fmla="*/ 2147483647 h 625"/>
              <a:gd name="T110" fmla="*/ 2147483647 w 1345"/>
              <a:gd name="T111" fmla="*/ 2147483647 h 625"/>
              <a:gd name="T112" fmla="*/ 2147483647 w 1345"/>
              <a:gd name="T113" fmla="*/ 2147483647 h 625"/>
              <a:gd name="T114" fmla="*/ 2147483647 w 1345"/>
              <a:gd name="T115" fmla="*/ 2147483647 h 625"/>
              <a:gd name="T116" fmla="*/ 2147483647 w 1345"/>
              <a:gd name="T117" fmla="*/ 2147483647 h 625"/>
              <a:gd name="T118" fmla="*/ 2147483647 w 1345"/>
              <a:gd name="T119" fmla="*/ 2147483647 h 625"/>
              <a:gd name="T120" fmla="*/ 2147483647 w 1345"/>
              <a:gd name="T121" fmla="*/ 2147483647 h 625"/>
              <a:gd name="T122" fmla="*/ 2147483647 w 1345"/>
              <a:gd name="T123" fmla="*/ 2147483647 h 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5"/>
              <a:gd name="T187" fmla="*/ 0 h 625"/>
              <a:gd name="T188" fmla="*/ 1345 w 1345"/>
              <a:gd name="T189" fmla="*/ 625 h 6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5" h="625">
                <a:moveTo>
                  <a:pt x="0" y="384"/>
                </a:moveTo>
                <a:lnTo>
                  <a:pt x="5" y="400"/>
                </a:lnTo>
                <a:lnTo>
                  <a:pt x="16" y="400"/>
                </a:lnTo>
                <a:lnTo>
                  <a:pt x="27" y="395"/>
                </a:lnTo>
                <a:lnTo>
                  <a:pt x="43" y="389"/>
                </a:lnTo>
                <a:lnTo>
                  <a:pt x="53" y="373"/>
                </a:lnTo>
                <a:lnTo>
                  <a:pt x="59" y="357"/>
                </a:lnTo>
                <a:lnTo>
                  <a:pt x="59" y="341"/>
                </a:lnTo>
                <a:lnTo>
                  <a:pt x="59" y="325"/>
                </a:lnTo>
                <a:lnTo>
                  <a:pt x="59" y="309"/>
                </a:lnTo>
                <a:lnTo>
                  <a:pt x="59" y="293"/>
                </a:lnTo>
                <a:lnTo>
                  <a:pt x="59" y="277"/>
                </a:lnTo>
                <a:lnTo>
                  <a:pt x="59" y="261"/>
                </a:lnTo>
                <a:lnTo>
                  <a:pt x="59" y="245"/>
                </a:lnTo>
                <a:lnTo>
                  <a:pt x="59" y="229"/>
                </a:lnTo>
                <a:lnTo>
                  <a:pt x="59" y="213"/>
                </a:lnTo>
                <a:lnTo>
                  <a:pt x="69" y="192"/>
                </a:lnTo>
                <a:lnTo>
                  <a:pt x="75" y="181"/>
                </a:lnTo>
                <a:lnTo>
                  <a:pt x="75" y="165"/>
                </a:lnTo>
                <a:lnTo>
                  <a:pt x="80" y="149"/>
                </a:lnTo>
                <a:lnTo>
                  <a:pt x="80" y="133"/>
                </a:lnTo>
                <a:lnTo>
                  <a:pt x="91" y="123"/>
                </a:lnTo>
                <a:lnTo>
                  <a:pt x="101" y="112"/>
                </a:lnTo>
                <a:lnTo>
                  <a:pt x="112" y="107"/>
                </a:lnTo>
                <a:lnTo>
                  <a:pt x="123" y="96"/>
                </a:lnTo>
                <a:lnTo>
                  <a:pt x="133" y="85"/>
                </a:lnTo>
                <a:lnTo>
                  <a:pt x="144" y="75"/>
                </a:lnTo>
                <a:lnTo>
                  <a:pt x="160" y="64"/>
                </a:lnTo>
                <a:lnTo>
                  <a:pt x="171" y="53"/>
                </a:lnTo>
                <a:lnTo>
                  <a:pt x="187" y="48"/>
                </a:lnTo>
                <a:lnTo>
                  <a:pt x="208" y="43"/>
                </a:lnTo>
                <a:lnTo>
                  <a:pt x="219" y="37"/>
                </a:lnTo>
                <a:lnTo>
                  <a:pt x="235" y="32"/>
                </a:lnTo>
                <a:lnTo>
                  <a:pt x="251" y="27"/>
                </a:lnTo>
                <a:lnTo>
                  <a:pt x="267" y="21"/>
                </a:lnTo>
                <a:lnTo>
                  <a:pt x="283" y="21"/>
                </a:lnTo>
                <a:lnTo>
                  <a:pt x="299" y="11"/>
                </a:lnTo>
                <a:lnTo>
                  <a:pt x="315" y="5"/>
                </a:lnTo>
                <a:lnTo>
                  <a:pt x="331" y="0"/>
                </a:lnTo>
                <a:lnTo>
                  <a:pt x="347" y="5"/>
                </a:lnTo>
                <a:lnTo>
                  <a:pt x="363" y="5"/>
                </a:lnTo>
                <a:lnTo>
                  <a:pt x="379" y="5"/>
                </a:lnTo>
                <a:lnTo>
                  <a:pt x="395" y="5"/>
                </a:lnTo>
                <a:lnTo>
                  <a:pt x="416" y="5"/>
                </a:lnTo>
                <a:lnTo>
                  <a:pt x="427" y="5"/>
                </a:lnTo>
                <a:lnTo>
                  <a:pt x="443" y="11"/>
                </a:lnTo>
                <a:lnTo>
                  <a:pt x="459" y="5"/>
                </a:lnTo>
                <a:lnTo>
                  <a:pt x="475" y="5"/>
                </a:lnTo>
                <a:lnTo>
                  <a:pt x="491" y="0"/>
                </a:lnTo>
                <a:lnTo>
                  <a:pt x="507" y="0"/>
                </a:lnTo>
                <a:lnTo>
                  <a:pt x="523" y="0"/>
                </a:lnTo>
                <a:lnTo>
                  <a:pt x="539" y="5"/>
                </a:lnTo>
                <a:lnTo>
                  <a:pt x="549" y="16"/>
                </a:lnTo>
                <a:lnTo>
                  <a:pt x="560" y="16"/>
                </a:lnTo>
                <a:lnTo>
                  <a:pt x="571" y="21"/>
                </a:lnTo>
                <a:lnTo>
                  <a:pt x="587" y="27"/>
                </a:lnTo>
                <a:lnTo>
                  <a:pt x="603" y="32"/>
                </a:lnTo>
                <a:lnTo>
                  <a:pt x="613" y="43"/>
                </a:lnTo>
                <a:lnTo>
                  <a:pt x="624" y="43"/>
                </a:lnTo>
                <a:lnTo>
                  <a:pt x="635" y="48"/>
                </a:lnTo>
                <a:lnTo>
                  <a:pt x="651" y="48"/>
                </a:lnTo>
                <a:lnTo>
                  <a:pt x="667" y="53"/>
                </a:lnTo>
                <a:lnTo>
                  <a:pt x="683" y="59"/>
                </a:lnTo>
                <a:lnTo>
                  <a:pt x="699" y="59"/>
                </a:lnTo>
                <a:lnTo>
                  <a:pt x="715" y="59"/>
                </a:lnTo>
                <a:lnTo>
                  <a:pt x="731" y="64"/>
                </a:lnTo>
                <a:lnTo>
                  <a:pt x="747" y="69"/>
                </a:lnTo>
                <a:lnTo>
                  <a:pt x="763" y="80"/>
                </a:lnTo>
                <a:lnTo>
                  <a:pt x="779" y="85"/>
                </a:lnTo>
                <a:lnTo>
                  <a:pt x="795" y="96"/>
                </a:lnTo>
                <a:lnTo>
                  <a:pt x="811" y="101"/>
                </a:lnTo>
                <a:lnTo>
                  <a:pt x="821" y="112"/>
                </a:lnTo>
                <a:lnTo>
                  <a:pt x="837" y="117"/>
                </a:lnTo>
                <a:lnTo>
                  <a:pt x="848" y="123"/>
                </a:lnTo>
                <a:lnTo>
                  <a:pt x="859" y="133"/>
                </a:lnTo>
                <a:lnTo>
                  <a:pt x="869" y="144"/>
                </a:lnTo>
                <a:lnTo>
                  <a:pt x="880" y="149"/>
                </a:lnTo>
                <a:lnTo>
                  <a:pt x="891" y="149"/>
                </a:lnTo>
                <a:lnTo>
                  <a:pt x="901" y="160"/>
                </a:lnTo>
                <a:lnTo>
                  <a:pt x="912" y="171"/>
                </a:lnTo>
                <a:lnTo>
                  <a:pt x="923" y="176"/>
                </a:lnTo>
                <a:lnTo>
                  <a:pt x="939" y="187"/>
                </a:lnTo>
                <a:lnTo>
                  <a:pt x="955" y="192"/>
                </a:lnTo>
                <a:lnTo>
                  <a:pt x="971" y="197"/>
                </a:lnTo>
                <a:lnTo>
                  <a:pt x="976" y="208"/>
                </a:lnTo>
                <a:lnTo>
                  <a:pt x="987" y="208"/>
                </a:lnTo>
                <a:lnTo>
                  <a:pt x="997" y="219"/>
                </a:lnTo>
                <a:lnTo>
                  <a:pt x="1008" y="224"/>
                </a:lnTo>
                <a:lnTo>
                  <a:pt x="1019" y="235"/>
                </a:lnTo>
                <a:lnTo>
                  <a:pt x="1040" y="240"/>
                </a:lnTo>
                <a:lnTo>
                  <a:pt x="1051" y="240"/>
                </a:lnTo>
                <a:lnTo>
                  <a:pt x="1067" y="251"/>
                </a:lnTo>
                <a:lnTo>
                  <a:pt x="1083" y="261"/>
                </a:lnTo>
                <a:lnTo>
                  <a:pt x="1099" y="272"/>
                </a:lnTo>
                <a:lnTo>
                  <a:pt x="1109" y="283"/>
                </a:lnTo>
                <a:lnTo>
                  <a:pt x="1120" y="293"/>
                </a:lnTo>
                <a:lnTo>
                  <a:pt x="1131" y="304"/>
                </a:lnTo>
                <a:lnTo>
                  <a:pt x="1136" y="315"/>
                </a:lnTo>
                <a:lnTo>
                  <a:pt x="1147" y="325"/>
                </a:lnTo>
                <a:lnTo>
                  <a:pt x="1152" y="336"/>
                </a:lnTo>
                <a:lnTo>
                  <a:pt x="1163" y="347"/>
                </a:lnTo>
                <a:lnTo>
                  <a:pt x="1179" y="357"/>
                </a:lnTo>
                <a:lnTo>
                  <a:pt x="1189" y="368"/>
                </a:lnTo>
                <a:lnTo>
                  <a:pt x="1200" y="373"/>
                </a:lnTo>
                <a:lnTo>
                  <a:pt x="1205" y="384"/>
                </a:lnTo>
                <a:lnTo>
                  <a:pt x="1216" y="395"/>
                </a:lnTo>
                <a:lnTo>
                  <a:pt x="1227" y="400"/>
                </a:lnTo>
                <a:lnTo>
                  <a:pt x="1232" y="411"/>
                </a:lnTo>
                <a:lnTo>
                  <a:pt x="1243" y="427"/>
                </a:lnTo>
                <a:lnTo>
                  <a:pt x="1253" y="443"/>
                </a:lnTo>
                <a:lnTo>
                  <a:pt x="1264" y="448"/>
                </a:lnTo>
                <a:lnTo>
                  <a:pt x="1269" y="459"/>
                </a:lnTo>
                <a:lnTo>
                  <a:pt x="1280" y="464"/>
                </a:lnTo>
                <a:lnTo>
                  <a:pt x="1280" y="475"/>
                </a:lnTo>
                <a:lnTo>
                  <a:pt x="1291" y="480"/>
                </a:lnTo>
                <a:lnTo>
                  <a:pt x="1296" y="491"/>
                </a:lnTo>
                <a:lnTo>
                  <a:pt x="1301" y="507"/>
                </a:lnTo>
                <a:lnTo>
                  <a:pt x="1307" y="523"/>
                </a:lnTo>
                <a:lnTo>
                  <a:pt x="1312" y="539"/>
                </a:lnTo>
                <a:lnTo>
                  <a:pt x="1312" y="555"/>
                </a:lnTo>
                <a:lnTo>
                  <a:pt x="1323" y="565"/>
                </a:lnTo>
                <a:lnTo>
                  <a:pt x="1323" y="576"/>
                </a:lnTo>
                <a:lnTo>
                  <a:pt x="1328" y="587"/>
                </a:lnTo>
                <a:lnTo>
                  <a:pt x="1333" y="603"/>
                </a:lnTo>
                <a:lnTo>
                  <a:pt x="1344" y="624"/>
                </a:lnTo>
              </a:path>
            </a:pathLst>
          </a:custGeom>
          <a:noFill/>
          <a:ln w="76200" cap="rnd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46150" name="Freeform 6"/>
          <p:cNvSpPr>
            <a:spLocks/>
          </p:cNvSpPr>
          <p:nvPr/>
        </p:nvSpPr>
        <p:spPr bwMode="auto">
          <a:xfrm>
            <a:off x="3563938" y="2108200"/>
            <a:ext cx="2220912" cy="1322388"/>
          </a:xfrm>
          <a:custGeom>
            <a:avLst/>
            <a:gdLst>
              <a:gd name="T0" fmla="*/ 2147483647 w 1399"/>
              <a:gd name="T1" fmla="*/ 2147483647 h 833"/>
              <a:gd name="T2" fmla="*/ 2147483647 w 1399"/>
              <a:gd name="T3" fmla="*/ 2147483647 h 833"/>
              <a:gd name="T4" fmla="*/ 2147483647 w 1399"/>
              <a:gd name="T5" fmla="*/ 2147483647 h 833"/>
              <a:gd name="T6" fmla="*/ 2147483647 w 1399"/>
              <a:gd name="T7" fmla="*/ 2147483647 h 833"/>
              <a:gd name="T8" fmla="*/ 2147483647 w 1399"/>
              <a:gd name="T9" fmla="*/ 2147483647 h 833"/>
              <a:gd name="T10" fmla="*/ 2147483647 w 1399"/>
              <a:gd name="T11" fmla="*/ 2147483647 h 833"/>
              <a:gd name="T12" fmla="*/ 2147483647 w 1399"/>
              <a:gd name="T13" fmla="*/ 2147483647 h 833"/>
              <a:gd name="T14" fmla="*/ 2147483647 w 1399"/>
              <a:gd name="T15" fmla="*/ 2147483647 h 833"/>
              <a:gd name="T16" fmla="*/ 2147483647 w 1399"/>
              <a:gd name="T17" fmla="*/ 2147483647 h 833"/>
              <a:gd name="T18" fmla="*/ 2147483647 w 1399"/>
              <a:gd name="T19" fmla="*/ 2147483647 h 833"/>
              <a:gd name="T20" fmla="*/ 2147483647 w 1399"/>
              <a:gd name="T21" fmla="*/ 2147483647 h 833"/>
              <a:gd name="T22" fmla="*/ 2147483647 w 1399"/>
              <a:gd name="T23" fmla="*/ 2147483647 h 833"/>
              <a:gd name="T24" fmla="*/ 2147483647 w 1399"/>
              <a:gd name="T25" fmla="*/ 2147483647 h 833"/>
              <a:gd name="T26" fmla="*/ 2147483647 w 1399"/>
              <a:gd name="T27" fmla="*/ 2147483647 h 833"/>
              <a:gd name="T28" fmla="*/ 2147483647 w 1399"/>
              <a:gd name="T29" fmla="*/ 2147483647 h 833"/>
              <a:gd name="T30" fmla="*/ 2147483647 w 1399"/>
              <a:gd name="T31" fmla="*/ 2147483647 h 833"/>
              <a:gd name="T32" fmla="*/ 2147483647 w 1399"/>
              <a:gd name="T33" fmla="*/ 2147483647 h 833"/>
              <a:gd name="T34" fmla="*/ 2147483647 w 1399"/>
              <a:gd name="T35" fmla="*/ 2147483647 h 833"/>
              <a:gd name="T36" fmla="*/ 2147483647 w 1399"/>
              <a:gd name="T37" fmla="*/ 2147483647 h 833"/>
              <a:gd name="T38" fmla="*/ 2147483647 w 1399"/>
              <a:gd name="T39" fmla="*/ 2147483647 h 833"/>
              <a:gd name="T40" fmla="*/ 2147483647 w 1399"/>
              <a:gd name="T41" fmla="*/ 2147483647 h 833"/>
              <a:gd name="T42" fmla="*/ 2147483647 w 1399"/>
              <a:gd name="T43" fmla="*/ 0 h 833"/>
              <a:gd name="T44" fmla="*/ 2147483647 w 1399"/>
              <a:gd name="T45" fmla="*/ 2147483647 h 833"/>
              <a:gd name="T46" fmla="*/ 2147483647 w 1399"/>
              <a:gd name="T47" fmla="*/ 2147483647 h 833"/>
              <a:gd name="T48" fmla="*/ 2147483647 w 1399"/>
              <a:gd name="T49" fmla="*/ 2147483647 h 833"/>
              <a:gd name="T50" fmla="*/ 2147483647 w 1399"/>
              <a:gd name="T51" fmla="*/ 2147483647 h 833"/>
              <a:gd name="T52" fmla="*/ 2147483647 w 1399"/>
              <a:gd name="T53" fmla="*/ 2147483647 h 833"/>
              <a:gd name="T54" fmla="*/ 2147483647 w 1399"/>
              <a:gd name="T55" fmla="*/ 2147483647 h 833"/>
              <a:gd name="T56" fmla="*/ 2147483647 w 1399"/>
              <a:gd name="T57" fmla="*/ 2147483647 h 833"/>
              <a:gd name="T58" fmla="*/ 2147483647 w 1399"/>
              <a:gd name="T59" fmla="*/ 2147483647 h 833"/>
              <a:gd name="T60" fmla="*/ 2147483647 w 1399"/>
              <a:gd name="T61" fmla="*/ 2147483647 h 833"/>
              <a:gd name="T62" fmla="*/ 2147483647 w 1399"/>
              <a:gd name="T63" fmla="*/ 2147483647 h 833"/>
              <a:gd name="T64" fmla="*/ 2147483647 w 1399"/>
              <a:gd name="T65" fmla="*/ 2147483647 h 833"/>
              <a:gd name="T66" fmla="*/ 2147483647 w 1399"/>
              <a:gd name="T67" fmla="*/ 2147483647 h 833"/>
              <a:gd name="T68" fmla="*/ 2147483647 w 1399"/>
              <a:gd name="T69" fmla="*/ 2147483647 h 833"/>
              <a:gd name="T70" fmla="*/ 2147483647 w 1399"/>
              <a:gd name="T71" fmla="*/ 2147483647 h 833"/>
              <a:gd name="T72" fmla="*/ 2147483647 w 1399"/>
              <a:gd name="T73" fmla="*/ 2147483647 h 833"/>
              <a:gd name="T74" fmla="*/ 2147483647 w 1399"/>
              <a:gd name="T75" fmla="*/ 2147483647 h 833"/>
              <a:gd name="T76" fmla="*/ 2147483647 w 1399"/>
              <a:gd name="T77" fmla="*/ 2147483647 h 833"/>
              <a:gd name="T78" fmla="*/ 2147483647 w 1399"/>
              <a:gd name="T79" fmla="*/ 2147483647 h 833"/>
              <a:gd name="T80" fmla="*/ 2147483647 w 1399"/>
              <a:gd name="T81" fmla="*/ 2147483647 h 833"/>
              <a:gd name="T82" fmla="*/ 2147483647 w 1399"/>
              <a:gd name="T83" fmla="*/ 2147483647 h 833"/>
              <a:gd name="T84" fmla="*/ 2147483647 w 1399"/>
              <a:gd name="T85" fmla="*/ 2147483647 h 833"/>
              <a:gd name="T86" fmla="*/ 2147483647 w 1399"/>
              <a:gd name="T87" fmla="*/ 2147483647 h 833"/>
              <a:gd name="T88" fmla="*/ 2147483647 w 1399"/>
              <a:gd name="T89" fmla="*/ 2147483647 h 833"/>
              <a:gd name="T90" fmla="*/ 2147483647 w 1399"/>
              <a:gd name="T91" fmla="*/ 2147483647 h 833"/>
              <a:gd name="T92" fmla="*/ 0 w 1399"/>
              <a:gd name="T93" fmla="*/ 2147483647 h 83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99"/>
              <a:gd name="T142" fmla="*/ 0 h 833"/>
              <a:gd name="T143" fmla="*/ 1399 w 1399"/>
              <a:gd name="T144" fmla="*/ 833 h 83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99" h="833">
                <a:moveTo>
                  <a:pt x="1355" y="832"/>
                </a:moveTo>
                <a:lnTo>
                  <a:pt x="1355" y="816"/>
                </a:lnTo>
                <a:lnTo>
                  <a:pt x="1355" y="805"/>
                </a:lnTo>
                <a:lnTo>
                  <a:pt x="1360" y="789"/>
                </a:lnTo>
                <a:lnTo>
                  <a:pt x="1366" y="768"/>
                </a:lnTo>
                <a:lnTo>
                  <a:pt x="1366" y="757"/>
                </a:lnTo>
                <a:lnTo>
                  <a:pt x="1371" y="741"/>
                </a:lnTo>
                <a:lnTo>
                  <a:pt x="1371" y="725"/>
                </a:lnTo>
                <a:lnTo>
                  <a:pt x="1371" y="709"/>
                </a:lnTo>
                <a:lnTo>
                  <a:pt x="1376" y="688"/>
                </a:lnTo>
                <a:lnTo>
                  <a:pt x="1376" y="677"/>
                </a:lnTo>
                <a:lnTo>
                  <a:pt x="1376" y="661"/>
                </a:lnTo>
                <a:lnTo>
                  <a:pt x="1382" y="645"/>
                </a:lnTo>
                <a:lnTo>
                  <a:pt x="1382" y="629"/>
                </a:lnTo>
                <a:lnTo>
                  <a:pt x="1387" y="603"/>
                </a:lnTo>
                <a:lnTo>
                  <a:pt x="1392" y="592"/>
                </a:lnTo>
                <a:lnTo>
                  <a:pt x="1392" y="581"/>
                </a:lnTo>
                <a:lnTo>
                  <a:pt x="1392" y="565"/>
                </a:lnTo>
                <a:lnTo>
                  <a:pt x="1398" y="549"/>
                </a:lnTo>
                <a:lnTo>
                  <a:pt x="1398" y="533"/>
                </a:lnTo>
                <a:lnTo>
                  <a:pt x="1398" y="512"/>
                </a:lnTo>
                <a:lnTo>
                  <a:pt x="1398" y="501"/>
                </a:lnTo>
                <a:lnTo>
                  <a:pt x="1398" y="485"/>
                </a:lnTo>
                <a:lnTo>
                  <a:pt x="1398" y="469"/>
                </a:lnTo>
                <a:lnTo>
                  <a:pt x="1398" y="453"/>
                </a:lnTo>
                <a:lnTo>
                  <a:pt x="1398" y="437"/>
                </a:lnTo>
                <a:lnTo>
                  <a:pt x="1392" y="421"/>
                </a:lnTo>
                <a:lnTo>
                  <a:pt x="1392" y="405"/>
                </a:lnTo>
                <a:lnTo>
                  <a:pt x="1387" y="389"/>
                </a:lnTo>
                <a:lnTo>
                  <a:pt x="1387" y="373"/>
                </a:lnTo>
                <a:lnTo>
                  <a:pt x="1387" y="357"/>
                </a:lnTo>
                <a:lnTo>
                  <a:pt x="1392" y="341"/>
                </a:lnTo>
                <a:lnTo>
                  <a:pt x="1392" y="325"/>
                </a:lnTo>
                <a:lnTo>
                  <a:pt x="1392" y="309"/>
                </a:lnTo>
                <a:lnTo>
                  <a:pt x="1392" y="293"/>
                </a:lnTo>
                <a:lnTo>
                  <a:pt x="1382" y="277"/>
                </a:lnTo>
                <a:lnTo>
                  <a:pt x="1376" y="261"/>
                </a:lnTo>
                <a:lnTo>
                  <a:pt x="1366" y="245"/>
                </a:lnTo>
                <a:lnTo>
                  <a:pt x="1360" y="229"/>
                </a:lnTo>
                <a:lnTo>
                  <a:pt x="1355" y="213"/>
                </a:lnTo>
                <a:lnTo>
                  <a:pt x="1344" y="203"/>
                </a:lnTo>
                <a:lnTo>
                  <a:pt x="1334" y="192"/>
                </a:lnTo>
                <a:lnTo>
                  <a:pt x="1328" y="181"/>
                </a:lnTo>
                <a:lnTo>
                  <a:pt x="1312" y="165"/>
                </a:lnTo>
                <a:lnTo>
                  <a:pt x="1302" y="149"/>
                </a:lnTo>
                <a:lnTo>
                  <a:pt x="1291" y="144"/>
                </a:lnTo>
                <a:lnTo>
                  <a:pt x="1280" y="139"/>
                </a:lnTo>
                <a:lnTo>
                  <a:pt x="1275" y="128"/>
                </a:lnTo>
                <a:lnTo>
                  <a:pt x="1264" y="117"/>
                </a:lnTo>
                <a:lnTo>
                  <a:pt x="1254" y="101"/>
                </a:lnTo>
                <a:lnTo>
                  <a:pt x="1243" y="96"/>
                </a:lnTo>
                <a:lnTo>
                  <a:pt x="1232" y="85"/>
                </a:lnTo>
                <a:lnTo>
                  <a:pt x="1216" y="75"/>
                </a:lnTo>
                <a:lnTo>
                  <a:pt x="1200" y="69"/>
                </a:lnTo>
                <a:lnTo>
                  <a:pt x="1184" y="59"/>
                </a:lnTo>
                <a:lnTo>
                  <a:pt x="1174" y="48"/>
                </a:lnTo>
                <a:lnTo>
                  <a:pt x="1163" y="48"/>
                </a:lnTo>
                <a:lnTo>
                  <a:pt x="1152" y="43"/>
                </a:lnTo>
                <a:lnTo>
                  <a:pt x="1136" y="37"/>
                </a:lnTo>
                <a:lnTo>
                  <a:pt x="1120" y="27"/>
                </a:lnTo>
                <a:lnTo>
                  <a:pt x="1104" y="21"/>
                </a:lnTo>
                <a:lnTo>
                  <a:pt x="1088" y="11"/>
                </a:lnTo>
                <a:lnTo>
                  <a:pt x="1072" y="5"/>
                </a:lnTo>
                <a:lnTo>
                  <a:pt x="1056" y="0"/>
                </a:lnTo>
                <a:lnTo>
                  <a:pt x="1040" y="0"/>
                </a:lnTo>
                <a:lnTo>
                  <a:pt x="1024" y="0"/>
                </a:lnTo>
                <a:lnTo>
                  <a:pt x="1008" y="0"/>
                </a:lnTo>
                <a:lnTo>
                  <a:pt x="992" y="0"/>
                </a:lnTo>
                <a:lnTo>
                  <a:pt x="976" y="5"/>
                </a:lnTo>
                <a:lnTo>
                  <a:pt x="960" y="5"/>
                </a:lnTo>
                <a:lnTo>
                  <a:pt x="944" y="5"/>
                </a:lnTo>
                <a:lnTo>
                  <a:pt x="928" y="11"/>
                </a:lnTo>
                <a:lnTo>
                  <a:pt x="912" y="11"/>
                </a:lnTo>
                <a:lnTo>
                  <a:pt x="896" y="16"/>
                </a:lnTo>
                <a:lnTo>
                  <a:pt x="880" y="21"/>
                </a:lnTo>
                <a:lnTo>
                  <a:pt x="864" y="27"/>
                </a:lnTo>
                <a:lnTo>
                  <a:pt x="848" y="32"/>
                </a:lnTo>
                <a:lnTo>
                  <a:pt x="832" y="37"/>
                </a:lnTo>
                <a:lnTo>
                  <a:pt x="816" y="43"/>
                </a:lnTo>
                <a:lnTo>
                  <a:pt x="800" y="48"/>
                </a:lnTo>
                <a:lnTo>
                  <a:pt x="784" y="53"/>
                </a:lnTo>
                <a:lnTo>
                  <a:pt x="768" y="59"/>
                </a:lnTo>
                <a:lnTo>
                  <a:pt x="752" y="64"/>
                </a:lnTo>
                <a:lnTo>
                  <a:pt x="736" y="69"/>
                </a:lnTo>
                <a:lnTo>
                  <a:pt x="720" y="75"/>
                </a:lnTo>
                <a:lnTo>
                  <a:pt x="704" y="85"/>
                </a:lnTo>
                <a:lnTo>
                  <a:pt x="688" y="91"/>
                </a:lnTo>
                <a:lnTo>
                  <a:pt x="672" y="91"/>
                </a:lnTo>
                <a:lnTo>
                  <a:pt x="651" y="96"/>
                </a:lnTo>
                <a:lnTo>
                  <a:pt x="640" y="101"/>
                </a:lnTo>
                <a:lnTo>
                  <a:pt x="624" y="107"/>
                </a:lnTo>
                <a:lnTo>
                  <a:pt x="592" y="117"/>
                </a:lnTo>
                <a:lnTo>
                  <a:pt x="571" y="128"/>
                </a:lnTo>
                <a:lnTo>
                  <a:pt x="560" y="133"/>
                </a:lnTo>
                <a:lnTo>
                  <a:pt x="544" y="139"/>
                </a:lnTo>
                <a:lnTo>
                  <a:pt x="523" y="149"/>
                </a:lnTo>
                <a:lnTo>
                  <a:pt x="496" y="165"/>
                </a:lnTo>
                <a:lnTo>
                  <a:pt x="480" y="171"/>
                </a:lnTo>
                <a:lnTo>
                  <a:pt x="464" y="176"/>
                </a:lnTo>
                <a:lnTo>
                  <a:pt x="448" y="181"/>
                </a:lnTo>
                <a:lnTo>
                  <a:pt x="432" y="187"/>
                </a:lnTo>
                <a:lnTo>
                  <a:pt x="416" y="192"/>
                </a:lnTo>
                <a:lnTo>
                  <a:pt x="400" y="197"/>
                </a:lnTo>
                <a:lnTo>
                  <a:pt x="379" y="208"/>
                </a:lnTo>
                <a:lnTo>
                  <a:pt x="368" y="213"/>
                </a:lnTo>
                <a:lnTo>
                  <a:pt x="352" y="224"/>
                </a:lnTo>
                <a:lnTo>
                  <a:pt x="336" y="229"/>
                </a:lnTo>
                <a:lnTo>
                  <a:pt x="320" y="240"/>
                </a:lnTo>
                <a:lnTo>
                  <a:pt x="294" y="251"/>
                </a:lnTo>
                <a:lnTo>
                  <a:pt x="283" y="251"/>
                </a:lnTo>
                <a:lnTo>
                  <a:pt x="272" y="256"/>
                </a:lnTo>
                <a:lnTo>
                  <a:pt x="251" y="261"/>
                </a:lnTo>
                <a:lnTo>
                  <a:pt x="240" y="267"/>
                </a:lnTo>
                <a:lnTo>
                  <a:pt x="224" y="272"/>
                </a:lnTo>
                <a:lnTo>
                  <a:pt x="208" y="277"/>
                </a:lnTo>
                <a:lnTo>
                  <a:pt x="192" y="288"/>
                </a:lnTo>
                <a:lnTo>
                  <a:pt x="176" y="293"/>
                </a:lnTo>
                <a:lnTo>
                  <a:pt x="166" y="304"/>
                </a:lnTo>
                <a:lnTo>
                  <a:pt x="144" y="309"/>
                </a:lnTo>
                <a:lnTo>
                  <a:pt x="128" y="315"/>
                </a:lnTo>
                <a:lnTo>
                  <a:pt x="107" y="325"/>
                </a:lnTo>
                <a:lnTo>
                  <a:pt x="96" y="331"/>
                </a:lnTo>
                <a:lnTo>
                  <a:pt x="80" y="336"/>
                </a:lnTo>
                <a:lnTo>
                  <a:pt x="70" y="347"/>
                </a:lnTo>
                <a:lnTo>
                  <a:pt x="59" y="352"/>
                </a:lnTo>
                <a:lnTo>
                  <a:pt x="54" y="363"/>
                </a:lnTo>
                <a:lnTo>
                  <a:pt x="43" y="384"/>
                </a:lnTo>
                <a:lnTo>
                  <a:pt x="32" y="395"/>
                </a:lnTo>
                <a:lnTo>
                  <a:pt x="27" y="411"/>
                </a:lnTo>
                <a:lnTo>
                  <a:pt x="22" y="427"/>
                </a:lnTo>
                <a:lnTo>
                  <a:pt x="22" y="443"/>
                </a:lnTo>
                <a:lnTo>
                  <a:pt x="22" y="459"/>
                </a:lnTo>
                <a:lnTo>
                  <a:pt x="22" y="475"/>
                </a:lnTo>
                <a:lnTo>
                  <a:pt x="27" y="491"/>
                </a:lnTo>
                <a:lnTo>
                  <a:pt x="27" y="507"/>
                </a:lnTo>
                <a:lnTo>
                  <a:pt x="32" y="523"/>
                </a:lnTo>
                <a:lnTo>
                  <a:pt x="27" y="544"/>
                </a:lnTo>
                <a:lnTo>
                  <a:pt x="27" y="555"/>
                </a:lnTo>
                <a:lnTo>
                  <a:pt x="16" y="560"/>
                </a:lnTo>
                <a:lnTo>
                  <a:pt x="11" y="571"/>
                </a:lnTo>
                <a:lnTo>
                  <a:pt x="0" y="576"/>
                </a:lnTo>
              </a:path>
            </a:pathLst>
          </a:custGeom>
          <a:noFill/>
          <a:ln w="50800" cap="rnd">
            <a:solidFill>
              <a:srgbClr val="ED181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558800" cy="622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/>
              <a:t>You can....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225675"/>
            <a:ext cx="6553200" cy="2406650"/>
          </a:xfrm>
          <a:noFill/>
        </p:spPr>
        <p:txBody>
          <a:bodyPr lIns="90487" tIns="44450" rIns="90487" bIns="44450"/>
          <a:lstStyle/>
          <a:p>
            <a:pPr eaLnBrk="1" hangingPunct="1">
              <a:buFontTx/>
              <a:buNone/>
            </a:pPr>
            <a:r>
              <a:rPr lang="en-US"/>
              <a:t>(1) Raise or lower your tongue</a:t>
            </a:r>
          </a:p>
          <a:p>
            <a:pPr eaLnBrk="1" hangingPunct="1">
              <a:buFontTx/>
              <a:buNone/>
            </a:pPr>
            <a:r>
              <a:rPr lang="en-US"/>
              <a:t>(2) Advance or retract your tongue</a:t>
            </a:r>
          </a:p>
          <a:p>
            <a:pPr eaLnBrk="1" hangingPunct="1">
              <a:buFontTx/>
              <a:buNone/>
            </a:pPr>
            <a:r>
              <a:rPr lang="en-US"/>
              <a:t>(3) Round or spread your lips</a:t>
            </a:r>
          </a:p>
          <a:p>
            <a:pPr eaLnBrk="1" hangingPunct="1">
              <a:buFontTx/>
              <a:buNone/>
            </a:pPr>
            <a:r>
              <a:rPr lang="en-US"/>
              <a:t>(4) Tense or not tense your mouth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49219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1509713" y="1403350"/>
            <a:ext cx="37385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“sheep, sleep”</a:t>
            </a:r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1128713" y="1708150"/>
            <a:ext cx="4937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FFFFFF"/>
              </a:solidFill>
              <a:latin typeface="SILDoulosIPA-Regular" pitchFamily="-1" charset="0"/>
            </a:endParaRPr>
          </a:p>
        </p:txBody>
      </p:sp>
      <p:sp>
        <p:nvSpPr>
          <p:cNvPr id="649223" name="Rectangle 7"/>
          <p:cNvSpPr>
            <a:spLocks noChangeArrowheads="1"/>
          </p:cNvSpPr>
          <p:nvPr/>
        </p:nvSpPr>
        <p:spPr bwMode="auto">
          <a:xfrm>
            <a:off x="1738313" y="2012950"/>
            <a:ext cx="28908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30EA5"/>
                </a:solidFill>
                <a:latin typeface="Helvetica" pitchFamily="-1" charset="0"/>
              </a:rPr>
              <a:t>“ship, slip”</a:t>
            </a:r>
            <a:endParaRPr lang="en-US" sz="4000">
              <a:solidFill>
                <a:srgbClr val="280049"/>
              </a:solidFill>
              <a:latin typeface="Helvetica" pitchFamily="-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0243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1128713" y="1708150"/>
            <a:ext cx="4937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0247" name="Rectangle 7"/>
          <p:cNvSpPr>
            <a:spLocks noChangeArrowheads="1"/>
          </p:cNvSpPr>
          <p:nvPr/>
        </p:nvSpPr>
        <p:spPr bwMode="auto">
          <a:xfrm>
            <a:off x="2195513" y="2698750"/>
            <a:ext cx="48387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“laid, spade, trade”</a:t>
            </a:r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30EA5"/>
              </a:solidFill>
              <a:latin typeface="IPAPhon" charset="0"/>
            </a:endParaRPr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2652713" y="3460750"/>
            <a:ext cx="44148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30EA5"/>
                </a:solidFill>
                <a:latin typeface="Helvetica" pitchFamily="-1" charset="0"/>
              </a:rPr>
              <a:t>“led, sped, tread”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1267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1271" name="Rectangle 7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2347913" y="5060950"/>
            <a:ext cx="18274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3490913" y="5137150"/>
            <a:ext cx="24669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30EA5"/>
                </a:solidFill>
                <a:latin typeface="Helvetica" pitchFamily="-1" charset="0"/>
              </a:rPr>
              <a:t>“bat, lad”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2291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996113" y="1250950"/>
            <a:ext cx="6000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u</a:t>
            </a:r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2209800" y="1371600"/>
            <a:ext cx="4346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80049"/>
                </a:solidFill>
                <a:latin typeface="Helvetica" pitchFamily="-1" charset="0"/>
              </a:rPr>
              <a:t>“Luke, who’d, suit”</a:t>
            </a:r>
          </a:p>
        </p:txBody>
      </p:sp>
      <p:sp>
        <p:nvSpPr>
          <p:cNvPr id="652294" name="Rectangle 6"/>
          <p:cNvSpPr>
            <a:spLocks noChangeArrowheads="1"/>
          </p:cNvSpPr>
          <p:nvPr/>
        </p:nvSpPr>
        <p:spPr bwMode="auto">
          <a:xfrm>
            <a:off x="6157913" y="1631950"/>
            <a:ext cx="6842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1662113" y="1860550"/>
            <a:ext cx="4168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30EA5"/>
                </a:solidFill>
                <a:latin typeface="Helvetica" pitchFamily="-1" charset="0"/>
              </a:rPr>
              <a:t>“look, hood, soot”</a:t>
            </a: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2297" name="Rectangle 9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2299" name="Rectangle 11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524000"/>
            <a:ext cx="558800" cy="622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981200"/>
            <a:ext cx="508000" cy="5334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3315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6462713" y="3003550"/>
            <a:ext cx="5921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o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2590800" y="2590800"/>
            <a:ext cx="396763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280049"/>
                </a:solidFill>
                <a:latin typeface="Helvetica" pitchFamily="-1" charset="0"/>
              </a:rPr>
              <a:t>“coat, wrote, hoed”</a:t>
            </a: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3322" name="Rectangle 10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30EA5"/>
              </a:solidFill>
              <a:latin typeface="IPAPhon" charset="0"/>
            </a:endParaRPr>
          </a:p>
        </p:txBody>
      </p:sp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6996113" y="1250950"/>
            <a:ext cx="6000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u</a:t>
            </a:r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6157913" y="1631950"/>
            <a:ext cx="6842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3326" name="Rectangle 14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524000"/>
            <a:ext cx="558800" cy="622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981200"/>
            <a:ext cx="508000" cy="533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352800"/>
            <a:ext cx="520700" cy="48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4343400"/>
            <a:ext cx="508000" cy="584200"/>
          </a:xfrm>
          <a:prstGeom prst="rect">
            <a:avLst/>
          </a:prstGeom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362200" y="3810000"/>
            <a:ext cx="5289508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230EA5"/>
                </a:solidFill>
                <a:latin typeface="Helvetica" pitchFamily="-1" charset="0"/>
              </a:rPr>
              <a:t>“caught, wrought, hawed”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5363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5364" name="Rectangle 5"/>
          <p:cNvSpPr>
            <a:spLocks noChangeArrowheads="1"/>
          </p:cNvSpPr>
          <p:nvPr/>
        </p:nvSpPr>
        <p:spPr bwMode="auto">
          <a:xfrm>
            <a:off x="2971800" y="4876800"/>
            <a:ext cx="284973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230EA5"/>
                </a:solidFill>
                <a:latin typeface="Helvetica" pitchFamily="-1" charset="0"/>
              </a:rPr>
              <a:t>“cut, rut, hut”</a:t>
            </a:r>
          </a:p>
        </p:txBody>
      </p:sp>
      <p:sp>
        <p:nvSpPr>
          <p:cNvPr id="655365" name="Rectangle 7"/>
          <p:cNvSpPr>
            <a:spLocks noChangeArrowheads="1"/>
          </p:cNvSpPr>
          <p:nvPr/>
        </p:nvSpPr>
        <p:spPr bwMode="auto">
          <a:xfrm>
            <a:off x="6462713" y="3003550"/>
            <a:ext cx="5921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o</a:t>
            </a:r>
          </a:p>
        </p:txBody>
      </p:sp>
      <p:sp>
        <p:nvSpPr>
          <p:cNvPr id="655366" name="Rectangle 9"/>
          <p:cNvSpPr>
            <a:spLocks noChangeArrowheads="1"/>
          </p:cNvSpPr>
          <p:nvPr/>
        </p:nvSpPr>
        <p:spPr bwMode="auto">
          <a:xfrm>
            <a:off x="6996113" y="1250950"/>
            <a:ext cx="6000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u</a:t>
            </a:r>
          </a:p>
        </p:txBody>
      </p:sp>
      <p:sp>
        <p:nvSpPr>
          <p:cNvPr id="655367" name="Rectangle 10"/>
          <p:cNvSpPr>
            <a:spLocks noChangeArrowheads="1"/>
          </p:cNvSpPr>
          <p:nvPr/>
        </p:nvSpPr>
        <p:spPr bwMode="auto">
          <a:xfrm>
            <a:off x="6157913" y="1631950"/>
            <a:ext cx="6842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5368" name="Rectangle 11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30EA5"/>
              </a:solidFill>
              <a:latin typeface="IPAPhon" charset="0"/>
            </a:endParaRPr>
          </a:p>
        </p:txBody>
      </p:sp>
      <p:sp>
        <p:nvSpPr>
          <p:cNvPr id="655369" name="Rectangle 12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5370" name="Rectangle 13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5372" name="Rectangle 15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5375" name="Rectangle 16"/>
          <p:cNvSpPr>
            <a:spLocks noChangeArrowheads="1"/>
          </p:cNvSpPr>
          <p:nvPr/>
        </p:nvSpPr>
        <p:spPr bwMode="auto">
          <a:xfrm>
            <a:off x="5181600" y="4038600"/>
            <a:ext cx="5746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ʌ</a:t>
            </a:r>
            <a:endParaRPr lang="en-US" sz="6000" b="0">
              <a:solidFill>
                <a:srgbClr val="FFFFFF"/>
              </a:solidFill>
              <a:latin typeface="SILDoulosIPA-Regular" pitchFamily="-1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524000"/>
            <a:ext cx="558800" cy="622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981200"/>
            <a:ext cx="508000" cy="533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352800"/>
            <a:ext cx="520700" cy="482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4343400"/>
            <a:ext cx="508000" cy="584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4343400"/>
            <a:ext cx="711200" cy="6223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4339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4340" name="Rectangle 5"/>
          <p:cNvSpPr>
            <a:spLocks noChangeArrowheads="1"/>
          </p:cNvSpPr>
          <p:nvPr/>
        </p:nvSpPr>
        <p:spPr bwMode="auto">
          <a:xfrm>
            <a:off x="3124200" y="4876800"/>
            <a:ext cx="3276600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230EA5"/>
                </a:solidFill>
                <a:latin typeface="Helvetica" pitchFamily="-1" charset="0"/>
              </a:rPr>
              <a:t>“bah, father, cot, Don”</a:t>
            </a:r>
          </a:p>
        </p:txBody>
      </p:sp>
      <p:sp>
        <p:nvSpPr>
          <p:cNvPr id="654341" name="Rectangle 6"/>
          <p:cNvSpPr>
            <a:spLocks noChangeArrowheads="1"/>
          </p:cNvSpPr>
          <p:nvPr/>
        </p:nvSpPr>
        <p:spPr bwMode="auto">
          <a:xfrm>
            <a:off x="6462713" y="3003550"/>
            <a:ext cx="5921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o</a:t>
            </a:r>
          </a:p>
        </p:txBody>
      </p:sp>
      <p:sp>
        <p:nvSpPr>
          <p:cNvPr id="654342" name="Rectangle 8"/>
          <p:cNvSpPr>
            <a:spLocks noChangeArrowheads="1"/>
          </p:cNvSpPr>
          <p:nvPr/>
        </p:nvSpPr>
        <p:spPr bwMode="auto">
          <a:xfrm>
            <a:off x="6996113" y="1250950"/>
            <a:ext cx="6000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u</a:t>
            </a:r>
          </a:p>
        </p:txBody>
      </p:sp>
      <p:sp>
        <p:nvSpPr>
          <p:cNvPr id="654343" name="Rectangle 9"/>
          <p:cNvSpPr>
            <a:spLocks noChangeArrowheads="1"/>
          </p:cNvSpPr>
          <p:nvPr/>
        </p:nvSpPr>
        <p:spPr bwMode="auto">
          <a:xfrm>
            <a:off x="6157913" y="1631950"/>
            <a:ext cx="6842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4344" name="Rectangle 10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4345" name="Rectangle 11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4346" name="Rectangle 12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4348" name="Rectangle 14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4349" name="Rectangle 15"/>
          <p:cNvSpPr>
            <a:spLocks noChangeArrowheads="1"/>
          </p:cNvSpPr>
          <p:nvPr/>
        </p:nvSpPr>
        <p:spPr bwMode="auto">
          <a:xfrm>
            <a:off x="5791200" y="5257800"/>
            <a:ext cx="5619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ɑ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524000"/>
            <a:ext cx="558800" cy="622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981200"/>
            <a:ext cx="508000" cy="533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352800"/>
            <a:ext cx="520700" cy="48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4343400"/>
            <a:ext cx="508000" cy="584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200" y="5562600"/>
            <a:ext cx="5842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4343400"/>
            <a:ext cx="711200" cy="6223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what vowels do you have?</a:t>
            </a:r>
            <a:endParaRPr lang="en-US"/>
          </a:p>
        </p:txBody>
      </p:sp>
      <p:sp>
        <p:nvSpPr>
          <p:cNvPr id="656387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4024313" y="3003550"/>
            <a:ext cx="6048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ə</a:t>
            </a:r>
            <a:endParaRPr lang="en-US" sz="6000" b="0">
              <a:solidFill>
                <a:srgbClr val="FFFFFF"/>
              </a:solidFill>
              <a:latin typeface="IPAPhon" charset="0"/>
            </a:endParaRP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2119313" y="2470150"/>
            <a:ext cx="43037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“m</a:t>
            </a:r>
            <a:r>
              <a:rPr lang="en-US" sz="4000">
                <a:solidFill>
                  <a:srgbClr val="230EA5"/>
                </a:solidFill>
                <a:latin typeface="Helvetica" pitchFamily="-1" charset="0"/>
              </a:rPr>
              <a:t>e</a:t>
            </a:r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tallic, Tex</a:t>
            </a:r>
            <a:r>
              <a:rPr lang="en-US" sz="4000">
                <a:solidFill>
                  <a:srgbClr val="230EA5"/>
                </a:solidFill>
                <a:latin typeface="Helvetica" pitchFamily="-1" charset="0"/>
              </a:rPr>
              <a:t>a</a:t>
            </a:r>
            <a:r>
              <a:rPr lang="en-US" sz="4000">
                <a:solidFill>
                  <a:srgbClr val="280049"/>
                </a:solidFill>
                <a:latin typeface="Helvetica" pitchFamily="-1" charset="0"/>
              </a:rPr>
              <a:t>s”</a:t>
            </a:r>
          </a:p>
        </p:txBody>
      </p:sp>
      <p:sp>
        <p:nvSpPr>
          <p:cNvPr id="656390" name="Rectangle 7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30EA5"/>
              </a:solidFill>
              <a:latin typeface="IPAPhon" charset="0"/>
            </a:endParaRPr>
          </a:p>
        </p:txBody>
      </p:sp>
      <p:sp>
        <p:nvSpPr>
          <p:cNvPr id="656391" name="Rectangle 8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6392" name="Rectangle 9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30EA5"/>
              </a:solidFill>
              <a:latin typeface="IPAPhon" charset="0"/>
            </a:endParaRPr>
          </a:p>
        </p:txBody>
      </p:sp>
      <p:sp>
        <p:nvSpPr>
          <p:cNvPr id="656394" name="Rectangle 11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6395" name="Rectangle 13"/>
          <p:cNvSpPr>
            <a:spLocks noChangeArrowheads="1"/>
          </p:cNvSpPr>
          <p:nvPr/>
        </p:nvSpPr>
        <p:spPr bwMode="auto">
          <a:xfrm>
            <a:off x="6462713" y="3003550"/>
            <a:ext cx="5921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o</a:t>
            </a:r>
          </a:p>
        </p:txBody>
      </p:sp>
      <p:sp>
        <p:nvSpPr>
          <p:cNvPr id="656396" name="Rectangle 15"/>
          <p:cNvSpPr>
            <a:spLocks noChangeArrowheads="1"/>
          </p:cNvSpPr>
          <p:nvPr/>
        </p:nvSpPr>
        <p:spPr bwMode="auto">
          <a:xfrm>
            <a:off x="6996113" y="1250950"/>
            <a:ext cx="6000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u</a:t>
            </a:r>
          </a:p>
        </p:txBody>
      </p:sp>
      <p:sp>
        <p:nvSpPr>
          <p:cNvPr id="656397" name="Rectangle 16"/>
          <p:cNvSpPr>
            <a:spLocks noChangeArrowheads="1"/>
          </p:cNvSpPr>
          <p:nvPr/>
        </p:nvSpPr>
        <p:spPr bwMode="auto">
          <a:xfrm>
            <a:off x="6157913" y="1631950"/>
            <a:ext cx="6842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FFFFFF"/>
              </a:solidFill>
              <a:latin typeface="SILDoulosIPA-Regular" pitchFamily="-1" charset="0"/>
            </a:endParaRPr>
          </a:p>
        </p:txBody>
      </p:sp>
      <p:sp>
        <p:nvSpPr>
          <p:cNvPr id="656398" name="Rectangle 18"/>
          <p:cNvSpPr>
            <a:spLocks noChangeArrowheads="1"/>
          </p:cNvSpPr>
          <p:nvPr/>
        </p:nvSpPr>
        <p:spPr bwMode="auto">
          <a:xfrm>
            <a:off x="5791200" y="5257800"/>
            <a:ext cx="5619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ɑ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5181600" y="4038600"/>
            <a:ext cx="5746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ʌ</a:t>
            </a:r>
            <a:endParaRPr lang="en-US" sz="6000" b="0">
              <a:solidFill>
                <a:srgbClr val="FFFFFF"/>
              </a:solidFill>
              <a:latin typeface="SILDoulosIPA-Regular" pitchFamily="-1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524000"/>
            <a:ext cx="558800" cy="622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981200"/>
            <a:ext cx="508000" cy="533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352800"/>
            <a:ext cx="520700" cy="482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4343400"/>
            <a:ext cx="508000" cy="584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200" y="5562600"/>
            <a:ext cx="5842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4343400"/>
            <a:ext cx="711200" cy="622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3352800"/>
            <a:ext cx="495300" cy="5207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5"/>
          <p:cNvSpPr txBox="1">
            <a:spLocks noChangeArrowheads="1"/>
          </p:cNvSpPr>
          <p:nvPr/>
        </p:nvSpPr>
        <p:spPr bwMode="auto">
          <a:xfrm>
            <a:off x="304800" y="1143000"/>
            <a:ext cx="85344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…</a:t>
            </a:r>
          </a:p>
          <a:p>
            <a:r>
              <a:rPr lang="en-US" b="0" dirty="0">
                <a:latin typeface="Calibri"/>
              </a:rPr>
              <a:t>Think of comb, tomb and bomb,</a:t>
            </a:r>
          </a:p>
          <a:p>
            <a:r>
              <a:rPr lang="en-US" b="0" dirty="0">
                <a:latin typeface="Calibri"/>
              </a:rPr>
              <a:t>Doll and roll or home and some.</a:t>
            </a:r>
          </a:p>
          <a:p>
            <a:r>
              <a:rPr lang="en-US" b="0" dirty="0">
                <a:latin typeface="Calibri"/>
              </a:rPr>
              <a:t>Since pay is rhymed with say</a:t>
            </a:r>
          </a:p>
          <a:p>
            <a:r>
              <a:rPr lang="en-US" b="0" dirty="0">
                <a:latin typeface="Calibri"/>
              </a:rPr>
              <a:t>Why not paid with said I pray?</a:t>
            </a:r>
          </a:p>
          <a:p>
            <a:r>
              <a:rPr lang="en-US" b="0" dirty="0">
                <a:latin typeface="Calibri"/>
              </a:rPr>
              <a:t>Think of blood, food and good.</a:t>
            </a:r>
          </a:p>
          <a:p>
            <a:r>
              <a:rPr lang="en-US" b="0" dirty="0" err="1">
                <a:latin typeface="Calibri"/>
              </a:rPr>
              <a:t>Mould</a:t>
            </a:r>
            <a:r>
              <a:rPr lang="en-US" b="0" dirty="0">
                <a:latin typeface="Calibri"/>
              </a:rPr>
              <a:t> is not pronounced like could.</a:t>
            </a:r>
          </a:p>
          <a:p>
            <a:r>
              <a:rPr lang="en-US" b="0" dirty="0">
                <a:latin typeface="Calibri"/>
              </a:rPr>
              <a:t>Wherefore done, but gone and lone -</a:t>
            </a:r>
          </a:p>
          <a:p>
            <a:r>
              <a:rPr lang="en-US" b="0" dirty="0">
                <a:latin typeface="Calibri"/>
              </a:rPr>
              <a:t>Is there any reason known?</a:t>
            </a:r>
          </a:p>
          <a:p>
            <a:r>
              <a:rPr lang="en-US" b="0" dirty="0">
                <a:latin typeface="Calibri"/>
              </a:rPr>
              <a:t>To sum up all, it seems to me</a:t>
            </a:r>
          </a:p>
          <a:p>
            <a:r>
              <a:rPr lang="en-US" b="0" dirty="0">
                <a:latin typeface="Calibri"/>
              </a:rPr>
              <a:t>Sound and letters don't agree.</a:t>
            </a:r>
          </a:p>
        </p:txBody>
      </p:sp>
      <p:sp>
        <p:nvSpPr>
          <p:cNvPr id="55808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"/>
            <a:ext cx="8305800" cy="99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/>
              <a:t>Courtesy of</a:t>
            </a:r>
            <a:r>
              <a:rPr lang="en-US" sz="2800"/>
              <a:t> </a:t>
            </a:r>
            <a:r>
              <a:rPr lang="en-US" sz="2000">
                <a:solidFill>
                  <a:schemeClr val="tx2"/>
                </a:solidFill>
              </a:rPr>
              <a:t>http://www.spellingsociety.org/news/media/poems.php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8305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>
                <a:solidFill>
                  <a:schemeClr val="bg2"/>
                </a:solidFill>
              </a:rPr>
              <a:t>So here they are!</a:t>
            </a:r>
            <a:endParaRPr lang="en-US"/>
          </a:p>
        </p:txBody>
      </p:sp>
      <p:sp>
        <p:nvSpPr>
          <p:cNvPr id="657411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29EF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4024313" y="3003550"/>
            <a:ext cx="6048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ə</a:t>
            </a:r>
            <a:endParaRPr lang="en-US" sz="6000" b="0">
              <a:solidFill>
                <a:srgbClr val="230EA5"/>
              </a:solidFill>
              <a:latin typeface="IPAPhon" charset="0"/>
            </a:endParaRPr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462713" y="3003550"/>
            <a:ext cx="5921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o</a:t>
            </a:r>
          </a:p>
        </p:txBody>
      </p:sp>
      <p:sp>
        <p:nvSpPr>
          <p:cNvPr id="657414" name="Rectangle 9"/>
          <p:cNvSpPr>
            <a:spLocks noChangeArrowheads="1"/>
          </p:cNvSpPr>
          <p:nvPr/>
        </p:nvSpPr>
        <p:spPr bwMode="auto">
          <a:xfrm>
            <a:off x="6157913" y="1631950"/>
            <a:ext cx="6842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sp>
        <p:nvSpPr>
          <p:cNvPr id="657415" name="Rectangle 10"/>
          <p:cNvSpPr>
            <a:spLocks noChangeArrowheads="1"/>
          </p:cNvSpPr>
          <p:nvPr/>
        </p:nvSpPr>
        <p:spPr bwMode="auto">
          <a:xfrm>
            <a:off x="6996113" y="1250950"/>
            <a:ext cx="6000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80049"/>
                </a:solidFill>
                <a:latin typeface="SILDoulosIPA-Regular" pitchFamily="-1" charset="0"/>
              </a:rPr>
              <a:t>u</a:t>
            </a:r>
          </a:p>
        </p:txBody>
      </p:sp>
      <p:sp>
        <p:nvSpPr>
          <p:cNvPr id="657416" name="Rectangle 11"/>
          <p:cNvSpPr>
            <a:spLocks noChangeArrowheads="1"/>
          </p:cNvSpPr>
          <p:nvPr/>
        </p:nvSpPr>
        <p:spPr bwMode="auto">
          <a:xfrm>
            <a:off x="1143000" y="1676400"/>
            <a:ext cx="4937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ɪ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7417" name="Rectangle 12"/>
          <p:cNvSpPr>
            <a:spLocks noChangeArrowheads="1"/>
          </p:cNvSpPr>
          <p:nvPr/>
        </p:nvSpPr>
        <p:spPr bwMode="auto">
          <a:xfrm>
            <a:off x="1585913" y="2851150"/>
            <a:ext cx="55562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e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7418" name="Rectangle 13"/>
          <p:cNvSpPr>
            <a:spLocks noChangeArrowheads="1"/>
          </p:cNvSpPr>
          <p:nvPr/>
        </p:nvSpPr>
        <p:spPr bwMode="auto">
          <a:xfrm>
            <a:off x="2043113" y="3155950"/>
            <a:ext cx="5635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30EA5"/>
                </a:solidFill>
                <a:latin typeface="Lucida Grande" pitchFamily="-1" charset="0"/>
              </a:rPr>
              <a:t>ɛ</a:t>
            </a:r>
            <a:endParaRPr lang="en-US" sz="6000">
              <a:solidFill>
                <a:srgbClr val="280049"/>
              </a:solidFill>
              <a:latin typeface="IPAPhon" charset="0"/>
            </a:endParaRPr>
          </a:p>
        </p:txBody>
      </p:sp>
      <p:sp>
        <p:nvSpPr>
          <p:cNvPr id="657420" name="Rectangle 15"/>
          <p:cNvSpPr>
            <a:spLocks noChangeArrowheads="1"/>
          </p:cNvSpPr>
          <p:nvPr/>
        </p:nvSpPr>
        <p:spPr bwMode="auto">
          <a:xfrm>
            <a:off x="747713" y="1250950"/>
            <a:ext cx="42386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>
                <a:solidFill>
                  <a:srgbClr val="280049"/>
                </a:solidFill>
                <a:latin typeface="SILDoulosIPA-Regular" pitchFamily="-1" charset="0"/>
              </a:rPr>
              <a:t>i</a:t>
            </a:r>
          </a:p>
        </p:txBody>
      </p:sp>
      <p:sp>
        <p:nvSpPr>
          <p:cNvPr id="657421" name="Rectangle 16"/>
          <p:cNvSpPr>
            <a:spLocks noChangeArrowheads="1"/>
          </p:cNvSpPr>
          <p:nvPr/>
        </p:nvSpPr>
        <p:spPr bwMode="auto">
          <a:xfrm>
            <a:off x="5181600" y="4038600"/>
            <a:ext cx="5746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ʌ</a:t>
            </a:r>
            <a:endParaRPr lang="en-US" sz="6000" b="0">
              <a:solidFill>
                <a:srgbClr val="FFFFFF"/>
              </a:solidFill>
              <a:latin typeface="SILDoulosIPA-Regular" pitchFamily="-1" charset="0"/>
            </a:endParaRPr>
          </a:p>
        </p:txBody>
      </p:sp>
      <p:sp>
        <p:nvSpPr>
          <p:cNvPr id="657422" name="Rectangle 17"/>
          <p:cNvSpPr>
            <a:spLocks noChangeArrowheads="1"/>
          </p:cNvSpPr>
          <p:nvPr/>
        </p:nvSpPr>
        <p:spPr bwMode="auto">
          <a:xfrm>
            <a:off x="5791200" y="5257800"/>
            <a:ext cx="5619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230EA5"/>
                </a:solidFill>
                <a:latin typeface="Lucida Grande" pitchFamily="-1" charset="0"/>
              </a:rPr>
              <a:t>ɑ</a:t>
            </a:r>
            <a:endParaRPr lang="en-US" sz="6000" b="0">
              <a:solidFill>
                <a:srgbClr val="230EA5"/>
              </a:solidFill>
              <a:latin typeface="SILDoulosIPA-Regular" pitchFamily="-1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685800" cy="647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508000" cy="78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57400"/>
            <a:ext cx="469900" cy="55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200400"/>
            <a:ext cx="406400" cy="495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29000"/>
            <a:ext cx="431800" cy="63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524000"/>
            <a:ext cx="558800" cy="622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981200"/>
            <a:ext cx="508000" cy="533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352800"/>
            <a:ext cx="520700" cy="48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4343400"/>
            <a:ext cx="508000" cy="584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1200" y="5562600"/>
            <a:ext cx="5842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4343400"/>
            <a:ext cx="711200" cy="622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3352800"/>
            <a:ext cx="495300" cy="5207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/>
              <a:t>The full(er) vowel chart</a:t>
            </a:r>
            <a:endParaRPr lang="en-US"/>
          </a:p>
        </p:txBody>
      </p:sp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715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The parts we care about for this class</a:t>
            </a:r>
            <a:endParaRPr lang="en-US"/>
          </a:p>
        </p:txBody>
      </p:sp>
      <p:pic>
        <p:nvPicPr>
          <p:cNvPr id="65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715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460" name="Rectangle 5"/>
          <p:cNvSpPr>
            <a:spLocks noChangeArrowheads="1"/>
          </p:cNvSpPr>
          <p:nvPr/>
        </p:nvSpPr>
        <p:spPr bwMode="auto">
          <a:xfrm>
            <a:off x="4495800" y="2057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1" name="Rectangle 6"/>
          <p:cNvSpPr>
            <a:spLocks noChangeArrowheads="1"/>
          </p:cNvSpPr>
          <p:nvPr/>
        </p:nvSpPr>
        <p:spPr bwMode="auto">
          <a:xfrm>
            <a:off x="5105400" y="21336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2" name="Rectangle 7"/>
          <p:cNvSpPr>
            <a:spLocks noChangeArrowheads="1"/>
          </p:cNvSpPr>
          <p:nvPr/>
        </p:nvSpPr>
        <p:spPr bwMode="auto">
          <a:xfrm>
            <a:off x="2971800" y="22098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3" name="Rectangle 8"/>
          <p:cNvSpPr>
            <a:spLocks noChangeArrowheads="1"/>
          </p:cNvSpPr>
          <p:nvPr/>
        </p:nvSpPr>
        <p:spPr bwMode="auto">
          <a:xfrm>
            <a:off x="6553200" y="2057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4" name="Rectangle 9"/>
          <p:cNvSpPr>
            <a:spLocks noChangeArrowheads="1"/>
          </p:cNvSpPr>
          <p:nvPr/>
        </p:nvSpPr>
        <p:spPr bwMode="auto">
          <a:xfrm>
            <a:off x="3810000" y="25908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5" name="Rectangle 10"/>
          <p:cNvSpPr>
            <a:spLocks noChangeArrowheads="1"/>
          </p:cNvSpPr>
          <p:nvPr/>
        </p:nvSpPr>
        <p:spPr bwMode="auto">
          <a:xfrm>
            <a:off x="3581400" y="3200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6" name="Rectangle 11"/>
          <p:cNvSpPr>
            <a:spLocks noChangeArrowheads="1"/>
          </p:cNvSpPr>
          <p:nvPr/>
        </p:nvSpPr>
        <p:spPr bwMode="auto">
          <a:xfrm>
            <a:off x="1676400" y="3200400"/>
            <a:ext cx="609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7" name="Rectangle 12"/>
          <p:cNvSpPr>
            <a:spLocks noChangeArrowheads="1"/>
          </p:cNvSpPr>
          <p:nvPr/>
        </p:nvSpPr>
        <p:spPr bwMode="auto">
          <a:xfrm>
            <a:off x="5410200" y="3200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8" name="Rectangle 13"/>
          <p:cNvSpPr>
            <a:spLocks noChangeArrowheads="1"/>
          </p:cNvSpPr>
          <p:nvPr/>
        </p:nvSpPr>
        <p:spPr bwMode="auto">
          <a:xfrm>
            <a:off x="6553200" y="3200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69" name="Rectangle 14"/>
          <p:cNvSpPr>
            <a:spLocks noChangeArrowheads="1"/>
          </p:cNvSpPr>
          <p:nvPr/>
        </p:nvSpPr>
        <p:spPr bwMode="auto">
          <a:xfrm>
            <a:off x="4800600" y="32004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0" name="Rectangle 15"/>
          <p:cNvSpPr>
            <a:spLocks noChangeArrowheads="1"/>
          </p:cNvSpPr>
          <p:nvPr/>
        </p:nvSpPr>
        <p:spPr bwMode="auto">
          <a:xfrm>
            <a:off x="4343400" y="42672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1" name="Rectangle 16"/>
          <p:cNvSpPr>
            <a:spLocks noChangeArrowheads="1"/>
          </p:cNvSpPr>
          <p:nvPr/>
        </p:nvSpPr>
        <p:spPr bwMode="auto">
          <a:xfrm>
            <a:off x="5715000" y="43434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2" name="Rectangle 17"/>
          <p:cNvSpPr>
            <a:spLocks noChangeArrowheads="1"/>
          </p:cNvSpPr>
          <p:nvPr/>
        </p:nvSpPr>
        <p:spPr bwMode="auto">
          <a:xfrm>
            <a:off x="5562600" y="48768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3" name="Rectangle 18"/>
          <p:cNvSpPr>
            <a:spLocks noChangeArrowheads="1"/>
          </p:cNvSpPr>
          <p:nvPr/>
        </p:nvSpPr>
        <p:spPr bwMode="auto">
          <a:xfrm>
            <a:off x="5105400" y="43434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4" name="Rectangle 19"/>
          <p:cNvSpPr>
            <a:spLocks noChangeArrowheads="1"/>
          </p:cNvSpPr>
          <p:nvPr/>
        </p:nvSpPr>
        <p:spPr bwMode="auto">
          <a:xfrm>
            <a:off x="5029200" y="54102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5" name="Rectangle 20"/>
          <p:cNvSpPr>
            <a:spLocks noChangeArrowheads="1"/>
          </p:cNvSpPr>
          <p:nvPr/>
        </p:nvSpPr>
        <p:spPr bwMode="auto">
          <a:xfrm>
            <a:off x="7086600" y="5410200"/>
            <a:ext cx="304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6" name="Rectangle 21"/>
          <p:cNvSpPr>
            <a:spLocks noChangeArrowheads="1"/>
          </p:cNvSpPr>
          <p:nvPr/>
        </p:nvSpPr>
        <p:spPr bwMode="auto">
          <a:xfrm>
            <a:off x="1676400" y="4343400"/>
            <a:ext cx="609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59477" name="Rectangle 22"/>
          <p:cNvSpPr>
            <a:spLocks noChangeArrowheads="1"/>
          </p:cNvSpPr>
          <p:nvPr/>
        </p:nvSpPr>
        <p:spPr bwMode="auto">
          <a:xfrm>
            <a:off x="4419600" y="5486400"/>
            <a:ext cx="3810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Cross-language Differences</a:t>
            </a:r>
            <a:endParaRPr lang="en-US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Feature Combinations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English: back vowels are rounded, others are not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German/French has high, front, rounded vowel [y]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Russian has high back unrounded vowel [</a:t>
            </a:r>
            <a:r>
              <a:rPr lang="en-US" sz="2400">
                <a:latin typeface="Lucida Grande" pitchFamily="-1" charset="0"/>
              </a:rPr>
              <a:t>ɯ</a:t>
            </a:r>
            <a:r>
              <a:rPr lang="en-US" sz="2400"/>
              <a:t>]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Many languages don’t make the tense/lax distinction found in English (ex: Spanish [i], rather than [i] and [</a:t>
            </a:r>
            <a:r>
              <a:rPr lang="en-US" sz="2400">
                <a:latin typeface="Lucida Grande" pitchFamily="-1" charset="0"/>
              </a:rPr>
              <a:t>ɪ</a:t>
            </a:r>
            <a:r>
              <a:rPr lang="en-US" sz="2400"/>
              <a:t>])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Many languages distinguish short and long vowels (unlike English), ex: Japanese [i] vs. [i:]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sz="3200"/>
              <a:t>Cross-language Differences</a:t>
            </a:r>
            <a:endParaRPr lang="en-US"/>
          </a:p>
        </p:txBody>
      </p:sp>
      <p:pic>
        <p:nvPicPr>
          <p:cNvPr id="66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4958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1508" name="Text Box 5"/>
          <p:cNvSpPr txBox="1">
            <a:spLocks noChangeArrowheads="1"/>
          </p:cNvSpPr>
          <p:nvPr/>
        </p:nvSpPr>
        <p:spPr bwMode="auto">
          <a:xfrm>
            <a:off x="914400" y="4495800"/>
            <a:ext cx="7712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Languages carve up the acoustic space in different ways.  Children find these categories (called phonemes), based on the distributions of sounds they hear in their linguistic environment (using statistical learning).</a:t>
            </a:r>
          </a:p>
        </p:txBody>
      </p:sp>
      <p:sp>
        <p:nvSpPr>
          <p:cNvPr id="661509" name="AutoShape 6"/>
          <p:cNvSpPr>
            <a:spLocks noChangeArrowheads="1"/>
          </p:cNvSpPr>
          <p:nvPr/>
        </p:nvSpPr>
        <p:spPr bwMode="auto">
          <a:xfrm>
            <a:off x="3886200" y="3962400"/>
            <a:ext cx="1295400" cy="22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1510" name="AutoShape 7"/>
          <p:cNvSpPr>
            <a:spLocks noChangeArrowheads="1"/>
          </p:cNvSpPr>
          <p:nvPr/>
        </p:nvSpPr>
        <p:spPr bwMode="auto">
          <a:xfrm>
            <a:off x="2133600" y="1981200"/>
            <a:ext cx="381000" cy="1219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AutoShape 1027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84B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2531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Diphthongs: Two vowel-ish sounds together</a:t>
            </a:r>
            <a:endParaRPr lang="en-US"/>
          </a:p>
        </p:txBody>
      </p:sp>
      <p:sp>
        <p:nvSpPr>
          <p:cNvPr id="662532" name="Rectangle 1031"/>
          <p:cNvSpPr>
            <a:spLocks noChangeArrowheads="1"/>
          </p:cNvSpPr>
          <p:nvPr/>
        </p:nvSpPr>
        <p:spPr bwMode="auto">
          <a:xfrm>
            <a:off x="2514600" y="5257800"/>
            <a:ext cx="5334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a</a:t>
            </a:r>
            <a:endParaRPr lang="en-US" sz="6000" b="0">
              <a:solidFill>
                <a:srgbClr val="FFFFFF"/>
              </a:solidFill>
              <a:latin typeface="IPAPho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84B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3555" name="Rectangle 4"/>
          <p:cNvSpPr>
            <a:spLocks noChangeArrowheads="1"/>
          </p:cNvSpPr>
          <p:nvPr/>
        </p:nvSpPr>
        <p:spPr bwMode="auto">
          <a:xfrm>
            <a:off x="2514600" y="5257800"/>
            <a:ext cx="3124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a</a:t>
            </a:r>
            <a:r>
              <a:rPr lang="en-US" sz="6000" b="0">
                <a:solidFill>
                  <a:schemeClr val="bg1"/>
                </a:solidFill>
                <a:latin typeface="SILDoulosIPA-Regular" pitchFamily="-1" charset="0"/>
              </a:rPr>
              <a:t>j</a:t>
            </a:r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 </a:t>
            </a:r>
            <a:r>
              <a:rPr lang="en-US" b="0">
                <a:solidFill>
                  <a:srgbClr val="FFFFFF"/>
                </a:solidFill>
                <a:latin typeface="SILDoulosIPA-Regular" pitchFamily="-1" charset="0"/>
              </a:rPr>
              <a:t>or</a:t>
            </a:r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 a</a:t>
            </a:r>
            <a:r>
              <a:rPr lang="en-US" sz="6000" b="0">
                <a:solidFill>
                  <a:schemeClr val="bg1"/>
                </a:solidFill>
                <a:latin typeface="Lucida Grande" pitchFamily="-1" charset="0"/>
              </a:rPr>
              <a:t>ɪ</a:t>
            </a:r>
            <a:r>
              <a:rPr lang="en-US" sz="6000" b="0">
                <a:solidFill>
                  <a:srgbClr val="FFFFFF"/>
                </a:solidFill>
                <a:latin typeface="IPAPhon" charset="0"/>
              </a:rPr>
              <a:t> </a:t>
            </a:r>
          </a:p>
        </p:txBody>
      </p:sp>
      <p:sp>
        <p:nvSpPr>
          <p:cNvPr id="663556" name="Rectangle 6"/>
          <p:cNvSpPr>
            <a:spLocks noChangeArrowheads="1"/>
          </p:cNvSpPr>
          <p:nvPr/>
        </p:nvSpPr>
        <p:spPr bwMode="auto">
          <a:xfrm>
            <a:off x="2500313" y="2774950"/>
            <a:ext cx="41894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Helvetica" pitchFamily="-1" charset="0"/>
              </a:rPr>
              <a:t>“side, my, kind” </a:t>
            </a:r>
          </a:p>
        </p:txBody>
      </p:sp>
      <p:sp>
        <p:nvSpPr>
          <p:cNvPr id="66355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Diphthongs: Two vowel-ish sounds together</a:t>
            </a:r>
            <a:endParaRPr lang="en-US"/>
          </a:p>
        </p:txBody>
      </p:sp>
      <p:cxnSp>
        <p:nvCxnSpPr>
          <p:cNvPr id="663558" name="AutoShape 9"/>
          <p:cNvCxnSpPr>
            <a:cxnSpLocks noChangeShapeType="1"/>
            <a:stCxn id="663555" idx="0"/>
            <a:endCxn id="663559" idx="2"/>
          </p:cNvCxnSpPr>
          <p:nvPr/>
        </p:nvCxnSpPr>
        <p:spPr bwMode="auto">
          <a:xfrm rot="5400000" flipH="1">
            <a:off x="1295400" y="2476500"/>
            <a:ext cx="3048000" cy="25146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3559" name="AutoShape 10"/>
          <p:cNvSpPr>
            <a:spLocks noChangeArrowheads="1"/>
          </p:cNvSpPr>
          <p:nvPr/>
        </p:nvSpPr>
        <p:spPr bwMode="auto">
          <a:xfrm>
            <a:off x="914400" y="1524000"/>
            <a:ext cx="1295400" cy="685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Diphthongs: Two vowel-ish sounds together</a:t>
            </a:r>
            <a:endParaRPr lang="en-US"/>
          </a:p>
        </p:txBody>
      </p:sp>
      <p:sp>
        <p:nvSpPr>
          <p:cNvPr id="664579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84B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4580" name="Rectangle 6"/>
          <p:cNvSpPr>
            <a:spLocks noChangeArrowheads="1"/>
          </p:cNvSpPr>
          <p:nvPr/>
        </p:nvSpPr>
        <p:spPr bwMode="auto">
          <a:xfrm>
            <a:off x="2514600" y="5257800"/>
            <a:ext cx="5334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a</a:t>
            </a:r>
            <a:endParaRPr lang="en-US" sz="6000" b="0">
              <a:solidFill>
                <a:srgbClr val="FFFFFF"/>
              </a:solidFill>
              <a:latin typeface="IPAPho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84B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5603" name="Arc 5"/>
          <p:cNvSpPr>
            <a:spLocks/>
          </p:cNvSpPr>
          <p:nvPr/>
        </p:nvSpPr>
        <p:spPr bwMode="auto">
          <a:xfrm>
            <a:off x="5943600" y="1828800"/>
            <a:ext cx="1498600" cy="3556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5604" name="Rectangle 6"/>
          <p:cNvSpPr>
            <a:spLocks noChangeArrowheads="1"/>
          </p:cNvSpPr>
          <p:nvPr/>
        </p:nvSpPr>
        <p:spPr bwMode="auto">
          <a:xfrm>
            <a:off x="2500313" y="2774950"/>
            <a:ext cx="48085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Helvetica" pitchFamily="-1" charset="0"/>
              </a:rPr>
              <a:t>“loud, brow, hour” </a:t>
            </a:r>
          </a:p>
        </p:txBody>
      </p:sp>
      <p:sp>
        <p:nvSpPr>
          <p:cNvPr id="66560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Diphthongs: Two vowel-ish sounds together</a:t>
            </a:r>
            <a:endParaRPr lang="en-US"/>
          </a:p>
        </p:txBody>
      </p:sp>
      <p:sp>
        <p:nvSpPr>
          <p:cNvPr id="665606" name="Rectangle 9"/>
          <p:cNvSpPr>
            <a:spLocks noChangeArrowheads="1"/>
          </p:cNvSpPr>
          <p:nvPr/>
        </p:nvSpPr>
        <p:spPr bwMode="auto">
          <a:xfrm>
            <a:off x="2514600" y="5257800"/>
            <a:ext cx="3352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a</a:t>
            </a:r>
            <a:r>
              <a:rPr lang="en-US" sz="6000" b="0">
                <a:solidFill>
                  <a:schemeClr val="bg1"/>
                </a:solidFill>
                <a:latin typeface="SILDoulosIPA-Regular" pitchFamily="-1" charset="0"/>
              </a:rPr>
              <a:t>w</a:t>
            </a:r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 </a:t>
            </a:r>
            <a:r>
              <a:rPr lang="en-US" b="0">
                <a:solidFill>
                  <a:srgbClr val="FFFFFF"/>
                </a:solidFill>
                <a:latin typeface="SILDoulosIPA-Regular" pitchFamily="-1" charset="0"/>
              </a:rPr>
              <a:t>or</a:t>
            </a:r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 a</a:t>
            </a:r>
            <a:r>
              <a:rPr lang="en-US" sz="6000" b="0">
                <a:solidFill>
                  <a:schemeClr val="bg1"/>
                </a:solidFill>
                <a:latin typeface="Lucida Grande" pitchFamily="-1" charset="0"/>
              </a:rPr>
              <a:t>ʊ</a:t>
            </a:r>
            <a:endParaRPr lang="en-US" sz="6000" b="0">
              <a:solidFill>
                <a:srgbClr val="FFFFFF"/>
              </a:solidFill>
              <a:latin typeface="IPAPho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84B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6627" name="Rectangle 4"/>
          <p:cNvSpPr>
            <a:spLocks noChangeArrowheads="1"/>
          </p:cNvSpPr>
          <p:nvPr/>
        </p:nvSpPr>
        <p:spPr bwMode="auto">
          <a:xfrm>
            <a:off x="5776913" y="3536950"/>
            <a:ext cx="8509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FFFFFF"/>
                </a:solidFill>
                <a:latin typeface="Lucida Grande" pitchFamily="-1" charset="0"/>
              </a:rPr>
              <a:t>ɔ</a:t>
            </a:r>
            <a:endParaRPr lang="en-US" sz="6000" b="0">
              <a:solidFill>
                <a:srgbClr val="FFFFFF"/>
              </a:solidFill>
              <a:latin typeface="SILDoulosIPA-Regular" pitchFamily="-1" charset="0"/>
            </a:endParaRPr>
          </a:p>
        </p:txBody>
      </p:sp>
      <p:sp>
        <p:nvSpPr>
          <p:cNvPr id="66662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Diphthongs: Two vowel-ish sounds together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One Sound - Many Characters</a:t>
            </a:r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h</a:t>
            </a:r>
            <a:r>
              <a:rPr lang="en-US" sz="2800" b="1" u="sng" dirty="0">
                <a:solidFill>
                  <a:schemeClr val="folHlink"/>
                </a:solidFill>
              </a:rPr>
              <a:t>e</a:t>
            </a:r>
            <a:r>
              <a:rPr lang="en-US" sz="2800" dirty="0"/>
              <a:t>			e	 s</a:t>
            </a:r>
            <a:r>
              <a:rPr lang="en-US" sz="2800" b="1" u="sng" dirty="0">
                <a:solidFill>
                  <a:schemeClr val="folHlink"/>
                </a:solidFill>
              </a:rPr>
              <a:t>ea</a:t>
            </a:r>
            <a:r>
              <a:rPr lang="en-US" sz="2800" dirty="0"/>
              <a:t>s			</a:t>
            </a:r>
            <a:r>
              <a:rPr lang="en-US" sz="2800" dirty="0" err="1"/>
              <a:t>ea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bel</a:t>
            </a:r>
            <a:r>
              <a:rPr lang="en-US" sz="2800" b="1" u="sng" dirty="0">
                <a:solidFill>
                  <a:schemeClr val="folHlink"/>
                </a:solidFill>
              </a:rPr>
              <a:t>ie</a:t>
            </a:r>
            <a:r>
              <a:rPr lang="en-US" sz="2800" dirty="0"/>
              <a:t>ve		</a:t>
            </a:r>
            <a:r>
              <a:rPr lang="en-US" sz="2800" dirty="0" err="1"/>
              <a:t>ie</a:t>
            </a:r>
            <a:r>
              <a:rPr lang="en-US" sz="2800" dirty="0"/>
              <a:t>	 am</a:t>
            </a:r>
            <a:r>
              <a:rPr lang="en-US" sz="2800" b="1" u="sng" dirty="0">
                <a:solidFill>
                  <a:schemeClr val="folHlink"/>
                </a:solidFill>
              </a:rPr>
              <a:t>oe</a:t>
            </a:r>
            <a:r>
              <a:rPr lang="en-US" sz="2800" dirty="0"/>
              <a:t>ba		</a:t>
            </a:r>
            <a:r>
              <a:rPr lang="en-US" sz="2800" dirty="0" err="1"/>
              <a:t>oe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C</a:t>
            </a:r>
            <a:r>
              <a:rPr lang="en-US" sz="2800" b="1" u="sng" dirty="0">
                <a:solidFill>
                  <a:schemeClr val="folHlink"/>
                </a:solidFill>
              </a:rPr>
              <a:t>ae</a:t>
            </a:r>
            <a:r>
              <a:rPr lang="en-US" sz="2800" dirty="0"/>
              <a:t>sar		</a:t>
            </a:r>
            <a:r>
              <a:rPr lang="en-US" sz="2800" dirty="0" err="1"/>
              <a:t>ae</a:t>
            </a:r>
            <a:r>
              <a:rPr lang="en-US" sz="2800" dirty="0"/>
              <a:t>	 k</a:t>
            </a:r>
            <a:r>
              <a:rPr lang="en-US" sz="2800" b="1" u="sng" dirty="0">
                <a:solidFill>
                  <a:schemeClr val="folHlink"/>
                </a:solidFill>
              </a:rPr>
              <a:t>ey</a:t>
            </a:r>
            <a:r>
              <a:rPr lang="en-US" sz="2800" dirty="0"/>
              <a:t>			</a:t>
            </a:r>
            <a:r>
              <a:rPr lang="en-US" sz="2800" dirty="0" err="1"/>
              <a:t>ey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s</a:t>
            </a:r>
            <a:r>
              <a:rPr lang="en-US" sz="2800" b="1" u="sng" dirty="0">
                <a:solidFill>
                  <a:schemeClr val="folHlink"/>
                </a:solidFill>
              </a:rPr>
              <a:t>ee</a:t>
            </a:r>
            <a:r>
              <a:rPr lang="en-US" sz="2800" dirty="0"/>
              <a:t>			</a:t>
            </a:r>
            <a:r>
              <a:rPr lang="en-US" sz="2800" dirty="0" err="1"/>
              <a:t>ee</a:t>
            </a:r>
            <a:r>
              <a:rPr lang="en-US" sz="2800" dirty="0"/>
              <a:t>	 mach</a:t>
            </a:r>
            <a:r>
              <a:rPr lang="en-US" sz="2800" b="1" u="sng" dirty="0">
                <a:solidFill>
                  <a:schemeClr val="folHlink"/>
                </a:solidFill>
              </a:rPr>
              <a:t>i</a:t>
            </a:r>
            <a:r>
              <a:rPr lang="en-US" sz="2800" dirty="0"/>
              <a:t>ne		</a:t>
            </a:r>
            <a:r>
              <a:rPr lang="en-US" sz="2800" dirty="0" err="1"/>
              <a:t>i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p</a:t>
            </a:r>
            <a:r>
              <a:rPr lang="en-US" sz="2800" b="1" u="sng" dirty="0">
                <a:solidFill>
                  <a:schemeClr val="folHlink"/>
                </a:solidFill>
              </a:rPr>
              <a:t>eo</a:t>
            </a:r>
            <a:r>
              <a:rPr lang="en-US" sz="2800" dirty="0"/>
              <a:t>ple		</a:t>
            </a:r>
            <a:r>
              <a:rPr lang="en-US" sz="2800" dirty="0" err="1"/>
              <a:t>eo</a:t>
            </a:r>
            <a:r>
              <a:rPr lang="en-US" sz="2800" dirty="0"/>
              <a:t>	 s</a:t>
            </a:r>
            <a:r>
              <a:rPr lang="en-US" sz="2800" b="1" u="sng" dirty="0">
                <a:solidFill>
                  <a:schemeClr val="folHlink"/>
                </a:solidFill>
              </a:rPr>
              <a:t>ei</a:t>
            </a:r>
            <a:r>
              <a:rPr lang="en-US" sz="2800" dirty="0"/>
              <a:t>ze		</a:t>
            </a:r>
            <a:r>
              <a:rPr lang="en-US" sz="2800" dirty="0" smtClean="0"/>
              <a:t>	</a:t>
            </a:r>
            <a:r>
              <a:rPr lang="en-US" sz="2800" dirty="0" err="1" smtClean="0"/>
              <a:t>ei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	</a:t>
            </a:r>
            <a:r>
              <a:rPr lang="en-US" sz="2800" b="1" dirty="0">
                <a:solidFill>
                  <a:schemeClr val="folHlink"/>
                </a:solidFill>
              </a:rPr>
              <a:t>I</a:t>
            </a:r>
            <a:r>
              <a:rPr lang="en-US" sz="2800" dirty="0"/>
              <a:t>nternational </a:t>
            </a:r>
            <a:r>
              <a:rPr lang="en-US" sz="2800" b="1" dirty="0">
                <a:solidFill>
                  <a:schemeClr val="folHlink"/>
                </a:solidFill>
              </a:rPr>
              <a:t>P</a:t>
            </a:r>
            <a:r>
              <a:rPr lang="en-US" sz="2800" dirty="0"/>
              <a:t>honetic </a:t>
            </a:r>
            <a:r>
              <a:rPr lang="en-US" sz="2800" b="1" dirty="0">
                <a:solidFill>
                  <a:schemeClr val="folHlink"/>
                </a:solidFill>
              </a:rPr>
              <a:t>A</a:t>
            </a:r>
            <a:r>
              <a:rPr lang="en-US" sz="2800" dirty="0"/>
              <a:t>lphabet: </a:t>
            </a:r>
            <a:r>
              <a:rPr lang="en-US" sz="2800" b="1" dirty="0"/>
              <a:t>[</a:t>
            </a:r>
            <a:r>
              <a:rPr lang="en-US" sz="2800" b="1" dirty="0" err="1">
                <a:solidFill>
                  <a:schemeClr val="folHlink"/>
                </a:solidFill>
              </a:rPr>
              <a:t>i</a:t>
            </a:r>
            <a:r>
              <a:rPr lang="en-US" sz="2800" b="1" dirty="0"/>
              <a:t>]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AutoShape 3"/>
          <p:cNvSpPr>
            <a:spLocks noChangeArrowheads="1"/>
          </p:cNvSpPr>
          <p:nvPr/>
        </p:nvSpPr>
        <p:spPr bwMode="auto">
          <a:xfrm rot="10800000" flipH="1" flipV="1">
            <a:off x="330200" y="1244600"/>
            <a:ext cx="7950200" cy="5130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84B8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7651" name="Rectangle 4"/>
          <p:cNvSpPr>
            <a:spLocks noChangeArrowheads="1"/>
          </p:cNvSpPr>
          <p:nvPr/>
        </p:nvSpPr>
        <p:spPr bwMode="auto">
          <a:xfrm>
            <a:off x="4419600" y="3581400"/>
            <a:ext cx="23606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6000" b="0">
                <a:solidFill>
                  <a:srgbClr val="FFFFFF"/>
                </a:solidFill>
                <a:latin typeface="Lucida Grande" pitchFamily="-1" charset="0"/>
              </a:rPr>
              <a:t>ɔ</a:t>
            </a:r>
            <a:r>
              <a:rPr lang="en-US" sz="6000" b="0">
                <a:solidFill>
                  <a:schemeClr val="bg1"/>
                </a:solidFill>
                <a:latin typeface="SILDoulosIPA-Regular" pitchFamily="-1" charset="0"/>
              </a:rPr>
              <a:t>j</a:t>
            </a:r>
            <a:r>
              <a:rPr lang="en-US" sz="6000" b="0">
                <a:solidFill>
                  <a:srgbClr val="FFFFFF"/>
                </a:solidFill>
                <a:latin typeface="SILDoulosIPA-Regular" pitchFamily="-1" charset="0"/>
              </a:rPr>
              <a:t> </a:t>
            </a:r>
            <a:r>
              <a:rPr lang="en-US" b="0">
                <a:solidFill>
                  <a:srgbClr val="FFFFFF"/>
                </a:solidFill>
                <a:latin typeface="SILDoulosIPA-Regular" pitchFamily="-1" charset="0"/>
              </a:rPr>
              <a:t> or </a:t>
            </a:r>
            <a:r>
              <a:rPr lang="en-US" sz="6000" b="0">
                <a:solidFill>
                  <a:srgbClr val="FFFFFF"/>
                </a:solidFill>
                <a:latin typeface="Lucida Grande" pitchFamily="-1" charset="0"/>
              </a:rPr>
              <a:t>ɔ</a:t>
            </a:r>
            <a:r>
              <a:rPr lang="en-US" sz="6000" b="0">
                <a:solidFill>
                  <a:schemeClr val="bg1"/>
                </a:solidFill>
                <a:latin typeface="Lucida Grande" pitchFamily="-1" charset="0"/>
              </a:rPr>
              <a:t>ɪ</a:t>
            </a:r>
            <a:endParaRPr lang="en-US" sz="6000" b="0">
              <a:solidFill>
                <a:srgbClr val="FFFFFF"/>
              </a:solidFill>
              <a:latin typeface="SILDoulosIPA-Regular" pitchFamily="-1" charset="0"/>
            </a:endParaRPr>
          </a:p>
        </p:txBody>
      </p:sp>
      <p:sp>
        <p:nvSpPr>
          <p:cNvPr id="667652" name="Arc 5"/>
          <p:cNvSpPr>
            <a:spLocks/>
          </p:cNvSpPr>
          <p:nvPr/>
        </p:nvSpPr>
        <p:spPr bwMode="auto">
          <a:xfrm>
            <a:off x="1019175" y="1828800"/>
            <a:ext cx="4470400" cy="2090738"/>
          </a:xfrm>
          <a:custGeom>
            <a:avLst/>
            <a:gdLst>
              <a:gd name="T0" fmla="*/ 2147483647 w 21600"/>
              <a:gd name="T1" fmla="*/ 2147483647 h 20667"/>
              <a:gd name="T2" fmla="*/ 0 w 21600"/>
              <a:gd name="T3" fmla="*/ 0 h 20667"/>
              <a:gd name="T4" fmla="*/ 2147483647 w 21600"/>
              <a:gd name="T5" fmla="*/ 0 h 20667"/>
              <a:gd name="T6" fmla="*/ 0 60000 65536"/>
              <a:gd name="T7" fmla="*/ 0 60000 65536"/>
              <a:gd name="T8" fmla="*/ 0 60000 65536"/>
              <a:gd name="T9" fmla="*/ 0 w 21600"/>
              <a:gd name="T10" fmla="*/ 0 h 20667"/>
              <a:gd name="T11" fmla="*/ 21600 w 21600"/>
              <a:gd name="T12" fmla="*/ 20667 h 20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67" fill="none" extrusionOk="0">
                <a:moveTo>
                  <a:pt x="15322" y="20667"/>
                </a:moveTo>
                <a:cubicBezTo>
                  <a:pt x="6221" y="17903"/>
                  <a:pt x="-1" y="9511"/>
                  <a:pt x="-1" y="-1"/>
                </a:cubicBezTo>
              </a:path>
              <a:path w="21600" h="20667" stroke="0" extrusionOk="0">
                <a:moveTo>
                  <a:pt x="15322" y="20667"/>
                </a:moveTo>
                <a:cubicBezTo>
                  <a:pt x="6221" y="17903"/>
                  <a:pt x="-1" y="9511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67653" name="Rectangle 6"/>
          <p:cNvSpPr>
            <a:spLocks noChangeArrowheads="1"/>
          </p:cNvSpPr>
          <p:nvPr/>
        </p:nvSpPr>
        <p:spPr bwMode="auto">
          <a:xfrm>
            <a:off x="2500313" y="2774950"/>
            <a:ext cx="4556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Helvetica" pitchFamily="-1" charset="0"/>
              </a:rPr>
              <a:t>“boy, annoy, toil” </a:t>
            </a:r>
          </a:p>
        </p:txBody>
      </p:sp>
      <p:sp>
        <p:nvSpPr>
          <p:cNvPr id="6676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3200"/>
              <a:t>Diphthongs: Two vowel-ish sounds together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/>
              <a:t>More details of American English pronunciation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636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http://</a:t>
            </a:r>
            <a:r>
              <a:rPr lang="en-US" b="0" dirty="0" err="1">
                <a:latin typeface="Calibri"/>
              </a:rPr>
              <a:t>en.wikipedia.org</a:t>
            </a:r>
            <a:r>
              <a:rPr lang="en-US" b="0" dirty="0">
                <a:latin typeface="Calibri"/>
              </a:rPr>
              <a:t>/wiki/</a:t>
            </a:r>
            <a:r>
              <a:rPr lang="en-US" b="0" dirty="0" err="1">
                <a:latin typeface="Calibri"/>
              </a:rPr>
              <a:t>General_American</a:t>
            </a:r>
            <a:endParaRPr lang="en-US" b="0" dirty="0">
              <a:latin typeface="Calibri"/>
            </a:endParaRPr>
          </a:p>
        </p:txBody>
      </p:sp>
      <p:pic>
        <p:nvPicPr>
          <p:cNvPr id="66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08188"/>
            <a:ext cx="48768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Speech Production - Summary</a:t>
            </a:r>
            <a:endParaRPr lang="en-US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Airflow set in vibration by vocal folds</a:t>
            </a:r>
            <a:br>
              <a:rPr lang="en-US" sz="2400"/>
            </a:br>
            <a:r>
              <a:rPr lang="en-US" sz="2400"/>
              <a:t>Airflow modified by vocal tract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Consonants:</a:t>
            </a:r>
            <a:r>
              <a:rPr lang="en-US" sz="2400"/>
              <a:t> narrowing or blocking of oral/nasal cavity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Vowels:</a:t>
            </a:r>
            <a:r>
              <a:rPr lang="en-US" sz="2400"/>
              <a:t> shaping of oral cavity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Different languages choose different selections of these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3200"/>
              <a:t>Speech Perception</a:t>
            </a:r>
            <a:endParaRPr lang="en-US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Speech production processes must be </a:t>
            </a:r>
            <a:r>
              <a:rPr lang="en-US" sz="2400" i="1"/>
              <a:t>undone</a:t>
            </a:r>
            <a:r>
              <a:rPr lang="en-US" sz="2400"/>
              <a:t> by the ear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Motions of articulators must be </a:t>
            </a:r>
            <a:r>
              <a:rPr lang="en-US" sz="2400" i="1"/>
              <a:t>reconstructed</a:t>
            </a:r>
            <a:r>
              <a:rPr lang="en-US" sz="2400"/>
              <a:t> from patterns of air vibration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Requires extremely precise hearing, possibly a system specialized for hearing speech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Substantially developed at birth</a:t>
            </a:r>
          </a:p>
        </p:txBody>
      </p:sp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267200"/>
            <a:ext cx="22399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Questions?</a:t>
            </a:r>
          </a:p>
        </p:txBody>
      </p:sp>
      <p:pic>
        <p:nvPicPr>
          <p:cNvPr id="67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0"/>
            <a:ext cx="2613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0" dirty="0">
                <a:latin typeface="Calibri"/>
                <a:ea typeface="Osaka" pitchFamily="-1" charset="-128"/>
                <a:cs typeface="Osaka" pitchFamily="-1" charset="-128"/>
              </a:rPr>
              <a:t>You should be able to do question </a:t>
            </a:r>
            <a:r>
              <a:rPr lang="en-US" b="0" dirty="0">
                <a:latin typeface="Calibri"/>
                <a:ea typeface="Osaka" pitchFamily="-1" charset="-128"/>
                <a:cs typeface="Osaka" pitchFamily="-1" charset="-128"/>
              </a:rPr>
              <a:t>3</a:t>
            </a:r>
            <a:r>
              <a:rPr lang="en-US" b="0" dirty="0" smtClean="0">
                <a:latin typeface="Calibri"/>
                <a:ea typeface="Osaka" pitchFamily="-1" charset="-128"/>
                <a:cs typeface="Osaka" pitchFamily="-1" charset="-128"/>
              </a:rPr>
              <a:t> </a:t>
            </a:r>
            <a:r>
              <a:rPr lang="en-US" b="0" dirty="0">
                <a:latin typeface="Calibri"/>
                <a:ea typeface="Osaka" pitchFamily="-1" charset="-128"/>
                <a:cs typeface="Osaka" pitchFamily="-1" charset="-128"/>
              </a:rPr>
              <a:t>on HW2, and up through </a:t>
            </a:r>
            <a:r>
              <a:rPr lang="en-US" b="0">
                <a:latin typeface="Calibri"/>
                <a:ea typeface="Osaka" pitchFamily="-1" charset="-128"/>
                <a:cs typeface="Osaka" pitchFamily="-1" charset="-128"/>
              </a:rPr>
              <a:t>question </a:t>
            </a:r>
            <a:r>
              <a:rPr lang="en-US" b="0">
                <a:latin typeface="Calibri"/>
                <a:ea typeface="Osaka" pitchFamily="-1" charset="-128"/>
                <a:cs typeface="Osaka" pitchFamily="-1" charset="-128"/>
              </a:rPr>
              <a:t>3</a:t>
            </a:r>
            <a:r>
              <a:rPr lang="en-US" b="0" smtClean="0">
                <a:latin typeface="Calibri"/>
                <a:ea typeface="Osaka" pitchFamily="-1" charset="-128"/>
                <a:cs typeface="Osaka" pitchFamily="-1" charset="-128"/>
              </a:rPr>
              <a:t> </a:t>
            </a:r>
            <a:r>
              <a:rPr lang="en-US" b="0" dirty="0">
                <a:latin typeface="Calibri"/>
                <a:ea typeface="Osaka" pitchFamily="-1" charset="-128"/>
                <a:cs typeface="Osaka" pitchFamily="-1" charset="-128"/>
              </a:rPr>
              <a:t>on the phonological review questions.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/>
              <a:t>One Sound - Many Characters</a:t>
            </a:r>
            <a:endParaRPr lang="en-US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t</a:t>
            </a:r>
            <a:r>
              <a:rPr lang="en-US" b="1" u="sng" dirty="0">
                <a:solidFill>
                  <a:schemeClr val="folHlink"/>
                </a:solidFill>
              </a:rPr>
              <a:t>oo</a:t>
            </a:r>
            <a:r>
              <a:rPr lang="en-US" dirty="0"/>
              <a:t>		</a:t>
            </a:r>
            <a:r>
              <a:rPr lang="en-US" dirty="0" err="1"/>
              <a:t>oo</a:t>
            </a:r>
            <a:r>
              <a:rPr lang="en-US" dirty="0"/>
              <a:t>	 	thr</a:t>
            </a:r>
            <a:r>
              <a:rPr lang="en-US" b="1" u="sng" dirty="0">
                <a:solidFill>
                  <a:schemeClr val="folHlink"/>
                </a:solidFill>
              </a:rPr>
              <a:t>ew</a:t>
            </a:r>
            <a:r>
              <a:rPr lang="en-US" dirty="0"/>
              <a:t>	</a:t>
            </a:r>
            <a:r>
              <a:rPr lang="en-US" dirty="0" err="1"/>
              <a:t>ew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t</a:t>
            </a:r>
            <a:r>
              <a:rPr lang="en-US" b="1" u="sng" dirty="0">
                <a:solidFill>
                  <a:schemeClr val="folHlink"/>
                </a:solidFill>
              </a:rPr>
              <a:t>o</a:t>
            </a:r>
            <a:r>
              <a:rPr lang="en-US" dirty="0"/>
              <a:t>			o	 	l</a:t>
            </a:r>
            <a:r>
              <a:rPr lang="en-US" b="1" u="sng" dirty="0">
                <a:solidFill>
                  <a:schemeClr val="folHlink"/>
                </a:solidFill>
              </a:rPr>
              <a:t>ieu</a:t>
            </a:r>
            <a:r>
              <a:rPr lang="en-US" dirty="0"/>
              <a:t>		</a:t>
            </a:r>
            <a:r>
              <a:rPr lang="en-US" dirty="0" err="1"/>
              <a:t>ieu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cl</a:t>
            </a:r>
            <a:r>
              <a:rPr lang="en-US" b="1" u="sng" dirty="0">
                <a:solidFill>
                  <a:schemeClr val="folHlink"/>
                </a:solidFill>
              </a:rPr>
              <a:t>ue</a:t>
            </a:r>
            <a:r>
              <a:rPr lang="en-US" dirty="0"/>
              <a:t>		</a:t>
            </a:r>
            <a:r>
              <a:rPr lang="en-US" dirty="0" err="1"/>
              <a:t>ue</a:t>
            </a:r>
            <a:r>
              <a:rPr lang="en-US" dirty="0"/>
              <a:t>	 	sh</a:t>
            </a:r>
            <a:r>
              <a:rPr lang="en-US" b="1" u="sng" dirty="0">
                <a:solidFill>
                  <a:schemeClr val="folHlink"/>
                </a:solidFill>
              </a:rPr>
              <a:t>oe</a:t>
            </a:r>
            <a:r>
              <a:rPr lang="en-US" dirty="0"/>
              <a:t>		</a:t>
            </a:r>
            <a:r>
              <a:rPr lang="en-US" dirty="0" err="1"/>
              <a:t>oe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thr</a:t>
            </a:r>
            <a:r>
              <a:rPr lang="en-US" b="1" u="sng" dirty="0">
                <a:solidFill>
                  <a:schemeClr val="folHlink"/>
                </a:solidFill>
              </a:rPr>
              <a:t>ough</a:t>
            </a:r>
            <a:r>
              <a:rPr lang="en-US" dirty="0"/>
              <a:t>		</a:t>
            </a:r>
            <a:r>
              <a:rPr lang="en-US" dirty="0" err="1"/>
              <a:t>ough</a:t>
            </a:r>
            <a:r>
              <a:rPr lang="en-US" dirty="0"/>
              <a:t>		b</a:t>
            </a:r>
            <a:r>
              <a:rPr lang="en-US" b="1" u="sng" dirty="0">
                <a:solidFill>
                  <a:schemeClr val="folHlink"/>
                </a:solidFill>
              </a:rPr>
              <a:t>eau</a:t>
            </a:r>
            <a:r>
              <a:rPr lang="en-US" dirty="0"/>
              <a:t>tiful	eau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IPA</a:t>
            </a:r>
            <a:r>
              <a:rPr lang="en-US" dirty="0"/>
              <a:t>: </a:t>
            </a:r>
            <a:r>
              <a:rPr lang="en-US" dirty="0" smtClean="0"/>
              <a:t>[</a:t>
            </a:r>
            <a:r>
              <a:rPr lang="en-US" dirty="0" smtClean="0"/>
              <a:t>u]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/>
              <a:t>One Character - Many Sounds</a:t>
            </a:r>
            <a:endParaRPr lang="en-US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d</a:t>
            </a:r>
            <a:r>
              <a:rPr lang="en-US" sz="2800" b="1" u="sng">
                <a:solidFill>
                  <a:schemeClr val="folHlink"/>
                </a:solidFill>
              </a:rPr>
              <a:t>a</a:t>
            </a:r>
            <a:r>
              <a:rPr lang="en-US" sz="2800"/>
              <a:t>me				</a:t>
            </a:r>
            <a:r>
              <a:rPr lang="en-US" sz="2800">
                <a:solidFill>
                  <a:schemeClr val="folHlink"/>
                </a:solidFill>
                <a:latin typeface="SILDoulosIPA-Regular" pitchFamily="-1" charset="0"/>
              </a:rPr>
              <a:t>e</a:t>
            </a: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d</a:t>
            </a:r>
            <a:r>
              <a:rPr lang="en-US" sz="2800" b="1" u="sng">
                <a:solidFill>
                  <a:schemeClr val="folHlink"/>
                </a:solidFill>
              </a:rPr>
              <a:t>a</a:t>
            </a:r>
            <a:r>
              <a:rPr lang="en-US" sz="2800"/>
              <a:t>d				</a:t>
            </a:r>
            <a:r>
              <a:rPr lang="en-US" sz="2800">
                <a:solidFill>
                  <a:schemeClr val="folHlink"/>
                </a:solidFill>
                <a:latin typeface="SILDoulosIPA-Regular" pitchFamily="-1" charset="0"/>
                <a:ea typeface="SILDoulosIPA-Regular" pitchFamily="-1" charset="0"/>
                <a:cs typeface="SILDoulosIPA-Regular" pitchFamily="-1" charset="0"/>
              </a:rPr>
              <a:t>Q</a:t>
            </a: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f</a:t>
            </a:r>
            <a:r>
              <a:rPr lang="en-US" sz="2800" b="1" u="sng">
                <a:solidFill>
                  <a:schemeClr val="folHlink"/>
                </a:solidFill>
              </a:rPr>
              <a:t>a</a:t>
            </a:r>
            <a:r>
              <a:rPr lang="en-US" sz="2800"/>
              <a:t>ther				</a:t>
            </a:r>
            <a:r>
              <a:rPr lang="en-US" sz="2800">
                <a:solidFill>
                  <a:schemeClr val="folHlink"/>
                </a:solidFill>
                <a:latin typeface="Lucida Grande" pitchFamily="-1" charset="0"/>
              </a:rPr>
              <a:t>ɑ</a:t>
            </a: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c</a:t>
            </a:r>
            <a:r>
              <a:rPr lang="en-US" sz="2800" b="1" u="sng">
                <a:solidFill>
                  <a:schemeClr val="folHlink"/>
                </a:solidFill>
              </a:rPr>
              <a:t>a</a:t>
            </a:r>
            <a:r>
              <a:rPr lang="en-US" sz="2800"/>
              <a:t>ll				</a:t>
            </a:r>
            <a:r>
              <a:rPr lang="en-US" sz="2800">
                <a:solidFill>
                  <a:schemeClr val="folHlink"/>
                </a:solidFill>
                <a:latin typeface="Lucida Grande" pitchFamily="-1" charset="0"/>
              </a:rPr>
              <a:t>ɔ</a:t>
            </a:r>
            <a:r>
              <a:rPr lang="en-US" sz="2800">
                <a:solidFill>
                  <a:schemeClr val="folHlink"/>
                </a:solidFill>
                <a:latin typeface="SILDoulosIPA-Regular" pitchFamily="-1" charset="0"/>
              </a:rPr>
              <a:t> </a:t>
            </a:r>
            <a:r>
              <a:rPr lang="en-US" sz="2800">
                <a:latin typeface="SILDoulosIPA-Regular" pitchFamily="-1" charset="0"/>
              </a:rPr>
              <a:t>,</a:t>
            </a:r>
            <a:r>
              <a:rPr lang="en-US" sz="2800">
                <a:solidFill>
                  <a:schemeClr val="folHlink"/>
                </a:solidFill>
                <a:latin typeface="SILDoulosIPA-Regular" pitchFamily="-1" charset="0"/>
              </a:rPr>
              <a:t> </a:t>
            </a:r>
            <a:r>
              <a:rPr lang="en-US" sz="2800">
                <a:solidFill>
                  <a:schemeClr val="folHlink"/>
                </a:solidFill>
                <a:latin typeface="Lucida Grande" pitchFamily="-1" charset="0"/>
              </a:rPr>
              <a:t>ɑ</a:t>
            </a: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vill</a:t>
            </a:r>
            <a:r>
              <a:rPr lang="en-US" sz="2800" b="1" u="sng">
                <a:solidFill>
                  <a:schemeClr val="folHlink"/>
                </a:solidFill>
              </a:rPr>
              <a:t>a</a:t>
            </a:r>
            <a:r>
              <a:rPr lang="en-US" sz="2800"/>
              <a:t>ge			</a:t>
            </a:r>
            <a:r>
              <a:rPr lang="en-US" sz="2800">
                <a:solidFill>
                  <a:schemeClr val="folHlink"/>
                </a:solidFill>
                <a:latin typeface="Lucida Grande" pitchFamily="-1" charset="0"/>
              </a:rPr>
              <a:t>ɪ</a:t>
            </a:r>
            <a:r>
              <a:rPr lang="en-US" sz="2800">
                <a:solidFill>
                  <a:schemeClr val="folHlink"/>
                </a:solidFill>
                <a:latin typeface="SILDoulosIPA-Regular" pitchFamily="-1" charset="0"/>
              </a:rPr>
              <a:t> </a:t>
            </a:r>
            <a:r>
              <a:rPr lang="en-US" sz="2800">
                <a:latin typeface="SILDoulosIPA-Regular" pitchFamily="-1" charset="0"/>
              </a:rPr>
              <a:t>, </a:t>
            </a:r>
            <a:r>
              <a:rPr lang="en-US" sz="2800">
                <a:solidFill>
                  <a:schemeClr val="folHlink"/>
                </a:solidFill>
                <a:latin typeface="Lucida Grande" pitchFamily="-1" charset="0"/>
              </a:rPr>
              <a:t>ə</a:t>
            </a: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m</a:t>
            </a:r>
            <a:r>
              <a:rPr lang="en-US" sz="2800" b="1" u="sng">
                <a:solidFill>
                  <a:schemeClr val="folHlink"/>
                </a:solidFill>
              </a:rPr>
              <a:t>a</a:t>
            </a:r>
            <a:r>
              <a:rPr lang="en-US" sz="2800"/>
              <a:t>ny				</a:t>
            </a:r>
            <a:r>
              <a:rPr lang="en-US" sz="2800">
                <a:solidFill>
                  <a:schemeClr val="folHlink"/>
                </a:solidFill>
                <a:latin typeface="Lucida Grande" pitchFamily="-1" charset="0"/>
              </a:rPr>
              <a:t>ɛ</a:t>
            </a: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33600"/>
            <a:ext cx="80989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D7D7FF"/>
      </a:lt1>
      <a:dk2>
        <a:srgbClr val="3616A2"/>
      </a:dk2>
      <a:lt2>
        <a:srgbClr val="1711FF"/>
      </a:lt2>
      <a:accent1>
        <a:srgbClr val="CA4112"/>
      </a:accent1>
      <a:accent2>
        <a:srgbClr val="B52254"/>
      </a:accent2>
      <a:accent3>
        <a:srgbClr val="E8E8FF"/>
      </a:accent3>
      <a:accent4>
        <a:srgbClr val="000000"/>
      </a:accent4>
      <a:accent5>
        <a:srgbClr val="E1B0AA"/>
      </a:accent5>
      <a:accent6>
        <a:srgbClr val="A41E4B"/>
      </a:accent6>
      <a:hlink>
        <a:srgbClr val="8418AA"/>
      </a:hlink>
      <a:folHlink>
        <a:srgbClr val="1612C1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00"/>
    </a:lt2>
    <a:accent1>
      <a:srgbClr val="339966"/>
    </a:accent1>
    <a:accent2>
      <a:srgbClr val="00FFFF"/>
    </a:accent2>
    <a:accent3>
      <a:srgbClr val="AAAAAA"/>
    </a:accent3>
    <a:accent4>
      <a:srgbClr val="DADADA"/>
    </a:accent4>
    <a:accent5>
      <a:srgbClr val="ADCAB8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Endymion:Applications:Microsoft Office 2004:Templates:Presentations:Designs:Blank Presentation</Template>
  <TotalTime>7020</TotalTime>
  <Words>1508</Words>
  <Application>Microsoft Macintosh PowerPoint</Application>
  <PresentationFormat>On-screen Show (4:3)</PresentationFormat>
  <Paragraphs>385</Paragraphs>
  <Slides>74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Blank Presentation</vt:lpstr>
      <vt:lpstr>Document</vt:lpstr>
      <vt:lpstr>Psych 56L/ Ling 51: Acquisition of Language</vt:lpstr>
      <vt:lpstr>Announcements</vt:lpstr>
      <vt:lpstr>Sounds of Language</vt:lpstr>
      <vt:lpstr>Forget Spelling!</vt:lpstr>
      <vt:lpstr>PowerPoint Presentation</vt:lpstr>
      <vt:lpstr>PowerPoint Presentation</vt:lpstr>
      <vt:lpstr>One Sound - Many Characters</vt:lpstr>
      <vt:lpstr>One Sound - Many Characters</vt:lpstr>
      <vt:lpstr>One Character - Many Sounds</vt:lpstr>
      <vt:lpstr>One Sound - Multiple Letters</vt:lpstr>
      <vt:lpstr>One Letter - 0, 1, 2 Sounds</vt:lpstr>
      <vt:lpstr>Differences across Languages</vt:lpstr>
      <vt:lpstr>International Phonetic Alphabet</vt:lpstr>
      <vt:lpstr>PowerPoint Presentation</vt:lpstr>
      <vt:lpstr>PowerPoint Presentation</vt:lpstr>
      <vt:lpstr>PowerPoint Presentation</vt:lpstr>
      <vt:lpstr>Major division: consonants vs vowels</vt:lpstr>
      <vt:lpstr>Describing Speech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Manner - How the Air is Flowing</vt:lpstr>
      <vt:lpstr>Fricatives &amp; Affricates</vt:lpstr>
      <vt:lpstr>What are the vocal folds doing?</vt:lpstr>
      <vt:lpstr>Voiced &amp; Voiceless Consonants</vt:lpstr>
      <vt:lpstr>Describing Sounds</vt:lpstr>
      <vt:lpstr>Features</vt:lpstr>
      <vt:lpstr>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can....</vt:lpstr>
      <vt:lpstr>So what vowels do you have?</vt:lpstr>
      <vt:lpstr>So what vowels do you have?</vt:lpstr>
      <vt:lpstr>So what vowels do you have?</vt:lpstr>
      <vt:lpstr>So what vowels do you have?</vt:lpstr>
      <vt:lpstr>So what vowels do you have?</vt:lpstr>
      <vt:lpstr>So what vowels do you have?</vt:lpstr>
      <vt:lpstr>So what vowels do you have?</vt:lpstr>
      <vt:lpstr>So what vowels do you have?</vt:lpstr>
      <vt:lpstr>So here they are!</vt:lpstr>
      <vt:lpstr>The full(er) vowel chart</vt:lpstr>
      <vt:lpstr>The parts we care about for this class</vt:lpstr>
      <vt:lpstr>Cross-language Differences</vt:lpstr>
      <vt:lpstr>Cross-language Differences</vt:lpstr>
      <vt:lpstr>Diphthongs: Two vowel-ish sounds together</vt:lpstr>
      <vt:lpstr>Diphthongs: Two vowel-ish sounds together</vt:lpstr>
      <vt:lpstr>Diphthongs: Two vowel-ish sounds together</vt:lpstr>
      <vt:lpstr>Diphthongs: Two vowel-ish sounds together</vt:lpstr>
      <vt:lpstr>Diphthongs: Two vowel-ish sounds together</vt:lpstr>
      <vt:lpstr>Diphthongs: Two vowel-ish sounds together</vt:lpstr>
      <vt:lpstr>More details of American English pronunciation</vt:lpstr>
      <vt:lpstr>Speech Production - Summary</vt:lpstr>
      <vt:lpstr>Speech Perception</vt:lpstr>
      <vt:lpstr>Questions?</vt:lpstr>
    </vt:vector>
  </TitlesOfParts>
  <Company>Computing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 229: Language Acquisition</dc:title>
  <dc:creator>Computing Services</dc:creator>
  <cp:lastModifiedBy>Lisa Pearl</cp:lastModifiedBy>
  <cp:revision>561</cp:revision>
  <cp:lastPrinted>2011-01-03T16:55:40Z</cp:lastPrinted>
  <dcterms:created xsi:type="dcterms:W3CDTF">2012-08-21T23:43:45Z</dcterms:created>
  <dcterms:modified xsi:type="dcterms:W3CDTF">2013-01-23T00:32:16Z</dcterms:modified>
</cp:coreProperties>
</file>