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2"/>
  </p:notesMasterIdLst>
  <p:handoutMasterIdLst>
    <p:handoutMasterId r:id="rId53"/>
  </p:handoutMasterIdLst>
  <p:sldIdLst>
    <p:sldId id="258" r:id="rId2"/>
    <p:sldId id="259" r:id="rId3"/>
    <p:sldId id="260" r:id="rId4"/>
    <p:sldId id="261" r:id="rId5"/>
    <p:sldId id="262" r:id="rId6"/>
    <p:sldId id="263" r:id="rId7"/>
    <p:sldId id="265" r:id="rId8"/>
    <p:sldId id="266" r:id="rId9"/>
    <p:sldId id="307" r:id="rId10"/>
    <p:sldId id="267" r:id="rId11"/>
    <p:sldId id="268" r:id="rId12"/>
    <p:sldId id="30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8" r:id="rId50"/>
    <p:sldId id="305" r:id="rId5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12E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27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07411B13-D7BB-4244-8B62-99B1E2E9000C}" type="datetime1">
              <a:rPr lang="en-US">
                <a:latin typeface="Calibri"/>
              </a:rPr>
              <a:pPr/>
              <a:t>1/10/13</a:t>
            </a:fld>
            <a:endParaRPr lang="en-US">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E53E08B-3189-9B46-91EB-707B43813BA6}" type="slidenum">
              <a:rPr lang="en-US">
                <a:latin typeface="Calibri"/>
              </a:rPr>
              <a:pPr/>
              <a:t>‹#›</a:t>
            </a:fld>
            <a:endParaRPr lang="en-US">
              <a:latin typeface="Calibri"/>
            </a:endParaRPr>
          </a:p>
        </p:txBody>
      </p:sp>
    </p:spTree>
    <p:extLst>
      <p:ext uri="{BB962C8B-B14F-4D97-AF65-F5344CB8AC3E}">
        <p14:creationId xmlns:p14="http://schemas.microsoft.com/office/powerpoint/2010/main" val="223646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B1D4BED4-D2FF-D14B-BC89-3D88F33AAE19}" type="slidenum">
              <a:rPr lang="en-US"/>
              <a:pPr>
                <a:defRPr/>
              </a:pPr>
              <a:t>‹#›</a:t>
            </a:fld>
            <a:endParaRPr lang="en-US"/>
          </a:p>
        </p:txBody>
      </p:sp>
    </p:spTree>
    <p:extLst>
      <p:ext uri="{BB962C8B-B14F-4D97-AF65-F5344CB8AC3E}">
        <p14:creationId xmlns:p14="http://schemas.microsoft.com/office/powerpoint/2010/main" val="2174570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BCB9764-FBCA-134F-8A5B-94B65E60C056}" type="slidenum">
              <a:rPr lang="en-US" sz="1200" b="0">
                <a:latin typeface="Calibri"/>
              </a:rPr>
              <a:pPr algn="r"/>
              <a:t>1</a:t>
            </a:fld>
            <a:endParaRPr lang="en-US" sz="1200" b="0">
              <a:latin typeface="Calibri"/>
            </a:endParaRPr>
          </a:p>
        </p:txBody>
      </p:sp>
      <p:sp>
        <p:nvSpPr>
          <p:cNvPr id="2897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97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F8C9EAF-052B-E148-AD0F-ABF150DD4FA3}" type="slidenum">
              <a:rPr lang="en-US" sz="1200" b="0">
                <a:latin typeface="Calibri"/>
              </a:rPr>
              <a:pPr algn="r"/>
              <a:t>13</a:t>
            </a:fld>
            <a:endParaRPr lang="en-US" sz="1200" b="0">
              <a:latin typeface="Calibri"/>
            </a:endParaRPr>
          </a:p>
        </p:txBody>
      </p:sp>
      <p:sp>
        <p:nvSpPr>
          <p:cNvPr id="3112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3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A1AF759-856B-0F48-AF0F-2555E36E8CAC}" type="slidenum">
              <a:rPr lang="en-US" sz="1200" b="0">
                <a:latin typeface="Calibri"/>
              </a:rPr>
              <a:pPr algn="r"/>
              <a:t>14</a:t>
            </a:fld>
            <a:endParaRPr lang="en-US" sz="1200" b="0">
              <a:latin typeface="Calibri"/>
            </a:endParaRPr>
          </a:p>
        </p:txBody>
      </p:sp>
      <p:sp>
        <p:nvSpPr>
          <p:cNvPr id="31334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334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5E0EAC7-FB4C-1646-8FF9-49AB0EE4E3AB}" type="slidenum">
              <a:rPr lang="en-US" sz="1200" b="0">
                <a:latin typeface="Calibri"/>
              </a:rPr>
              <a:pPr algn="r"/>
              <a:t>15</a:t>
            </a:fld>
            <a:endParaRPr lang="en-US" sz="1200" b="0">
              <a:latin typeface="Calibri"/>
            </a:endParaRPr>
          </a:p>
        </p:txBody>
      </p:sp>
      <p:sp>
        <p:nvSpPr>
          <p:cNvPr id="31539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539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B14F6F0-460F-C34C-9596-51B71FBA5DD0}" type="slidenum">
              <a:rPr lang="en-US" sz="1200" b="0">
                <a:latin typeface="Calibri"/>
              </a:rPr>
              <a:pPr algn="r"/>
              <a:t>16</a:t>
            </a:fld>
            <a:endParaRPr lang="en-US" sz="1200" b="0">
              <a:latin typeface="Calibri"/>
            </a:endParaRPr>
          </a:p>
        </p:txBody>
      </p:sp>
      <p:sp>
        <p:nvSpPr>
          <p:cNvPr id="3174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B235CF2-3AD7-A242-8F8F-0A88CFE6CA3D}" type="slidenum">
              <a:rPr lang="en-US" sz="1200" b="0">
                <a:latin typeface="Calibri"/>
              </a:rPr>
              <a:pPr algn="r"/>
              <a:t>17</a:t>
            </a:fld>
            <a:endParaRPr lang="en-US" sz="1200" b="0">
              <a:latin typeface="Calibri"/>
            </a:endParaRPr>
          </a:p>
        </p:txBody>
      </p:sp>
      <p:sp>
        <p:nvSpPr>
          <p:cNvPr id="3194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6A994CD-1CC1-1D4A-958E-A851960764CF}" type="slidenum">
              <a:rPr lang="en-US" sz="1200" b="0">
                <a:latin typeface="Calibri"/>
              </a:rPr>
              <a:pPr algn="r"/>
              <a:t>18</a:t>
            </a:fld>
            <a:endParaRPr lang="en-US" sz="1200" b="0">
              <a:latin typeface="Calibri"/>
            </a:endParaRPr>
          </a:p>
        </p:txBody>
      </p:sp>
      <p:sp>
        <p:nvSpPr>
          <p:cNvPr id="321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603730E-5015-0241-A976-D0B2500DF1CE}" type="slidenum">
              <a:rPr lang="en-US" sz="1200" b="0">
                <a:latin typeface="Calibri"/>
              </a:rPr>
              <a:pPr algn="r"/>
              <a:t>19</a:t>
            </a:fld>
            <a:endParaRPr lang="en-US" sz="1200" b="0">
              <a:latin typeface="Calibri"/>
            </a:endParaRPr>
          </a:p>
        </p:txBody>
      </p:sp>
      <p:sp>
        <p:nvSpPr>
          <p:cNvPr id="3235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35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CB9DA28-5438-E642-8D5B-8BEEBD349456}" type="slidenum">
              <a:rPr lang="en-US" sz="1200" b="0">
                <a:latin typeface="Calibri"/>
              </a:rPr>
              <a:pPr algn="r"/>
              <a:t>20</a:t>
            </a:fld>
            <a:endParaRPr lang="en-US" sz="1200" b="0">
              <a:latin typeface="Calibri"/>
            </a:endParaRPr>
          </a:p>
        </p:txBody>
      </p:sp>
      <p:sp>
        <p:nvSpPr>
          <p:cNvPr id="3256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56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38FF688-7B88-564A-9F3A-996D92FDEB18}" type="slidenum">
              <a:rPr lang="en-US" sz="1200" b="0">
                <a:latin typeface="Calibri"/>
              </a:rPr>
              <a:pPr algn="r"/>
              <a:t>21</a:t>
            </a:fld>
            <a:endParaRPr lang="en-US" sz="1200" b="0">
              <a:latin typeface="Calibri"/>
            </a:endParaRPr>
          </a:p>
        </p:txBody>
      </p:sp>
      <p:sp>
        <p:nvSpPr>
          <p:cNvPr id="3276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6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217FAD2-6092-A546-A9A6-4DC80892CBCA}" type="slidenum">
              <a:rPr lang="en-US" sz="1200" b="0">
                <a:latin typeface="Calibri"/>
              </a:rPr>
              <a:pPr algn="r"/>
              <a:t>22</a:t>
            </a:fld>
            <a:endParaRPr lang="en-US" sz="1200" b="0">
              <a:latin typeface="Calibri"/>
            </a:endParaRPr>
          </a:p>
        </p:txBody>
      </p:sp>
      <p:sp>
        <p:nvSpPr>
          <p:cNvPr id="3297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97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F752590-80A7-5B49-BBEF-CF9342459A24}" type="slidenum">
              <a:rPr lang="en-US" sz="1200" b="0">
                <a:latin typeface="Calibri"/>
              </a:rPr>
              <a:pPr algn="r"/>
              <a:t>2</a:t>
            </a:fld>
            <a:endParaRPr lang="en-US" sz="1200" b="0">
              <a:latin typeface="Calibri"/>
            </a:endParaRPr>
          </a:p>
        </p:txBody>
      </p:sp>
      <p:sp>
        <p:nvSpPr>
          <p:cNvPr id="2918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1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97E3A84-1294-3C46-9197-A19892D120DF}" type="slidenum">
              <a:rPr lang="en-US" sz="1200" b="0">
                <a:latin typeface="Calibri"/>
              </a:rPr>
              <a:pPr algn="r"/>
              <a:t>23</a:t>
            </a:fld>
            <a:endParaRPr lang="en-US" sz="1200" b="0">
              <a:latin typeface="Calibri"/>
            </a:endParaRPr>
          </a:p>
        </p:txBody>
      </p:sp>
      <p:sp>
        <p:nvSpPr>
          <p:cNvPr id="3317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17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04512CD-A61C-C743-91E6-E09D25818721}" type="slidenum">
              <a:rPr lang="en-US" sz="1200" b="0">
                <a:latin typeface="Calibri"/>
              </a:rPr>
              <a:pPr algn="r"/>
              <a:t>24</a:t>
            </a:fld>
            <a:endParaRPr lang="en-US" sz="1200" b="0">
              <a:latin typeface="Calibri"/>
            </a:endParaRPr>
          </a:p>
        </p:txBody>
      </p:sp>
      <p:sp>
        <p:nvSpPr>
          <p:cNvPr id="3338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38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9ED8030-7955-D84E-A8B6-0C6FF696A4B7}" type="slidenum">
              <a:rPr lang="en-US" sz="1200" b="0">
                <a:latin typeface="Calibri"/>
              </a:rPr>
              <a:pPr algn="r"/>
              <a:t>25</a:t>
            </a:fld>
            <a:endParaRPr lang="en-US" sz="1200" b="0">
              <a:latin typeface="Calibri"/>
            </a:endParaRPr>
          </a:p>
        </p:txBody>
      </p:sp>
      <p:sp>
        <p:nvSpPr>
          <p:cNvPr id="3358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58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E00AD7-27CD-8347-9699-9F4C3B7264D1}" type="slidenum">
              <a:rPr lang="en-US" sz="1200" b="0">
                <a:latin typeface="Calibri"/>
              </a:rPr>
              <a:pPr algn="r"/>
              <a:t>26</a:t>
            </a:fld>
            <a:endParaRPr lang="en-US" sz="1200" b="0">
              <a:latin typeface="Calibri"/>
            </a:endParaRPr>
          </a:p>
        </p:txBody>
      </p:sp>
      <p:sp>
        <p:nvSpPr>
          <p:cNvPr id="337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4413307-E2C4-384B-99F9-503A632DE7DE}" type="slidenum">
              <a:rPr lang="en-US" sz="1200" b="0">
                <a:latin typeface="Calibri"/>
              </a:rPr>
              <a:pPr algn="r"/>
              <a:t>28</a:t>
            </a:fld>
            <a:endParaRPr lang="en-US" sz="1200" b="0">
              <a:latin typeface="Calibri"/>
            </a:endParaRPr>
          </a:p>
        </p:txBody>
      </p:sp>
      <p:sp>
        <p:nvSpPr>
          <p:cNvPr id="3409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09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5715E69-684A-724A-A622-BC8E0CDB7AFD}" type="slidenum">
              <a:rPr lang="en-US" sz="1200" b="0">
                <a:latin typeface="Calibri"/>
              </a:rPr>
              <a:pPr algn="r"/>
              <a:t>29</a:t>
            </a:fld>
            <a:endParaRPr lang="en-US" sz="1200" b="0">
              <a:latin typeface="Calibri"/>
            </a:endParaRPr>
          </a:p>
        </p:txBody>
      </p:sp>
      <p:sp>
        <p:nvSpPr>
          <p:cNvPr id="3430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30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C555C24-7E4E-7945-AB09-42525AEFD70C}" type="slidenum">
              <a:rPr lang="en-US" sz="1200" b="0">
                <a:latin typeface="Calibri"/>
              </a:rPr>
              <a:pPr algn="r"/>
              <a:t>30</a:t>
            </a:fld>
            <a:endParaRPr lang="en-US" sz="1200" b="0">
              <a:latin typeface="Calibri"/>
            </a:endParaRPr>
          </a:p>
        </p:txBody>
      </p:sp>
      <p:sp>
        <p:nvSpPr>
          <p:cNvPr id="3450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50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C9AC99B-CEA4-8748-8A01-ABFCF3FF9CB4}" type="slidenum">
              <a:rPr lang="en-US" sz="1200" b="0">
                <a:latin typeface="Calibri"/>
              </a:rPr>
              <a:pPr algn="r"/>
              <a:t>33</a:t>
            </a:fld>
            <a:endParaRPr lang="en-US" sz="1200" b="0">
              <a:latin typeface="Calibri"/>
            </a:endParaRPr>
          </a:p>
        </p:txBody>
      </p:sp>
      <p:sp>
        <p:nvSpPr>
          <p:cNvPr id="3491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2AE92A7-786E-E142-A224-811C4BF934DF}" type="slidenum">
              <a:rPr lang="en-US" sz="1200" b="0">
                <a:latin typeface="Calibri"/>
              </a:rPr>
              <a:pPr algn="r"/>
              <a:t>34</a:t>
            </a:fld>
            <a:endParaRPr lang="en-US" sz="1200" b="0">
              <a:latin typeface="Calibri"/>
            </a:endParaRPr>
          </a:p>
        </p:txBody>
      </p:sp>
      <p:sp>
        <p:nvSpPr>
          <p:cNvPr id="3512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12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A597F8F-FDF3-304C-9879-DA4D47E32430}" type="slidenum">
              <a:rPr lang="en-US" sz="1200" b="0">
                <a:latin typeface="Calibri"/>
              </a:rPr>
              <a:pPr algn="r"/>
              <a:t>35</a:t>
            </a:fld>
            <a:endParaRPr lang="en-US" sz="1200" b="0">
              <a:latin typeface="Calibri"/>
            </a:endParaRPr>
          </a:p>
        </p:txBody>
      </p:sp>
      <p:sp>
        <p:nvSpPr>
          <p:cNvPr id="3532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32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BF30B13-0DDD-0840-B642-902D425631AC}" type="slidenum">
              <a:rPr lang="en-US" sz="1200" b="0">
                <a:latin typeface="Calibri"/>
              </a:rPr>
              <a:pPr algn="r"/>
              <a:t>3</a:t>
            </a:fld>
            <a:endParaRPr lang="en-US" sz="1200" b="0">
              <a:latin typeface="Calibri"/>
            </a:endParaRPr>
          </a:p>
        </p:txBody>
      </p:sp>
      <p:sp>
        <p:nvSpPr>
          <p:cNvPr id="2938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38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DBDAF38-1000-0746-AFA1-206A1480BDEB}" type="slidenum">
              <a:rPr lang="en-US" sz="1200" b="0">
                <a:latin typeface="Calibri"/>
              </a:rPr>
              <a:pPr algn="r"/>
              <a:t>36</a:t>
            </a:fld>
            <a:endParaRPr lang="en-US" sz="1200" b="0">
              <a:latin typeface="Calibri"/>
            </a:endParaRPr>
          </a:p>
        </p:txBody>
      </p:sp>
      <p:sp>
        <p:nvSpPr>
          <p:cNvPr id="3553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53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CC9E521-B5F9-B840-AE0F-50198DBBD999}" type="slidenum">
              <a:rPr lang="en-US" sz="1200" b="0">
                <a:latin typeface="Calibri"/>
              </a:rPr>
              <a:pPr algn="r"/>
              <a:t>37</a:t>
            </a:fld>
            <a:endParaRPr lang="en-US" sz="1200" b="0">
              <a:latin typeface="Calibri"/>
            </a:endParaRPr>
          </a:p>
        </p:txBody>
      </p:sp>
      <p:sp>
        <p:nvSpPr>
          <p:cNvPr id="357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7E7B87C-DADB-FF43-8B47-88B26BE1DBF9}" type="slidenum">
              <a:rPr lang="en-US" sz="1200" b="0">
                <a:latin typeface="Calibri"/>
              </a:rPr>
              <a:pPr algn="r"/>
              <a:t>38</a:t>
            </a:fld>
            <a:endParaRPr lang="en-US" sz="1200" b="0">
              <a:latin typeface="Calibri"/>
            </a:endParaRPr>
          </a:p>
        </p:txBody>
      </p:sp>
      <p:sp>
        <p:nvSpPr>
          <p:cNvPr id="3594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94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352A532-B190-F34D-91C3-70FDFD8986E1}" type="slidenum">
              <a:rPr lang="en-US" sz="1200" b="0">
                <a:latin typeface="Calibri"/>
              </a:rPr>
              <a:pPr algn="r"/>
              <a:t>40</a:t>
            </a:fld>
            <a:endParaRPr lang="en-US" sz="1200" b="0">
              <a:latin typeface="Calibri"/>
            </a:endParaRPr>
          </a:p>
        </p:txBody>
      </p:sp>
      <p:sp>
        <p:nvSpPr>
          <p:cNvPr id="3624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25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5B8AFF0-5CFF-5243-B117-DE01E9297512}" type="slidenum">
              <a:rPr lang="en-US" sz="1200" b="0">
                <a:latin typeface="Calibri"/>
              </a:rPr>
              <a:pPr algn="r"/>
              <a:t>45</a:t>
            </a:fld>
            <a:endParaRPr lang="en-US" sz="1200" b="0">
              <a:latin typeface="Calibri"/>
            </a:endParaRPr>
          </a:p>
        </p:txBody>
      </p:sp>
      <p:sp>
        <p:nvSpPr>
          <p:cNvPr id="3686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1E2E3D6-4E53-EB46-99DF-A90A87F6605A}" type="slidenum">
              <a:rPr lang="en-US" sz="1200" b="0">
                <a:latin typeface="Calibri"/>
              </a:rPr>
              <a:pPr algn="r"/>
              <a:t>46</a:t>
            </a:fld>
            <a:endParaRPr lang="en-US" sz="1200" b="0">
              <a:latin typeface="Calibri"/>
            </a:endParaRPr>
          </a:p>
        </p:txBody>
      </p:sp>
      <p:sp>
        <p:nvSpPr>
          <p:cNvPr id="3706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83BCF25-DAB2-5449-B100-F2D2D3B444B9}" type="slidenum">
              <a:rPr lang="en-US" sz="1200" b="0">
                <a:latin typeface="Calibri"/>
              </a:rPr>
              <a:pPr algn="r"/>
              <a:t>47</a:t>
            </a:fld>
            <a:endParaRPr lang="en-US" sz="1200" b="0">
              <a:latin typeface="Calibri"/>
            </a:endParaRPr>
          </a:p>
        </p:txBody>
      </p:sp>
      <p:sp>
        <p:nvSpPr>
          <p:cNvPr id="3727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B03C1F7-B0CC-7947-9788-73BD0114CABF}" type="slidenum">
              <a:rPr lang="en-US" sz="1200" b="0">
                <a:latin typeface="Calibri"/>
              </a:rPr>
              <a:pPr algn="r"/>
              <a:t>50</a:t>
            </a:fld>
            <a:endParaRPr lang="en-US" sz="1200" b="0">
              <a:latin typeface="Calibri"/>
            </a:endParaRPr>
          </a:p>
        </p:txBody>
      </p:sp>
      <p:sp>
        <p:nvSpPr>
          <p:cNvPr id="3758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803DCD9-472E-A540-A70C-16FEE5931705}" type="slidenum">
              <a:rPr lang="en-US" sz="1200" b="0">
                <a:latin typeface="Calibri"/>
              </a:rPr>
              <a:pPr algn="r"/>
              <a:t>4</a:t>
            </a:fld>
            <a:endParaRPr lang="en-US" sz="1200" b="0">
              <a:latin typeface="Calibri"/>
            </a:endParaRPr>
          </a:p>
        </p:txBody>
      </p:sp>
      <p:sp>
        <p:nvSpPr>
          <p:cNvPr id="2959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59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CD7F7CC-2E71-3E4A-9565-E8D0573D4BB6}" type="slidenum">
              <a:rPr lang="en-US" sz="1200" b="0">
                <a:latin typeface="Calibri"/>
              </a:rPr>
              <a:pPr algn="r"/>
              <a:t>5</a:t>
            </a:fld>
            <a:endParaRPr lang="en-US" sz="1200" b="0">
              <a:latin typeface="Calibri"/>
            </a:endParaRPr>
          </a:p>
        </p:txBody>
      </p:sp>
      <p:sp>
        <p:nvSpPr>
          <p:cNvPr id="29798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798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BB4FE4-D000-574C-AD54-5466001A402A}" type="slidenum">
              <a:rPr lang="en-US" sz="1200" b="0">
                <a:latin typeface="Calibri"/>
              </a:rPr>
              <a:pPr algn="r"/>
              <a:t>6</a:t>
            </a:fld>
            <a:endParaRPr lang="en-US" sz="1200" b="0">
              <a:latin typeface="Calibri"/>
            </a:endParaRPr>
          </a:p>
        </p:txBody>
      </p:sp>
      <p:sp>
        <p:nvSpPr>
          <p:cNvPr id="3000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00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96B8CF2-2170-3147-8A2F-8225CF358CCE}" type="slidenum">
              <a:rPr lang="en-US" sz="1200" b="0">
                <a:latin typeface="Calibri"/>
              </a:rPr>
              <a:pPr algn="r"/>
              <a:t>7</a:t>
            </a:fld>
            <a:endParaRPr lang="en-US" sz="1200" b="0">
              <a:latin typeface="Calibri"/>
            </a:endParaRPr>
          </a:p>
        </p:txBody>
      </p:sp>
      <p:sp>
        <p:nvSpPr>
          <p:cNvPr id="3041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60F0E8-6C12-144A-99DE-038C6EFEA9E7}" type="slidenum">
              <a:rPr lang="en-US" sz="1200" b="0">
                <a:latin typeface="Calibri"/>
              </a:rPr>
              <a:pPr algn="r"/>
              <a:t>10</a:t>
            </a:fld>
            <a:endParaRPr lang="en-US" sz="1200" b="0">
              <a:latin typeface="Calibri"/>
            </a:endParaRPr>
          </a:p>
        </p:txBody>
      </p:sp>
      <p:sp>
        <p:nvSpPr>
          <p:cNvPr id="3072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F2D61FE-A538-6D47-BB6C-58E566393BE5}" type="slidenum">
              <a:rPr lang="en-US" sz="1200" b="0">
                <a:latin typeface="Calibri"/>
              </a:rPr>
              <a:pPr algn="r"/>
              <a:t>11</a:t>
            </a:fld>
            <a:endParaRPr lang="en-US" sz="1200" b="0">
              <a:latin typeface="Calibri"/>
            </a:endParaRPr>
          </a:p>
        </p:txBody>
      </p:sp>
      <p:sp>
        <p:nvSpPr>
          <p:cNvPr id="3092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A41A14-1EC9-A546-BB36-89F437829B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BCA85-5BFB-8E48-8D2E-F7115D98D3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B3D64-DAD3-8A4D-B974-4C994441D0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C9DD6-F781-E04B-8683-EF1F2E1FC1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A2FC1E-C487-1B44-A1F0-E31B49BD6F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10500-7260-8944-83B0-F46E7BF554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9B8AC9-BDCB-F241-B3FB-A2D86FCF2B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1C88A-078D-A840-8849-0CBD6DDC3A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B0054E-D035-F942-959F-C49D1C605C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3252B0-B708-1344-B4B3-CAA221A45B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32FD4F-EBE8-1B4A-ADAC-CF09C871DC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2E71DECF-7E70-9A4E-A1A0-3F958D5EC1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8.png"/><Relationship Id="rId1" Type="http://schemas.microsoft.com/office/2007/relationships/media" Target="file://localhost/Users/lspearl/Desktop/Courses/course%20media/shovel.mov" TargetMode="External"/><Relationship Id="rId2" Type="http://schemas.openxmlformats.org/officeDocument/2006/relationships/video" Target="file://localhost/Users/lspearl/Desktop/Courses/course%20media/shovel.m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hyperlink" Target="http://en.wikipedia.org/wiki/Image:MockingbirdDon'tSing1.jpg" TargetMode="External"/><Relationship Id="rId7"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_VFXoqfoi6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288771"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3</a:t>
            </a:r>
          </a:p>
          <a:p>
            <a:pPr marL="0" indent="0" algn="ctr" eaLnBrk="1" hangingPunct="1">
              <a:buFontTx/>
              <a:buNone/>
            </a:pPr>
            <a:r>
              <a:rPr lang="en-US"/>
              <a:t>Biological Bases of Language 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4"/>
          <p:cNvSpPr>
            <a:spLocks noGrp="1" noChangeArrowheads="1"/>
          </p:cNvSpPr>
          <p:nvPr>
            <p:ph type="title" idx="4294967295"/>
          </p:nvPr>
        </p:nvSpPr>
        <p:spPr>
          <a:xfrm>
            <a:off x="685800" y="0"/>
            <a:ext cx="7772400" cy="1143000"/>
          </a:xfrm>
          <a:noFill/>
        </p:spPr>
        <p:txBody>
          <a:bodyPr/>
          <a:lstStyle/>
          <a:p>
            <a:pPr eaLnBrk="1" hangingPunct="1"/>
            <a:r>
              <a:rPr lang="en-US" sz="3200"/>
              <a:t>What creoles tell us</a:t>
            </a:r>
          </a:p>
        </p:txBody>
      </p:sp>
      <p:sp>
        <p:nvSpPr>
          <p:cNvPr id="306179" name="Rectangle 5"/>
          <p:cNvSpPr>
            <a:spLocks noGrp="1" noChangeArrowheads="1"/>
          </p:cNvSpPr>
          <p:nvPr>
            <p:ph type="body" idx="4294967295"/>
          </p:nvPr>
        </p:nvSpPr>
        <p:spPr>
          <a:xfrm>
            <a:off x="381000" y="1371600"/>
            <a:ext cx="8382000" cy="5181600"/>
          </a:xfrm>
          <a:noFill/>
        </p:spPr>
        <p:txBody>
          <a:bodyPr/>
          <a:lstStyle/>
          <a:p>
            <a:pPr marL="609600" indent="-609600" eaLnBrk="1" hangingPunct="1">
              <a:lnSpc>
                <a:spcPct val="90000"/>
              </a:lnSpc>
              <a:buFontTx/>
              <a:buAutoNum type="arabicParenBoth"/>
            </a:pPr>
            <a:r>
              <a:rPr lang="en-US" sz="2400"/>
              <a:t>The existence of language in a community does </a:t>
            </a:r>
            <a:r>
              <a:rPr lang="en-US" sz="2400" i="1">
                <a:solidFill>
                  <a:schemeClr val="bg2"/>
                </a:solidFill>
              </a:rPr>
              <a:t>not</a:t>
            </a:r>
            <a:r>
              <a:rPr lang="en-US" sz="2400"/>
              <a:t> depend on someone importing a language for a community to learn. (Vocabulary may be borrowed, grammar</a:t>
            </a:r>
            <a:r>
              <a:rPr lang="en-US" sz="2400" smtClean="0"/>
              <a:t> seems not to be.</a:t>
            </a:r>
            <a:r>
              <a:rPr lang="en-US" sz="2400"/>
              <a:t>)</a:t>
            </a:r>
          </a:p>
          <a:p>
            <a:pPr marL="609600" indent="-609600" eaLnBrk="1" hangingPunct="1">
              <a:lnSpc>
                <a:spcPct val="90000"/>
              </a:lnSpc>
              <a:buFontTx/>
              <a:buAutoNum type="arabicParenBoth"/>
            </a:pPr>
            <a:endParaRPr lang="en-US" sz="2400"/>
          </a:p>
          <a:p>
            <a:pPr marL="609600" indent="-609600" eaLnBrk="1" hangingPunct="1">
              <a:lnSpc>
                <a:spcPct val="90000"/>
              </a:lnSpc>
              <a:buFontTx/>
              <a:buAutoNum type="arabicParenBoth"/>
            </a:pPr>
            <a:r>
              <a:rPr lang="en-US" sz="2400"/>
              <a:t>When children acquire language, they sometimes add </a:t>
            </a:r>
            <a:r>
              <a:rPr lang="en-US" sz="2400" i="1">
                <a:solidFill>
                  <a:schemeClr val="bg2"/>
                </a:solidFill>
              </a:rPr>
              <a:t>something</a:t>
            </a:r>
            <a:r>
              <a:rPr lang="en-US" sz="2400">
                <a:solidFill>
                  <a:schemeClr val="bg2"/>
                </a:solidFill>
              </a:rPr>
              <a:t> </a:t>
            </a:r>
            <a:r>
              <a:rPr lang="en-US" sz="2400" i="1">
                <a:solidFill>
                  <a:schemeClr val="bg2"/>
                </a:solidFill>
              </a:rPr>
              <a:t>extra</a:t>
            </a:r>
            <a:r>
              <a:rPr lang="en-US" sz="2400" i="1"/>
              <a:t>, </a:t>
            </a:r>
            <a:r>
              <a:rPr lang="en-US" sz="2400"/>
              <a:t> which is sometimes thought to be universal to human languages and part of children’s innate endowment for language. </a:t>
            </a:r>
          </a:p>
          <a:p>
            <a:pPr marL="609600" indent="-609600" eaLnBrk="1" hangingPunct="1">
              <a:lnSpc>
                <a:spcPct val="90000"/>
              </a:lnSpc>
              <a:buFontTx/>
              <a:buAutoNum type="arabicParenBoth"/>
            </a:pPr>
            <a:endParaRPr lang="en-US" sz="2400"/>
          </a:p>
          <a:p>
            <a:pPr marL="609600" indent="-609600" eaLnBrk="1" hangingPunct="1">
              <a:lnSpc>
                <a:spcPct val="90000"/>
              </a:lnSpc>
              <a:buFontTx/>
              <a:buAutoNum type="arabicParenBoth"/>
            </a:pPr>
            <a:r>
              <a:rPr lang="en-US" sz="2400"/>
              <a:t>Creoles tend to share the same features - which suggests human minds may tend to construct languages the same way.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0" y="0"/>
            <a:ext cx="9144000" cy="1143000"/>
          </a:xfrm>
        </p:spPr>
        <p:txBody>
          <a:bodyPr/>
          <a:lstStyle/>
          <a:p>
            <a:pPr eaLnBrk="1" hangingPunct="1"/>
            <a:r>
              <a:rPr lang="en-US" sz="3200"/>
              <a:t>From pidgin to creole: </a:t>
            </a:r>
            <a:br>
              <a:rPr lang="en-US" sz="3200"/>
            </a:br>
            <a:r>
              <a:rPr lang="en-US" sz="3200"/>
              <a:t>Nicaraguan Sign Language</a:t>
            </a:r>
          </a:p>
        </p:txBody>
      </p:sp>
      <p:sp>
        <p:nvSpPr>
          <p:cNvPr id="308227" name="Rectangle 3"/>
          <p:cNvSpPr>
            <a:spLocks noGrp="1" noChangeArrowheads="1"/>
          </p:cNvSpPr>
          <p:nvPr>
            <p:ph type="body" idx="4294967295"/>
          </p:nvPr>
        </p:nvSpPr>
        <p:spPr>
          <a:xfrm>
            <a:off x="0" y="1295400"/>
            <a:ext cx="8991600" cy="4114800"/>
          </a:xfrm>
        </p:spPr>
        <p:txBody>
          <a:bodyPr/>
          <a:lstStyle/>
          <a:p>
            <a:pPr eaLnBrk="1" hangingPunct="1">
              <a:buFontTx/>
              <a:buNone/>
            </a:pPr>
            <a:r>
              <a:rPr lang="en-US" sz="2000"/>
              <a:t>In 1978, the Nicaraguan government opened the nation’s first public schools for the deaf.  The deaf children who entered had no common sign language, but did have their own individual </a:t>
            </a:r>
            <a:r>
              <a:rPr lang="en-US" sz="2000" i="1">
                <a:solidFill>
                  <a:schemeClr val="bg2"/>
                </a:solidFill>
              </a:rPr>
              <a:t>home sign</a:t>
            </a:r>
            <a:r>
              <a:rPr lang="en-US" sz="2000">
                <a:solidFill>
                  <a:srgbClr val="FFFF00"/>
                </a:solidFill>
              </a:rPr>
              <a:t> </a:t>
            </a:r>
            <a:r>
              <a:rPr lang="en-US" sz="2000"/>
              <a:t>systems.</a:t>
            </a:r>
          </a:p>
          <a:p>
            <a:pPr eaLnBrk="1" hangingPunct="1">
              <a:buFontTx/>
              <a:buNone/>
            </a:pPr>
            <a:r>
              <a:rPr lang="en-US" sz="1600"/>
              <a:t>	Example English home signer: </a:t>
            </a:r>
          </a:p>
          <a:p>
            <a:pPr eaLnBrk="1" hangingPunct="1">
              <a:buFontTx/>
              <a:buNone/>
            </a:pPr>
            <a:r>
              <a:rPr lang="en-US" sz="1600"/>
              <a:t>	http://goldin-meadow-lab.uchicago.edu/Images/shovel.mov</a:t>
            </a:r>
          </a:p>
          <a:p>
            <a:pPr eaLnBrk="1" hangingPunct="1">
              <a:buFontTx/>
              <a:buNone/>
            </a:pPr>
            <a:endParaRPr lang="en-US" sz="2000"/>
          </a:p>
          <a:p>
            <a:pPr eaLnBrk="1" hangingPunct="1">
              <a:buFontTx/>
              <a:buNone/>
            </a:pPr>
            <a:endParaRPr lang="en-US" sz="2000"/>
          </a:p>
          <a:p>
            <a:pPr eaLnBrk="1" hangingPunct="1">
              <a:buFontTx/>
              <a:buNone/>
            </a:pPr>
            <a:endParaRPr lang="en-US" sz="2000"/>
          </a:p>
          <a:p>
            <a:pPr eaLnBrk="1" hangingPunct="1">
              <a:buFontTx/>
              <a:buNone/>
            </a:pPr>
            <a:endParaRPr lang="en-US" sz="2000"/>
          </a:p>
        </p:txBody>
      </p:sp>
      <p:pic>
        <p:nvPicPr>
          <p:cNvPr id="308232" name="Picture 8" descr="/Users/lspearl/Desktop/Courses/course media/shovel.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905000" y="2971800"/>
            <a:ext cx="4370388" cy="327818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0823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8232"/>
                                        </p:tgtEl>
                                      </p:cBhvr>
                                    </p:cmd>
                                  </p:childTnLst>
                                </p:cTn>
                              </p:par>
                            </p:childTnLst>
                          </p:cTn>
                        </p:par>
                      </p:childTnLst>
                    </p:cTn>
                  </p:par>
                </p:childTnLst>
              </p:cTn>
              <p:nextCondLst>
                <p:cond evt="onClick" delay="0">
                  <p:tgtEl>
                    <p:spTgt spid="308232"/>
                  </p:tgtEl>
                </p:cond>
              </p:nextCondLst>
            </p:seq>
            <p:video>
              <p:cMediaNode>
                <p:cTn id="7" fill="hold" display="0">
                  <p:stCondLst>
                    <p:cond delay="indefinite"/>
                  </p:stCondLst>
                  <p:endCondLst>
                    <p:cond evt="onNext" delay="0">
                      <p:tgtEl>
                        <p:sldTgt/>
                      </p:tgtEl>
                    </p:cond>
                    <p:cond evt="onPrev" delay="0">
                      <p:tgtEl>
                        <p:sldTgt/>
                      </p:tgtEl>
                    </p:cond>
                  </p:endCondLst>
                </p:cTn>
                <p:tgtEl>
                  <p:spTgt spid="30823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latin typeface="Calibri"/>
                <a:ea typeface="Osaka" pitchFamily="-84" charset="-128"/>
                <a:cs typeface="Osaka" pitchFamily="-84" charset="-128"/>
              </a:rPr>
              <a:t>From pidgin to creole: </a:t>
            </a:r>
            <a:br>
              <a:rPr lang="en-US" sz="3200" b="0">
                <a:solidFill>
                  <a:schemeClr val="tx2"/>
                </a:solidFill>
                <a:latin typeface="Calibri"/>
                <a:ea typeface="Osaka" pitchFamily="-84" charset="-128"/>
                <a:cs typeface="Osaka" pitchFamily="-84" charset="-128"/>
              </a:rPr>
            </a:br>
            <a:r>
              <a:rPr lang="en-US" sz="3200" b="0">
                <a:solidFill>
                  <a:schemeClr val="tx2"/>
                </a:solidFill>
                <a:latin typeface="Calibri"/>
                <a:ea typeface="Osaka" pitchFamily="-84" charset="-128"/>
                <a:cs typeface="Osaka" pitchFamily="-84" charset="-128"/>
              </a:rPr>
              <a:t>Nicaraguan Sign Language</a:t>
            </a:r>
          </a:p>
        </p:txBody>
      </p:sp>
      <p:sp>
        <p:nvSpPr>
          <p:cNvPr id="376835" name="Rectangle 3"/>
          <p:cNvSpPr>
            <a:spLocks noChangeArrowheads="1"/>
          </p:cNvSpPr>
          <p:nvPr/>
        </p:nvSpPr>
        <p:spPr bwMode="auto">
          <a:xfrm>
            <a:off x="0" y="1295400"/>
            <a:ext cx="89916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Once the children were in contact with each other, a new common sign language emerged: Nicaraguan Sign Language.</a:t>
            </a:r>
          </a:p>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p:txBody>
      </p:sp>
      <p:sp>
        <p:nvSpPr>
          <p:cNvPr id="376836" name="TextBox 7"/>
          <p:cNvSpPr txBox="1">
            <a:spLocks noChangeArrowheads="1"/>
          </p:cNvSpPr>
          <p:nvPr/>
        </p:nvSpPr>
        <p:spPr bwMode="auto">
          <a:xfrm>
            <a:off x="304800" y="3276600"/>
            <a:ext cx="8418513" cy="457200"/>
          </a:xfrm>
          <a:prstGeom prst="rect">
            <a:avLst/>
          </a:prstGeom>
          <a:noFill/>
          <a:ln w="9525">
            <a:noFill/>
            <a:miter lim="800000"/>
            <a:headEnd/>
            <a:tailEnd/>
          </a:ln>
        </p:spPr>
        <p:txBody>
          <a:bodyPr wrap="none">
            <a:prstTxWarp prst="textNoShape">
              <a:avLst/>
            </a:prstTxWarp>
            <a:spAutoFit/>
          </a:bodyPr>
          <a:lstStyle/>
          <a:p>
            <a:r>
              <a:rPr lang="en-US" b="0">
                <a:latin typeface="Calibri"/>
              </a:rPr>
              <a:t>http://www.pbs.org/wgbh/evolution/library/07/2/l_072_04.html</a:t>
            </a:r>
          </a:p>
        </p:txBody>
      </p:sp>
      <p:pic>
        <p:nvPicPr>
          <p:cNvPr id="376837" name="Picture 5" descr="Children signing, Anne Senghas"/>
          <p:cNvPicPr>
            <a:picLocks noChangeAspect="1" noChangeArrowheads="1"/>
          </p:cNvPicPr>
          <p:nvPr/>
        </p:nvPicPr>
        <p:blipFill>
          <a:blip r:embed="rId2"/>
          <a:srcRect/>
          <a:stretch>
            <a:fillRect/>
          </a:stretch>
        </p:blipFill>
        <p:spPr bwMode="auto">
          <a:xfrm>
            <a:off x="1219200" y="4191000"/>
            <a:ext cx="1371600" cy="1371600"/>
          </a:xfrm>
          <a:prstGeom prst="rect">
            <a:avLst/>
          </a:prstGeom>
          <a:noFill/>
          <a:ln w="9525">
            <a:noFill/>
            <a:miter lim="800000"/>
            <a:headEnd/>
            <a:tailEnd/>
          </a:ln>
        </p:spPr>
      </p:pic>
      <p:pic>
        <p:nvPicPr>
          <p:cNvPr id="376838" name="Picture 6" descr="language020905_2"/>
          <p:cNvPicPr>
            <a:picLocks noChangeAspect="1" noChangeArrowheads="1"/>
          </p:cNvPicPr>
          <p:nvPr/>
        </p:nvPicPr>
        <p:blipFill>
          <a:blip r:embed="rId3"/>
          <a:srcRect/>
          <a:stretch>
            <a:fillRect/>
          </a:stretch>
        </p:blipFill>
        <p:spPr bwMode="auto">
          <a:xfrm>
            <a:off x="5257800" y="4038600"/>
            <a:ext cx="2068513" cy="1371600"/>
          </a:xfrm>
          <a:prstGeom prst="rect">
            <a:avLst/>
          </a:prstGeom>
          <a:noFill/>
          <a:ln w="9525">
            <a:noFill/>
            <a:miter lim="800000"/>
            <a:headEnd/>
            <a:tailEnd/>
          </a:ln>
        </p:spPr>
      </p:pic>
      <p:pic>
        <p:nvPicPr>
          <p:cNvPr id="376839" name="Picture 7" descr="language020905_4"/>
          <p:cNvPicPr>
            <a:picLocks noChangeAspect="1" noChangeArrowheads="1"/>
          </p:cNvPicPr>
          <p:nvPr/>
        </p:nvPicPr>
        <p:blipFill>
          <a:blip r:embed="rId4"/>
          <a:srcRect/>
          <a:stretch>
            <a:fillRect/>
          </a:stretch>
        </p:blipFill>
        <p:spPr bwMode="auto">
          <a:xfrm>
            <a:off x="3200400" y="4191000"/>
            <a:ext cx="1792288" cy="1295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4"/>
          <p:cNvSpPr>
            <a:spLocks noGrp="1" noChangeArrowheads="1"/>
          </p:cNvSpPr>
          <p:nvPr>
            <p:ph type="title" idx="4294967295"/>
          </p:nvPr>
        </p:nvSpPr>
        <p:spPr>
          <a:xfrm>
            <a:off x="0" y="0"/>
            <a:ext cx="9144000" cy="1143000"/>
          </a:xfrm>
          <a:noFill/>
        </p:spPr>
        <p:txBody>
          <a:bodyPr/>
          <a:lstStyle/>
          <a:p>
            <a:pPr eaLnBrk="1" hangingPunct="1"/>
            <a:r>
              <a:rPr lang="en-US" sz="3200"/>
              <a:t>From pidgin to creole: </a:t>
            </a:r>
            <a:br>
              <a:rPr lang="en-US" sz="3200"/>
            </a:br>
            <a:r>
              <a:rPr lang="en-US" sz="3200"/>
              <a:t>Nicaraguan Sign Language</a:t>
            </a:r>
          </a:p>
        </p:txBody>
      </p:sp>
      <p:sp>
        <p:nvSpPr>
          <p:cNvPr id="310275" name="Rectangle 5"/>
          <p:cNvSpPr>
            <a:spLocks noGrp="1" noChangeArrowheads="1"/>
          </p:cNvSpPr>
          <p:nvPr>
            <p:ph type="body" idx="4294967295"/>
          </p:nvPr>
        </p:nvSpPr>
        <p:spPr>
          <a:xfrm>
            <a:off x="0" y="1295400"/>
            <a:ext cx="9144000" cy="4114800"/>
          </a:xfrm>
          <a:noFill/>
        </p:spPr>
        <p:txBody>
          <a:bodyPr/>
          <a:lstStyle/>
          <a:p>
            <a:pPr eaLnBrk="1" hangingPunct="1">
              <a:buFontTx/>
              <a:buNone/>
            </a:pPr>
            <a:r>
              <a:rPr lang="en-US" sz="2400"/>
              <a:t>Ann Senghas (Senghas &amp; Coppola 2001) studied the language of children who arrived to the school at a young age vs. children who arrived when they were older.</a:t>
            </a:r>
          </a:p>
          <a:p>
            <a:pPr eaLnBrk="1" hangingPunct="1">
              <a:buFontTx/>
              <a:buNone/>
            </a:pPr>
            <a:endParaRPr lang="en-US" sz="2400"/>
          </a:p>
          <a:p>
            <a:pPr eaLnBrk="1" hangingPunct="1">
              <a:buFontTx/>
              <a:buNone/>
            </a:pPr>
            <a:endParaRPr lang="en-US" sz="2400"/>
          </a:p>
        </p:txBody>
      </p:sp>
      <p:sp>
        <p:nvSpPr>
          <p:cNvPr id="310276" name="AutoShape 7"/>
          <p:cNvSpPr>
            <a:spLocks noChangeArrowheads="1"/>
          </p:cNvSpPr>
          <p:nvPr/>
        </p:nvSpPr>
        <p:spPr bwMode="auto">
          <a:xfrm>
            <a:off x="228600" y="3962400"/>
            <a:ext cx="8534400" cy="838200"/>
          </a:xfrm>
          <a:prstGeom prst="roundRect">
            <a:avLst>
              <a:gd name="adj" fmla="val 16667"/>
            </a:avLst>
          </a:prstGeom>
          <a:gradFill rotWithShape="0">
            <a:gsLst>
              <a:gs pos="0">
                <a:schemeClr val="bg2"/>
              </a:gs>
              <a:gs pos="100000">
                <a:srgbClr val="0C6034"/>
              </a:gs>
            </a:gsLst>
            <a:lin ang="0" scaled="1"/>
          </a:gradFill>
          <a:ln w="9525">
            <a:solidFill>
              <a:schemeClr val="tx1"/>
            </a:solidFill>
            <a:round/>
            <a:headEnd/>
            <a:tailEnd/>
          </a:ln>
        </p:spPr>
        <p:txBody>
          <a:bodyPr wrap="none" anchor="ctr">
            <a:prstTxWarp prst="textNoShape">
              <a:avLst/>
            </a:prstTxWarp>
          </a:bodyPr>
          <a:lstStyle/>
          <a:p>
            <a:endParaRPr lang="en-US">
              <a:latin typeface="Calibri"/>
            </a:endParaRPr>
          </a:p>
        </p:txBody>
      </p:sp>
      <p:sp>
        <p:nvSpPr>
          <p:cNvPr id="310277" name="Text Box 8"/>
          <p:cNvSpPr txBox="1">
            <a:spLocks noChangeArrowheads="1"/>
          </p:cNvSpPr>
          <p:nvPr/>
        </p:nvSpPr>
        <p:spPr bwMode="auto">
          <a:xfrm>
            <a:off x="304800" y="2895600"/>
            <a:ext cx="5562600" cy="830997"/>
          </a:xfrm>
          <a:prstGeom prst="rect">
            <a:avLst/>
          </a:prstGeom>
          <a:noFill/>
          <a:ln w="9525">
            <a:noFill/>
            <a:miter lim="800000"/>
            <a:headEnd/>
            <a:tailEnd/>
          </a:ln>
        </p:spPr>
        <p:txBody>
          <a:bodyPr>
            <a:prstTxWarp prst="textNoShape">
              <a:avLst/>
            </a:prstTxWarp>
            <a:spAutoFit/>
          </a:bodyPr>
          <a:lstStyle/>
          <a:p>
            <a:r>
              <a:rPr lang="en-US" b="0">
                <a:solidFill>
                  <a:schemeClr val="bg2"/>
                </a:solidFill>
                <a:latin typeface="Calibri"/>
              </a:rPr>
              <a:t>Language of younger children: structurally complex (more like creole)</a:t>
            </a:r>
          </a:p>
        </p:txBody>
      </p:sp>
      <p:sp>
        <p:nvSpPr>
          <p:cNvPr id="310278" name="Text Box 9"/>
          <p:cNvSpPr txBox="1">
            <a:spLocks noChangeArrowheads="1"/>
          </p:cNvSpPr>
          <p:nvPr/>
        </p:nvSpPr>
        <p:spPr bwMode="auto">
          <a:xfrm>
            <a:off x="3276600" y="5105400"/>
            <a:ext cx="5562600" cy="830997"/>
          </a:xfrm>
          <a:prstGeom prst="rect">
            <a:avLst/>
          </a:prstGeom>
          <a:noFill/>
          <a:ln w="9525">
            <a:noFill/>
            <a:miter lim="800000"/>
            <a:headEnd/>
            <a:tailEnd/>
          </a:ln>
        </p:spPr>
        <p:txBody>
          <a:bodyPr>
            <a:prstTxWarp prst="textNoShape">
              <a:avLst/>
            </a:prstTxWarp>
            <a:spAutoFit/>
          </a:bodyPr>
          <a:lstStyle/>
          <a:p>
            <a:r>
              <a:rPr lang="en-US" b="0">
                <a:solidFill>
                  <a:srgbClr val="0C6034"/>
                </a:solidFill>
                <a:latin typeface="Calibri"/>
              </a:rPr>
              <a:t>Language of older children: structurally simpler (more like pidgin)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4"/>
          <p:cNvPicPr>
            <a:picLocks noChangeAspect="1" noChangeArrowheads="1"/>
          </p:cNvPicPr>
          <p:nvPr/>
        </p:nvPicPr>
        <p:blipFill>
          <a:blip r:embed="rId3"/>
          <a:srcRect/>
          <a:stretch>
            <a:fillRect/>
          </a:stretch>
        </p:blipFill>
        <p:spPr bwMode="auto">
          <a:xfrm>
            <a:off x="152400" y="381000"/>
            <a:ext cx="6183313" cy="5853113"/>
          </a:xfrm>
          <a:prstGeom prst="rect">
            <a:avLst/>
          </a:prstGeom>
          <a:noFill/>
          <a:ln w="9525">
            <a:noFill/>
            <a:miter lim="800000"/>
            <a:headEnd/>
            <a:tailEnd/>
          </a:ln>
        </p:spPr>
      </p:pic>
      <p:sp>
        <p:nvSpPr>
          <p:cNvPr id="312323" name="Text Box 5"/>
          <p:cNvSpPr txBox="1">
            <a:spLocks noChangeArrowheads="1"/>
          </p:cNvSpPr>
          <p:nvPr/>
        </p:nvSpPr>
        <p:spPr bwMode="auto">
          <a:xfrm>
            <a:off x="6499225" y="1592263"/>
            <a:ext cx="2416175" cy="249299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Calibri"/>
              </a:rPr>
              <a:t>Inflection</a:t>
            </a:r>
            <a:r>
              <a:rPr lang="en-US" b="0">
                <a:latin typeface="Calibri"/>
              </a:rPr>
              <a:t>:</a:t>
            </a:r>
          </a:p>
          <a:p>
            <a:pPr>
              <a:spcBef>
                <a:spcPct val="50000"/>
              </a:spcBef>
            </a:pPr>
            <a:r>
              <a:rPr lang="en-US" b="0">
                <a:latin typeface="Calibri"/>
              </a:rPr>
              <a:t>He like</a:t>
            </a:r>
            <a:r>
              <a:rPr lang="en-US" b="0">
                <a:solidFill>
                  <a:srgbClr val="B3129A"/>
                </a:solidFill>
                <a:latin typeface="Calibri"/>
              </a:rPr>
              <a:t>s</a:t>
            </a:r>
            <a:r>
              <a:rPr lang="en-US" b="0">
                <a:latin typeface="Calibri"/>
              </a:rPr>
              <a:t> me.</a:t>
            </a:r>
          </a:p>
          <a:p>
            <a:pPr>
              <a:spcBef>
                <a:spcPct val="50000"/>
              </a:spcBef>
            </a:pPr>
            <a:r>
              <a:rPr lang="en-US" b="0">
                <a:latin typeface="Calibri"/>
              </a:rPr>
              <a:t>(as opposed to “he </a:t>
            </a:r>
            <a:r>
              <a:rPr lang="en-US" b="0">
                <a:solidFill>
                  <a:srgbClr val="B3129A"/>
                </a:solidFill>
                <a:latin typeface="Calibri"/>
              </a:rPr>
              <a:t>like</a:t>
            </a:r>
            <a:r>
              <a:rPr lang="en-US" b="0">
                <a:latin typeface="Calibri"/>
              </a:rPr>
              <a:t> me”)</a:t>
            </a:r>
          </a:p>
          <a:p>
            <a:pPr>
              <a:spcBef>
                <a:spcPct val="50000"/>
              </a:spcBef>
            </a:pPr>
            <a:endParaRPr lang="en-US" b="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4"/>
          <p:cNvPicPr>
            <a:picLocks noChangeAspect="1" noChangeArrowheads="1"/>
          </p:cNvPicPr>
          <p:nvPr/>
        </p:nvPicPr>
        <p:blipFill>
          <a:blip r:embed="rId3"/>
          <a:srcRect/>
          <a:stretch>
            <a:fillRect/>
          </a:stretch>
        </p:blipFill>
        <p:spPr bwMode="auto">
          <a:xfrm>
            <a:off x="228600" y="381000"/>
            <a:ext cx="5451475" cy="5562600"/>
          </a:xfrm>
          <a:prstGeom prst="rect">
            <a:avLst/>
          </a:prstGeom>
          <a:noFill/>
          <a:ln w="9525">
            <a:noFill/>
            <a:miter lim="800000"/>
            <a:headEnd/>
            <a:tailEnd/>
          </a:ln>
        </p:spPr>
      </p:pic>
      <p:sp>
        <p:nvSpPr>
          <p:cNvPr id="314371" name="Text Box 5"/>
          <p:cNvSpPr txBox="1">
            <a:spLocks noChangeArrowheads="1"/>
          </p:cNvSpPr>
          <p:nvPr/>
        </p:nvSpPr>
        <p:spPr bwMode="auto">
          <a:xfrm>
            <a:off x="6499225" y="1592263"/>
            <a:ext cx="2416175" cy="249299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folHlink"/>
                </a:solidFill>
                <a:latin typeface="Calibri"/>
              </a:rPr>
              <a:t>Agreement</a:t>
            </a:r>
            <a:r>
              <a:rPr lang="en-US" b="0">
                <a:latin typeface="Calibri"/>
              </a:rPr>
              <a:t>:</a:t>
            </a:r>
          </a:p>
          <a:p>
            <a:pPr>
              <a:spcBef>
                <a:spcPct val="50000"/>
              </a:spcBef>
            </a:pPr>
            <a:r>
              <a:rPr lang="en-US" b="0">
                <a:latin typeface="Calibri"/>
              </a:rPr>
              <a:t>He </a:t>
            </a:r>
            <a:r>
              <a:rPr lang="en-US" b="0">
                <a:solidFill>
                  <a:srgbClr val="B3129A"/>
                </a:solidFill>
                <a:latin typeface="Calibri"/>
              </a:rPr>
              <a:t>is</a:t>
            </a:r>
            <a:r>
              <a:rPr lang="en-US" b="0">
                <a:latin typeface="Calibri"/>
              </a:rPr>
              <a:t> smiling.</a:t>
            </a:r>
          </a:p>
          <a:p>
            <a:pPr>
              <a:spcBef>
                <a:spcPct val="50000"/>
              </a:spcBef>
            </a:pPr>
            <a:r>
              <a:rPr lang="en-US" b="0">
                <a:latin typeface="Calibri"/>
              </a:rPr>
              <a:t>(as opposed to “he </a:t>
            </a:r>
            <a:r>
              <a:rPr lang="en-US" b="0">
                <a:solidFill>
                  <a:srgbClr val="B3129A"/>
                </a:solidFill>
                <a:latin typeface="Calibri"/>
              </a:rPr>
              <a:t>are</a:t>
            </a:r>
            <a:r>
              <a:rPr lang="en-US" b="0">
                <a:latin typeface="Calibri"/>
              </a:rPr>
              <a:t> smiling”)</a:t>
            </a:r>
          </a:p>
          <a:p>
            <a:pPr>
              <a:spcBef>
                <a:spcPct val="50000"/>
              </a:spcBef>
            </a:pPr>
            <a:endParaRPr lang="en-US" b="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4"/>
          <p:cNvSpPr>
            <a:spLocks noGrp="1" noChangeArrowheads="1"/>
          </p:cNvSpPr>
          <p:nvPr>
            <p:ph type="title" idx="4294967295"/>
          </p:nvPr>
        </p:nvSpPr>
        <p:spPr>
          <a:xfrm>
            <a:off x="0" y="0"/>
            <a:ext cx="9144000" cy="1143000"/>
          </a:xfrm>
          <a:noFill/>
        </p:spPr>
        <p:txBody>
          <a:bodyPr/>
          <a:lstStyle/>
          <a:p>
            <a:pPr eaLnBrk="1" hangingPunct="1"/>
            <a:r>
              <a:rPr lang="en-US" sz="3200"/>
              <a:t>From pidgin to creole: </a:t>
            </a:r>
            <a:br>
              <a:rPr lang="en-US" sz="3200"/>
            </a:br>
            <a:r>
              <a:rPr lang="en-US" sz="3200"/>
              <a:t>Nicaraguan Sign Language</a:t>
            </a:r>
          </a:p>
        </p:txBody>
      </p:sp>
      <p:sp>
        <p:nvSpPr>
          <p:cNvPr id="316419" name="Rectangle 5"/>
          <p:cNvSpPr>
            <a:spLocks noGrp="1" noChangeArrowheads="1"/>
          </p:cNvSpPr>
          <p:nvPr>
            <p:ph type="body" idx="4294967295"/>
          </p:nvPr>
        </p:nvSpPr>
        <p:spPr>
          <a:xfrm>
            <a:off x="0" y="1295400"/>
            <a:ext cx="9144000" cy="4114800"/>
          </a:xfrm>
          <a:noFill/>
        </p:spPr>
        <p:txBody>
          <a:bodyPr/>
          <a:lstStyle/>
          <a:p>
            <a:pPr eaLnBrk="1" hangingPunct="1">
              <a:buFontTx/>
              <a:buNone/>
            </a:pPr>
            <a:r>
              <a:rPr lang="en-US" sz="2400"/>
              <a:t>Use of spatial modification: if two signs are made in the same spatial location, it indicates that one sign modifies the other (ex: “tall” in same location as “king” = “tall king”</a:t>
            </a:r>
          </a:p>
          <a:p>
            <a:pPr eaLnBrk="1" hangingPunct="1">
              <a:buFontTx/>
              <a:buNone/>
            </a:pPr>
            <a:endParaRPr lang="en-US" sz="2400"/>
          </a:p>
          <a:p>
            <a:pPr eaLnBrk="1" hangingPunct="1">
              <a:buFontTx/>
              <a:buNone/>
            </a:pPr>
            <a:endParaRPr lang="en-US" sz="2400"/>
          </a:p>
        </p:txBody>
      </p:sp>
      <p:sp>
        <p:nvSpPr>
          <p:cNvPr id="316421" name="Text Box 7"/>
          <p:cNvSpPr txBox="1">
            <a:spLocks noChangeArrowheads="1"/>
          </p:cNvSpPr>
          <p:nvPr/>
        </p:nvSpPr>
        <p:spPr bwMode="auto">
          <a:xfrm>
            <a:off x="304800" y="2895600"/>
            <a:ext cx="7848600" cy="830997"/>
          </a:xfrm>
          <a:prstGeom prst="rect">
            <a:avLst/>
          </a:prstGeom>
          <a:noFill/>
          <a:ln w="9525">
            <a:noFill/>
            <a:miter lim="800000"/>
            <a:headEnd/>
            <a:tailEnd/>
          </a:ln>
        </p:spPr>
        <p:txBody>
          <a:bodyPr>
            <a:prstTxWarp prst="textNoShape">
              <a:avLst/>
            </a:prstTxWarp>
            <a:spAutoFit/>
          </a:bodyPr>
          <a:lstStyle/>
          <a:p>
            <a:r>
              <a:rPr lang="en-US" b="0">
                <a:solidFill>
                  <a:schemeClr val="bg2"/>
                </a:solidFill>
                <a:latin typeface="Calibri"/>
              </a:rPr>
              <a:t>Language of younger children: more spatial modification (the younger they were, the more they used it)</a:t>
            </a:r>
          </a:p>
        </p:txBody>
      </p:sp>
      <p:sp>
        <p:nvSpPr>
          <p:cNvPr id="316422" name="Text Box 8"/>
          <p:cNvSpPr txBox="1">
            <a:spLocks noChangeArrowheads="1"/>
          </p:cNvSpPr>
          <p:nvPr/>
        </p:nvSpPr>
        <p:spPr bwMode="auto">
          <a:xfrm>
            <a:off x="3276600" y="5105400"/>
            <a:ext cx="5562600" cy="830997"/>
          </a:xfrm>
          <a:prstGeom prst="rect">
            <a:avLst/>
          </a:prstGeom>
          <a:noFill/>
          <a:ln w="9525">
            <a:noFill/>
            <a:miter lim="800000"/>
            <a:headEnd/>
            <a:tailEnd/>
          </a:ln>
        </p:spPr>
        <p:txBody>
          <a:bodyPr>
            <a:prstTxWarp prst="textNoShape">
              <a:avLst/>
            </a:prstTxWarp>
            <a:spAutoFit/>
          </a:bodyPr>
          <a:lstStyle/>
          <a:p>
            <a:r>
              <a:rPr lang="en-US" b="0">
                <a:solidFill>
                  <a:srgbClr val="0C6034"/>
                </a:solidFill>
                <a:latin typeface="Calibri"/>
              </a:rPr>
              <a:t>Language of older children: less spatial modification</a:t>
            </a:r>
          </a:p>
        </p:txBody>
      </p:sp>
      <p:sp>
        <p:nvSpPr>
          <p:cNvPr id="316423" name="AutoShape 7"/>
          <p:cNvSpPr>
            <a:spLocks noChangeArrowheads="1"/>
          </p:cNvSpPr>
          <p:nvPr/>
        </p:nvSpPr>
        <p:spPr bwMode="auto">
          <a:xfrm>
            <a:off x="228600" y="3962400"/>
            <a:ext cx="8534400" cy="838200"/>
          </a:xfrm>
          <a:prstGeom prst="roundRect">
            <a:avLst>
              <a:gd name="adj" fmla="val 16667"/>
            </a:avLst>
          </a:prstGeom>
          <a:gradFill rotWithShape="0">
            <a:gsLst>
              <a:gs pos="0">
                <a:schemeClr val="bg2"/>
              </a:gs>
              <a:gs pos="100000">
                <a:srgbClr val="0C6034"/>
              </a:gs>
            </a:gsLst>
            <a:lin ang="0" scaled="1"/>
          </a:gradFill>
          <a:ln w="9525">
            <a:solidFill>
              <a:schemeClr val="tx1"/>
            </a:solidFill>
            <a:round/>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4"/>
          <p:cNvSpPr>
            <a:spLocks noGrp="1" noChangeArrowheads="1"/>
          </p:cNvSpPr>
          <p:nvPr>
            <p:ph type="title" idx="4294967295"/>
          </p:nvPr>
        </p:nvSpPr>
        <p:spPr>
          <a:xfrm>
            <a:off x="0" y="0"/>
            <a:ext cx="9144000" cy="1143000"/>
          </a:xfrm>
          <a:noFill/>
        </p:spPr>
        <p:txBody>
          <a:bodyPr/>
          <a:lstStyle/>
          <a:p>
            <a:pPr eaLnBrk="1" hangingPunct="1"/>
            <a:r>
              <a:rPr lang="en-US" sz="3200"/>
              <a:t>From pidgin to creole: </a:t>
            </a:r>
            <a:br>
              <a:rPr lang="en-US" sz="3200"/>
            </a:br>
            <a:r>
              <a:rPr lang="en-US" sz="3200"/>
              <a:t>Nicaraguan Sign Language</a:t>
            </a:r>
          </a:p>
        </p:txBody>
      </p:sp>
      <p:sp>
        <p:nvSpPr>
          <p:cNvPr id="318467" name="Rectangle 5"/>
          <p:cNvSpPr>
            <a:spLocks noGrp="1" noChangeArrowheads="1"/>
          </p:cNvSpPr>
          <p:nvPr>
            <p:ph type="body" idx="4294967295"/>
          </p:nvPr>
        </p:nvSpPr>
        <p:spPr>
          <a:xfrm>
            <a:off x="0" y="1295400"/>
            <a:ext cx="9144000" cy="4114800"/>
          </a:xfrm>
          <a:noFill/>
        </p:spPr>
        <p:txBody>
          <a:bodyPr/>
          <a:lstStyle/>
          <a:p>
            <a:pPr eaLnBrk="1" hangingPunct="1">
              <a:buFontTx/>
              <a:buNone/>
            </a:pPr>
            <a:r>
              <a:rPr lang="en-US" sz="2400"/>
              <a:t>Implication: (young) children are the driving force of language creation here; they are the innovators and the ones who retain the more complex structures that result from these innovations</a:t>
            </a:r>
          </a:p>
          <a:p>
            <a:pPr eaLnBrk="1" hangingPunct="1">
              <a:buFontTx/>
              <a:buNone/>
            </a:pPr>
            <a:endParaRPr lang="en-US" sz="2400"/>
          </a:p>
          <a:p>
            <a:pPr eaLnBrk="1" hangingPunct="1">
              <a:buFontTx/>
              <a:buNone/>
            </a:pPr>
            <a:endParaRPr lang="en-US" sz="2400"/>
          </a:p>
        </p:txBody>
      </p:sp>
      <p:pic>
        <p:nvPicPr>
          <p:cNvPr id="318468" name="Picture 9"/>
          <p:cNvPicPr>
            <a:picLocks noChangeAspect="1" noChangeArrowheads="1"/>
          </p:cNvPicPr>
          <p:nvPr/>
        </p:nvPicPr>
        <p:blipFill>
          <a:blip r:embed="rId3"/>
          <a:srcRect/>
          <a:stretch>
            <a:fillRect/>
          </a:stretch>
        </p:blipFill>
        <p:spPr bwMode="auto">
          <a:xfrm>
            <a:off x="3276600" y="2971800"/>
            <a:ext cx="1981200" cy="2465388"/>
          </a:xfrm>
          <a:prstGeom prst="rect">
            <a:avLst/>
          </a:prstGeom>
          <a:noFill/>
          <a:ln w="63500">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685800" y="0"/>
            <a:ext cx="7772400" cy="1143000"/>
          </a:xfrm>
        </p:spPr>
        <p:txBody>
          <a:bodyPr/>
          <a:lstStyle/>
          <a:p>
            <a:pPr eaLnBrk="1" hangingPunct="1"/>
            <a:r>
              <a:rPr lang="en-US" sz="3200"/>
              <a:t>Language Bioprogram Hypothesis</a:t>
            </a:r>
          </a:p>
        </p:txBody>
      </p:sp>
      <p:sp>
        <p:nvSpPr>
          <p:cNvPr id="320515" name="Rectangle 3"/>
          <p:cNvSpPr>
            <a:spLocks noGrp="1" noChangeArrowheads="1"/>
          </p:cNvSpPr>
          <p:nvPr>
            <p:ph type="body" idx="4294967295"/>
          </p:nvPr>
        </p:nvSpPr>
        <p:spPr>
          <a:xfrm>
            <a:off x="0" y="1066800"/>
            <a:ext cx="8763000" cy="1676400"/>
          </a:xfrm>
        </p:spPr>
        <p:txBody>
          <a:bodyPr/>
          <a:lstStyle/>
          <a:p>
            <a:pPr eaLnBrk="1" hangingPunct="1">
              <a:buFontTx/>
              <a:buNone/>
            </a:pPr>
            <a:r>
              <a:rPr lang="en-US" sz="2400"/>
              <a:t>Proposed by Derek Bickerton: the capacity for language creation seen in creolization and the development of NSL is the same capacity that underlies language acquisition.</a:t>
            </a:r>
          </a:p>
        </p:txBody>
      </p:sp>
      <p:pic>
        <p:nvPicPr>
          <p:cNvPr id="320516" name="Picture 4"/>
          <p:cNvPicPr>
            <a:picLocks noChangeAspect="1" noChangeArrowheads="1"/>
          </p:cNvPicPr>
          <p:nvPr/>
        </p:nvPicPr>
        <p:blipFill>
          <a:blip r:embed="rId3"/>
          <a:srcRect/>
          <a:stretch>
            <a:fillRect/>
          </a:stretch>
        </p:blipFill>
        <p:spPr bwMode="auto">
          <a:xfrm>
            <a:off x="5562600" y="2514600"/>
            <a:ext cx="2816225" cy="2562225"/>
          </a:xfrm>
          <a:prstGeom prst="rect">
            <a:avLst/>
          </a:prstGeom>
          <a:noFill/>
          <a:ln w="9525">
            <a:noFill/>
            <a:miter lim="800000"/>
            <a:headEnd/>
            <a:tailEnd/>
          </a:ln>
        </p:spPr>
      </p:pic>
      <p:sp>
        <p:nvSpPr>
          <p:cNvPr id="320517" name="Rectangle 5"/>
          <p:cNvSpPr>
            <a:spLocks noChangeArrowheads="1"/>
          </p:cNvSpPr>
          <p:nvPr/>
        </p:nvSpPr>
        <p:spPr bwMode="auto">
          <a:xfrm>
            <a:off x="228600" y="2667000"/>
            <a:ext cx="5105400" cy="3657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solidFill>
                  <a:schemeClr val="bg2"/>
                </a:solidFill>
                <a:latin typeface="Calibri"/>
                <a:ea typeface="Osaka" pitchFamily="-84" charset="-128"/>
                <a:cs typeface="Osaka" pitchFamily="-84" charset="-128"/>
              </a:rPr>
              <a:t>Humans have an innate core knowledge about the structural properties human languages have. </a:t>
            </a:r>
          </a:p>
          <a:p>
            <a:pPr marL="342900" indent="-342900" eaLnBrk="1" hangingPunct="1">
              <a:spcBef>
                <a:spcPct val="20000"/>
              </a:spcBef>
            </a:pPr>
            <a:r>
              <a:rPr lang="en-US" sz="2000" b="0">
                <a:solidFill>
                  <a:schemeClr val="bg2"/>
                </a:solidFill>
                <a:latin typeface="Calibri"/>
                <a:ea typeface="Osaka" pitchFamily="-84" charset="-128"/>
                <a:cs typeface="Osaka" pitchFamily="-84" charset="-128"/>
              </a:rPr>
              <a:t>(domain-specific knowledge)</a:t>
            </a:r>
            <a:endParaRPr lang="en-US" sz="2000" b="0">
              <a:solidFill>
                <a:srgbClr val="FFFF00"/>
              </a:solidFill>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In accord with the generativist approach to language acquisition.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title" idx="4294967295"/>
          </p:nvPr>
        </p:nvSpPr>
        <p:spPr>
          <a:xfrm>
            <a:off x="685800" y="0"/>
            <a:ext cx="7772400" cy="1143000"/>
          </a:xfrm>
          <a:noFill/>
        </p:spPr>
        <p:txBody>
          <a:bodyPr/>
          <a:lstStyle/>
          <a:p>
            <a:pPr eaLnBrk="1" hangingPunct="1"/>
            <a:r>
              <a:rPr lang="en-US" sz="3200"/>
              <a:t>Language Bioprogram Hypothesis</a:t>
            </a:r>
          </a:p>
        </p:txBody>
      </p:sp>
      <p:sp>
        <p:nvSpPr>
          <p:cNvPr id="322563" name="Rectangle 5"/>
          <p:cNvSpPr>
            <a:spLocks noGrp="1" noChangeArrowheads="1"/>
          </p:cNvSpPr>
          <p:nvPr>
            <p:ph type="body" idx="4294967295"/>
          </p:nvPr>
        </p:nvSpPr>
        <p:spPr>
          <a:xfrm>
            <a:off x="0" y="1066800"/>
            <a:ext cx="8763000" cy="1676400"/>
          </a:xfrm>
          <a:noFill/>
        </p:spPr>
        <p:txBody>
          <a:bodyPr/>
          <a:lstStyle/>
          <a:p>
            <a:pPr eaLnBrk="1" hangingPunct="1">
              <a:buFontTx/>
              <a:buNone/>
            </a:pPr>
            <a:r>
              <a:rPr lang="en-US" sz="2400"/>
              <a:t>Proposed by Derek Bickerton: the capacity for language creation seen in creolization and the development of NSL is the same capacity that underlies language acquisition.</a:t>
            </a:r>
          </a:p>
        </p:txBody>
      </p:sp>
      <p:sp>
        <p:nvSpPr>
          <p:cNvPr id="322564" name="Rectangle 7"/>
          <p:cNvSpPr>
            <a:spLocks noChangeArrowheads="1"/>
          </p:cNvSpPr>
          <p:nvPr/>
        </p:nvSpPr>
        <p:spPr bwMode="auto">
          <a:xfrm>
            <a:off x="228600" y="2667000"/>
            <a:ext cx="5105400" cy="3657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solidFill>
                  <a:schemeClr val="hlink"/>
                </a:solidFill>
                <a:latin typeface="Calibri"/>
                <a:ea typeface="Osaka" pitchFamily="-84" charset="-128"/>
                <a:cs typeface="Osaka" pitchFamily="-84" charset="-128"/>
              </a:rPr>
              <a:t>But that “knowledge” may not be language-specific!  It could be statistical learning or pattern analysis abilities. </a:t>
            </a:r>
          </a:p>
          <a:p>
            <a:pPr marL="342900" indent="-342900" eaLnBrk="1" hangingPunct="1">
              <a:spcBef>
                <a:spcPct val="20000"/>
              </a:spcBef>
            </a:pPr>
            <a:r>
              <a:rPr lang="en-US" sz="2000" b="0">
                <a:solidFill>
                  <a:schemeClr val="hlink"/>
                </a:solidFill>
                <a:latin typeface="Calibri"/>
                <a:ea typeface="Osaka" pitchFamily="-84" charset="-128"/>
                <a:cs typeface="Osaka" pitchFamily="-84" charset="-128"/>
              </a:rPr>
              <a:t>(domain-general abilities)</a:t>
            </a:r>
          </a:p>
        </p:txBody>
      </p:sp>
      <p:pic>
        <p:nvPicPr>
          <p:cNvPr id="322565" name="Picture 8"/>
          <p:cNvPicPr>
            <a:picLocks noChangeAspect="1" noChangeArrowheads="1"/>
          </p:cNvPicPr>
          <p:nvPr/>
        </p:nvPicPr>
        <p:blipFill>
          <a:blip r:embed="rId3"/>
          <a:srcRect/>
          <a:stretch>
            <a:fillRect/>
          </a:stretch>
        </p:blipFill>
        <p:spPr bwMode="auto">
          <a:xfrm>
            <a:off x="5943600" y="3505200"/>
            <a:ext cx="2409825" cy="2579688"/>
          </a:xfrm>
          <a:prstGeom prst="rect">
            <a:avLst/>
          </a:prstGeom>
          <a:noFill/>
          <a:ln w="9525">
            <a:noFill/>
            <a:miter lim="800000"/>
            <a:headEnd/>
            <a:tailEnd/>
          </a:ln>
        </p:spPr>
      </p:pic>
      <p:sp>
        <p:nvSpPr>
          <p:cNvPr id="322566" name="AutoShape 9"/>
          <p:cNvSpPr>
            <a:spLocks noChangeArrowheads="1"/>
          </p:cNvSpPr>
          <p:nvPr/>
        </p:nvSpPr>
        <p:spPr bwMode="auto">
          <a:xfrm>
            <a:off x="152400" y="2514600"/>
            <a:ext cx="5181600" cy="1752600"/>
          </a:xfrm>
          <a:prstGeom prst="wedgeRoundRectCallout">
            <a:avLst>
              <a:gd name="adj1" fmla="val 71741"/>
              <a:gd name="adj2" fmla="val 53352"/>
              <a:gd name="adj3" fmla="val 16667"/>
            </a:avLst>
          </a:prstGeom>
          <a:noFill/>
          <a:ln w="9525">
            <a:solidFill>
              <a:schemeClr val="tx1"/>
            </a:solidFill>
            <a:miter lim="800000"/>
            <a:headEnd/>
            <a:tailEnd/>
          </a:ln>
        </p:spPr>
        <p:txBody>
          <a:bodyPr wrap="none" anchor="ctr">
            <a:prstTxWarp prst="textNoShape">
              <a:avLst/>
            </a:prstTxWarp>
          </a:bodyPr>
          <a:lstStyle/>
          <a:p>
            <a:pPr algn="ctr"/>
            <a:endParaRPr lang="en-US">
              <a:latin typeface="Calibri"/>
            </a:endParaRPr>
          </a:p>
        </p:txBody>
      </p:sp>
      <p:sp>
        <p:nvSpPr>
          <p:cNvPr id="322567" name="Text Box 10"/>
          <p:cNvSpPr txBox="1">
            <a:spLocks noChangeArrowheads="1"/>
          </p:cNvSpPr>
          <p:nvPr/>
        </p:nvSpPr>
        <p:spPr bwMode="auto">
          <a:xfrm>
            <a:off x="6080125" y="6067425"/>
            <a:ext cx="2072953" cy="461665"/>
          </a:xfrm>
          <a:prstGeom prst="rect">
            <a:avLst/>
          </a:prstGeom>
          <a:noFill/>
          <a:ln w="9525">
            <a:noFill/>
            <a:miter lim="800000"/>
            <a:headEnd/>
            <a:tailEnd/>
          </a:ln>
        </p:spPr>
        <p:txBody>
          <a:bodyPr wrap="none">
            <a:prstTxWarp prst="textNoShape">
              <a:avLst/>
            </a:prstTxWarp>
            <a:spAutoFit/>
          </a:bodyPr>
          <a:lstStyle/>
          <a:p>
            <a:r>
              <a:rPr lang="en-US" b="0">
                <a:latin typeface="Calibri"/>
              </a:rPr>
              <a:t>Elizabeth Bates</a:t>
            </a:r>
          </a:p>
        </p:txBody>
      </p:sp>
      <p:sp>
        <p:nvSpPr>
          <p:cNvPr id="322568" name="Text Box 11"/>
          <p:cNvSpPr txBox="1">
            <a:spLocks noChangeArrowheads="1"/>
          </p:cNvSpPr>
          <p:nvPr/>
        </p:nvSpPr>
        <p:spPr bwMode="auto">
          <a:xfrm>
            <a:off x="152400" y="4648200"/>
            <a:ext cx="5426075" cy="1323439"/>
          </a:xfrm>
          <a:prstGeom prst="rect">
            <a:avLst/>
          </a:prstGeom>
          <a:noFill/>
          <a:ln w="9525">
            <a:noFill/>
            <a:miter lim="800000"/>
            <a:headEnd/>
            <a:tailEnd/>
          </a:ln>
        </p:spPr>
        <p:txBody>
          <a:bodyPr>
            <a:prstTxWarp prst="textNoShape">
              <a:avLst/>
            </a:prstTxWarp>
            <a:spAutoFit/>
          </a:bodyPr>
          <a:lstStyle/>
          <a:p>
            <a:r>
              <a:rPr lang="en-US" sz="2000" b="0">
                <a:latin typeface="Calibri"/>
              </a:rPr>
              <a:t>Support for differences between children &amp; adult responses, given inconsistent input: Hudson Kam &amp; Newport (2005), Hudson Kam &amp; Newport (2009)</a:t>
            </a:r>
          </a:p>
          <a:p>
            <a:endParaRPr lang="en-US" sz="2000" b="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idx="4294967295"/>
          </p:nvPr>
        </p:nvSpPr>
        <p:spPr/>
        <p:txBody>
          <a:bodyPr/>
          <a:lstStyle/>
          <a:p>
            <a:pPr eaLnBrk="1" hangingPunct="1"/>
            <a:r>
              <a:rPr lang="en-US" sz="3200"/>
              <a:t>Announcements</a:t>
            </a:r>
          </a:p>
        </p:txBody>
      </p:sp>
      <p:sp>
        <p:nvSpPr>
          <p:cNvPr id="290819" name="Rectangle 3"/>
          <p:cNvSpPr>
            <a:spLocks noGrp="1" noChangeArrowheads="1"/>
          </p:cNvSpPr>
          <p:nvPr>
            <p:ph type="body" idx="4294967295"/>
          </p:nvPr>
        </p:nvSpPr>
        <p:spPr>
          <a:xfrm>
            <a:off x="304800" y="1676400"/>
            <a:ext cx="8534400" cy="4114800"/>
          </a:xfrm>
        </p:spPr>
        <p:txBody>
          <a:bodyPr/>
          <a:lstStyle/>
          <a:p>
            <a:pPr eaLnBrk="1" hangingPunct="1">
              <a:buFontTx/>
              <a:buNone/>
            </a:pPr>
            <a:endParaRPr lang="en-US" sz="2400" dirty="0"/>
          </a:p>
          <a:p>
            <a:pPr eaLnBrk="1" hangingPunct="1">
              <a:buFontTx/>
              <a:buNone/>
            </a:pPr>
            <a:r>
              <a:rPr lang="en-US" sz="2400" dirty="0"/>
              <a:t>Review questions for biological bases of languages available</a:t>
            </a:r>
          </a:p>
          <a:p>
            <a:pPr eaLnBrk="1" hangingPunct="1">
              <a:buFontTx/>
              <a:buNone/>
            </a:pPr>
            <a:endParaRPr lang="en-US" sz="2400" dirty="0"/>
          </a:p>
          <a:p>
            <a:pPr eaLnBrk="1" hangingPunct="1">
              <a:buFontTx/>
              <a:buNone/>
            </a:pPr>
            <a:r>
              <a:rPr lang="en-US" sz="2400" dirty="0"/>
              <a:t>Be working on HW1 (due 1</a:t>
            </a:r>
            <a:r>
              <a:rPr lang="en-US" sz="2400" dirty="0" smtClean="0"/>
              <a:t>/</a:t>
            </a:r>
            <a:r>
              <a:rPr lang="en-US" sz="2400" dirty="0" smtClean="0"/>
              <a:t>24</a:t>
            </a:r>
            <a:r>
              <a:rPr lang="en-US" sz="2400" dirty="0" smtClean="0"/>
              <a:t>/</a:t>
            </a:r>
            <a:r>
              <a:rPr lang="en-US" sz="2400" dirty="0"/>
              <a:t>13</a:t>
            </a:r>
            <a:r>
              <a:rPr lang="en-US" sz="2400" dirty="0" smtClean="0"/>
              <a:t>) – remember that collaboration is highly encouraged</a:t>
            </a:r>
          </a:p>
          <a:p>
            <a:pPr eaLnBrk="1" hangingPunct="1">
              <a:buFontTx/>
              <a:buNone/>
            </a:pPr>
            <a:endParaRPr lang="en-US" sz="2400" dirty="0"/>
          </a:p>
          <a:p>
            <a:pPr eaLnBrk="1" hangingPunct="1">
              <a:buFontTx/>
              <a:buNone/>
            </a:pPr>
            <a:endParaRPr lang="en-US" sz="2400" dirty="0" smtClean="0"/>
          </a:p>
          <a:p>
            <a:pPr eaLnBrk="1" hangingPunct="1">
              <a:buFontTx/>
              <a:buNone/>
            </a:pPr>
            <a:endParaRPr lang="en-US" sz="2400" dirty="0"/>
          </a:p>
          <a:p>
            <a:pPr eaLnBrk="1" hangingPunct="1">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a:xfrm>
            <a:off x="685800" y="914400"/>
            <a:ext cx="7772400" cy="1143000"/>
          </a:xfrm>
        </p:spPr>
        <p:txBody>
          <a:bodyPr/>
          <a:lstStyle/>
          <a:p>
            <a:pPr eaLnBrk="1" hangingPunct="1"/>
            <a:r>
              <a:rPr lang="en-US" sz="3600"/>
              <a:t>The Critical Period Hypothesis</a:t>
            </a:r>
            <a:endParaRPr lang="en-US"/>
          </a:p>
        </p:txBody>
      </p:sp>
      <p:pic>
        <p:nvPicPr>
          <p:cNvPr id="324611"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324612" name="Picture 14"/>
          <p:cNvPicPr>
            <a:picLocks noChangeAspect="1" noChangeArrowheads="1"/>
          </p:cNvPicPr>
          <p:nvPr/>
        </p:nvPicPr>
        <p:blipFill>
          <a:blip r:embed="rId4"/>
          <a:srcRect/>
          <a:stretch>
            <a:fillRect/>
          </a:stretch>
        </p:blipFill>
        <p:spPr bwMode="auto">
          <a:xfrm>
            <a:off x="2286000" y="2514600"/>
            <a:ext cx="4749800" cy="347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0" y="0"/>
            <a:ext cx="9144000" cy="1143000"/>
          </a:xfrm>
        </p:spPr>
        <p:txBody>
          <a:bodyPr/>
          <a:lstStyle/>
          <a:p>
            <a:pPr eaLnBrk="1" hangingPunct="1"/>
            <a:r>
              <a:rPr lang="en-US" sz="3200"/>
              <a:t>Critical &amp; sensitive periods</a:t>
            </a:r>
          </a:p>
        </p:txBody>
      </p:sp>
      <p:sp>
        <p:nvSpPr>
          <p:cNvPr id="326659" name="Rectangle 3"/>
          <p:cNvSpPr>
            <a:spLocks noGrp="1" noChangeArrowheads="1"/>
          </p:cNvSpPr>
          <p:nvPr>
            <p:ph type="body" idx="4294967295"/>
          </p:nvPr>
        </p:nvSpPr>
        <p:spPr>
          <a:xfrm>
            <a:off x="0" y="1066800"/>
            <a:ext cx="9144000" cy="5791200"/>
          </a:xfrm>
        </p:spPr>
        <p:txBody>
          <a:bodyPr/>
          <a:lstStyle/>
          <a:p>
            <a:pPr eaLnBrk="1" hangingPunct="1">
              <a:buFontTx/>
              <a:buNone/>
            </a:pPr>
            <a:r>
              <a:rPr lang="en-US" sz="2400"/>
              <a:t>“</a:t>
            </a:r>
            <a:r>
              <a:rPr lang="en-US" sz="2400">
                <a:solidFill>
                  <a:schemeClr val="bg2"/>
                </a:solidFill>
              </a:rPr>
              <a:t>critical period for language</a:t>
            </a:r>
            <a:r>
              <a:rPr lang="en-US" sz="2400"/>
              <a:t>” = biologically determined period during which language acquisition </a:t>
            </a:r>
            <a:r>
              <a:rPr lang="en-US" sz="2400">
                <a:solidFill>
                  <a:schemeClr val="bg2"/>
                </a:solidFill>
              </a:rPr>
              <a:t>must</a:t>
            </a:r>
            <a:r>
              <a:rPr lang="en-US" sz="2400"/>
              <a:t> occur in order for language to be learned fully and correctly</a:t>
            </a:r>
          </a:p>
          <a:p>
            <a:pPr eaLnBrk="1" hangingPunct="1">
              <a:buFontTx/>
              <a:buNone/>
            </a:pPr>
            <a:endParaRPr lang="en-US" sz="2400"/>
          </a:p>
          <a:p>
            <a:pPr eaLnBrk="1" hangingPunct="1">
              <a:buFontTx/>
              <a:buNone/>
            </a:pPr>
            <a:r>
              <a:rPr lang="en-US" sz="2400"/>
              <a:t>Other biologically determined deadlines:</a:t>
            </a:r>
          </a:p>
          <a:p>
            <a:pPr eaLnBrk="1" hangingPunct="1">
              <a:buFontTx/>
              <a:buNone/>
            </a:pPr>
            <a:r>
              <a:rPr lang="en-US" sz="2400"/>
              <a:t>	- </a:t>
            </a:r>
            <a:r>
              <a:rPr lang="en-US" sz="2400">
                <a:solidFill>
                  <a:schemeClr val="bg2"/>
                </a:solidFill>
              </a:rPr>
              <a:t>imprinting</a:t>
            </a:r>
            <a:r>
              <a:rPr lang="en-US" sz="2400"/>
              <a:t>: chicks &amp; ducklings follow first thing they see forever (it’s likely their mommy)</a:t>
            </a:r>
          </a:p>
          <a:p>
            <a:pPr eaLnBrk="1" hangingPunct="1">
              <a:buFontTx/>
              <a:buNone/>
            </a:pPr>
            <a:r>
              <a:rPr lang="en-US" sz="2400"/>
              <a:t>	- </a:t>
            </a:r>
            <a:r>
              <a:rPr lang="en-US" sz="2400">
                <a:solidFill>
                  <a:schemeClr val="bg2"/>
                </a:solidFill>
              </a:rPr>
              <a:t>visual cells in humans</a:t>
            </a:r>
            <a:r>
              <a:rPr lang="en-US" sz="2400"/>
              <a:t>: if cells for both eyes don’t receive visual input during the first year or so of life, they lose the ability to respond to visual input</a:t>
            </a:r>
          </a:p>
          <a:p>
            <a:pPr eaLnBrk="1" hangingPunct="1">
              <a:buFontTx/>
              <a:buNone/>
            </a:pPr>
            <a:endParaRPr lang="en-US" sz="2400"/>
          </a:p>
          <a:p>
            <a:pPr eaLnBrk="1" hangingPunct="1">
              <a:buFontTx/>
              <a:buNone/>
            </a:pPr>
            <a:r>
              <a:rPr lang="en-US" sz="2400"/>
              <a:t>“</a:t>
            </a:r>
            <a:r>
              <a:rPr lang="en-US" sz="2400">
                <a:solidFill>
                  <a:srgbClr val="B3129A"/>
                </a:solidFill>
              </a:rPr>
              <a:t>sensitive period</a:t>
            </a:r>
            <a:r>
              <a:rPr lang="en-US" sz="2400"/>
              <a:t>”: biologically determined period during which learning must occur for development to happen correctly, but development can </a:t>
            </a:r>
            <a:r>
              <a:rPr lang="en-US" sz="2400">
                <a:solidFill>
                  <a:srgbClr val="B3129A"/>
                </a:solidFill>
              </a:rPr>
              <a:t>still occur partially after this period</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54275" name="Rectangle 5"/>
          <p:cNvSpPr>
            <a:spLocks noGrp="1" noChangeArrowheads="1"/>
          </p:cNvSpPr>
          <p:nvPr>
            <p:ph type="body" idx="4294967295"/>
          </p:nvPr>
        </p:nvSpPr>
        <p:spPr>
          <a:xfrm>
            <a:off x="0" y="1066800"/>
            <a:ext cx="9144000" cy="5791200"/>
          </a:xfrm>
          <a:noFill/>
        </p:spPr>
        <p:txBody>
          <a:bodyPr/>
          <a:lstStyle/>
          <a:p>
            <a:pPr>
              <a:spcBef>
                <a:spcPct val="0"/>
              </a:spcBef>
              <a:buFontTx/>
              <a:buNone/>
            </a:pPr>
            <a:r>
              <a:rPr lang="en-US" sz="2400">
                <a:solidFill>
                  <a:schemeClr val="bg2"/>
                </a:solidFill>
              </a:rPr>
              <a:t>How do we test for a critical/sensitive period for language acquisition?</a:t>
            </a:r>
          </a:p>
        </p:txBody>
      </p:sp>
      <p:pic>
        <p:nvPicPr>
          <p:cNvPr id="328708" name="Picture 6"/>
          <p:cNvPicPr>
            <a:picLocks noChangeAspect="1" noChangeArrowheads="1"/>
          </p:cNvPicPr>
          <p:nvPr/>
        </p:nvPicPr>
        <p:blipFill>
          <a:blip r:embed="rId3"/>
          <a:srcRect/>
          <a:stretch>
            <a:fillRect/>
          </a:stretch>
        </p:blipFill>
        <p:spPr bwMode="auto">
          <a:xfrm>
            <a:off x="7239000" y="1600200"/>
            <a:ext cx="1181100" cy="1409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30755"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p>
          <a:p>
            <a:pPr eaLnBrk="1" hangingPunct="1">
              <a:buFontTx/>
              <a:buNone/>
            </a:pPr>
            <a:r>
              <a:rPr lang="en-US" sz="2400"/>
              <a:t>Ideal experiment: deprive children of all linguistic</a:t>
            </a:r>
          </a:p>
          <a:p>
            <a:pPr eaLnBrk="1" hangingPunct="1">
              <a:buFontTx/>
              <a:buNone/>
            </a:pPr>
            <a:r>
              <a:rPr lang="en-US" sz="2400"/>
              <a:t>input during the purported critical period and see</a:t>
            </a:r>
          </a:p>
          <a:p>
            <a:pPr eaLnBrk="1" hangingPunct="1">
              <a:buFontTx/>
              <a:buNone/>
            </a:pPr>
            <a:r>
              <a:rPr lang="en-US" sz="2400"/>
              <a:t>how language development occurs.</a:t>
            </a:r>
          </a:p>
          <a:p>
            <a:pPr eaLnBrk="1" hangingPunct="1">
              <a:buFontTx/>
              <a:buNone/>
            </a:pPr>
            <a:endParaRPr lang="en-US" sz="2400"/>
          </a:p>
          <a:p>
            <a:pPr eaLnBrk="1" hangingPunct="1">
              <a:buFontTx/>
              <a:buNone/>
            </a:pPr>
            <a:endParaRPr lang="en-US" sz="2400"/>
          </a:p>
          <a:p>
            <a:pPr eaLnBrk="1" hangingPunct="1">
              <a:buFontTx/>
              <a:buNone/>
            </a:pPr>
            <a:r>
              <a:rPr lang="en-US" sz="2400">
                <a:solidFill>
                  <a:schemeClr val="tx2"/>
                </a:solidFill>
              </a:rPr>
              <a:t>Problem: ideal experiment isn’t so ideal ethically or logistically</a:t>
            </a:r>
          </a:p>
        </p:txBody>
      </p:sp>
      <p:pic>
        <p:nvPicPr>
          <p:cNvPr id="330756" name="Picture 6"/>
          <p:cNvPicPr>
            <a:picLocks noChangeAspect="1" noChangeArrowheads="1"/>
          </p:cNvPicPr>
          <p:nvPr/>
        </p:nvPicPr>
        <p:blipFill>
          <a:blip r:embed="rId3"/>
          <a:srcRect/>
          <a:stretch>
            <a:fillRect/>
          </a:stretch>
        </p:blipFill>
        <p:spPr bwMode="auto">
          <a:xfrm>
            <a:off x="7239000" y="1600200"/>
            <a:ext cx="1181100" cy="1409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32803"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endParaRPr lang="en-US" sz="2400">
              <a:solidFill>
                <a:srgbClr val="EBE0FD"/>
              </a:solidFill>
            </a:endParaRPr>
          </a:p>
          <a:p>
            <a:pPr eaLnBrk="1" hangingPunct="1">
              <a:buFontTx/>
              <a:buNone/>
            </a:pPr>
            <a:endParaRPr lang="en-US" sz="2400">
              <a:solidFill>
                <a:srgbClr val="C29EF1"/>
              </a:solidFill>
            </a:endParaRPr>
          </a:p>
          <a:p>
            <a:pPr eaLnBrk="1" hangingPunct="1">
              <a:buFontTx/>
              <a:buNone/>
            </a:pPr>
            <a:r>
              <a:rPr lang="en-US" sz="2400"/>
              <a:t>Some historical cases that have unintentionally</a:t>
            </a:r>
          </a:p>
          <a:p>
            <a:pPr eaLnBrk="1" hangingPunct="1">
              <a:buFontTx/>
              <a:buNone/>
            </a:pPr>
            <a:r>
              <a:rPr lang="en-US" sz="2400"/>
              <a:t>provided lack of linguistic input to children:</a:t>
            </a:r>
          </a:p>
          <a:p>
            <a:pPr eaLnBrk="1" hangingPunct="1">
              <a:buFontTx/>
              <a:buNone/>
            </a:pPr>
            <a:endParaRPr lang="en-US" sz="2400"/>
          </a:p>
          <a:p>
            <a:pPr eaLnBrk="1" hangingPunct="1">
              <a:buFontTx/>
              <a:buNone/>
            </a:pPr>
            <a:endParaRPr lang="en-US" sz="2400"/>
          </a:p>
        </p:txBody>
      </p:sp>
      <p:pic>
        <p:nvPicPr>
          <p:cNvPr id="332804" name="Picture 7"/>
          <p:cNvPicPr>
            <a:picLocks noChangeAspect="1" noChangeArrowheads="1"/>
          </p:cNvPicPr>
          <p:nvPr/>
        </p:nvPicPr>
        <p:blipFill>
          <a:blip r:embed="rId3"/>
          <a:srcRect/>
          <a:stretch>
            <a:fillRect/>
          </a:stretch>
        </p:blipFill>
        <p:spPr bwMode="auto">
          <a:xfrm>
            <a:off x="5410200" y="3657600"/>
            <a:ext cx="1371600" cy="1790700"/>
          </a:xfrm>
          <a:prstGeom prst="rect">
            <a:avLst/>
          </a:prstGeom>
          <a:noFill/>
          <a:ln w="9525">
            <a:noFill/>
            <a:miter lim="800000"/>
            <a:headEnd/>
            <a:tailEnd/>
          </a:ln>
        </p:spPr>
      </p:pic>
      <p:sp>
        <p:nvSpPr>
          <p:cNvPr id="332805" name="Rectangle 8"/>
          <p:cNvSpPr>
            <a:spLocks noChangeArrowheads="1"/>
          </p:cNvSpPr>
          <p:nvPr/>
        </p:nvSpPr>
        <p:spPr bwMode="auto">
          <a:xfrm>
            <a:off x="228600" y="3429000"/>
            <a:ext cx="5257800" cy="1569660"/>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“wild children”: like Victor of Aveyron</a:t>
            </a:r>
          </a:p>
          <a:p>
            <a:endParaRPr lang="en-US" b="0">
              <a:latin typeface="Calibri"/>
              <a:ea typeface="Osaka" pitchFamily="-84" charset="-128"/>
              <a:cs typeface="Osaka" pitchFamily="-84" charset="-128"/>
            </a:endParaRPr>
          </a:p>
          <a:p>
            <a:r>
              <a:rPr lang="en-US" b="0">
                <a:latin typeface="Calibri"/>
                <a:ea typeface="Osaka" pitchFamily="-84" charset="-128"/>
                <a:cs typeface="Osaka" pitchFamily="-84" charset="-128"/>
              </a:rPr>
              <a:t>Problem: the lack of language may be due to other reasons</a:t>
            </a:r>
          </a:p>
        </p:txBody>
      </p:sp>
      <p:pic>
        <p:nvPicPr>
          <p:cNvPr id="332806" name="Picture 10"/>
          <p:cNvPicPr>
            <a:picLocks noChangeAspect="1" noChangeArrowheads="1"/>
          </p:cNvPicPr>
          <p:nvPr/>
        </p:nvPicPr>
        <p:blipFill>
          <a:blip r:embed="rId4"/>
          <a:srcRect/>
          <a:stretch>
            <a:fillRect/>
          </a:stretch>
        </p:blipFill>
        <p:spPr bwMode="auto">
          <a:xfrm>
            <a:off x="7010400" y="3276600"/>
            <a:ext cx="1724025" cy="1368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62467"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endParaRPr lang="en-US" sz="2400">
              <a:solidFill>
                <a:srgbClr val="EBE0FD"/>
              </a:solidFill>
            </a:endParaRPr>
          </a:p>
          <a:p>
            <a:pPr eaLnBrk="1" hangingPunct="1">
              <a:buFontTx/>
              <a:buNone/>
            </a:pPr>
            <a:endParaRPr lang="en-US" sz="2400">
              <a:solidFill>
                <a:srgbClr val="C29EF1"/>
              </a:solidFill>
            </a:endParaRPr>
          </a:p>
          <a:p>
            <a:pPr eaLnBrk="1" hangingPunct="1">
              <a:buFontTx/>
              <a:buNone/>
            </a:pPr>
            <a:r>
              <a:rPr lang="en-US" sz="2400"/>
              <a:t>One success story for lack of linguistic input with a young child: </a:t>
            </a:r>
            <a:r>
              <a:rPr lang="en-US" sz="2400">
                <a:solidFill>
                  <a:schemeClr val="bg2"/>
                </a:solidFill>
              </a:rPr>
              <a:t>Isabelle</a:t>
            </a:r>
            <a:endParaRPr lang="en-US" sz="2400">
              <a:solidFill>
                <a:srgbClr val="FFFF00"/>
              </a:solidFill>
            </a:endParaRPr>
          </a:p>
          <a:p>
            <a:pPr eaLnBrk="1" hangingPunct="1">
              <a:buFontTx/>
              <a:buNone/>
            </a:pPr>
            <a:endParaRPr lang="en-US" sz="2400"/>
          </a:p>
          <a:p>
            <a:pPr eaLnBrk="1" hangingPunct="1">
              <a:buFontTx/>
              <a:buNone/>
            </a:pPr>
            <a:endParaRPr lang="en-US" sz="2400"/>
          </a:p>
        </p:txBody>
      </p:sp>
      <p:sp>
        <p:nvSpPr>
          <p:cNvPr id="334852" name="Rectangle 7"/>
          <p:cNvSpPr>
            <a:spLocks noChangeArrowheads="1"/>
          </p:cNvSpPr>
          <p:nvPr/>
        </p:nvSpPr>
        <p:spPr bwMode="auto">
          <a:xfrm>
            <a:off x="228600" y="3429000"/>
            <a:ext cx="6172200" cy="1200328"/>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1930s: 6-year-old Isabelle discovered hidden away in a dark room with a deaf-mute mother as her only contact.</a:t>
            </a:r>
          </a:p>
        </p:txBody>
      </p:sp>
      <p:sp>
        <p:nvSpPr>
          <p:cNvPr id="334853" name="Rectangle 8"/>
          <p:cNvSpPr>
            <a:spLocks noChangeArrowheads="1"/>
          </p:cNvSpPr>
          <p:nvPr/>
        </p:nvSpPr>
        <p:spPr bwMode="auto">
          <a:xfrm>
            <a:off x="228600" y="4953000"/>
            <a:ext cx="8610600" cy="1200328"/>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She was taught to speak and by age 8, appeared to be normal. </a:t>
            </a:r>
            <a:r>
              <a:rPr lang="en-US" b="0">
                <a:solidFill>
                  <a:schemeClr val="bg2"/>
                </a:solidFill>
                <a:latin typeface="Calibri"/>
                <a:ea typeface="Osaka" pitchFamily="-84" charset="-128"/>
                <a:cs typeface="Osaka" pitchFamily="-84" charset="-128"/>
              </a:rPr>
              <a:t>Potential implication: Isabelle discovered before critical period was over.</a:t>
            </a:r>
            <a:endParaRPr lang="en-US" b="0">
              <a:solidFill>
                <a:srgbClr val="FFFF00"/>
              </a:solidFill>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36899"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endParaRPr lang="en-US" sz="2400">
              <a:solidFill>
                <a:srgbClr val="EBE0FD"/>
              </a:solidFill>
            </a:endParaRPr>
          </a:p>
          <a:p>
            <a:pPr eaLnBrk="1" hangingPunct="1">
              <a:buFontTx/>
              <a:buNone/>
            </a:pPr>
            <a:endParaRPr lang="en-US" sz="2400">
              <a:solidFill>
                <a:srgbClr val="C29EF1"/>
              </a:solidFill>
            </a:endParaRPr>
          </a:p>
          <a:p>
            <a:pPr eaLnBrk="1" hangingPunct="1">
              <a:buFontTx/>
              <a:buNone/>
            </a:pPr>
            <a:r>
              <a:rPr lang="en-US" sz="2400"/>
              <a:t>A more thorough study: </a:t>
            </a:r>
            <a:r>
              <a:rPr lang="en-US" sz="2400">
                <a:solidFill>
                  <a:schemeClr val="bg2"/>
                </a:solidFill>
              </a:rPr>
              <a:t>Genie</a:t>
            </a:r>
            <a:endParaRPr lang="en-US" sz="2400">
              <a:solidFill>
                <a:srgbClr val="FFFF00"/>
              </a:solidFill>
            </a:endParaRPr>
          </a:p>
          <a:p>
            <a:pPr eaLnBrk="1" hangingPunct="1">
              <a:buFontTx/>
              <a:buNone/>
            </a:pPr>
            <a:endParaRPr lang="en-US" sz="2400"/>
          </a:p>
          <a:p>
            <a:pPr eaLnBrk="1" hangingPunct="1">
              <a:buFontTx/>
              <a:buNone/>
            </a:pPr>
            <a:endParaRPr lang="en-US" sz="2400"/>
          </a:p>
        </p:txBody>
      </p:sp>
      <p:pic>
        <p:nvPicPr>
          <p:cNvPr id="336900" name="Picture 4" descr="51xEccQ6Z-L"/>
          <p:cNvPicPr>
            <a:picLocks noChangeAspect="1" noChangeArrowheads="1"/>
          </p:cNvPicPr>
          <p:nvPr/>
        </p:nvPicPr>
        <p:blipFill>
          <a:blip r:embed="rId3"/>
          <a:srcRect/>
          <a:stretch>
            <a:fillRect/>
          </a:stretch>
        </p:blipFill>
        <p:spPr bwMode="auto">
          <a:xfrm>
            <a:off x="2387600" y="2981325"/>
            <a:ext cx="2286000" cy="2286000"/>
          </a:xfrm>
          <a:prstGeom prst="rect">
            <a:avLst/>
          </a:prstGeom>
          <a:noFill/>
          <a:ln w="9525">
            <a:noFill/>
            <a:miter lim="800000"/>
            <a:headEnd/>
            <a:tailEnd/>
          </a:ln>
        </p:spPr>
      </p:pic>
      <p:pic>
        <p:nvPicPr>
          <p:cNvPr id="336901" name="Picture 5" descr="Genie: A Psycholinguistic Study of a Modern-Day Wild Child (Perspectives in neurolinguistics and psycholinguistics)"/>
          <p:cNvPicPr>
            <a:picLocks noChangeAspect="1" noChangeArrowheads="1"/>
          </p:cNvPicPr>
          <p:nvPr/>
        </p:nvPicPr>
        <p:blipFill>
          <a:blip r:embed="rId4"/>
          <a:srcRect/>
          <a:stretch>
            <a:fillRect/>
          </a:stretch>
        </p:blipFill>
        <p:spPr bwMode="auto">
          <a:xfrm>
            <a:off x="1143000" y="2971800"/>
            <a:ext cx="1563688" cy="2305050"/>
          </a:xfrm>
          <a:prstGeom prst="rect">
            <a:avLst/>
          </a:prstGeom>
          <a:noFill/>
          <a:ln w="9525">
            <a:noFill/>
            <a:miter lim="800000"/>
            <a:headEnd/>
            <a:tailEnd/>
          </a:ln>
        </p:spPr>
      </p:pic>
      <p:pic>
        <p:nvPicPr>
          <p:cNvPr id="336902" name="Picture 11" descr="genie.gif"/>
          <p:cNvPicPr>
            <a:picLocks noChangeAspect="1" noChangeArrowheads="1"/>
          </p:cNvPicPr>
          <p:nvPr/>
        </p:nvPicPr>
        <p:blipFill>
          <a:blip r:embed="rId5"/>
          <a:srcRect/>
          <a:stretch>
            <a:fillRect/>
          </a:stretch>
        </p:blipFill>
        <p:spPr bwMode="auto">
          <a:xfrm>
            <a:off x="4357688" y="2967038"/>
            <a:ext cx="1485900" cy="2314575"/>
          </a:xfrm>
          <a:prstGeom prst="rect">
            <a:avLst/>
          </a:prstGeom>
          <a:noFill/>
          <a:ln w="9525">
            <a:noFill/>
            <a:miter lim="800000"/>
            <a:headEnd/>
            <a:tailEnd/>
          </a:ln>
        </p:spPr>
      </p:pic>
      <p:pic>
        <p:nvPicPr>
          <p:cNvPr id="336903" name="Picture 13" descr="Mockingbird Don't Sing DVD cover">
            <a:hlinkClick r:id="rId6" tooltip="Mockingbird Don't Sing DVD cover"/>
          </p:cNvPr>
          <p:cNvPicPr>
            <a:picLocks noChangeAspect="1" noChangeArrowheads="1"/>
          </p:cNvPicPr>
          <p:nvPr/>
        </p:nvPicPr>
        <p:blipFill>
          <a:blip r:embed="rId7"/>
          <a:srcRect/>
          <a:stretch>
            <a:fillRect/>
          </a:stretch>
        </p:blipFill>
        <p:spPr bwMode="auto">
          <a:xfrm>
            <a:off x="5848350" y="2981325"/>
            <a:ext cx="1782763" cy="2295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5" name="Rectangle 5"/>
          <p:cNvSpPr txBox="1">
            <a:spLocks noChangeArrowheads="1"/>
          </p:cNvSpPr>
          <p:nvPr/>
        </p:nvSpPr>
        <p:spPr bwMode="auto">
          <a:xfrm>
            <a:off x="0" y="1066800"/>
            <a:ext cx="9144000" cy="579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bg2"/>
                </a:solidFill>
                <a:latin typeface="Calibri"/>
                <a:ea typeface="Osaka" pitchFamily="-84" charset="-128"/>
                <a:cs typeface="Osaka" pitchFamily="-84" charset="-128"/>
              </a:rPr>
              <a:t>How do we test for a critical/sensitive period for language acquisition?</a:t>
            </a:r>
          </a:p>
          <a:p>
            <a:pPr marL="342900" indent="-342900" eaLnBrk="1" hangingPunct="1">
              <a:spcBef>
                <a:spcPct val="20000"/>
              </a:spcBef>
            </a:pPr>
            <a:endParaRPr lang="en-US" b="0">
              <a:solidFill>
                <a:schemeClr val="bg2"/>
              </a:solidFill>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A more thorough study: </a:t>
            </a:r>
            <a:r>
              <a:rPr lang="en-US" b="0">
                <a:solidFill>
                  <a:schemeClr val="bg2"/>
                </a:solidFill>
                <a:latin typeface="Calibri"/>
                <a:ea typeface="Osaka" pitchFamily="-84" charset="-128"/>
                <a:cs typeface="Osaka" pitchFamily="-84" charset="-128"/>
              </a:rPr>
              <a:t>Genie</a:t>
            </a:r>
            <a:endParaRPr lang="en-US" b="0">
              <a:solidFill>
                <a:srgbClr val="FFFF00"/>
              </a:solidFill>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p:txBody>
      </p:sp>
      <p:sp>
        <p:nvSpPr>
          <p:cNvPr id="338948" name="Rectangle 6"/>
          <p:cNvSpPr>
            <a:spLocks noChangeArrowheads="1"/>
          </p:cNvSpPr>
          <p:nvPr/>
        </p:nvSpPr>
        <p:spPr bwMode="auto">
          <a:xfrm>
            <a:off x="228600" y="2895600"/>
            <a:ext cx="8534400" cy="1200328"/>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1970s: 13-year-old Genie brought by her mother to social services after escaping mentally ill father; until mother’s escape, had no language input (and very horrific living conditions)</a:t>
            </a:r>
          </a:p>
        </p:txBody>
      </p:sp>
      <p:sp>
        <p:nvSpPr>
          <p:cNvPr id="338949" name="Rectangle 7"/>
          <p:cNvSpPr>
            <a:spLocks noChangeArrowheads="1"/>
          </p:cNvSpPr>
          <p:nvPr/>
        </p:nvSpPr>
        <p:spPr bwMode="auto">
          <a:xfrm>
            <a:off x="304800" y="4876800"/>
            <a:ext cx="8610600" cy="830997"/>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By age 17, she had a 5-year-old’s vocabulary, and could express meanings by combining words together.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67587"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rgbClr val="C29EF1"/>
              </a:solidFill>
            </a:endParaRPr>
          </a:p>
          <a:p>
            <a:pPr eaLnBrk="1" hangingPunct="1">
              <a:buFontTx/>
              <a:buNone/>
            </a:pPr>
            <a:r>
              <a:rPr lang="en-US" sz="2400"/>
              <a:t>A more thorough study: </a:t>
            </a:r>
            <a:r>
              <a:rPr lang="en-US" sz="2400">
                <a:solidFill>
                  <a:schemeClr val="bg2"/>
                </a:solidFill>
              </a:rPr>
              <a:t>Genie</a:t>
            </a:r>
            <a:endParaRPr lang="en-US" sz="2400">
              <a:solidFill>
                <a:srgbClr val="FFFF00"/>
              </a:solidFill>
            </a:endParaRPr>
          </a:p>
          <a:p>
            <a:pPr eaLnBrk="1" hangingPunct="1">
              <a:buFontTx/>
              <a:buNone/>
            </a:pPr>
            <a:endParaRPr lang="en-US" sz="2400"/>
          </a:p>
          <a:p>
            <a:pPr eaLnBrk="1" hangingPunct="1">
              <a:buFontTx/>
              <a:buNone/>
            </a:pPr>
            <a:endParaRPr lang="en-US" sz="2400"/>
          </a:p>
        </p:txBody>
      </p:sp>
      <p:sp>
        <p:nvSpPr>
          <p:cNvPr id="339972" name="Rectangle 6"/>
          <p:cNvSpPr>
            <a:spLocks noChangeArrowheads="1"/>
          </p:cNvSpPr>
          <p:nvPr/>
        </p:nvSpPr>
        <p:spPr bwMode="auto">
          <a:xfrm>
            <a:off x="228600" y="2895600"/>
            <a:ext cx="8534400" cy="830997"/>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However…syntactic skills lagged far behind - deficient in both production and comprehension.</a:t>
            </a:r>
          </a:p>
        </p:txBody>
      </p:sp>
      <p:sp>
        <p:nvSpPr>
          <p:cNvPr id="339973" name="Rectangle 7"/>
          <p:cNvSpPr>
            <a:spLocks noChangeArrowheads="1"/>
          </p:cNvSpPr>
          <p:nvPr/>
        </p:nvSpPr>
        <p:spPr bwMode="auto">
          <a:xfrm>
            <a:off x="228600" y="3962400"/>
            <a:ext cx="8839200" cy="1446550"/>
          </a:xfrm>
          <a:prstGeom prst="rect">
            <a:avLst/>
          </a:prstGeom>
          <a:noFill/>
          <a:ln w="9525">
            <a:noFill/>
            <a:miter lim="800000"/>
            <a:headEnd/>
            <a:tailEnd/>
          </a:ln>
        </p:spPr>
        <p:txBody>
          <a:bodyPr>
            <a:prstTxWarp prst="textNoShape">
              <a:avLst/>
            </a:prstTxWarp>
            <a:spAutoFit/>
          </a:bodyPr>
          <a:lstStyle/>
          <a:p>
            <a:r>
              <a:rPr lang="en-US" sz="2200" b="0">
                <a:latin typeface="Calibri"/>
                <a:ea typeface="Osaka" pitchFamily="-84" charset="-128"/>
                <a:cs typeface="Osaka" pitchFamily="-84" charset="-128"/>
              </a:rPr>
              <a:t>“Mama wash hair in sink.”	“Like go ride yellow school bus.”</a:t>
            </a:r>
          </a:p>
          <a:p>
            <a:r>
              <a:rPr lang="en-US" sz="2200" b="0">
                <a:latin typeface="Calibri"/>
                <a:ea typeface="Osaka" pitchFamily="-84" charset="-128"/>
                <a:cs typeface="Osaka" pitchFamily="-84" charset="-128"/>
              </a:rPr>
              <a:t>“At school scratch face.”		“Father take piece wood.  Hit.  Cry.”</a:t>
            </a:r>
          </a:p>
          <a:p>
            <a:r>
              <a:rPr lang="en-US" sz="2200" b="0">
                <a:latin typeface="Calibri"/>
                <a:ea typeface="Osaka" pitchFamily="-84" charset="-128"/>
                <a:cs typeface="Osaka" pitchFamily="-84" charset="-128"/>
              </a:rPr>
              <a:t>“I want Curtiss play piano.” 	“</a:t>
            </a:r>
            <a:r>
              <a:rPr lang="en-US" sz="2200" b="0">
                <a:latin typeface="Calibri"/>
              </a:rPr>
              <a:t>Applesauce buy store”</a:t>
            </a:r>
          </a:p>
          <a:p>
            <a:r>
              <a:rPr lang="en-US" sz="2200" b="0">
                <a:latin typeface="Calibri"/>
                <a:ea typeface="Osaka" pitchFamily="-84" charset="-128"/>
                <a:cs typeface="Osaka" pitchFamily="-84" charset="-128"/>
              </a:rPr>
              <a:t>“Man motorcycle have.”		“Father hit Genie cry long time ago.”</a:t>
            </a:r>
          </a:p>
        </p:txBody>
      </p:sp>
      <p:sp>
        <p:nvSpPr>
          <p:cNvPr id="339974" name="Rectangle 8"/>
          <p:cNvSpPr>
            <a:spLocks noChangeArrowheads="1"/>
          </p:cNvSpPr>
          <p:nvPr/>
        </p:nvSpPr>
        <p:spPr bwMode="auto">
          <a:xfrm>
            <a:off x="228600" y="5638800"/>
            <a:ext cx="8534400" cy="1200328"/>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Dichotic listening tasks showed language was a </a:t>
            </a:r>
            <a:r>
              <a:rPr lang="en-US" b="0">
                <a:solidFill>
                  <a:schemeClr val="bg2"/>
                </a:solidFill>
                <a:latin typeface="Calibri"/>
                <a:ea typeface="Osaka" pitchFamily="-84" charset="-128"/>
                <a:cs typeface="Osaka" pitchFamily="-84" charset="-128"/>
              </a:rPr>
              <a:t>right-hemisphere activity</a:t>
            </a:r>
            <a:r>
              <a:rPr lang="en-US" b="0">
                <a:latin typeface="Calibri"/>
                <a:ea typeface="Osaka" pitchFamily="-84" charset="-128"/>
                <a:cs typeface="Osaka" pitchFamily="-84" charset="-128"/>
              </a:rPr>
              <a:t> for her (while it’s a left-hemisphere activity for most adults).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42019"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rgbClr val="C29EF1"/>
              </a:solidFill>
            </a:endParaRPr>
          </a:p>
          <a:p>
            <a:pPr eaLnBrk="1" hangingPunct="1">
              <a:buFontTx/>
              <a:buNone/>
            </a:pPr>
            <a:r>
              <a:rPr lang="en-US" sz="2400"/>
              <a:t>A more thorough study: </a:t>
            </a:r>
            <a:r>
              <a:rPr lang="en-US" sz="2400">
                <a:solidFill>
                  <a:schemeClr val="bg2"/>
                </a:solidFill>
              </a:rPr>
              <a:t>Genie</a:t>
            </a:r>
            <a:endParaRPr lang="en-US" sz="2400">
              <a:solidFill>
                <a:srgbClr val="FFFF00"/>
              </a:solidFill>
            </a:endParaRPr>
          </a:p>
          <a:p>
            <a:pPr eaLnBrk="1" hangingPunct="1">
              <a:buFontTx/>
              <a:buNone/>
            </a:pPr>
            <a:endParaRPr lang="en-US" sz="2400"/>
          </a:p>
          <a:p>
            <a:pPr eaLnBrk="1" hangingPunct="1">
              <a:buFontTx/>
              <a:buNone/>
            </a:pPr>
            <a:endParaRPr lang="en-US" sz="2400"/>
          </a:p>
        </p:txBody>
      </p:sp>
      <p:sp>
        <p:nvSpPr>
          <p:cNvPr id="342020" name="Rectangle 6"/>
          <p:cNvSpPr>
            <a:spLocks noChangeArrowheads="1"/>
          </p:cNvSpPr>
          <p:nvPr/>
        </p:nvSpPr>
        <p:spPr bwMode="auto">
          <a:xfrm>
            <a:off x="228600" y="28956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bg2"/>
                </a:solidFill>
                <a:latin typeface="Calibri"/>
                <a:ea typeface="Osaka" pitchFamily="-84" charset="-128"/>
                <a:cs typeface="Osaka" pitchFamily="-84" charset="-128"/>
              </a:rPr>
              <a:t>Potential Implication: Genie discovered after critical period was over.</a:t>
            </a:r>
            <a:endParaRPr lang="en-US" b="0">
              <a:solidFill>
                <a:srgbClr val="FFFF00"/>
              </a:solidFill>
              <a:latin typeface="Calibri"/>
              <a:ea typeface="Osaka" pitchFamily="-84" charset="-128"/>
              <a:cs typeface="Osaka" pitchFamily="-84" charset="-128"/>
            </a:endParaRPr>
          </a:p>
        </p:txBody>
      </p:sp>
      <p:sp>
        <p:nvSpPr>
          <p:cNvPr id="342021" name="Rectangle 7"/>
          <p:cNvSpPr>
            <a:spLocks noChangeArrowheads="1"/>
          </p:cNvSpPr>
          <p:nvPr/>
        </p:nvSpPr>
        <p:spPr bwMode="auto">
          <a:xfrm>
            <a:off x="228600" y="3962400"/>
            <a:ext cx="8610600" cy="461665"/>
          </a:xfrm>
          <a:prstGeom prst="rect">
            <a:avLst/>
          </a:prstGeom>
          <a:noFill/>
          <a:ln w="9525">
            <a:noFill/>
            <a:miter lim="800000"/>
            <a:headEnd/>
            <a:tailEnd/>
          </a:ln>
        </p:spPr>
        <p:txBody>
          <a:bodyPr>
            <a:prstTxWarp prst="textNoShape">
              <a:avLst/>
            </a:prstTxWarp>
            <a:spAutoFit/>
          </a:bodyPr>
          <a:lstStyle/>
          <a:p>
            <a:r>
              <a:rPr lang="en-US" sz="2200" b="0">
                <a:latin typeface="Calibri"/>
                <a:ea typeface="Osaka" pitchFamily="-84" charset="-128"/>
                <a:cs typeface="Osaka" pitchFamily="-84" charset="-128"/>
              </a:rPr>
              <a:t>However, Genie may have had other cognitive disabilities… </a:t>
            </a:r>
            <a:r>
              <a:rPr lang="en-US" b="0">
                <a:latin typeface="Calibri"/>
                <a:ea typeface="Osaka" pitchFamily="-84" charset="-128"/>
                <a:cs typeface="Osaka" pitchFamily="-84" charset="-128"/>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685800" y="914400"/>
            <a:ext cx="7772400" cy="1143000"/>
          </a:xfrm>
        </p:spPr>
        <p:txBody>
          <a:bodyPr/>
          <a:lstStyle/>
          <a:p>
            <a:pPr eaLnBrk="1" hangingPunct="1"/>
            <a:r>
              <a:rPr lang="en-US" sz="3600"/>
              <a:t>Language as a Human Universal</a:t>
            </a:r>
            <a:endParaRPr lang="en-US"/>
          </a:p>
        </p:txBody>
      </p:sp>
      <p:pic>
        <p:nvPicPr>
          <p:cNvPr id="292867"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292868" name="Picture 12"/>
          <p:cNvPicPr>
            <a:picLocks noChangeAspect="1" noChangeArrowheads="1"/>
          </p:cNvPicPr>
          <p:nvPr/>
        </p:nvPicPr>
        <p:blipFill>
          <a:blip r:embed="rId4"/>
          <a:srcRect/>
          <a:stretch>
            <a:fillRect/>
          </a:stretch>
        </p:blipFill>
        <p:spPr bwMode="auto">
          <a:xfrm>
            <a:off x="3124200" y="2667000"/>
            <a:ext cx="2857500" cy="2933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44067"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endParaRPr lang="en-US" sz="2400">
              <a:solidFill>
                <a:schemeClr val="bg2"/>
              </a:solidFill>
            </a:endParaRPr>
          </a:p>
          <a:p>
            <a:pPr eaLnBrk="1" hangingPunct="1">
              <a:buFontTx/>
              <a:buNone/>
            </a:pPr>
            <a:endParaRPr lang="en-US" sz="2400"/>
          </a:p>
        </p:txBody>
      </p:sp>
      <p:sp>
        <p:nvSpPr>
          <p:cNvPr id="344068" name="Rectangle 8"/>
          <p:cNvSpPr>
            <a:spLocks noChangeArrowheads="1"/>
          </p:cNvSpPr>
          <p:nvPr/>
        </p:nvSpPr>
        <p:spPr bwMode="auto">
          <a:xfrm>
            <a:off x="152400" y="2438400"/>
            <a:ext cx="5638800" cy="2308324"/>
          </a:xfrm>
          <a:prstGeom prst="rect">
            <a:avLst/>
          </a:prstGeom>
          <a:noFill/>
          <a:ln w="9525">
            <a:noFill/>
            <a:miter lim="800000"/>
            <a:headEnd/>
            <a:tailEnd/>
          </a:ln>
        </p:spPr>
        <p:txBody>
          <a:bodyPr wrap="square">
            <a:prstTxWarp prst="textNoShape">
              <a:avLst/>
            </a:prstTxWarp>
            <a:spAutoFit/>
          </a:bodyPr>
          <a:lstStyle/>
          <a:p>
            <a:r>
              <a:rPr lang="en-US" b="0">
                <a:solidFill>
                  <a:srgbClr val="0C6034"/>
                </a:solidFill>
                <a:latin typeface="Calibri"/>
                <a:ea typeface="Osaka" pitchFamily="-84" charset="-128"/>
                <a:cs typeface="Osaka" pitchFamily="-84" charset="-128"/>
              </a:rPr>
              <a:t>Lenneberg (1967): </a:t>
            </a:r>
          </a:p>
          <a:p>
            <a:r>
              <a:rPr lang="en-US" b="0">
                <a:solidFill>
                  <a:srgbClr val="0C6034"/>
                </a:solidFill>
                <a:latin typeface="Calibri"/>
                <a:ea typeface="Osaka" pitchFamily="-84" charset="-128"/>
                <a:cs typeface="Osaka" pitchFamily="-84" charset="-128"/>
              </a:rPr>
              <a:t>“the only safe conclusions to be drawn from the multitude of reports is life in dark closets, wolves’ dens, forests, or sadistic parents’ backyards is not conducive to good health or normal development”</a:t>
            </a:r>
            <a:endParaRPr lang="en-US" b="0">
              <a:solidFill>
                <a:srgbClr val="FFFF00"/>
              </a:solidFill>
              <a:latin typeface="Calibri"/>
              <a:ea typeface="Osaka" pitchFamily="-84" charset="-128"/>
              <a:cs typeface="Osaka" pitchFamily="-84" charset="-128"/>
            </a:endParaRPr>
          </a:p>
        </p:txBody>
      </p:sp>
      <p:pic>
        <p:nvPicPr>
          <p:cNvPr id="5" name="Picture 4"/>
          <p:cNvPicPr>
            <a:picLocks noChangeAspect="1"/>
          </p:cNvPicPr>
          <p:nvPr/>
        </p:nvPicPr>
        <p:blipFill>
          <a:blip r:embed="rId3"/>
          <a:stretch>
            <a:fillRect/>
          </a:stretch>
        </p:blipFill>
        <p:spPr>
          <a:xfrm>
            <a:off x="6553200" y="2209800"/>
            <a:ext cx="2112627" cy="2679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5" name="Rectangle 5"/>
          <p:cNvSpPr txBox="1">
            <a:spLocks noChangeArrowheads="1"/>
          </p:cNvSpPr>
          <p:nvPr/>
        </p:nvSpPr>
        <p:spPr bwMode="auto">
          <a:xfrm>
            <a:off x="0" y="1066800"/>
            <a:ext cx="9144000" cy="579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bg2"/>
                </a:solidFill>
                <a:latin typeface="Calibri"/>
                <a:ea typeface="Osaka" pitchFamily="-84" charset="-128"/>
                <a:cs typeface="Osaka" pitchFamily="-84" charset="-128"/>
              </a:rPr>
              <a:t>How do we test for a critical/sensitive period for language acquisition?</a:t>
            </a:r>
          </a:p>
          <a:p>
            <a:pPr marL="342900" indent="-342900" eaLnBrk="1" hangingPunct="1">
              <a:spcBef>
                <a:spcPct val="20000"/>
              </a:spcBef>
            </a:pPr>
            <a:endParaRPr lang="en-US" b="0">
              <a:solidFill>
                <a:schemeClr val="bg2"/>
              </a:solidFill>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Another study: </a:t>
            </a:r>
            <a:r>
              <a:rPr lang="en-US" b="0">
                <a:solidFill>
                  <a:schemeClr val="bg2"/>
                </a:solidFill>
                <a:latin typeface="Calibri"/>
                <a:ea typeface="Osaka" pitchFamily="-84" charset="-128"/>
                <a:cs typeface="Osaka" pitchFamily="-84" charset="-128"/>
              </a:rPr>
              <a:t>Chelsea</a:t>
            </a:r>
            <a:r>
              <a:rPr lang="en-US" b="0">
                <a:solidFill>
                  <a:schemeClr val="tx2"/>
                </a:solidFill>
                <a:latin typeface="Calibri"/>
                <a:ea typeface="Osaka" pitchFamily="-84" charset="-128"/>
                <a:cs typeface="Osaka" pitchFamily="-84" charset="-128"/>
              </a:rPr>
              <a:t> </a:t>
            </a:r>
            <a:r>
              <a:rPr lang="en-US" b="0">
                <a:latin typeface="Calibri"/>
                <a:ea typeface="Osaka" pitchFamily="-84" charset="-128"/>
                <a:cs typeface="Osaka" pitchFamily="-84" charset="-128"/>
              </a:rPr>
              <a:t>(Curtiss 1988)</a:t>
            </a:r>
          </a:p>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p:txBody>
      </p:sp>
      <p:sp>
        <p:nvSpPr>
          <p:cNvPr id="346116" name="Rectangle 6"/>
          <p:cNvSpPr>
            <a:spLocks noChangeArrowheads="1"/>
          </p:cNvSpPr>
          <p:nvPr/>
        </p:nvSpPr>
        <p:spPr bwMode="auto">
          <a:xfrm>
            <a:off x="152400" y="2971800"/>
            <a:ext cx="8534400" cy="2462212"/>
          </a:xfrm>
          <a:prstGeom prst="rect">
            <a:avLst/>
          </a:prstGeom>
          <a:noFill/>
          <a:ln w="9525">
            <a:noFill/>
            <a:miter lim="800000"/>
            <a:headEnd/>
            <a:tailEnd/>
          </a:ln>
        </p:spPr>
        <p:txBody>
          <a:bodyPr>
            <a:prstTxWarp prst="textNoShape">
              <a:avLst/>
            </a:prstTxWarp>
            <a:spAutoFit/>
          </a:bodyPr>
          <a:lstStyle/>
          <a:p>
            <a:r>
              <a:rPr lang="en-US" sz="2200" b="0" u="sng">
                <a:latin typeface="Calibri"/>
              </a:rPr>
              <a:t>Family background</a:t>
            </a:r>
            <a:r>
              <a:rPr lang="en-US" sz="2200" b="0">
                <a:latin typeface="Calibri"/>
              </a:rPr>
              <a:t>: A partially deaf woman incorrectly diagnosed as “retarded”.  From a loving home.</a:t>
            </a:r>
          </a:p>
          <a:p>
            <a:endParaRPr lang="en-US" sz="2200" b="0">
              <a:latin typeface="Calibri"/>
            </a:endParaRPr>
          </a:p>
          <a:p>
            <a:r>
              <a:rPr lang="en-US" sz="2200" b="0" u="sng">
                <a:latin typeface="Calibri"/>
              </a:rPr>
              <a:t>Discovered</a:t>
            </a:r>
            <a:r>
              <a:rPr lang="en-US" sz="2200" b="0">
                <a:latin typeface="Calibri"/>
              </a:rPr>
              <a:t> at age 31, and fitted with hearing aids</a:t>
            </a:r>
          </a:p>
          <a:p>
            <a:endParaRPr lang="en-US" sz="2200" b="0">
              <a:latin typeface="Calibri"/>
            </a:endParaRPr>
          </a:p>
          <a:p>
            <a:r>
              <a:rPr lang="en-US" sz="2200" b="0" u="sng">
                <a:latin typeface="Calibri"/>
              </a:rPr>
              <a:t>Outcome</a:t>
            </a:r>
            <a:r>
              <a:rPr lang="en-US" sz="2200" b="0">
                <a:latin typeface="Calibri"/>
              </a:rPr>
              <a:t>: Learned a large vocabulary, but syntax and morphology worse than Genie.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5" name="Rectangle 5"/>
          <p:cNvSpPr txBox="1">
            <a:spLocks noChangeArrowheads="1"/>
          </p:cNvSpPr>
          <p:nvPr/>
        </p:nvSpPr>
        <p:spPr bwMode="auto">
          <a:xfrm>
            <a:off x="0" y="1066800"/>
            <a:ext cx="9144000" cy="579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bg2"/>
                </a:solidFill>
                <a:latin typeface="Calibri"/>
                <a:ea typeface="Osaka" pitchFamily="-84" charset="-128"/>
                <a:cs typeface="Osaka" pitchFamily="-84" charset="-128"/>
              </a:rPr>
              <a:t>How do we test for a critical/sensitive period for language acquisition?</a:t>
            </a:r>
          </a:p>
          <a:p>
            <a:pPr marL="342900" indent="-342900" eaLnBrk="1" hangingPunct="1">
              <a:spcBef>
                <a:spcPct val="20000"/>
              </a:spcBef>
            </a:pPr>
            <a:endParaRPr lang="en-US" b="0">
              <a:solidFill>
                <a:schemeClr val="bg2"/>
              </a:solidFill>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Another study: </a:t>
            </a:r>
            <a:r>
              <a:rPr lang="en-US" b="0">
                <a:solidFill>
                  <a:schemeClr val="bg2"/>
                </a:solidFill>
                <a:latin typeface="Calibri"/>
                <a:ea typeface="Osaka" pitchFamily="-84" charset="-128"/>
                <a:cs typeface="Osaka" pitchFamily="-84" charset="-128"/>
              </a:rPr>
              <a:t>Chelsea</a:t>
            </a:r>
            <a:r>
              <a:rPr lang="en-US" b="0">
                <a:solidFill>
                  <a:schemeClr val="tx2"/>
                </a:solidFill>
                <a:latin typeface="Calibri"/>
                <a:ea typeface="Osaka" pitchFamily="-84" charset="-128"/>
                <a:cs typeface="Osaka" pitchFamily="-84" charset="-128"/>
              </a:rPr>
              <a:t> </a:t>
            </a:r>
            <a:r>
              <a:rPr lang="en-US" b="0">
                <a:latin typeface="Calibri"/>
                <a:ea typeface="Osaka" pitchFamily="-84" charset="-128"/>
                <a:cs typeface="Osaka" pitchFamily="-84" charset="-128"/>
              </a:rPr>
              <a:t>(Curtiss 1988)</a:t>
            </a:r>
          </a:p>
          <a:p>
            <a:pPr marL="342900" indent="-342900" eaLnBrk="1" hangingPunct="1">
              <a:spcBef>
                <a:spcPct val="20000"/>
              </a:spcBef>
            </a:pPr>
            <a:endParaRPr lang="en-US" b="0">
              <a:latin typeface="Calibri"/>
              <a:ea typeface="Osaka" pitchFamily="-84" charset="-128"/>
              <a:cs typeface="Osaka" pitchFamily="-84" charset="-128"/>
            </a:endParaRPr>
          </a:p>
          <a:p>
            <a:pPr marL="342900" indent="-342900" eaLnBrk="1" hangingPunct="1">
              <a:spcBef>
                <a:spcPct val="20000"/>
              </a:spcBef>
            </a:pPr>
            <a:endParaRPr lang="en-US" b="0">
              <a:latin typeface="Calibri"/>
              <a:ea typeface="Osaka" pitchFamily="-84" charset="-128"/>
              <a:cs typeface="Osaka" pitchFamily="-84" charset="-128"/>
            </a:endParaRPr>
          </a:p>
        </p:txBody>
      </p:sp>
      <p:sp>
        <p:nvSpPr>
          <p:cNvPr id="6" name="Rectangle 6"/>
          <p:cNvSpPr>
            <a:spLocks noChangeArrowheads="1"/>
          </p:cNvSpPr>
          <p:nvPr/>
        </p:nvSpPr>
        <p:spPr bwMode="auto">
          <a:xfrm>
            <a:off x="1524000" y="3048000"/>
            <a:ext cx="4800600" cy="3083921"/>
          </a:xfrm>
          <a:prstGeom prst="rect">
            <a:avLst/>
          </a:prstGeom>
          <a:noFill/>
          <a:ln w="9525">
            <a:noFill/>
            <a:miter lim="800000"/>
            <a:headEnd/>
            <a:tailEnd/>
          </a:ln>
        </p:spPr>
        <p:txBody>
          <a:bodyPr>
            <a:prstTxWarp prst="textNoShape">
              <a:avLst/>
            </a:prstTxWarp>
            <a:spAutoFit/>
          </a:bodyPr>
          <a:lstStyle/>
          <a:p>
            <a:pPr>
              <a:defRPr/>
            </a:pPr>
            <a:r>
              <a:rPr lang="en-US" sz="2200" b="0" dirty="0">
                <a:latin typeface="Calibri"/>
                <a:ea typeface="ＭＳ Ｐゴシック" charset="-128"/>
                <a:cs typeface="ＭＳ Ｐゴシック" charset="-128"/>
              </a:rPr>
              <a:t>Sample speech from Chelsea:</a:t>
            </a:r>
          </a:p>
          <a:p>
            <a:pPr lvl="1">
              <a:lnSpc>
                <a:spcPct val="80000"/>
              </a:lnSpc>
              <a:defRPr/>
            </a:pPr>
            <a:endParaRPr lang="en-US" sz="2200" b="0" dirty="0">
              <a:latin typeface="Calibri"/>
              <a:ea typeface="ＭＳ Ｐゴシック" charset="-128"/>
              <a:cs typeface="ＭＳ Ｐゴシック" charset="-128"/>
            </a:endParaRPr>
          </a:p>
          <a:p>
            <a:pPr marL="800100" lvl="1" indent="-342900">
              <a:lnSpc>
                <a:spcPct val="80000"/>
              </a:lnSpc>
              <a:buFontTx/>
              <a:buAutoNum type="arabicParenBoth"/>
              <a:defRPr/>
            </a:pPr>
            <a:r>
              <a:rPr lang="en-US" sz="1800" b="0" dirty="0">
                <a:latin typeface="Calibri"/>
                <a:ea typeface="ＭＳ Ｐゴシック" charset="-128"/>
                <a:cs typeface="ＭＳ Ｐゴシック" charset="-128"/>
              </a:rPr>
              <a:t>The small a the hat</a:t>
            </a:r>
          </a:p>
          <a:p>
            <a:pPr marL="800100" lvl="1" indent="-342900">
              <a:lnSpc>
                <a:spcPct val="80000"/>
              </a:lnSpc>
              <a:buFontTx/>
              <a:buAutoNum type="arabicParenBoth"/>
              <a:defRPr/>
            </a:pPr>
            <a:endParaRPr lang="en-US" sz="1800" b="0" dirty="0">
              <a:latin typeface="Calibri"/>
              <a:ea typeface="ＭＳ Ｐゴシック" charset="-128"/>
              <a:cs typeface="ＭＳ Ｐゴシック" charset="-128"/>
            </a:endParaRPr>
          </a:p>
          <a:p>
            <a:pPr lvl="1">
              <a:lnSpc>
                <a:spcPct val="80000"/>
              </a:lnSpc>
              <a:defRPr/>
            </a:pPr>
            <a:r>
              <a:rPr lang="en-US" sz="1800" b="0" dirty="0">
                <a:latin typeface="Calibri"/>
                <a:ea typeface="ＭＳ Ｐゴシック" charset="-128"/>
                <a:cs typeface="ＭＳ Ｐゴシック" charset="-128"/>
              </a:rPr>
              <a:t>(2) Orange Tim car in</a:t>
            </a:r>
          </a:p>
          <a:p>
            <a:pPr lvl="1">
              <a:lnSpc>
                <a:spcPct val="80000"/>
              </a:lnSpc>
              <a:defRPr/>
            </a:pPr>
            <a:endParaRPr lang="en-US" sz="1800" b="0" dirty="0">
              <a:latin typeface="Calibri"/>
              <a:ea typeface="ＭＳ Ｐゴシック" charset="-128"/>
              <a:cs typeface="ＭＳ Ｐゴシック" charset="-128"/>
            </a:endParaRPr>
          </a:p>
          <a:p>
            <a:pPr lvl="1">
              <a:lnSpc>
                <a:spcPct val="80000"/>
              </a:lnSpc>
              <a:defRPr/>
            </a:pPr>
            <a:r>
              <a:rPr lang="en-US" sz="1800" b="0" dirty="0">
                <a:latin typeface="Calibri"/>
                <a:ea typeface="ＭＳ Ｐゴシック" charset="-128"/>
                <a:cs typeface="ＭＳ Ｐゴシック" charset="-128"/>
              </a:rPr>
              <a:t>(3) I Wanda be drive come</a:t>
            </a:r>
          </a:p>
          <a:p>
            <a:pPr lvl="1">
              <a:lnSpc>
                <a:spcPct val="80000"/>
              </a:lnSpc>
              <a:defRPr/>
            </a:pPr>
            <a:endParaRPr lang="en-US" sz="1800" b="0" dirty="0">
              <a:latin typeface="Calibri"/>
              <a:ea typeface="ＭＳ Ｐゴシック" charset="-128"/>
              <a:cs typeface="ＭＳ Ｐゴシック" charset="-128"/>
            </a:endParaRPr>
          </a:p>
          <a:p>
            <a:pPr lvl="1">
              <a:lnSpc>
                <a:spcPct val="80000"/>
              </a:lnSpc>
              <a:defRPr/>
            </a:pPr>
            <a:r>
              <a:rPr lang="en-US" sz="1800" b="0" dirty="0">
                <a:latin typeface="Calibri"/>
                <a:ea typeface="ＭＳ Ｐゴシック" charset="-128"/>
                <a:cs typeface="ＭＳ Ｐゴシック" charset="-128"/>
              </a:rPr>
              <a:t>(4) Breakfast eating girl</a:t>
            </a:r>
          </a:p>
          <a:p>
            <a:pPr lvl="1">
              <a:lnSpc>
                <a:spcPct val="80000"/>
              </a:lnSpc>
              <a:defRPr/>
            </a:pPr>
            <a:endParaRPr lang="en-US" sz="1800" b="0" dirty="0">
              <a:latin typeface="Calibri"/>
              <a:ea typeface="ＭＳ Ｐゴシック" charset="-128"/>
              <a:cs typeface="ＭＳ Ｐゴシック" charset="-128"/>
            </a:endParaRPr>
          </a:p>
          <a:p>
            <a:pPr lvl="1">
              <a:lnSpc>
                <a:spcPct val="80000"/>
              </a:lnSpc>
              <a:defRPr/>
            </a:pPr>
            <a:r>
              <a:rPr lang="en-US" sz="1800" b="0" dirty="0">
                <a:latin typeface="Calibri"/>
                <a:ea typeface="ＭＳ Ｐゴシック" charset="-128"/>
                <a:cs typeface="ＭＳ Ｐゴシック" charset="-128"/>
              </a:rPr>
              <a:t>(5) They are is car in the Tim</a:t>
            </a:r>
            <a:endParaRPr lang="en-US" sz="2200" b="0" dirty="0">
              <a:latin typeface="Calibri"/>
              <a:ea typeface="ＭＳ Ｐゴシック" charset="-128"/>
              <a:cs typeface="ＭＳ Ｐゴシック" charset="-128"/>
            </a:endParaRPr>
          </a:p>
          <a:p>
            <a:pPr>
              <a:defRPr/>
            </a:pPr>
            <a:endParaRPr lang="en-US" sz="2200" b="0" dirty="0">
              <a:latin typeface="Calibri"/>
              <a:ea typeface="ＭＳ Ｐゴシック" charset="-128"/>
              <a:cs typeface="ＭＳ Ｐゴシック"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48163"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r>
              <a:rPr lang="en-US" sz="2400"/>
              <a:t>Late acquisition of sign language (ASL): deaf-of-hearing children whose parents don’t know sign language.  Children are eventually exposed to sign language when they encounter other deaf children.</a:t>
            </a:r>
          </a:p>
          <a:p>
            <a:pPr eaLnBrk="1" hangingPunct="1">
              <a:buFontTx/>
              <a:buNone/>
            </a:pPr>
            <a:endParaRPr lang="en-US" sz="2400"/>
          </a:p>
          <a:p>
            <a:pPr eaLnBrk="1" hangingPunct="1">
              <a:buFontTx/>
              <a:buNone/>
            </a:pPr>
            <a:endParaRPr lang="en-US" sz="2400"/>
          </a:p>
        </p:txBody>
      </p:sp>
      <p:sp>
        <p:nvSpPr>
          <p:cNvPr id="348164" name="Rectangle 6"/>
          <p:cNvSpPr>
            <a:spLocks noChangeArrowheads="1"/>
          </p:cNvSpPr>
          <p:nvPr/>
        </p:nvSpPr>
        <p:spPr bwMode="auto">
          <a:xfrm>
            <a:off x="304800" y="44196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bg2"/>
                </a:solidFill>
                <a:latin typeface="Calibri"/>
                <a:ea typeface="Osaka" pitchFamily="-84" charset="-128"/>
                <a:cs typeface="Osaka" pitchFamily="-84" charset="-128"/>
              </a:rPr>
              <a:t>Good: individuals have normal early childhood experience, except for lack of language input</a:t>
            </a:r>
            <a:endParaRPr lang="en-US" b="0">
              <a:solidFill>
                <a:srgbClr val="FFFF00"/>
              </a:solidFill>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75779"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350212" name="Rectangle 7"/>
          <p:cNvSpPr>
            <a:spLocks noChangeArrowheads="1"/>
          </p:cNvSpPr>
          <p:nvPr/>
        </p:nvSpPr>
        <p:spPr bwMode="auto">
          <a:xfrm>
            <a:off x="152400" y="1981200"/>
            <a:ext cx="8534400" cy="1938992"/>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If critical or sensitive period is true, children who learn from infancy should be better than children who learned later - this is what Newport (1990) found.  Children who were 4-6 when first exposed were far superior in their sign language ability to children who were exposed after age 12.</a:t>
            </a:r>
            <a:endParaRPr lang="en-US" b="0">
              <a:solidFill>
                <a:schemeClr val="tx2"/>
              </a:solidFill>
              <a:latin typeface="Calibri"/>
              <a:ea typeface="Osaka" pitchFamily="-84" charset="-128"/>
              <a:cs typeface="Osaka" pitchFamily="-84" charset="-128"/>
            </a:endParaRPr>
          </a:p>
        </p:txBody>
      </p:sp>
      <p:pic>
        <p:nvPicPr>
          <p:cNvPr id="350213" name="Picture 8"/>
          <p:cNvPicPr>
            <a:picLocks noChangeAspect="1" noChangeArrowheads="1"/>
          </p:cNvPicPr>
          <p:nvPr/>
        </p:nvPicPr>
        <p:blipFill>
          <a:blip r:embed="rId3"/>
          <a:srcRect/>
          <a:stretch>
            <a:fillRect/>
          </a:stretch>
        </p:blipFill>
        <p:spPr bwMode="auto">
          <a:xfrm>
            <a:off x="3048000" y="4343400"/>
            <a:ext cx="2740025" cy="1944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352259"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r>
              <a:rPr lang="en-US" sz="2400"/>
              <a:t>Late acquisition of sign language (ASL): deaf-of-hearing children whose parents don’t know sign language.  Children are eventually exposed to sign language when they encounter other deaf children.</a:t>
            </a:r>
          </a:p>
          <a:p>
            <a:pPr eaLnBrk="1" hangingPunct="1">
              <a:buFontTx/>
              <a:buNone/>
            </a:pPr>
            <a:endParaRPr lang="en-US" sz="2400"/>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352260" name="Rectangle 7"/>
          <p:cNvSpPr>
            <a:spLocks noChangeArrowheads="1"/>
          </p:cNvSpPr>
          <p:nvPr/>
        </p:nvSpPr>
        <p:spPr bwMode="auto">
          <a:xfrm>
            <a:off x="152400" y="4038600"/>
            <a:ext cx="8534400" cy="1938992"/>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Also important: not just about how long sign language speakers had known the language. </a:t>
            </a:r>
            <a:r>
              <a:rPr lang="en-US" b="0">
                <a:solidFill>
                  <a:schemeClr val="bg2"/>
                </a:solidFill>
                <a:latin typeface="Calibri"/>
                <a:ea typeface="Osaka" pitchFamily="-84" charset="-128"/>
                <a:cs typeface="Osaka" pitchFamily="-84" charset="-128"/>
              </a:rPr>
              <a:t>Speakers who had been signing for more than 30 years showed this same difference</a:t>
            </a:r>
            <a:r>
              <a:rPr lang="en-US" b="0">
                <a:latin typeface="Calibri"/>
                <a:ea typeface="Osaka" pitchFamily="-84" charset="-128"/>
                <a:cs typeface="Osaka" pitchFamily="-84" charset="-128"/>
              </a:rPr>
              <a:t>: those exposed younger were far superior in their language skills to those exposed when they were older.</a:t>
            </a:r>
            <a:endParaRPr lang="en-US" b="0">
              <a:solidFill>
                <a:schemeClr val="tx2"/>
              </a:solidFill>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79875"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endParaRPr lang="en-US" sz="2400">
              <a:solidFill>
                <a:schemeClr val="bg2"/>
              </a:solidFill>
            </a:endParaRPr>
          </a:p>
          <a:p>
            <a:pPr eaLnBrk="1" hangingPunct="1">
              <a:buFontTx/>
              <a:buNone/>
            </a:pPr>
            <a:r>
              <a:rPr lang="en-US" sz="2400">
                <a:solidFill>
                  <a:schemeClr val="bg2"/>
                </a:solidFill>
              </a:rPr>
              <a:t>	Look at second language learning.</a:t>
            </a:r>
            <a:r>
              <a:rPr lang="en-US" sz="2400">
                <a:solidFill>
                  <a:srgbClr val="FFFF00"/>
                </a:solidFill>
              </a:rPr>
              <a:t>  </a:t>
            </a:r>
          </a:p>
          <a:p>
            <a:pPr eaLnBrk="1" hangingPunct="1">
              <a:buFontTx/>
              <a:buNone/>
            </a:pPr>
            <a:r>
              <a:rPr lang="en-US" sz="2400"/>
              <a:t>	Why?  Children who learn a second language when they are young often become indistinguishable from their native-born peers.  </a:t>
            </a:r>
          </a:p>
          <a:p>
            <a:pPr eaLnBrk="1" hangingPunct="1">
              <a:buFontTx/>
              <a:buNone/>
            </a:pPr>
            <a:endParaRPr lang="en-US" sz="2400"/>
          </a:p>
          <a:p>
            <a:pPr eaLnBrk="1" hangingPunct="1">
              <a:buFontTx/>
              <a:buNone/>
            </a:pPr>
            <a:endParaRPr lang="en-US" sz="2400"/>
          </a:p>
          <a:p>
            <a:pPr eaLnBrk="1" hangingPunct="1">
              <a:buFontTx/>
              <a:buNone/>
            </a:pPr>
            <a:endParaRPr lang="en-US" sz="2400"/>
          </a:p>
        </p:txBody>
      </p:sp>
      <p:pic>
        <p:nvPicPr>
          <p:cNvPr id="354308" name="Picture 8"/>
          <p:cNvPicPr>
            <a:picLocks noChangeAspect="1" noChangeArrowheads="1"/>
          </p:cNvPicPr>
          <p:nvPr/>
        </p:nvPicPr>
        <p:blipFill>
          <a:blip r:embed="rId3"/>
          <a:srcRect/>
          <a:stretch>
            <a:fillRect/>
          </a:stretch>
        </p:blipFill>
        <p:spPr bwMode="auto">
          <a:xfrm>
            <a:off x="2438400" y="4267200"/>
            <a:ext cx="3425825" cy="2114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81923"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chemeClr val="bg2"/>
              </a:solidFill>
            </a:endParaRPr>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356356" name="Rectangle 6"/>
          <p:cNvSpPr>
            <a:spLocks noChangeArrowheads="1"/>
          </p:cNvSpPr>
          <p:nvPr/>
        </p:nvSpPr>
        <p:spPr bwMode="auto">
          <a:xfrm>
            <a:off x="228600" y="2286000"/>
            <a:ext cx="8534400" cy="3416320"/>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Testing age differences in second language acquisition:</a:t>
            </a:r>
          </a:p>
          <a:p>
            <a:endParaRPr lang="en-US" b="0">
              <a:latin typeface="Calibri"/>
              <a:ea typeface="Osaka" pitchFamily="-84" charset="-128"/>
              <a:cs typeface="Osaka" pitchFamily="-84" charset="-128"/>
            </a:endParaRPr>
          </a:p>
          <a:p>
            <a:r>
              <a:rPr lang="en-US" b="0">
                <a:latin typeface="Calibri"/>
                <a:ea typeface="Osaka" pitchFamily="-84" charset="-128"/>
                <a:cs typeface="Osaka" pitchFamily="-84" charset="-128"/>
              </a:rPr>
              <a:t>   - Oyama (1976): testing Italian immigrants learning English</a:t>
            </a:r>
          </a:p>
          <a:p>
            <a:r>
              <a:rPr lang="en-US" b="0">
                <a:solidFill>
                  <a:schemeClr val="bg2"/>
                </a:solidFill>
                <a:latin typeface="Calibri"/>
                <a:ea typeface="Osaka" pitchFamily="-84" charset="-128"/>
                <a:cs typeface="Osaka" pitchFamily="-84" charset="-128"/>
              </a:rPr>
              <a:t>age of arrival</a:t>
            </a:r>
            <a:r>
              <a:rPr lang="en-US" b="0">
                <a:solidFill>
                  <a:srgbClr val="FFFF00"/>
                </a:solidFill>
                <a:latin typeface="Calibri"/>
                <a:ea typeface="Osaka" pitchFamily="-84" charset="-128"/>
                <a:cs typeface="Osaka" pitchFamily="-84" charset="-128"/>
              </a:rPr>
              <a:t> </a:t>
            </a:r>
            <a:r>
              <a:rPr lang="en-US" b="0">
                <a:latin typeface="Calibri"/>
                <a:ea typeface="Osaka" pitchFamily="-84" charset="-128"/>
                <a:cs typeface="Osaka" pitchFamily="-84" charset="-128"/>
              </a:rPr>
              <a:t>was better predictor of </a:t>
            </a:r>
            <a:r>
              <a:rPr lang="en-US" b="0">
                <a:solidFill>
                  <a:schemeClr val="bg2"/>
                </a:solidFill>
                <a:latin typeface="Calibri"/>
                <a:ea typeface="Osaka" pitchFamily="-84" charset="-128"/>
                <a:cs typeface="Osaka" pitchFamily="-84" charset="-128"/>
              </a:rPr>
              <a:t>accent</a:t>
            </a:r>
            <a:r>
              <a:rPr lang="en-US" b="0">
                <a:latin typeface="Calibri"/>
                <a:ea typeface="Osaka" pitchFamily="-84" charset="-128"/>
                <a:cs typeface="Osaka" pitchFamily="-84" charset="-128"/>
              </a:rPr>
              <a:t> than how many years the immigrant had been speaking English</a:t>
            </a:r>
          </a:p>
          <a:p>
            <a:endParaRPr lang="en-US" b="0">
              <a:solidFill>
                <a:schemeClr val="tx2"/>
              </a:solidFill>
              <a:latin typeface="Calibri"/>
              <a:ea typeface="Osaka" pitchFamily="-84" charset="-128"/>
              <a:cs typeface="Osaka" pitchFamily="-84" charset="-128"/>
            </a:endParaRPr>
          </a:p>
          <a:p>
            <a:r>
              <a:rPr lang="en-US" b="0">
                <a:latin typeface="Calibri"/>
                <a:ea typeface="Osaka" pitchFamily="-84" charset="-128"/>
                <a:cs typeface="Osaka" pitchFamily="-84" charset="-128"/>
              </a:rPr>
              <a:t>   - Oyama (1978): </a:t>
            </a:r>
            <a:r>
              <a:rPr lang="en-US" b="0">
                <a:solidFill>
                  <a:schemeClr val="bg2"/>
                </a:solidFill>
                <a:latin typeface="Calibri"/>
                <a:ea typeface="Osaka" pitchFamily="-84" charset="-128"/>
                <a:cs typeface="Osaka" pitchFamily="-84" charset="-128"/>
              </a:rPr>
              <a:t>age of arrival</a:t>
            </a:r>
            <a:r>
              <a:rPr lang="en-US" b="0">
                <a:solidFill>
                  <a:srgbClr val="FFFF00"/>
                </a:solidFill>
                <a:latin typeface="Calibri"/>
                <a:ea typeface="Osaka" pitchFamily="-84" charset="-128"/>
                <a:cs typeface="Osaka" pitchFamily="-84" charset="-128"/>
              </a:rPr>
              <a:t> </a:t>
            </a:r>
            <a:r>
              <a:rPr lang="en-US" b="0">
                <a:latin typeface="Calibri"/>
                <a:ea typeface="Osaka" pitchFamily="-84" charset="-128"/>
                <a:cs typeface="Osaka" pitchFamily="-84" charset="-128"/>
              </a:rPr>
              <a:t>was better predictor of </a:t>
            </a:r>
            <a:r>
              <a:rPr lang="en-US" b="0">
                <a:solidFill>
                  <a:schemeClr val="bg2"/>
                </a:solidFill>
                <a:latin typeface="Calibri"/>
                <a:ea typeface="Osaka" pitchFamily="-84" charset="-128"/>
                <a:cs typeface="Osaka" pitchFamily="-84" charset="-128"/>
              </a:rPr>
              <a:t>comprehension</a:t>
            </a:r>
            <a:r>
              <a:rPr lang="en-US" b="0">
                <a:latin typeface="Calibri"/>
                <a:ea typeface="Osaka" pitchFamily="-84" charset="-128"/>
                <a:cs typeface="Osaka" pitchFamily="-84" charset="-128"/>
              </a:rPr>
              <a:t> than number of years speaking the language (not just about motor skill learning ability)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4"/>
          <p:cNvSpPr>
            <a:spLocks noGrp="1" noChangeArrowheads="1"/>
          </p:cNvSpPr>
          <p:nvPr>
            <p:ph type="title" idx="4294967295"/>
          </p:nvPr>
        </p:nvSpPr>
        <p:spPr>
          <a:xfrm>
            <a:off x="0" y="0"/>
            <a:ext cx="9144000" cy="1143000"/>
          </a:xfrm>
          <a:noFill/>
        </p:spPr>
        <p:txBody>
          <a:bodyPr/>
          <a:lstStyle/>
          <a:p>
            <a:pPr eaLnBrk="1" hangingPunct="1"/>
            <a:r>
              <a:rPr lang="en-US" sz="3200"/>
              <a:t>Critical &amp; sensitive periods</a:t>
            </a:r>
          </a:p>
        </p:txBody>
      </p:sp>
      <p:sp>
        <p:nvSpPr>
          <p:cNvPr id="83971" name="Rectangle 5"/>
          <p:cNvSpPr>
            <a:spLocks noGrp="1" noChangeArrowheads="1"/>
          </p:cNvSpPr>
          <p:nvPr>
            <p:ph type="body" idx="4294967295"/>
          </p:nvPr>
        </p:nvSpPr>
        <p:spPr>
          <a:xfrm>
            <a:off x="0" y="1066800"/>
            <a:ext cx="9144000" cy="5791200"/>
          </a:xfrm>
          <a:noFill/>
        </p:spPr>
        <p:txBody>
          <a:bodyPr/>
          <a:lstStyle/>
          <a:p>
            <a:pPr eaLnBrk="1" hangingPunct="1">
              <a:buFontTx/>
              <a:buNone/>
            </a:pPr>
            <a:r>
              <a:rPr lang="en-US" sz="2400">
                <a:solidFill>
                  <a:schemeClr val="bg2"/>
                </a:solidFill>
              </a:rPr>
              <a:t>How do we test for a critical/sensitive period for language acquisition?</a:t>
            </a:r>
          </a:p>
          <a:p>
            <a:pPr eaLnBrk="1" hangingPunct="1">
              <a:buFontTx/>
              <a:buNone/>
            </a:pPr>
            <a:endParaRPr lang="en-US" sz="2400">
              <a:solidFill>
                <a:srgbClr val="EBE0FD"/>
              </a:solidFill>
            </a:endParaRPr>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358404" name="Rectangle 6"/>
          <p:cNvSpPr>
            <a:spLocks noChangeArrowheads="1"/>
          </p:cNvSpPr>
          <p:nvPr/>
        </p:nvSpPr>
        <p:spPr bwMode="auto">
          <a:xfrm>
            <a:off x="228600" y="2209800"/>
            <a:ext cx="8534400" cy="3490186"/>
          </a:xfrm>
          <a:prstGeom prst="rect">
            <a:avLst/>
          </a:prstGeom>
          <a:noFill/>
          <a:ln w="9525">
            <a:noFill/>
            <a:miter lim="800000"/>
            <a:headEnd/>
            <a:tailEnd/>
          </a:ln>
        </p:spPr>
        <p:txBody>
          <a:bodyPr>
            <a:prstTxWarp prst="textNoShape">
              <a:avLst/>
            </a:prstTxWarp>
            <a:spAutoFit/>
          </a:bodyPr>
          <a:lstStyle/>
          <a:p>
            <a:r>
              <a:rPr lang="en-US" b="0">
                <a:latin typeface="Calibri"/>
                <a:ea typeface="Osaka" pitchFamily="-84" charset="-128"/>
                <a:cs typeface="Osaka" pitchFamily="-84" charset="-128"/>
              </a:rPr>
              <a:t>Testing age differences in second language acquisition:</a:t>
            </a:r>
          </a:p>
          <a:p>
            <a:endParaRPr lang="en-US" b="0">
              <a:latin typeface="Calibri"/>
              <a:ea typeface="Osaka" pitchFamily="-84" charset="-128"/>
              <a:cs typeface="Osaka" pitchFamily="-84" charset="-128"/>
            </a:endParaRPr>
          </a:p>
          <a:p>
            <a:r>
              <a:rPr lang="en-US" b="0">
                <a:latin typeface="Calibri"/>
                <a:ea typeface="Osaka" pitchFamily="-84" charset="-128"/>
                <a:cs typeface="Osaka" pitchFamily="-84" charset="-128"/>
              </a:rPr>
              <a:t>Johnson &amp; Newport (1989): testing grammatical competency of Chinese &amp; Korean natives living in the US</a:t>
            </a:r>
          </a:p>
          <a:p>
            <a:endParaRPr lang="en-US" b="0">
              <a:latin typeface="Calibri"/>
              <a:ea typeface="Osaka" pitchFamily="-84" charset="-128"/>
              <a:cs typeface="Osaka" pitchFamily="-84" charset="-128"/>
            </a:endParaRPr>
          </a:p>
          <a:p>
            <a:r>
              <a:rPr lang="en-US" b="0">
                <a:latin typeface="Calibri"/>
                <a:ea typeface="Osaka" pitchFamily="-84" charset="-128"/>
                <a:cs typeface="Osaka" pitchFamily="-84" charset="-128"/>
              </a:rPr>
              <a:t>Heard recorded voices speaking sentences, and had to judge whether they were correct or not.</a:t>
            </a:r>
          </a:p>
          <a:p>
            <a:pPr eaLnBrk="1" hangingPunct="1">
              <a:spcBef>
                <a:spcPct val="20000"/>
              </a:spcBef>
            </a:pPr>
            <a:r>
              <a:rPr lang="en-US" sz="2200" b="0">
                <a:latin typeface="Calibri"/>
              </a:rPr>
              <a:t>	“The farmer bought two pig at the market.”</a:t>
            </a:r>
          </a:p>
          <a:p>
            <a:pPr eaLnBrk="1" hangingPunct="1">
              <a:spcBef>
                <a:spcPct val="20000"/>
              </a:spcBef>
            </a:pPr>
            <a:r>
              <a:rPr lang="en-US" sz="2200" b="0">
                <a:latin typeface="Calibri"/>
              </a:rPr>
              <a:t>	“Tom is reading book in bathtub.”</a:t>
            </a:r>
            <a:endParaRPr lang="en-US" sz="3200" b="0">
              <a:latin typeface="Verdana"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3"/>
          <p:cNvPicPr>
            <a:picLocks noChangeAspect="1" noChangeArrowheads="1"/>
          </p:cNvPicPr>
          <p:nvPr/>
        </p:nvPicPr>
        <p:blipFill>
          <a:blip r:embed="rId2"/>
          <a:srcRect/>
          <a:stretch>
            <a:fillRect/>
          </a:stretch>
        </p:blipFill>
        <p:spPr bwMode="auto">
          <a:xfrm>
            <a:off x="1223963" y="1755775"/>
            <a:ext cx="7061200" cy="4816475"/>
          </a:xfrm>
          <a:prstGeom prst="rect">
            <a:avLst/>
          </a:prstGeom>
          <a:noFill/>
          <a:ln w="9525">
            <a:noFill/>
            <a:miter lim="800000"/>
            <a:headEnd/>
            <a:tailEnd/>
          </a:ln>
        </p:spPr>
      </p:pic>
      <p:sp>
        <p:nvSpPr>
          <p:cNvPr id="360451" name="Rectangle 5"/>
          <p:cNvSpPr>
            <a:spLocks noChangeArrowheads="1"/>
          </p:cNvSpPr>
          <p:nvPr/>
        </p:nvSpPr>
        <p:spPr bwMode="auto">
          <a:xfrm>
            <a:off x="304800" y="3810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ea typeface="Osaka" pitchFamily="-84" charset="-128"/>
                <a:cs typeface="Osaka" pitchFamily="-84" charset="-128"/>
              </a:rPr>
              <a:t>Second-language proficiency dependent on age of initial language exposure (even with same number of years of exposure total)</a:t>
            </a:r>
            <a:endParaRPr lang="en-US" sz="3200" b="0">
              <a:solidFill>
                <a:schemeClr val="tx2"/>
              </a:solidFill>
              <a:latin typeface="Verdana" pitchFamily="-8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685800" y="0"/>
            <a:ext cx="7772400" cy="1143000"/>
          </a:xfrm>
        </p:spPr>
        <p:txBody>
          <a:bodyPr/>
          <a:lstStyle/>
          <a:p>
            <a:pPr eaLnBrk="1" hangingPunct="1"/>
            <a:r>
              <a:rPr lang="en-US" sz="3200"/>
              <a:t>Language as a Human Instinct</a:t>
            </a:r>
          </a:p>
        </p:txBody>
      </p:sp>
      <p:sp>
        <p:nvSpPr>
          <p:cNvPr id="294915" name="Rectangle 3"/>
          <p:cNvSpPr>
            <a:spLocks noGrp="1" noChangeArrowheads="1"/>
          </p:cNvSpPr>
          <p:nvPr>
            <p:ph type="body" idx="4294967295"/>
          </p:nvPr>
        </p:nvSpPr>
        <p:spPr>
          <a:xfrm>
            <a:off x="381000" y="2438400"/>
            <a:ext cx="5410200" cy="2743200"/>
          </a:xfrm>
        </p:spPr>
        <p:txBody>
          <a:bodyPr/>
          <a:lstStyle/>
          <a:p>
            <a:pPr eaLnBrk="1" hangingPunct="1">
              <a:buFontTx/>
              <a:buNone/>
            </a:pPr>
            <a:r>
              <a:rPr lang="en-US" sz="2400"/>
              <a:t>Fish pretty much always swim.</a:t>
            </a:r>
          </a:p>
          <a:p>
            <a:pPr eaLnBrk="1" hangingPunct="1">
              <a:buFontTx/>
              <a:buNone/>
            </a:pPr>
            <a:endParaRPr lang="en-US" sz="2400"/>
          </a:p>
          <a:p>
            <a:pPr eaLnBrk="1" hangingPunct="1">
              <a:buFontTx/>
              <a:buNone/>
            </a:pPr>
            <a:r>
              <a:rPr lang="en-US" sz="2400"/>
              <a:t>Birds pretty much always fly.</a:t>
            </a:r>
          </a:p>
          <a:p>
            <a:pPr eaLnBrk="1" hangingPunct="1">
              <a:buFontTx/>
              <a:buNone/>
            </a:pPr>
            <a:endParaRPr lang="en-US" sz="2400"/>
          </a:p>
          <a:p>
            <a:pPr eaLnBrk="1" hangingPunct="1">
              <a:buFontTx/>
              <a:buNone/>
            </a:pPr>
            <a:r>
              <a:rPr lang="en-US" sz="2400"/>
              <a:t>Humans pretty much always….talk.</a:t>
            </a:r>
          </a:p>
        </p:txBody>
      </p:sp>
      <p:pic>
        <p:nvPicPr>
          <p:cNvPr id="294916" name="Picture 4"/>
          <p:cNvPicPr>
            <a:picLocks noChangeAspect="1" noChangeArrowheads="1"/>
          </p:cNvPicPr>
          <p:nvPr/>
        </p:nvPicPr>
        <p:blipFill>
          <a:blip r:embed="rId3"/>
          <a:srcRect/>
          <a:stretch>
            <a:fillRect/>
          </a:stretch>
        </p:blipFill>
        <p:spPr bwMode="auto">
          <a:xfrm>
            <a:off x="5562600" y="4648200"/>
            <a:ext cx="1990725" cy="1957388"/>
          </a:xfrm>
          <a:prstGeom prst="rect">
            <a:avLst/>
          </a:prstGeom>
          <a:noFill/>
          <a:ln w="9525">
            <a:noFill/>
            <a:miter lim="800000"/>
            <a:headEnd/>
            <a:tailEnd/>
          </a:ln>
        </p:spPr>
      </p:pic>
      <p:pic>
        <p:nvPicPr>
          <p:cNvPr id="294917" name="Picture 6"/>
          <p:cNvPicPr>
            <a:picLocks noChangeAspect="1" noChangeArrowheads="1"/>
          </p:cNvPicPr>
          <p:nvPr/>
        </p:nvPicPr>
        <p:blipFill>
          <a:blip r:embed="rId4"/>
          <a:srcRect/>
          <a:stretch>
            <a:fillRect/>
          </a:stretch>
        </p:blipFill>
        <p:spPr bwMode="auto">
          <a:xfrm>
            <a:off x="3581400" y="990600"/>
            <a:ext cx="2209800" cy="1381125"/>
          </a:xfrm>
          <a:prstGeom prst="rect">
            <a:avLst/>
          </a:prstGeom>
          <a:noFill/>
          <a:ln w="9525">
            <a:noFill/>
            <a:miter lim="800000"/>
            <a:headEnd/>
            <a:tailEnd/>
          </a:ln>
        </p:spPr>
      </p:pic>
      <p:pic>
        <p:nvPicPr>
          <p:cNvPr id="294918" name="Picture 7"/>
          <p:cNvPicPr>
            <a:picLocks noChangeAspect="1" noChangeArrowheads="1"/>
          </p:cNvPicPr>
          <p:nvPr/>
        </p:nvPicPr>
        <p:blipFill>
          <a:blip r:embed="rId5"/>
          <a:srcRect/>
          <a:stretch>
            <a:fillRect/>
          </a:stretch>
        </p:blipFill>
        <p:spPr bwMode="auto">
          <a:xfrm>
            <a:off x="6248400" y="1905000"/>
            <a:ext cx="1401763"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5"/>
          <p:cNvSpPr>
            <a:spLocks noChangeArrowheads="1"/>
          </p:cNvSpPr>
          <p:nvPr/>
        </p:nvSpPr>
        <p:spPr bwMode="auto">
          <a:xfrm>
            <a:off x="304800" y="3810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ea typeface="Osaka" pitchFamily="-84" charset="-128"/>
                <a:cs typeface="Osaka" pitchFamily="-84" charset="-128"/>
              </a:rPr>
              <a:t>Second-language proficiency dependent on age of initial language exposure</a:t>
            </a:r>
            <a:endParaRPr lang="en-US" sz="3200" b="0">
              <a:solidFill>
                <a:schemeClr val="tx2"/>
              </a:solidFill>
              <a:latin typeface="Verdana" pitchFamily="-84" charset="0"/>
            </a:endParaRPr>
          </a:p>
        </p:txBody>
      </p:sp>
      <p:sp>
        <p:nvSpPr>
          <p:cNvPr id="361475" name="Rectangle 2"/>
          <p:cNvSpPr>
            <a:spLocks noChangeArrowheads="1"/>
          </p:cNvSpPr>
          <p:nvPr/>
        </p:nvSpPr>
        <p:spPr bwMode="auto">
          <a:xfrm>
            <a:off x="2266950" y="2065338"/>
            <a:ext cx="5200650" cy="4562475"/>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latin typeface="Calibri"/>
            </a:endParaRPr>
          </a:p>
        </p:txBody>
      </p:sp>
      <p:pic>
        <p:nvPicPr>
          <p:cNvPr id="361476" name="Picture 4"/>
          <p:cNvPicPr>
            <a:picLocks noChangeAspect="1" noChangeArrowheads="1"/>
          </p:cNvPicPr>
          <p:nvPr/>
        </p:nvPicPr>
        <p:blipFill>
          <a:blip r:embed="rId3"/>
          <a:srcRect/>
          <a:stretch>
            <a:fillRect/>
          </a:stretch>
        </p:blipFill>
        <p:spPr bwMode="auto">
          <a:xfrm>
            <a:off x="2266950" y="2093913"/>
            <a:ext cx="4697413" cy="4030662"/>
          </a:xfrm>
          <a:prstGeom prst="rect">
            <a:avLst/>
          </a:prstGeom>
          <a:noFill/>
          <a:ln w="9525">
            <a:noFill/>
            <a:miter lim="800000"/>
            <a:headEnd/>
            <a:tailEnd/>
          </a:ln>
        </p:spPr>
      </p:pic>
      <p:sp>
        <p:nvSpPr>
          <p:cNvPr id="361477" name="Line 5"/>
          <p:cNvSpPr>
            <a:spLocks noChangeShapeType="1"/>
          </p:cNvSpPr>
          <p:nvPr/>
        </p:nvSpPr>
        <p:spPr bwMode="auto">
          <a:xfrm>
            <a:off x="3059113" y="5480050"/>
            <a:ext cx="3881437" cy="42863"/>
          </a:xfrm>
          <a:prstGeom prst="line">
            <a:avLst/>
          </a:prstGeom>
          <a:noFill/>
          <a:ln w="25400">
            <a:solidFill>
              <a:schemeClr val="tx1"/>
            </a:solidFill>
            <a:round/>
            <a:headEnd/>
            <a:tailEnd/>
          </a:ln>
        </p:spPr>
        <p:txBody>
          <a:bodyPr>
            <a:prstTxWarp prst="textNoShape">
              <a:avLst/>
            </a:prstTxWarp>
          </a:bodyPr>
          <a:lstStyle/>
          <a:p>
            <a:endParaRPr lang="en-US">
              <a:latin typeface="Calibri"/>
            </a:endParaRPr>
          </a:p>
        </p:txBody>
      </p:sp>
      <p:sp>
        <p:nvSpPr>
          <p:cNvPr id="361478" name="Line 6"/>
          <p:cNvSpPr>
            <a:spLocks noChangeShapeType="1"/>
          </p:cNvSpPr>
          <p:nvPr/>
        </p:nvSpPr>
        <p:spPr bwMode="auto">
          <a:xfrm flipH="1">
            <a:off x="6929438" y="2308225"/>
            <a:ext cx="41275" cy="3235325"/>
          </a:xfrm>
          <a:prstGeom prst="line">
            <a:avLst/>
          </a:prstGeom>
          <a:noFill/>
          <a:ln w="25400">
            <a:solidFill>
              <a:schemeClr val="tx1"/>
            </a:solidFill>
            <a:round/>
            <a:headEnd/>
            <a:tailEnd/>
          </a:ln>
        </p:spPr>
        <p:txBody>
          <a:bodyPr>
            <a:prstTxWarp prst="textNoShape">
              <a:avLst/>
            </a:prstTxWarp>
          </a:bodyPr>
          <a:lstStyle/>
          <a:p>
            <a:endParaRPr lang="en-US">
              <a:latin typeface="Calibri"/>
            </a:endParaRPr>
          </a:p>
        </p:txBody>
      </p:sp>
      <p:sp>
        <p:nvSpPr>
          <p:cNvPr id="361479" name="Line 7"/>
          <p:cNvSpPr>
            <a:spLocks noChangeShapeType="1"/>
          </p:cNvSpPr>
          <p:nvPr/>
        </p:nvSpPr>
        <p:spPr bwMode="auto">
          <a:xfrm>
            <a:off x="3101975" y="2265363"/>
            <a:ext cx="3879850" cy="42862"/>
          </a:xfrm>
          <a:prstGeom prst="line">
            <a:avLst/>
          </a:prstGeom>
          <a:noFill/>
          <a:ln w="25400">
            <a:solidFill>
              <a:schemeClr val="tx1"/>
            </a:solidFill>
            <a:round/>
            <a:headEnd/>
            <a:tailEnd/>
          </a:ln>
        </p:spPr>
        <p:txBody>
          <a:bodyPr>
            <a:prstTxWarp prst="textNoShape">
              <a:avLst/>
            </a:prstTxWarp>
          </a:bodyPr>
          <a:lstStyle/>
          <a:p>
            <a:endParaRPr lang="en-US">
              <a:latin typeface="Calibri"/>
            </a:endParaRPr>
          </a:p>
        </p:txBody>
      </p:sp>
      <p:sp>
        <p:nvSpPr>
          <p:cNvPr id="361480" name="Text Box 8"/>
          <p:cNvSpPr txBox="1">
            <a:spLocks noChangeArrowheads="1"/>
          </p:cNvSpPr>
          <p:nvPr/>
        </p:nvSpPr>
        <p:spPr bwMode="auto">
          <a:xfrm>
            <a:off x="381000" y="1219200"/>
            <a:ext cx="4539224" cy="830997"/>
          </a:xfrm>
          <a:prstGeom prst="rect">
            <a:avLst/>
          </a:prstGeom>
          <a:noFill/>
          <a:ln w="9525">
            <a:noFill/>
            <a:miter lim="800000"/>
            <a:headEnd/>
            <a:tailEnd/>
          </a:ln>
        </p:spPr>
        <p:txBody>
          <a:bodyPr wrap="none">
            <a:prstTxWarp prst="textNoShape">
              <a:avLst/>
            </a:prstTxWarp>
            <a:spAutoFit/>
          </a:bodyPr>
          <a:lstStyle/>
          <a:p>
            <a:pPr eaLnBrk="1" hangingPunct="1"/>
            <a:r>
              <a:rPr lang="en-US">
                <a:latin typeface="Calibri"/>
              </a:rPr>
              <a:t>Morphology: </a:t>
            </a:r>
          </a:p>
          <a:p>
            <a:pPr eaLnBrk="1" hangingPunct="1"/>
            <a:r>
              <a:rPr lang="en-US">
                <a:latin typeface="Calibri"/>
              </a:rPr>
              <a:t>e.g. </a:t>
            </a:r>
            <a:r>
              <a:rPr lang="en-US">
                <a:solidFill>
                  <a:srgbClr val="B3129A"/>
                </a:solidFill>
                <a:latin typeface="Calibri"/>
              </a:rPr>
              <a:t>verb</a:t>
            </a:r>
            <a:r>
              <a:rPr lang="en-US">
                <a:solidFill>
                  <a:srgbClr val="FFFF00"/>
                </a:solidFill>
                <a:latin typeface="Calibri"/>
              </a:rPr>
              <a:t> </a:t>
            </a:r>
            <a:r>
              <a:rPr lang="en-US">
                <a:solidFill>
                  <a:srgbClr val="B3129A"/>
                </a:solidFill>
                <a:latin typeface="Calibri"/>
              </a:rPr>
              <a:t>agreement</a:t>
            </a:r>
            <a:r>
              <a:rPr lang="en-US">
                <a:solidFill>
                  <a:srgbClr val="FFFF00"/>
                </a:solidFill>
                <a:latin typeface="Calibri"/>
              </a:rPr>
              <a:t> </a:t>
            </a:r>
            <a:r>
              <a:rPr lang="en-US">
                <a:latin typeface="Calibri"/>
              </a:rPr>
              <a:t>in production</a:t>
            </a:r>
          </a:p>
        </p:txBody>
      </p:sp>
      <p:sp>
        <p:nvSpPr>
          <p:cNvPr id="361481" name="Rectangle 10"/>
          <p:cNvSpPr>
            <a:spLocks noChangeArrowheads="1"/>
          </p:cNvSpPr>
          <p:nvPr/>
        </p:nvSpPr>
        <p:spPr bwMode="auto">
          <a:xfrm>
            <a:off x="2286000" y="5551488"/>
            <a:ext cx="4819650" cy="600075"/>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pPr algn="ctr"/>
            <a:endParaRPr lang="en-US">
              <a:solidFill>
                <a:schemeClr val="bg1"/>
              </a:solidFill>
              <a:latin typeface="Calibri"/>
            </a:endParaRPr>
          </a:p>
        </p:txBody>
      </p:sp>
      <p:sp>
        <p:nvSpPr>
          <p:cNvPr id="361482" name="Text Box 11"/>
          <p:cNvSpPr txBox="1">
            <a:spLocks noChangeArrowheads="1"/>
          </p:cNvSpPr>
          <p:nvPr/>
        </p:nvSpPr>
        <p:spPr bwMode="auto">
          <a:xfrm>
            <a:off x="2790825" y="5619750"/>
            <a:ext cx="1197764" cy="400110"/>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(birth on)</a:t>
            </a:r>
          </a:p>
        </p:txBody>
      </p:sp>
      <p:sp>
        <p:nvSpPr>
          <p:cNvPr id="361483" name="Text Box 12"/>
          <p:cNvSpPr txBox="1">
            <a:spLocks noChangeArrowheads="1"/>
          </p:cNvSpPr>
          <p:nvPr/>
        </p:nvSpPr>
        <p:spPr bwMode="auto">
          <a:xfrm>
            <a:off x="4210050" y="5638800"/>
            <a:ext cx="1386292" cy="400110"/>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(4-6 yrs on)</a:t>
            </a:r>
          </a:p>
        </p:txBody>
      </p:sp>
      <p:sp>
        <p:nvSpPr>
          <p:cNvPr id="361484" name="Text Box 13"/>
          <p:cNvSpPr txBox="1">
            <a:spLocks noChangeArrowheads="1"/>
          </p:cNvSpPr>
          <p:nvPr/>
        </p:nvSpPr>
        <p:spPr bwMode="auto">
          <a:xfrm>
            <a:off x="5757863" y="5649913"/>
            <a:ext cx="1307770" cy="400110"/>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(12 yrs on)</a:t>
            </a:r>
          </a:p>
        </p:txBody>
      </p:sp>
      <p:sp>
        <p:nvSpPr>
          <p:cNvPr id="361485" name="Text Box 15"/>
          <p:cNvSpPr txBox="1">
            <a:spLocks noChangeArrowheads="1"/>
          </p:cNvSpPr>
          <p:nvPr/>
        </p:nvSpPr>
        <p:spPr bwMode="auto">
          <a:xfrm>
            <a:off x="3032125" y="6076950"/>
            <a:ext cx="3647152" cy="400110"/>
          </a:xfrm>
          <a:prstGeom prst="rect">
            <a:avLst/>
          </a:prstGeom>
          <a:no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Age of Initial Language Exposure</a:t>
            </a:r>
          </a:p>
        </p:txBody>
      </p:sp>
      <p:sp>
        <p:nvSpPr>
          <p:cNvPr id="361486" name="TextBox 13"/>
          <p:cNvSpPr txBox="1">
            <a:spLocks noChangeArrowheads="1"/>
          </p:cNvSpPr>
          <p:nvPr/>
        </p:nvSpPr>
        <p:spPr bwMode="auto">
          <a:xfrm>
            <a:off x="6172200" y="1295400"/>
            <a:ext cx="2514600" cy="641350"/>
          </a:xfrm>
          <a:prstGeom prst="rect">
            <a:avLst/>
          </a:prstGeom>
          <a:noFill/>
          <a:ln w="9525">
            <a:noFill/>
            <a:miter lim="800000"/>
            <a:headEnd/>
            <a:tailEnd/>
          </a:ln>
        </p:spPr>
        <p:txBody>
          <a:bodyPr>
            <a:prstTxWarp prst="textNoShape">
              <a:avLst/>
            </a:prstTxWarp>
            <a:spAutoFit/>
          </a:bodyPr>
          <a:lstStyle/>
          <a:p>
            <a:r>
              <a:rPr lang="en-US" sz="1800" b="0">
                <a:latin typeface="Calibri"/>
              </a:rPr>
              <a:t>Tom </a:t>
            </a:r>
            <a:r>
              <a:rPr lang="en-US" sz="1800" b="0">
                <a:solidFill>
                  <a:srgbClr val="B3129A"/>
                </a:solidFill>
                <a:latin typeface="Calibri"/>
              </a:rPr>
              <a:t>is/*are</a:t>
            </a:r>
            <a:r>
              <a:rPr lang="en-US" sz="1800" b="0">
                <a:solidFill>
                  <a:srgbClr val="FFFF00"/>
                </a:solidFill>
                <a:latin typeface="Calibri"/>
              </a:rPr>
              <a:t> </a:t>
            </a:r>
            <a:r>
              <a:rPr lang="en-US" sz="1800" b="0">
                <a:latin typeface="Calibri"/>
              </a:rPr>
              <a:t>reading book in bathtub</a:t>
            </a:r>
            <a:endParaRPr lang="en-US" sz="180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522" name="Group 23"/>
          <p:cNvGrpSpPr>
            <a:grpSpLocks/>
          </p:cNvGrpSpPr>
          <p:nvPr/>
        </p:nvGrpSpPr>
        <p:grpSpPr bwMode="auto">
          <a:xfrm>
            <a:off x="533400" y="1295400"/>
            <a:ext cx="5495925" cy="5153025"/>
            <a:chOff x="1152" y="756"/>
            <a:chExt cx="3462" cy="3246"/>
          </a:xfrm>
        </p:grpSpPr>
        <p:sp>
          <p:nvSpPr>
            <p:cNvPr id="363523" name="Rectangle 22"/>
            <p:cNvSpPr>
              <a:spLocks noChangeArrowheads="1"/>
            </p:cNvSpPr>
            <p:nvPr/>
          </p:nvSpPr>
          <p:spPr bwMode="auto">
            <a:xfrm>
              <a:off x="1152" y="756"/>
              <a:ext cx="3462" cy="3246"/>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latin typeface="Calibri"/>
              </a:endParaRPr>
            </a:p>
          </p:txBody>
        </p:sp>
        <p:pic>
          <p:nvPicPr>
            <p:cNvPr id="363524" name="Picture 15"/>
            <p:cNvPicPr>
              <a:picLocks noChangeAspect="1" noChangeArrowheads="1"/>
            </p:cNvPicPr>
            <p:nvPr/>
          </p:nvPicPr>
          <p:blipFill>
            <a:blip r:embed="rId2"/>
            <a:srcRect/>
            <a:stretch>
              <a:fillRect/>
            </a:stretch>
          </p:blipFill>
          <p:spPr bwMode="auto">
            <a:xfrm>
              <a:off x="1368" y="798"/>
              <a:ext cx="3006" cy="2919"/>
            </a:xfrm>
            <a:prstGeom prst="rect">
              <a:avLst/>
            </a:prstGeom>
            <a:solidFill>
              <a:srgbClr val="FFFFFF"/>
            </a:solidFill>
            <a:ln w="9525">
              <a:noFill/>
              <a:miter lim="800000"/>
              <a:headEnd/>
              <a:tailEnd/>
            </a:ln>
          </p:spPr>
        </p:pic>
        <p:sp>
          <p:nvSpPr>
            <p:cNvPr id="363525" name="Text Box 16"/>
            <p:cNvSpPr txBox="1">
              <a:spLocks noChangeArrowheads="1"/>
            </p:cNvSpPr>
            <p:nvPr/>
          </p:nvSpPr>
          <p:spPr bwMode="auto">
            <a:xfrm>
              <a:off x="2105" y="3564"/>
              <a:ext cx="1818" cy="250"/>
            </a:xfrm>
            <a:prstGeom prst="rect">
              <a:avLst/>
            </a:prstGeom>
            <a:solidFill>
              <a:srgbClr val="FFFFFF"/>
            </a:solidFill>
            <a:ln w="9525">
              <a:noFill/>
              <a:miter lim="800000"/>
              <a:headEnd/>
              <a:tailEnd/>
            </a:ln>
          </p:spPr>
          <p:txBody>
            <a:bodyPr>
              <a:prstTxWarp prst="textNoShape">
                <a:avLst/>
              </a:prstTxWarp>
              <a:spAutoFit/>
            </a:bodyPr>
            <a:lstStyle/>
            <a:p>
              <a:pPr eaLnBrk="1" hangingPunct="1"/>
              <a:r>
                <a:rPr lang="en-US" sz="2000">
                  <a:solidFill>
                    <a:srgbClr val="000000"/>
                  </a:solidFill>
                  <a:latin typeface="Times New Roman" pitchFamily="-84" charset="0"/>
                </a:rPr>
                <a:t>Age of initial exposure</a:t>
              </a:r>
            </a:p>
          </p:txBody>
        </p:sp>
        <p:sp>
          <p:nvSpPr>
            <p:cNvPr id="363526" name="Line 17"/>
            <p:cNvSpPr>
              <a:spLocks noChangeShapeType="1"/>
            </p:cNvSpPr>
            <p:nvPr/>
          </p:nvSpPr>
          <p:spPr bwMode="auto">
            <a:xfrm>
              <a:off x="1717" y="3386"/>
              <a:ext cx="2445" cy="27"/>
            </a:xfrm>
            <a:prstGeom prst="line">
              <a:avLst/>
            </a:prstGeom>
            <a:noFill/>
            <a:ln w="25400">
              <a:solidFill>
                <a:schemeClr val="tx1"/>
              </a:solidFill>
              <a:round/>
              <a:headEnd/>
              <a:tailEnd/>
            </a:ln>
          </p:spPr>
          <p:txBody>
            <a:bodyPr>
              <a:prstTxWarp prst="textNoShape">
                <a:avLst/>
              </a:prstTxWarp>
            </a:bodyPr>
            <a:lstStyle/>
            <a:p>
              <a:endParaRPr lang="en-US">
                <a:latin typeface="Calibri"/>
              </a:endParaRPr>
            </a:p>
          </p:txBody>
        </p:sp>
        <p:sp>
          <p:nvSpPr>
            <p:cNvPr id="363527" name="Text Box 19"/>
            <p:cNvSpPr txBox="1">
              <a:spLocks noChangeArrowheads="1"/>
            </p:cNvSpPr>
            <p:nvPr/>
          </p:nvSpPr>
          <p:spPr bwMode="auto">
            <a:xfrm>
              <a:off x="1752" y="3300"/>
              <a:ext cx="653" cy="252"/>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birth on</a:t>
              </a:r>
            </a:p>
          </p:txBody>
        </p:sp>
        <p:sp>
          <p:nvSpPr>
            <p:cNvPr id="363528" name="Text Box 20"/>
            <p:cNvSpPr txBox="1">
              <a:spLocks noChangeArrowheads="1"/>
            </p:cNvSpPr>
            <p:nvPr/>
          </p:nvSpPr>
          <p:spPr bwMode="auto">
            <a:xfrm>
              <a:off x="2442" y="3306"/>
              <a:ext cx="873" cy="252"/>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(4-6 yrs on)</a:t>
              </a:r>
            </a:p>
          </p:txBody>
        </p:sp>
        <p:sp>
          <p:nvSpPr>
            <p:cNvPr id="363529" name="Text Box 21"/>
            <p:cNvSpPr txBox="1">
              <a:spLocks noChangeArrowheads="1"/>
            </p:cNvSpPr>
            <p:nvPr/>
          </p:nvSpPr>
          <p:spPr bwMode="auto">
            <a:xfrm>
              <a:off x="3357" y="3301"/>
              <a:ext cx="824" cy="252"/>
            </a:xfrm>
            <a:prstGeom prst="rect">
              <a:avLst/>
            </a:prstGeom>
            <a:solidFill>
              <a:srgbClr val="FFFFFF"/>
            </a:solidFill>
            <a:ln w="9525">
              <a:noFill/>
              <a:miter lim="800000"/>
              <a:headEnd/>
              <a:tailEnd/>
            </a:ln>
          </p:spPr>
          <p:txBody>
            <a:bodyPr wrap="none">
              <a:prstTxWarp prst="textNoShape">
                <a:avLst/>
              </a:prstTxWarp>
              <a:spAutoFit/>
            </a:bodyPr>
            <a:lstStyle/>
            <a:p>
              <a:pPr eaLnBrk="1" hangingPunct="1"/>
              <a:r>
                <a:rPr lang="en-US" sz="2000">
                  <a:solidFill>
                    <a:srgbClr val="000000"/>
                  </a:solidFill>
                  <a:latin typeface="Calibri"/>
                </a:rPr>
                <a:t>(12 yrs on)</a:t>
              </a:r>
            </a:p>
          </p:txBody>
        </p:sp>
      </p:grpSp>
      <p:sp>
        <p:nvSpPr>
          <p:cNvPr id="363530" name="Rectangle 5"/>
          <p:cNvSpPr>
            <a:spLocks noChangeArrowheads="1"/>
          </p:cNvSpPr>
          <p:nvPr/>
        </p:nvSpPr>
        <p:spPr bwMode="auto">
          <a:xfrm>
            <a:off x="304800" y="3810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ea typeface="Osaka" pitchFamily="-84" charset="-128"/>
                <a:cs typeface="Osaka" pitchFamily="-84" charset="-128"/>
              </a:rPr>
              <a:t>Second-language proficiency dependent on age of initial language exposure – but not all aspects are dependent</a:t>
            </a:r>
            <a:endParaRPr lang="en-US" sz="3200" b="0">
              <a:solidFill>
                <a:schemeClr val="tx2"/>
              </a:solidFill>
              <a:latin typeface="Verdana" pitchFamily="-84" charset="0"/>
            </a:endParaRPr>
          </a:p>
        </p:txBody>
      </p:sp>
      <p:sp>
        <p:nvSpPr>
          <p:cNvPr id="363531" name="TextBox 13"/>
          <p:cNvSpPr txBox="1">
            <a:spLocks noChangeArrowheads="1"/>
          </p:cNvSpPr>
          <p:nvPr/>
        </p:nvSpPr>
        <p:spPr bwMode="auto">
          <a:xfrm>
            <a:off x="6172200" y="1295400"/>
            <a:ext cx="2819400" cy="2838450"/>
          </a:xfrm>
          <a:prstGeom prst="rect">
            <a:avLst/>
          </a:prstGeom>
          <a:noFill/>
          <a:ln w="9525">
            <a:noFill/>
            <a:miter lim="800000"/>
            <a:headEnd/>
            <a:tailEnd/>
          </a:ln>
        </p:spPr>
        <p:txBody>
          <a:bodyPr>
            <a:prstTxWarp prst="textNoShape">
              <a:avLst/>
            </a:prstTxWarp>
            <a:spAutoFit/>
          </a:bodyPr>
          <a:lstStyle/>
          <a:p>
            <a:r>
              <a:rPr lang="en-US" sz="1800" b="0">
                <a:latin typeface="Calibri"/>
              </a:rPr>
              <a:t>Basic word order: </a:t>
            </a:r>
            <a:r>
              <a:rPr lang="en-US" sz="1800" b="0">
                <a:solidFill>
                  <a:srgbClr val="B3129A"/>
                </a:solidFill>
                <a:latin typeface="Calibri"/>
              </a:rPr>
              <a:t>SVO</a:t>
            </a:r>
            <a:endParaRPr lang="en-US" sz="1800" b="0">
              <a:solidFill>
                <a:srgbClr val="FFFF00"/>
              </a:solidFill>
              <a:latin typeface="Calibri"/>
            </a:endParaRPr>
          </a:p>
          <a:p>
            <a:endParaRPr lang="en-US" sz="1800" b="0">
              <a:latin typeface="Calibri"/>
            </a:endParaRPr>
          </a:p>
          <a:p>
            <a:r>
              <a:rPr lang="en-US" sz="1800" b="0">
                <a:latin typeface="Calibri"/>
              </a:rPr>
              <a:t>Subject Verb Object</a:t>
            </a:r>
          </a:p>
          <a:p>
            <a:endParaRPr lang="en-US" sz="1800" b="0">
              <a:latin typeface="Calibri"/>
            </a:endParaRPr>
          </a:p>
          <a:p>
            <a:r>
              <a:rPr lang="en-US" sz="1800" b="0">
                <a:latin typeface="Calibri"/>
              </a:rPr>
              <a:t>Ex: “Penguins like fish.”</a:t>
            </a:r>
          </a:p>
          <a:p>
            <a:endParaRPr lang="en-US" sz="1800" b="0">
              <a:latin typeface="Calibri"/>
            </a:endParaRPr>
          </a:p>
          <a:p>
            <a:r>
              <a:rPr lang="en-US" sz="1800" b="0">
                <a:latin typeface="Calibri"/>
              </a:rPr>
              <a:t>As opposed to </a:t>
            </a:r>
          </a:p>
          <a:p>
            <a:endParaRPr lang="en-US" sz="1800" b="0">
              <a:latin typeface="Calibri"/>
            </a:endParaRPr>
          </a:p>
          <a:p>
            <a:r>
              <a:rPr lang="en-US" sz="1800" b="0">
                <a:latin typeface="Calibri"/>
              </a:rPr>
              <a:t>“Fish penguins like”</a:t>
            </a:r>
          </a:p>
          <a:p>
            <a:r>
              <a:rPr lang="en-US" sz="1800" b="0">
                <a:latin typeface="Calibri"/>
              </a:rPr>
              <a:t>(Object Subject Verb)</a:t>
            </a:r>
            <a:endParaRPr lang="en-US" sz="1800">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9"/>
          <p:cNvSpPr>
            <a:spLocks noChangeArrowheads="1"/>
          </p:cNvSpPr>
          <p:nvPr/>
        </p:nvSpPr>
        <p:spPr bwMode="auto">
          <a:xfrm>
            <a:off x="4562475" y="1666875"/>
            <a:ext cx="4514850" cy="3403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latin typeface="Calibri"/>
            </a:endParaRPr>
          </a:p>
        </p:txBody>
      </p:sp>
      <p:pic>
        <p:nvPicPr>
          <p:cNvPr id="364547" name="Picture 2"/>
          <p:cNvPicPr>
            <a:picLocks noChangeAspect="1" noChangeArrowheads="1"/>
          </p:cNvPicPr>
          <p:nvPr/>
        </p:nvPicPr>
        <p:blipFill>
          <a:blip r:embed="rId2"/>
          <a:srcRect/>
          <a:stretch>
            <a:fillRect/>
          </a:stretch>
        </p:blipFill>
        <p:spPr bwMode="auto">
          <a:xfrm>
            <a:off x="0" y="1676400"/>
            <a:ext cx="4572000" cy="3414713"/>
          </a:xfrm>
          <a:prstGeom prst="rect">
            <a:avLst/>
          </a:prstGeom>
          <a:noFill/>
          <a:ln w="9525">
            <a:noFill/>
            <a:miter lim="800000"/>
            <a:headEnd/>
            <a:tailEnd/>
          </a:ln>
        </p:spPr>
      </p:pic>
      <p:pic>
        <p:nvPicPr>
          <p:cNvPr id="364548" name="Picture 3"/>
          <p:cNvPicPr>
            <a:picLocks noChangeAspect="1" noChangeArrowheads="1"/>
          </p:cNvPicPr>
          <p:nvPr/>
        </p:nvPicPr>
        <p:blipFill>
          <a:blip r:embed="rId3"/>
          <a:srcRect/>
          <a:stretch>
            <a:fillRect/>
          </a:stretch>
        </p:blipFill>
        <p:spPr bwMode="auto">
          <a:xfrm>
            <a:off x="4343400" y="1828800"/>
            <a:ext cx="4648200" cy="3124200"/>
          </a:xfrm>
          <a:prstGeom prst="rect">
            <a:avLst/>
          </a:prstGeom>
          <a:noFill/>
          <a:ln w="9525">
            <a:noFill/>
            <a:miter lim="800000"/>
            <a:headEnd/>
            <a:tailEnd/>
          </a:ln>
        </p:spPr>
      </p:pic>
      <p:sp>
        <p:nvSpPr>
          <p:cNvPr id="364549" name="Line 4"/>
          <p:cNvSpPr>
            <a:spLocks noChangeShapeType="1"/>
          </p:cNvSpPr>
          <p:nvPr/>
        </p:nvSpPr>
        <p:spPr bwMode="auto">
          <a:xfrm>
            <a:off x="5181600" y="3276600"/>
            <a:ext cx="3124200" cy="0"/>
          </a:xfrm>
          <a:prstGeom prst="line">
            <a:avLst/>
          </a:prstGeom>
          <a:noFill/>
          <a:ln w="9525">
            <a:solidFill>
              <a:srgbClr val="FF0000"/>
            </a:solidFill>
            <a:round/>
            <a:headEnd/>
            <a:tailEnd/>
          </a:ln>
        </p:spPr>
        <p:txBody>
          <a:bodyPr>
            <a:prstTxWarp prst="textNoShape">
              <a:avLst/>
            </a:prstTxWarp>
          </a:bodyPr>
          <a:lstStyle/>
          <a:p>
            <a:endParaRPr lang="en-US">
              <a:latin typeface="Calibri"/>
            </a:endParaRPr>
          </a:p>
        </p:txBody>
      </p:sp>
      <p:sp>
        <p:nvSpPr>
          <p:cNvPr id="364550" name="Line 5"/>
          <p:cNvSpPr>
            <a:spLocks noChangeShapeType="1"/>
          </p:cNvSpPr>
          <p:nvPr/>
        </p:nvSpPr>
        <p:spPr bwMode="auto">
          <a:xfrm>
            <a:off x="2133600" y="2362200"/>
            <a:ext cx="1752600" cy="1524000"/>
          </a:xfrm>
          <a:prstGeom prst="line">
            <a:avLst/>
          </a:prstGeom>
          <a:noFill/>
          <a:ln w="9525">
            <a:solidFill>
              <a:srgbClr val="FF0000"/>
            </a:solidFill>
            <a:round/>
            <a:headEnd/>
            <a:tailEnd/>
          </a:ln>
        </p:spPr>
        <p:txBody>
          <a:bodyPr>
            <a:prstTxWarp prst="textNoShape">
              <a:avLst/>
            </a:prstTxWarp>
          </a:bodyPr>
          <a:lstStyle/>
          <a:p>
            <a:endParaRPr lang="en-US">
              <a:latin typeface="Calibri"/>
            </a:endParaRPr>
          </a:p>
        </p:txBody>
      </p:sp>
      <p:sp>
        <p:nvSpPr>
          <p:cNvPr id="364551" name="Line 6"/>
          <p:cNvSpPr>
            <a:spLocks noChangeShapeType="1"/>
          </p:cNvSpPr>
          <p:nvPr/>
        </p:nvSpPr>
        <p:spPr bwMode="auto">
          <a:xfrm>
            <a:off x="914400" y="2362200"/>
            <a:ext cx="1219200" cy="0"/>
          </a:xfrm>
          <a:prstGeom prst="line">
            <a:avLst/>
          </a:prstGeom>
          <a:noFill/>
          <a:ln w="9525">
            <a:solidFill>
              <a:srgbClr val="FF0000"/>
            </a:solidFill>
            <a:round/>
            <a:headEnd/>
            <a:tailEnd/>
          </a:ln>
        </p:spPr>
        <p:txBody>
          <a:bodyPr>
            <a:prstTxWarp prst="textNoShape">
              <a:avLst/>
            </a:prstTxWarp>
          </a:bodyPr>
          <a:lstStyle/>
          <a:p>
            <a:endParaRPr lang="en-US">
              <a:latin typeface="Calibri"/>
            </a:endParaRPr>
          </a:p>
        </p:txBody>
      </p:sp>
      <p:sp>
        <p:nvSpPr>
          <p:cNvPr id="364552" name="Text Box 7"/>
          <p:cNvSpPr txBox="1">
            <a:spLocks noChangeArrowheads="1"/>
          </p:cNvSpPr>
          <p:nvPr/>
        </p:nvSpPr>
        <p:spPr bwMode="auto">
          <a:xfrm>
            <a:off x="4572000" y="5257800"/>
            <a:ext cx="4419600" cy="1384995"/>
          </a:xfrm>
          <a:prstGeom prst="rect">
            <a:avLst/>
          </a:prstGeom>
          <a:noFill/>
          <a:ln w="9525">
            <a:noFill/>
            <a:miter lim="800000"/>
            <a:headEnd/>
            <a:tailEnd/>
          </a:ln>
        </p:spPr>
        <p:txBody>
          <a:bodyPr>
            <a:prstTxWarp prst="textNoShape">
              <a:avLst/>
            </a:prstTxWarp>
            <a:spAutoFit/>
          </a:bodyPr>
          <a:lstStyle/>
          <a:p>
            <a:pPr lvl="1" eaLnBrk="1" hangingPunct="1">
              <a:spcBef>
                <a:spcPct val="20000"/>
              </a:spcBef>
            </a:pPr>
            <a:r>
              <a:rPr lang="en-US" sz="2000" b="0" u="sng">
                <a:latin typeface="Calibri"/>
              </a:rPr>
              <a:t>After Maturation</a:t>
            </a:r>
          </a:p>
          <a:p>
            <a:pPr lvl="1" eaLnBrk="1" hangingPunct="1">
              <a:spcBef>
                <a:spcPct val="20000"/>
              </a:spcBef>
            </a:pPr>
            <a:r>
              <a:rPr lang="en-US" sz="2000" b="0">
                <a:latin typeface="Calibri"/>
              </a:rPr>
              <a:t>No relationship between Age of Arrival and Test Score</a:t>
            </a:r>
          </a:p>
          <a:p>
            <a:pPr eaLnBrk="1" hangingPunct="1"/>
            <a:endParaRPr lang="en-US" sz="2000" b="0">
              <a:latin typeface="Calibri"/>
            </a:endParaRPr>
          </a:p>
        </p:txBody>
      </p:sp>
      <p:sp>
        <p:nvSpPr>
          <p:cNvPr id="364553" name="Text Box 8"/>
          <p:cNvSpPr txBox="1">
            <a:spLocks noChangeArrowheads="1"/>
          </p:cNvSpPr>
          <p:nvPr/>
        </p:nvSpPr>
        <p:spPr bwMode="auto">
          <a:xfrm>
            <a:off x="152400" y="5334000"/>
            <a:ext cx="4419600" cy="762000"/>
          </a:xfrm>
          <a:prstGeom prst="rect">
            <a:avLst/>
          </a:prstGeom>
          <a:noFill/>
          <a:ln w="9525">
            <a:noFill/>
            <a:miter lim="800000"/>
            <a:headEnd/>
            <a:tailEnd/>
          </a:ln>
        </p:spPr>
        <p:txBody>
          <a:bodyPr>
            <a:prstTxWarp prst="textNoShape">
              <a:avLst/>
            </a:prstTxWarp>
            <a:spAutoFit/>
          </a:bodyPr>
          <a:lstStyle/>
          <a:p>
            <a:pPr lvl="1" eaLnBrk="1" hangingPunct="1">
              <a:spcBef>
                <a:spcPct val="20000"/>
              </a:spcBef>
            </a:pPr>
            <a:r>
              <a:rPr lang="en-US" sz="2000" b="0" u="sng">
                <a:latin typeface="Calibri"/>
              </a:rPr>
              <a:t>During Maturation</a:t>
            </a:r>
          </a:p>
          <a:p>
            <a:pPr lvl="1" eaLnBrk="1" hangingPunct="1">
              <a:spcBef>
                <a:spcPct val="20000"/>
              </a:spcBef>
            </a:pPr>
            <a:r>
              <a:rPr lang="en-US" sz="2000" b="0">
                <a:latin typeface="Calibri"/>
              </a:rPr>
              <a:t>Decline in ability with maturation.</a:t>
            </a:r>
          </a:p>
        </p:txBody>
      </p:sp>
      <p:sp>
        <p:nvSpPr>
          <p:cNvPr id="364554" name="Rectangle 5"/>
          <p:cNvSpPr>
            <a:spLocks noChangeArrowheads="1"/>
          </p:cNvSpPr>
          <p:nvPr/>
        </p:nvSpPr>
        <p:spPr bwMode="auto">
          <a:xfrm>
            <a:off x="304800" y="381000"/>
            <a:ext cx="8534400" cy="830997"/>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ea typeface="Osaka" pitchFamily="-84" charset="-128"/>
                <a:cs typeface="Osaka" pitchFamily="-84" charset="-128"/>
              </a:rPr>
              <a:t>Before and after the critical/sensitive period (sometimes called “maturation”)</a:t>
            </a:r>
            <a:endParaRPr lang="en-US" sz="3200" b="0">
              <a:solidFill>
                <a:schemeClr val="tx2"/>
              </a:solidFill>
              <a:latin typeface="Verdana" pitchFamily="-8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228600" y="304800"/>
            <a:ext cx="8382000" cy="1431925"/>
          </a:xfrm>
        </p:spPr>
        <p:txBody>
          <a:bodyPr/>
          <a:lstStyle/>
          <a:p>
            <a:r>
              <a:rPr lang="en-US" sz="3200"/>
              <a:t>Some Evidence for Critical/Sensitive Period</a:t>
            </a:r>
            <a:br>
              <a:rPr lang="en-US" sz="3200"/>
            </a:br>
            <a:endParaRPr lang="en-US" sz="2000"/>
          </a:p>
        </p:txBody>
      </p:sp>
      <p:sp>
        <p:nvSpPr>
          <p:cNvPr id="5" name="Rectangle 3"/>
          <p:cNvSpPr txBox="1">
            <a:spLocks noChangeArrowheads="1"/>
          </p:cNvSpPr>
          <p:nvPr/>
        </p:nvSpPr>
        <p:spPr bwMode="auto">
          <a:xfrm>
            <a:off x="381000" y="1524000"/>
            <a:ext cx="8229600" cy="4525963"/>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70000"/>
              <a:buFont typeface="Wingdings" pitchFamily="-84" charset="2"/>
              <a:buNone/>
            </a:pPr>
            <a:r>
              <a:rPr lang="en-US" b="0">
                <a:latin typeface="Calibri"/>
                <a:ea typeface="Osaka" pitchFamily="-84" charset="-128"/>
                <a:cs typeface="Osaka" pitchFamily="-84" charset="-128"/>
              </a:rPr>
              <a:t>Johnson &amp; Newport also found that </a:t>
            </a:r>
            <a:r>
              <a:rPr lang="en-US" b="0">
                <a:latin typeface="Calibri"/>
              </a:rPr>
              <a:t>performance was not correlated with:</a:t>
            </a:r>
          </a:p>
          <a:p>
            <a:pPr marL="1143000" lvl="2" indent="-228600" eaLnBrk="1" hangingPunct="1">
              <a:spcBef>
                <a:spcPct val="20000"/>
              </a:spcBef>
              <a:buClr>
                <a:schemeClr val="hlink"/>
              </a:buClr>
              <a:buSzPct val="70000"/>
              <a:buFont typeface="Wingdings" pitchFamily="-84" charset="2"/>
              <a:buChar char="n"/>
            </a:pPr>
            <a:r>
              <a:rPr lang="en-US" b="0">
                <a:latin typeface="Calibri"/>
              </a:rPr>
              <a:t>Formal instruction in English</a:t>
            </a:r>
          </a:p>
          <a:p>
            <a:pPr marL="1143000" lvl="2" indent="-228600" eaLnBrk="1" hangingPunct="1">
              <a:spcBef>
                <a:spcPct val="20000"/>
              </a:spcBef>
              <a:buClr>
                <a:schemeClr val="hlink"/>
              </a:buClr>
              <a:buSzPct val="70000"/>
              <a:buFont typeface="Wingdings" pitchFamily="-84" charset="2"/>
              <a:buChar char="n"/>
            </a:pPr>
            <a:r>
              <a:rPr lang="en-US" b="0">
                <a:latin typeface="Calibri"/>
              </a:rPr>
              <a:t>Amount of initial exposure to English</a:t>
            </a:r>
          </a:p>
          <a:p>
            <a:pPr marL="1143000" lvl="2" indent="-228600" eaLnBrk="1" hangingPunct="1">
              <a:spcBef>
                <a:spcPct val="20000"/>
              </a:spcBef>
              <a:buClr>
                <a:schemeClr val="hlink"/>
              </a:buClr>
              <a:buSzPct val="70000"/>
              <a:buFont typeface="Wingdings" pitchFamily="-84" charset="2"/>
              <a:buChar char="n"/>
            </a:pPr>
            <a:r>
              <a:rPr lang="en-US" b="0">
                <a:latin typeface="Calibri"/>
              </a:rPr>
              <a:t>Reported motivation to learn English</a:t>
            </a:r>
          </a:p>
          <a:p>
            <a:pPr marL="1143000" lvl="2" indent="-228600" eaLnBrk="1" hangingPunct="1">
              <a:spcBef>
                <a:spcPct val="20000"/>
              </a:spcBef>
              <a:buClr>
                <a:schemeClr val="hlink"/>
              </a:buClr>
              <a:buSzPct val="70000"/>
              <a:buFont typeface="Wingdings" pitchFamily="-84" charset="2"/>
              <a:buChar char="n"/>
            </a:pPr>
            <a:r>
              <a:rPr lang="en-US" b="0">
                <a:latin typeface="Calibri"/>
              </a:rPr>
              <a:t>Self-consciousness in English</a:t>
            </a:r>
          </a:p>
          <a:p>
            <a:pPr marL="1143000" lvl="2" indent="-228600" eaLnBrk="1" hangingPunct="1">
              <a:spcBef>
                <a:spcPct val="20000"/>
              </a:spcBef>
              <a:buClr>
                <a:schemeClr val="hlink"/>
              </a:buClr>
              <a:buSzPct val="70000"/>
              <a:buFont typeface="Wingdings" pitchFamily="-84" charset="2"/>
              <a:buChar char="n"/>
            </a:pPr>
            <a:r>
              <a:rPr lang="en-US" b="0">
                <a:latin typeface="Calibri"/>
              </a:rPr>
              <a:t>Identification with American culture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a:xfrm>
            <a:off x="1143000" y="0"/>
            <a:ext cx="6781800" cy="1143000"/>
          </a:xfrm>
        </p:spPr>
        <p:txBody>
          <a:bodyPr/>
          <a:lstStyle/>
          <a:p>
            <a:r>
              <a:rPr lang="en-US" sz="3200"/>
              <a:t>Sum Up: Critical/Sensitive Period</a:t>
            </a:r>
          </a:p>
        </p:txBody>
      </p:sp>
      <p:sp>
        <p:nvSpPr>
          <p:cNvPr id="5" name="Rectangle 3"/>
          <p:cNvSpPr txBox="1">
            <a:spLocks noChangeArrowheads="1"/>
          </p:cNvSpPr>
          <p:nvPr/>
        </p:nvSpPr>
        <p:spPr bwMode="auto">
          <a:xfrm>
            <a:off x="619125" y="1990725"/>
            <a:ext cx="77343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70000"/>
              <a:buFont typeface="Wingdings" pitchFamily="-84" charset="2"/>
              <a:buChar char="n"/>
            </a:pPr>
            <a:r>
              <a:rPr lang="en-US" b="0">
                <a:latin typeface="Calibri"/>
                <a:ea typeface="Osaka" pitchFamily="-84" charset="-128"/>
                <a:cs typeface="Osaka" pitchFamily="-84" charset="-128"/>
              </a:rPr>
              <a:t>Language learning is comparatively </a:t>
            </a:r>
            <a:r>
              <a:rPr lang="en-US" b="0" i="1">
                <a:latin typeface="Calibri"/>
                <a:ea typeface="Osaka" pitchFamily="-84" charset="-128"/>
                <a:cs typeface="Osaka" pitchFamily="-84" charset="-128"/>
              </a:rPr>
              <a:t>effortless</a:t>
            </a:r>
            <a:r>
              <a:rPr lang="en-US" b="0">
                <a:latin typeface="Calibri"/>
                <a:ea typeface="Osaka" pitchFamily="-84" charset="-128"/>
                <a:cs typeface="Osaka" pitchFamily="-84" charset="-128"/>
              </a:rPr>
              <a:t> before puberty, extremely effortful after</a:t>
            </a:r>
          </a:p>
          <a:p>
            <a:pPr marL="342900" indent="-342900" eaLnBrk="1" hangingPunct="1">
              <a:spcBef>
                <a:spcPct val="20000"/>
              </a:spcBef>
              <a:buClr>
                <a:schemeClr val="hlink"/>
              </a:buClr>
              <a:buSzPct val="70000"/>
              <a:buFont typeface="Wingdings" pitchFamily="-84" charset="2"/>
              <a:buChar char="n"/>
            </a:pPr>
            <a:r>
              <a:rPr lang="en-US" b="0">
                <a:latin typeface="Calibri"/>
                <a:ea typeface="Osaka" pitchFamily="-84" charset="-128"/>
                <a:cs typeface="Osaka" pitchFamily="-84" charset="-128"/>
              </a:rPr>
              <a:t>Applies to both first and second language learning</a:t>
            </a:r>
          </a:p>
          <a:p>
            <a:pPr marL="342900" indent="-342900" eaLnBrk="1" hangingPunct="1">
              <a:spcBef>
                <a:spcPct val="20000"/>
              </a:spcBef>
              <a:buClr>
                <a:schemeClr val="hlink"/>
              </a:buClr>
              <a:buSzPct val="70000"/>
              <a:buFont typeface="Wingdings" pitchFamily="-84" charset="2"/>
              <a:buChar char="n"/>
            </a:pPr>
            <a:r>
              <a:rPr lang="en-US" b="0">
                <a:latin typeface="Calibri"/>
                <a:ea typeface="Osaka" pitchFamily="-84" charset="-128"/>
                <a:cs typeface="Osaka" pitchFamily="-84" charset="-128"/>
              </a:rPr>
              <a:t>Applies to spoken and signed languages</a:t>
            </a:r>
          </a:p>
          <a:p>
            <a:pPr marL="342900" indent="-342900" eaLnBrk="1" hangingPunct="1">
              <a:spcBef>
                <a:spcPct val="20000"/>
              </a:spcBef>
              <a:buClr>
                <a:schemeClr val="hlink"/>
              </a:buClr>
              <a:buSzPct val="70000"/>
              <a:buFont typeface="Wingdings" pitchFamily="-84" charset="2"/>
              <a:buChar char="n"/>
            </a:pPr>
            <a:r>
              <a:rPr lang="en-US" b="0">
                <a:latin typeface="Calibri"/>
                <a:ea typeface="Osaka" pitchFamily="-84" charset="-128"/>
                <a:cs typeface="Osaka" pitchFamily="-84" charset="-128"/>
              </a:rPr>
              <a:t>Critical/sensitive periods similar to other biologically-programmed abilities in humans and other species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685800" y="0"/>
            <a:ext cx="7772400" cy="1143000"/>
          </a:xfrm>
        </p:spPr>
        <p:txBody>
          <a:bodyPr/>
          <a:lstStyle/>
          <a:p>
            <a:pPr eaLnBrk="1" hangingPunct="1"/>
            <a:r>
              <a:rPr lang="en-US" sz="3200"/>
              <a:t>Critical vs. sensitive, revisited</a:t>
            </a:r>
          </a:p>
        </p:txBody>
      </p:sp>
      <p:sp>
        <p:nvSpPr>
          <p:cNvPr id="367619" name="Rectangle 3"/>
          <p:cNvSpPr>
            <a:spLocks noGrp="1" noChangeArrowheads="1"/>
          </p:cNvSpPr>
          <p:nvPr>
            <p:ph type="body" idx="4294967295"/>
          </p:nvPr>
        </p:nvSpPr>
        <p:spPr>
          <a:xfrm>
            <a:off x="0" y="1143000"/>
            <a:ext cx="8686800" cy="4114800"/>
          </a:xfrm>
        </p:spPr>
        <p:txBody>
          <a:bodyPr/>
          <a:lstStyle/>
          <a:p>
            <a:pPr eaLnBrk="1" hangingPunct="1">
              <a:buFontTx/>
              <a:buNone/>
            </a:pPr>
            <a:r>
              <a:rPr lang="en-US" sz="2200"/>
              <a:t>If there is truly a critical period of language acquisition, people learning language after this period should not succeed very well at all (they should be equally bad). In contrast, people within the critical period should do very well (they should be equally native-like).</a:t>
            </a:r>
          </a:p>
          <a:p>
            <a:pPr eaLnBrk="1" hangingPunct="1">
              <a:buFontTx/>
              <a:buNone/>
            </a:pPr>
            <a:r>
              <a:rPr lang="en-US" sz="2400"/>
              <a:t>Expectation: discontinuous function of performance</a:t>
            </a:r>
          </a:p>
        </p:txBody>
      </p:sp>
      <p:sp>
        <p:nvSpPr>
          <p:cNvPr id="367620" name="Line 4"/>
          <p:cNvSpPr>
            <a:spLocks noChangeShapeType="1"/>
          </p:cNvSpPr>
          <p:nvPr/>
        </p:nvSpPr>
        <p:spPr bwMode="auto">
          <a:xfrm>
            <a:off x="2438400" y="4038600"/>
            <a:ext cx="0" cy="17526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367621" name="Line 5"/>
          <p:cNvSpPr>
            <a:spLocks noChangeShapeType="1"/>
          </p:cNvSpPr>
          <p:nvPr/>
        </p:nvSpPr>
        <p:spPr bwMode="auto">
          <a:xfrm flipH="1">
            <a:off x="2438400" y="5791200"/>
            <a:ext cx="4191000" cy="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367622" name="Text Box 6"/>
          <p:cNvSpPr txBox="1">
            <a:spLocks noChangeArrowheads="1"/>
          </p:cNvSpPr>
          <p:nvPr/>
        </p:nvSpPr>
        <p:spPr bwMode="auto">
          <a:xfrm>
            <a:off x="212725" y="4543425"/>
            <a:ext cx="2073275" cy="1200328"/>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language acquisition</a:t>
            </a:r>
          </a:p>
          <a:p>
            <a:r>
              <a:rPr lang="en-US" b="0">
                <a:solidFill>
                  <a:schemeClr val="tx2"/>
                </a:solidFill>
                <a:latin typeface="Calibri"/>
              </a:rPr>
              <a:t>performance</a:t>
            </a:r>
          </a:p>
        </p:txBody>
      </p:sp>
      <p:sp>
        <p:nvSpPr>
          <p:cNvPr id="367623" name="Text Box 7"/>
          <p:cNvSpPr txBox="1">
            <a:spLocks noChangeArrowheads="1"/>
          </p:cNvSpPr>
          <p:nvPr/>
        </p:nvSpPr>
        <p:spPr bwMode="auto">
          <a:xfrm>
            <a:off x="3505200" y="6096000"/>
            <a:ext cx="627546" cy="461665"/>
          </a:xfrm>
          <a:prstGeom prst="rect">
            <a:avLst/>
          </a:prstGeom>
          <a:noFill/>
          <a:ln w="9525">
            <a:noFill/>
            <a:miter lim="800000"/>
            <a:headEnd/>
            <a:tailEnd/>
          </a:ln>
        </p:spPr>
        <p:txBody>
          <a:bodyPr wrap="none">
            <a:prstTxWarp prst="textNoShape">
              <a:avLst/>
            </a:prstTxWarp>
            <a:spAutoFit/>
          </a:bodyPr>
          <a:lstStyle/>
          <a:p>
            <a:r>
              <a:rPr lang="en-US" b="0">
                <a:solidFill>
                  <a:schemeClr val="tx2"/>
                </a:solidFill>
                <a:latin typeface="Calibri"/>
              </a:rPr>
              <a:t>age</a:t>
            </a:r>
          </a:p>
        </p:txBody>
      </p:sp>
      <p:sp>
        <p:nvSpPr>
          <p:cNvPr id="367624" name="Freeform 8"/>
          <p:cNvSpPr>
            <a:spLocks/>
          </p:cNvSpPr>
          <p:nvPr/>
        </p:nvSpPr>
        <p:spPr bwMode="auto">
          <a:xfrm>
            <a:off x="2514600" y="4102100"/>
            <a:ext cx="4038600" cy="1752600"/>
          </a:xfrm>
          <a:custGeom>
            <a:avLst/>
            <a:gdLst>
              <a:gd name="T0" fmla="*/ 0 w 2544"/>
              <a:gd name="T1" fmla="*/ 2147483647 h 1104"/>
              <a:gd name="T2" fmla="*/ 2147483647 w 2544"/>
              <a:gd name="T3" fmla="*/ 2147483647 h 1104"/>
              <a:gd name="T4" fmla="*/ 2147483647 w 2544"/>
              <a:gd name="T5" fmla="*/ 2147483647 h 1104"/>
              <a:gd name="T6" fmla="*/ 2147483647 w 2544"/>
              <a:gd name="T7" fmla="*/ 2147483647 h 1104"/>
              <a:gd name="T8" fmla="*/ 2147483647 w 2544"/>
              <a:gd name="T9" fmla="*/ 2147483647 h 1104"/>
              <a:gd name="T10" fmla="*/ 0 60000 65536"/>
              <a:gd name="T11" fmla="*/ 0 60000 65536"/>
              <a:gd name="T12" fmla="*/ 0 60000 65536"/>
              <a:gd name="T13" fmla="*/ 0 60000 65536"/>
              <a:gd name="T14" fmla="*/ 0 60000 65536"/>
              <a:gd name="T15" fmla="*/ 0 w 2544"/>
              <a:gd name="T16" fmla="*/ 0 h 1104"/>
              <a:gd name="T17" fmla="*/ 2544 w 2544"/>
              <a:gd name="T18" fmla="*/ 1104 h 1104"/>
            </a:gdLst>
            <a:ahLst/>
            <a:cxnLst>
              <a:cxn ang="T10">
                <a:pos x="T0" y="T1"/>
              </a:cxn>
              <a:cxn ang="T11">
                <a:pos x="T2" y="T3"/>
              </a:cxn>
              <a:cxn ang="T12">
                <a:pos x="T4" y="T5"/>
              </a:cxn>
              <a:cxn ang="T13">
                <a:pos x="T6" y="T7"/>
              </a:cxn>
              <a:cxn ang="T14">
                <a:pos x="T8" y="T9"/>
              </a:cxn>
            </a:cxnLst>
            <a:rect l="T15" t="T16" r="T17" b="T18"/>
            <a:pathLst>
              <a:path w="2544" h="1104">
                <a:moveTo>
                  <a:pt x="0" y="56"/>
                </a:moveTo>
                <a:cubicBezTo>
                  <a:pt x="424" y="48"/>
                  <a:pt x="848" y="40"/>
                  <a:pt x="1056" y="56"/>
                </a:cubicBezTo>
                <a:cubicBezTo>
                  <a:pt x="1264" y="72"/>
                  <a:pt x="1200" y="0"/>
                  <a:pt x="1248" y="152"/>
                </a:cubicBezTo>
                <a:cubicBezTo>
                  <a:pt x="1296" y="304"/>
                  <a:pt x="1128" y="832"/>
                  <a:pt x="1344" y="968"/>
                </a:cubicBezTo>
                <a:cubicBezTo>
                  <a:pt x="1560" y="1104"/>
                  <a:pt x="2344" y="968"/>
                  <a:pt x="2544" y="968"/>
                </a:cubicBezTo>
              </a:path>
            </a:pathLst>
          </a:custGeom>
          <a:noFill/>
          <a:ln w="9525">
            <a:solidFill>
              <a:schemeClr val="tx1"/>
            </a:solidFill>
            <a:round/>
            <a:headEnd/>
            <a:tailEnd/>
          </a:ln>
        </p:spPr>
        <p:txBody>
          <a:bodyPr wrap="none" anchor="ctr">
            <a:prstTxWarp prst="textNoShape">
              <a:avLst/>
            </a:prstTxWarp>
          </a:bodyPr>
          <a:lstStyle/>
          <a:p>
            <a:endParaRPr lang="en-US">
              <a:latin typeface="Calibri"/>
            </a:endParaRPr>
          </a:p>
        </p:txBody>
      </p:sp>
      <p:sp>
        <p:nvSpPr>
          <p:cNvPr id="367625" name="Text Box 9"/>
          <p:cNvSpPr txBox="1">
            <a:spLocks noChangeArrowheads="1"/>
          </p:cNvSpPr>
          <p:nvPr/>
        </p:nvSpPr>
        <p:spPr bwMode="auto">
          <a:xfrm>
            <a:off x="2438400" y="3581400"/>
            <a:ext cx="1896222" cy="461665"/>
          </a:xfrm>
          <a:prstGeom prst="rect">
            <a:avLst/>
          </a:prstGeom>
          <a:noFill/>
          <a:ln w="9525">
            <a:solidFill>
              <a:schemeClr val="tx2"/>
            </a:solidFill>
            <a:miter lim="800000"/>
            <a:headEnd/>
            <a:tailEnd/>
          </a:ln>
        </p:spPr>
        <p:txBody>
          <a:bodyPr wrap="none">
            <a:prstTxWarp prst="textNoShape">
              <a:avLst/>
            </a:prstTxWarp>
            <a:spAutoFit/>
          </a:bodyPr>
          <a:lstStyle/>
          <a:p>
            <a:r>
              <a:rPr lang="en-US" b="0">
                <a:solidFill>
                  <a:schemeClr val="tx2"/>
                </a:solidFill>
                <a:latin typeface="Calibri"/>
              </a:rPr>
              <a:t>critical period</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4"/>
          <p:cNvPicPr>
            <a:picLocks noChangeAspect="1" noChangeArrowheads="1"/>
          </p:cNvPicPr>
          <p:nvPr/>
        </p:nvPicPr>
        <p:blipFill>
          <a:blip r:embed="rId3"/>
          <a:srcRect/>
          <a:stretch>
            <a:fillRect/>
          </a:stretch>
        </p:blipFill>
        <p:spPr bwMode="auto">
          <a:xfrm>
            <a:off x="533400" y="2514600"/>
            <a:ext cx="7759700" cy="3519488"/>
          </a:xfrm>
          <a:prstGeom prst="rect">
            <a:avLst/>
          </a:prstGeom>
          <a:noFill/>
          <a:ln w="9525">
            <a:noFill/>
            <a:miter lim="800000"/>
            <a:headEnd/>
            <a:tailEnd/>
          </a:ln>
        </p:spPr>
      </p:pic>
      <p:sp>
        <p:nvSpPr>
          <p:cNvPr id="369667" name="Rectangle 5"/>
          <p:cNvSpPr>
            <a:spLocks noGrp="1" noChangeArrowheads="1"/>
          </p:cNvSpPr>
          <p:nvPr>
            <p:ph type="title" idx="4294967295"/>
          </p:nvPr>
        </p:nvSpPr>
        <p:spPr>
          <a:xfrm>
            <a:off x="685800" y="0"/>
            <a:ext cx="7772400" cy="1143000"/>
          </a:xfrm>
          <a:noFill/>
        </p:spPr>
        <p:txBody>
          <a:bodyPr/>
          <a:lstStyle/>
          <a:p>
            <a:pPr eaLnBrk="1" hangingPunct="1"/>
            <a:r>
              <a:rPr lang="en-US" sz="3200"/>
              <a:t>Critical vs. sensitive, revisited</a:t>
            </a:r>
          </a:p>
        </p:txBody>
      </p:sp>
      <p:sp>
        <p:nvSpPr>
          <p:cNvPr id="369668" name="Text Box 6"/>
          <p:cNvSpPr txBox="1">
            <a:spLocks noChangeArrowheads="1"/>
          </p:cNvSpPr>
          <p:nvPr/>
        </p:nvSpPr>
        <p:spPr bwMode="auto">
          <a:xfrm>
            <a:off x="457200" y="1143000"/>
            <a:ext cx="8229600" cy="1200328"/>
          </a:xfrm>
          <a:prstGeom prst="rect">
            <a:avLst/>
          </a:prstGeom>
          <a:noFill/>
          <a:ln w="9525">
            <a:noFill/>
            <a:miter lim="800000"/>
            <a:headEnd/>
            <a:tailEnd/>
          </a:ln>
        </p:spPr>
        <p:txBody>
          <a:bodyPr>
            <a:prstTxWarp prst="textNoShape">
              <a:avLst/>
            </a:prstTxWarp>
            <a:spAutoFit/>
          </a:bodyPr>
          <a:lstStyle/>
          <a:p>
            <a:r>
              <a:rPr lang="en-US" b="0">
                <a:latin typeface="Calibri"/>
              </a:rPr>
              <a:t>However, most of the evidence we’ve seen (including the one below) suggests that there is a </a:t>
            </a:r>
            <a:r>
              <a:rPr lang="en-US" b="0">
                <a:solidFill>
                  <a:srgbClr val="B3129A"/>
                </a:solidFill>
                <a:latin typeface="Calibri"/>
              </a:rPr>
              <a:t>smoother drop-off</a:t>
            </a:r>
            <a:r>
              <a:rPr lang="en-US" b="0">
                <a:latin typeface="Calibri"/>
              </a:rPr>
              <a:t>. (support for </a:t>
            </a:r>
            <a:r>
              <a:rPr lang="en-US" b="0">
                <a:solidFill>
                  <a:srgbClr val="B3129A"/>
                </a:solidFill>
                <a:latin typeface="Calibri"/>
              </a:rPr>
              <a:t>sensitive period</a:t>
            </a:r>
            <a:r>
              <a:rPr lang="en-US" b="0">
                <a:latin typeface="Calibri"/>
              </a:rPr>
              <a:t>)</a:t>
            </a:r>
            <a:endParaRPr lang="en-US" b="0">
              <a:solidFill>
                <a:schemeClr val="tx2"/>
              </a:solidFill>
              <a:latin typeface="Calibri"/>
            </a:endParaRPr>
          </a:p>
        </p:txBody>
      </p:sp>
      <p:sp>
        <p:nvSpPr>
          <p:cNvPr id="369669" name="Rectangle 5"/>
          <p:cNvSpPr>
            <a:spLocks noChangeArrowheads="1"/>
          </p:cNvSpPr>
          <p:nvPr/>
        </p:nvSpPr>
        <p:spPr bwMode="auto">
          <a:xfrm>
            <a:off x="3886200" y="6248400"/>
            <a:ext cx="4151497" cy="461665"/>
          </a:xfrm>
          <a:prstGeom prst="rect">
            <a:avLst/>
          </a:prstGeom>
          <a:solidFill>
            <a:schemeClr val="bg1"/>
          </a:solidFill>
          <a:ln w="9525">
            <a:noFill/>
            <a:miter lim="800000"/>
            <a:headEnd/>
            <a:tailEnd/>
          </a:ln>
        </p:spPr>
        <p:txBody>
          <a:bodyPr wrap="none">
            <a:prstTxWarp prst="textNoShape">
              <a:avLst/>
            </a:prstTxWarp>
            <a:spAutoFit/>
          </a:bodyPr>
          <a:lstStyle/>
          <a:p>
            <a:r>
              <a:rPr lang="en-US" b="0">
                <a:latin typeface="Calibri"/>
              </a:rPr>
              <a:t>Hakuta, Bialystok, &amp; Wiley 2003</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4"/>
          <p:cNvSpPr>
            <a:spLocks noGrp="1" noChangeArrowheads="1"/>
          </p:cNvSpPr>
          <p:nvPr>
            <p:ph type="title" idx="4294967295"/>
          </p:nvPr>
        </p:nvSpPr>
        <p:spPr>
          <a:xfrm>
            <a:off x="685800" y="0"/>
            <a:ext cx="7772400" cy="1143000"/>
          </a:xfrm>
          <a:noFill/>
        </p:spPr>
        <p:txBody>
          <a:bodyPr/>
          <a:lstStyle/>
          <a:p>
            <a:pPr eaLnBrk="1" hangingPunct="1"/>
            <a:r>
              <a:rPr lang="en-US" sz="3200"/>
              <a:t>So why are younger children better?</a:t>
            </a:r>
          </a:p>
        </p:txBody>
      </p:sp>
      <p:sp>
        <p:nvSpPr>
          <p:cNvPr id="371715" name="Text Box 7"/>
          <p:cNvSpPr txBox="1">
            <a:spLocks noChangeArrowheads="1"/>
          </p:cNvSpPr>
          <p:nvPr/>
        </p:nvSpPr>
        <p:spPr bwMode="auto">
          <a:xfrm>
            <a:off x="457200" y="1143000"/>
            <a:ext cx="8534400" cy="5078313"/>
          </a:xfrm>
          <a:prstGeom prst="rect">
            <a:avLst/>
          </a:prstGeom>
          <a:noFill/>
          <a:ln w="9525">
            <a:noFill/>
            <a:miter lim="800000"/>
            <a:headEnd/>
            <a:tailEnd/>
          </a:ln>
        </p:spPr>
        <p:txBody>
          <a:bodyPr wrap="square">
            <a:prstTxWarp prst="textNoShape">
              <a:avLst/>
            </a:prstTxWarp>
            <a:spAutoFit/>
          </a:bodyPr>
          <a:lstStyle/>
          <a:p>
            <a:r>
              <a:rPr lang="en-US" b="0">
                <a:solidFill>
                  <a:schemeClr val="bg2"/>
                </a:solidFill>
                <a:latin typeface="Calibri"/>
              </a:rPr>
              <a:t>“Less is more” hypothesis</a:t>
            </a:r>
            <a:r>
              <a:rPr lang="en-US" b="0">
                <a:latin typeface="Calibri"/>
              </a:rPr>
              <a:t>: Newport 1991</a:t>
            </a:r>
          </a:p>
          <a:p>
            <a:endParaRPr lang="en-US" b="0">
              <a:latin typeface="Calibri"/>
            </a:endParaRPr>
          </a:p>
          <a:p>
            <a:r>
              <a:rPr lang="en-US" b="0">
                <a:latin typeface="Calibri"/>
              </a:rPr>
              <a:t>Children can remember less than adults (and have other cognitive limitations, like less attention).</a:t>
            </a:r>
            <a:r>
              <a:rPr lang="en-US" b="0">
                <a:solidFill>
                  <a:srgbClr val="FFFF00"/>
                </a:solidFill>
                <a:latin typeface="Calibri"/>
              </a:rPr>
              <a:t> </a:t>
            </a:r>
            <a:r>
              <a:rPr lang="en-US" b="0">
                <a:solidFill>
                  <a:schemeClr val="bg2"/>
                </a:solidFill>
                <a:latin typeface="Calibri"/>
              </a:rPr>
              <a:t>Perhaps language is actually easier to figure out if the input is limited to smaller chunks</a:t>
            </a:r>
            <a:r>
              <a:rPr lang="en-US" b="0">
                <a:latin typeface="Calibri"/>
              </a:rPr>
              <a:t>.  Adults remember more and can store longer chunks, which makes their analytical task harder.</a:t>
            </a:r>
          </a:p>
          <a:p>
            <a:endParaRPr lang="en-US" b="0">
              <a:latin typeface="Calibri"/>
            </a:endParaRPr>
          </a:p>
          <a:p>
            <a:r>
              <a:rPr lang="en-US" b="0">
                <a:latin typeface="Calibri"/>
              </a:rPr>
              <a:t>Studies supporting the idea that a </a:t>
            </a:r>
            <a:r>
              <a:rPr lang="en-US" b="0">
                <a:solidFill>
                  <a:srgbClr val="B3129A"/>
                </a:solidFill>
                <a:latin typeface="Calibri"/>
              </a:rPr>
              <a:t>limitation on the way children process input leads to better learning performance</a:t>
            </a:r>
            <a:r>
              <a:rPr lang="en-US" b="0">
                <a:latin typeface="Calibri"/>
              </a:rPr>
              <a:t>: </a:t>
            </a:r>
            <a:r>
              <a:rPr lang="en-US" sz="2000" b="0">
                <a:latin typeface="Calibri"/>
              </a:rPr>
              <a:t>Phillips &amp; Pearl 2012, Pearl, Goldwater, &amp; Steyvers 2011, Pearl, Goldwater, &amp; Steyvers 2010, Pearl 2009, Pearl &amp; Lidz 2009, Pearl 2008, Pearl &amp; Weinberg 2007, Dresher 1999, Lightfoot 1999, Lightfoot 1991</a:t>
            </a:r>
          </a:p>
          <a:p>
            <a:endParaRPr lang="en-US" b="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4"/>
          <p:cNvSpPr>
            <a:spLocks noGrp="1" noChangeArrowheads="1"/>
          </p:cNvSpPr>
          <p:nvPr>
            <p:ph type="title" idx="4294967295"/>
          </p:nvPr>
        </p:nvSpPr>
        <p:spPr>
          <a:xfrm>
            <a:off x="685800" y="0"/>
            <a:ext cx="7772400" cy="1143000"/>
          </a:xfrm>
          <a:noFill/>
        </p:spPr>
        <p:txBody>
          <a:bodyPr/>
          <a:lstStyle/>
          <a:p>
            <a:pPr eaLnBrk="1" hangingPunct="1"/>
            <a:r>
              <a:rPr lang="en-US" sz="3200"/>
              <a:t>So why are younger children better?</a:t>
            </a:r>
          </a:p>
        </p:txBody>
      </p:sp>
      <p:sp>
        <p:nvSpPr>
          <p:cNvPr id="373763" name="Text Box 7"/>
          <p:cNvSpPr txBox="1">
            <a:spLocks noChangeArrowheads="1"/>
          </p:cNvSpPr>
          <p:nvPr/>
        </p:nvSpPr>
        <p:spPr bwMode="auto">
          <a:xfrm>
            <a:off x="457200" y="1143000"/>
            <a:ext cx="8229600" cy="4493537"/>
          </a:xfrm>
          <a:prstGeom prst="rect">
            <a:avLst/>
          </a:prstGeom>
          <a:noFill/>
          <a:ln w="9525">
            <a:noFill/>
            <a:miter lim="800000"/>
            <a:headEnd/>
            <a:tailEnd/>
          </a:ln>
        </p:spPr>
        <p:txBody>
          <a:bodyPr>
            <a:prstTxWarp prst="textNoShape">
              <a:avLst/>
            </a:prstTxWarp>
            <a:spAutoFit/>
          </a:bodyPr>
          <a:lstStyle/>
          <a:p>
            <a:r>
              <a:rPr lang="en-US" sz="2200" b="0">
                <a:solidFill>
                  <a:schemeClr val="tx2"/>
                </a:solidFill>
                <a:latin typeface="Calibri"/>
              </a:rPr>
              <a:t>Some experimental support for the utility of “Less is more” when learning a foreign language as an adult</a:t>
            </a:r>
            <a:r>
              <a:rPr lang="en-US" sz="2200" b="0">
                <a:latin typeface="Calibri"/>
              </a:rPr>
              <a:t>: Chin &amp; Kersten (2010) </a:t>
            </a:r>
          </a:p>
          <a:p>
            <a:endParaRPr lang="en-US" sz="2200" b="0">
              <a:latin typeface="Calibri"/>
            </a:endParaRPr>
          </a:p>
          <a:p>
            <a:r>
              <a:rPr lang="en-US" sz="2200" b="0">
                <a:latin typeface="Calibri"/>
              </a:rPr>
              <a:t>Adults learning French over two one-hour sessions</a:t>
            </a:r>
          </a:p>
          <a:p>
            <a:r>
              <a:rPr lang="en-US" sz="2200" b="0">
                <a:latin typeface="Calibri"/>
              </a:rPr>
              <a:t>  - full sentences vs. small phrases that incrementally increased length to full sentences (to simulate children’s steadily expanding processing abilities)</a:t>
            </a:r>
          </a:p>
          <a:p>
            <a:endParaRPr lang="en-US" sz="2200" b="0">
              <a:latin typeface="Calibri"/>
            </a:endParaRPr>
          </a:p>
          <a:p>
            <a:endParaRPr lang="en-US" sz="2200" b="0">
              <a:solidFill>
                <a:schemeClr val="bg2"/>
              </a:solidFill>
              <a:latin typeface="Calibri"/>
            </a:endParaRPr>
          </a:p>
          <a:p>
            <a:r>
              <a:rPr lang="en-US" sz="2200" b="0">
                <a:solidFill>
                  <a:schemeClr val="bg2"/>
                </a:solidFill>
                <a:latin typeface="Calibri"/>
              </a:rPr>
              <a:t>Adults learning incrementally outperformed adults learning from full sentences on language proficiency tests of vocabulary and grammar.</a:t>
            </a:r>
            <a:endParaRPr lang="en-US" sz="2200" b="0">
              <a:solidFill>
                <a:srgbClr val="FFFF00"/>
              </a:solidFill>
              <a:latin typeface="Calibri"/>
            </a:endParaRPr>
          </a:p>
          <a:p>
            <a:r>
              <a:rPr lang="en-US" sz="2200" b="0">
                <a:latin typeface="Calibri"/>
              </a:rPr>
              <a:t>	</a:t>
            </a:r>
          </a:p>
          <a:p>
            <a:endParaRPr lang="en-US" sz="2200" b="0">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latin typeface="Calibri"/>
                <a:ea typeface="Osaka" pitchFamily="-84" charset="-128"/>
                <a:cs typeface="Osaka" pitchFamily="-84" charset="-128"/>
              </a:rPr>
              <a:t>Recap</a:t>
            </a:r>
          </a:p>
        </p:txBody>
      </p:sp>
      <p:sp>
        <p:nvSpPr>
          <p:cNvPr id="378883" name="Text Box 7"/>
          <p:cNvSpPr txBox="1">
            <a:spLocks noChangeArrowheads="1"/>
          </p:cNvSpPr>
          <p:nvPr/>
        </p:nvSpPr>
        <p:spPr bwMode="auto">
          <a:xfrm>
            <a:off x="0" y="1143000"/>
            <a:ext cx="8991600" cy="4493537"/>
          </a:xfrm>
          <a:prstGeom prst="rect">
            <a:avLst/>
          </a:prstGeom>
          <a:noFill/>
          <a:ln w="9525">
            <a:noFill/>
            <a:miter lim="800000"/>
            <a:headEnd/>
            <a:tailEnd/>
          </a:ln>
        </p:spPr>
        <p:txBody>
          <a:bodyPr>
            <a:prstTxWarp prst="textNoShape">
              <a:avLst/>
            </a:prstTxWarp>
            <a:spAutoFit/>
          </a:bodyPr>
          <a:lstStyle/>
          <a:p>
            <a:r>
              <a:rPr lang="en-US" sz="2200" b="0">
                <a:latin typeface="Calibri"/>
              </a:rPr>
              <a:t>Evidence from pidgins &amp; creoles, homesign, and Nicaraguan Sign Language suggest that language is something that human children can create even in the absence of language input.</a:t>
            </a:r>
          </a:p>
          <a:p>
            <a:endParaRPr lang="en-US" sz="2200" b="0">
              <a:latin typeface="Calibri"/>
            </a:endParaRPr>
          </a:p>
          <a:p>
            <a:r>
              <a:rPr lang="en-US" sz="2200" b="0">
                <a:latin typeface="Calibri"/>
              </a:rPr>
              <a:t>The Language Biopogram Hypothesis suggests that this ability is due to children’s innate domain-specific knowledge about language.</a:t>
            </a:r>
          </a:p>
          <a:p>
            <a:endParaRPr lang="en-US" sz="2200" b="0">
              <a:latin typeface="Calibri"/>
            </a:endParaRPr>
          </a:p>
          <a:p>
            <a:r>
              <a:rPr lang="en-US" sz="2200" b="0">
                <a:latin typeface="Calibri"/>
              </a:rPr>
              <a:t>There also appears to be a period during which language is acquired most easily - whether this is a critical period or sensitive period may vary depending on what specific linguistic knowledge we look at.</a:t>
            </a:r>
          </a:p>
          <a:p>
            <a:endParaRPr lang="en-US" sz="2200" b="0">
              <a:latin typeface="Calibri"/>
            </a:endParaRPr>
          </a:p>
          <a:p>
            <a:r>
              <a:rPr lang="en-US" sz="2200" b="0">
                <a:latin typeface="Calibri"/>
              </a:rPr>
              <a:t>The “less is more” hypothesis is one idea for why children’s minds might be more suited to language learning than adults’ minds.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4"/>
          <p:cNvSpPr>
            <a:spLocks noGrp="1" noChangeArrowheads="1"/>
          </p:cNvSpPr>
          <p:nvPr>
            <p:ph type="title" idx="4294967295"/>
          </p:nvPr>
        </p:nvSpPr>
        <p:spPr>
          <a:xfrm>
            <a:off x="685800" y="0"/>
            <a:ext cx="7772400" cy="1143000"/>
          </a:xfrm>
          <a:noFill/>
        </p:spPr>
        <p:txBody>
          <a:bodyPr/>
          <a:lstStyle/>
          <a:p>
            <a:pPr eaLnBrk="1" hangingPunct="1"/>
            <a:r>
              <a:rPr lang="en-US" sz="3200"/>
              <a:t>More than culture</a:t>
            </a:r>
          </a:p>
        </p:txBody>
      </p:sp>
      <p:sp>
        <p:nvSpPr>
          <p:cNvPr id="296963" name="Rectangle 5"/>
          <p:cNvSpPr>
            <a:spLocks noGrp="1" noChangeArrowheads="1"/>
          </p:cNvSpPr>
          <p:nvPr>
            <p:ph type="body" idx="4294967295"/>
          </p:nvPr>
        </p:nvSpPr>
        <p:spPr>
          <a:xfrm>
            <a:off x="381000" y="1371600"/>
            <a:ext cx="8382000" cy="4495800"/>
          </a:xfrm>
          <a:noFill/>
        </p:spPr>
        <p:txBody>
          <a:bodyPr/>
          <a:lstStyle/>
          <a:p>
            <a:pPr eaLnBrk="1" hangingPunct="1">
              <a:buFontTx/>
              <a:buNone/>
            </a:pPr>
            <a:r>
              <a:rPr lang="en-US" sz="2400"/>
              <a:t>Language is more than simply a cultural habit that one generation copies from previous ones.</a:t>
            </a:r>
          </a:p>
          <a:p>
            <a:pPr eaLnBrk="1" hangingPunct="1">
              <a:buFontTx/>
              <a:buNone/>
            </a:pPr>
            <a:endParaRPr lang="en-US" sz="2400"/>
          </a:p>
          <a:p>
            <a:pPr eaLnBrk="1" hangingPunct="1">
              <a:buFontTx/>
              <a:buNone/>
            </a:pPr>
            <a:r>
              <a:rPr lang="en-US" sz="2400"/>
              <a:t>If there is no language model to learn from, humans will spontaneously </a:t>
            </a:r>
            <a:r>
              <a:rPr lang="en-US" sz="2400" i="1">
                <a:solidFill>
                  <a:schemeClr val="tx2"/>
                </a:solidFill>
              </a:rPr>
              <a:t>create</a:t>
            </a:r>
            <a:r>
              <a:rPr lang="en-US" sz="2400"/>
              <a:t> language.</a:t>
            </a:r>
          </a:p>
          <a:p>
            <a:pPr eaLnBrk="1" hangingPunct="1">
              <a:buFontTx/>
              <a:buNone/>
            </a:pPr>
            <a:endParaRPr lang="en-US" sz="2400"/>
          </a:p>
          <a:p>
            <a:pPr eaLnBrk="1" hangingPunct="1">
              <a:buFontTx/>
              <a:buNone/>
            </a:pPr>
            <a:r>
              <a:rPr lang="en-US" sz="2400"/>
              <a:t>   </a:t>
            </a:r>
            <a:r>
              <a:rPr lang="en-US" sz="2400">
                <a:solidFill>
                  <a:schemeClr val="tx2"/>
                </a:solidFill>
              </a:rPr>
              <a:t>pigdins &amp; creoles</a:t>
            </a:r>
          </a:p>
          <a:p>
            <a:pPr eaLnBrk="1" hangingPunct="1">
              <a:buFontTx/>
              <a:buNone/>
            </a:pPr>
            <a:endParaRPr lang="en-US" sz="2400">
              <a:solidFill>
                <a:schemeClr val="tx2"/>
              </a:solidFill>
            </a:endParaRPr>
          </a:p>
          <a:p>
            <a:pPr eaLnBrk="1" hangingPunct="1">
              <a:buFontTx/>
              <a:buNone/>
            </a:pPr>
            <a:r>
              <a:rPr lang="en-US" sz="2400">
                <a:solidFill>
                  <a:schemeClr val="tx2"/>
                </a:solidFill>
              </a:rPr>
              <a:t>   the case of Nicaraguan Sign Language</a:t>
            </a:r>
            <a:endParaRPr lang="en-US" sz="2400"/>
          </a:p>
        </p:txBody>
      </p:sp>
      <p:pic>
        <p:nvPicPr>
          <p:cNvPr id="296964" name="Picture 7"/>
          <p:cNvPicPr>
            <a:picLocks noChangeAspect="1" noChangeArrowheads="1"/>
          </p:cNvPicPr>
          <p:nvPr/>
        </p:nvPicPr>
        <p:blipFill>
          <a:blip r:embed="rId3"/>
          <a:srcRect/>
          <a:stretch>
            <a:fillRect/>
          </a:stretch>
        </p:blipFill>
        <p:spPr bwMode="auto">
          <a:xfrm>
            <a:off x="6400800" y="3429000"/>
            <a:ext cx="2033588" cy="289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762000" y="228600"/>
            <a:ext cx="7772400" cy="1143000"/>
          </a:xfrm>
        </p:spPr>
        <p:txBody>
          <a:bodyPr/>
          <a:lstStyle/>
          <a:p>
            <a:pPr eaLnBrk="1" hangingPunct="1"/>
            <a:r>
              <a:rPr lang="en-US"/>
              <a:t>Questions?</a:t>
            </a:r>
          </a:p>
        </p:txBody>
      </p:sp>
      <p:pic>
        <p:nvPicPr>
          <p:cNvPr id="374787" name="Picture 5"/>
          <p:cNvPicPr>
            <a:picLocks noChangeAspect="1" noChangeArrowheads="1"/>
          </p:cNvPicPr>
          <p:nvPr/>
        </p:nvPicPr>
        <p:blipFill>
          <a:blip r:embed="rId3"/>
          <a:srcRect/>
          <a:stretch>
            <a:fillRect/>
          </a:stretch>
        </p:blipFill>
        <p:spPr bwMode="auto">
          <a:xfrm>
            <a:off x="3581400" y="1219200"/>
            <a:ext cx="1909763" cy="3001963"/>
          </a:xfrm>
          <a:prstGeom prst="rect">
            <a:avLst/>
          </a:prstGeom>
          <a:noFill/>
          <a:ln w="9525">
            <a:noFill/>
            <a:miter lim="800000"/>
            <a:headEnd/>
            <a:tailEnd/>
          </a:ln>
        </p:spPr>
      </p:pic>
      <p:sp>
        <p:nvSpPr>
          <p:cNvPr id="4" name="Rectangle 2"/>
          <p:cNvSpPr txBox="1">
            <a:spLocks noChangeArrowheads="1"/>
          </p:cNvSpPr>
          <p:nvPr/>
        </p:nvSpPr>
        <p:spPr bwMode="auto">
          <a:xfrm>
            <a:off x="609600" y="4495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b="0" dirty="0">
                <a:solidFill>
                  <a:schemeClr val="tx2"/>
                </a:solidFill>
                <a:latin typeface="Calibri"/>
                <a:ea typeface="Osaka" pitchFamily="-84" charset="-128"/>
                <a:cs typeface="Osaka" pitchFamily="-84" charset="-128"/>
              </a:rPr>
              <a:t>You should be able to answer up through question </a:t>
            </a:r>
            <a:r>
              <a:rPr lang="en-US" sz="2800" b="0" dirty="0" smtClean="0">
                <a:solidFill>
                  <a:schemeClr val="tx2"/>
                </a:solidFill>
                <a:latin typeface="Calibri"/>
                <a:ea typeface="Osaka" pitchFamily="-84" charset="-128"/>
                <a:cs typeface="Osaka" pitchFamily="-84" charset="-128"/>
              </a:rPr>
              <a:t>13</a:t>
            </a:r>
            <a:r>
              <a:rPr lang="en-US" sz="2800" b="0" dirty="0" smtClean="0">
                <a:solidFill>
                  <a:schemeClr val="tx2"/>
                </a:solidFill>
                <a:latin typeface="Calibri"/>
                <a:ea typeface="Osaka" pitchFamily="-84" charset="-128"/>
                <a:cs typeface="Osaka" pitchFamily="-84" charset="-128"/>
              </a:rPr>
              <a:t> </a:t>
            </a:r>
            <a:r>
              <a:rPr lang="en-US" sz="2800" b="0" dirty="0">
                <a:solidFill>
                  <a:schemeClr val="tx2"/>
                </a:solidFill>
                <a:latin typeface="Calibri"/>
                <a:ea typeface="Osaka" pitchFamily="-84" charset="-128"/>
                <a:cs typeface="Osaka" pitchFamily="-84" charset="-128"/>
              </a:rPr>
              <a:t>of the bio bases review sheet, and up through question </a:t>
            </a:r>
            <a:r>
              <a:rPr lang="en-US" sz="2800" b="0" dirty="0">
                <a:solidFill>
                  <a:schemeClr val="tx2"/>
                </a:solidFill>
                <a:latin typeface="Calibri"/>
                <a:ea typeface="Osaka" pitchFamily="-84" charset="-128"/>
                <a:cs typeface="Osaka" pitchFamily="-84" charset="-128"/>
              </a:rPr>
              <a:t>5</a:t>
            </a:r>
            <a:r>
              <a:rPr lang="en-US" sz="2800" b="0" dirty="0" smtClean="0">
                <a:solidFill>
                  <a:schemeClr val="tx2"/>
                </a:solidFill>
                <a:latin typeface="Calibri"/>
                <a:ea typeface="Osaka" pitchFamily="-84" charset="-128"/>
                <a:cs typeface="Osaka" pitchFamily="-84" charset="-128"/>
              </a:rPr>
              <a:t> </a:t>
            </a:r>
            <a:r>
              <a:rPr lang="en-US" sz="2800" b="0" dirty="0">
                <a:solidFill>
                  <a:schemeClr val="tx2"/>
                </a:solidFill>
                <a:latin typeface="Calibri"/>
                <a:ea typeface="Osaka" pitchFamily="-84" charset="-128"/>
                <a:cs typeface="Osaka" pitchFamily="-84" charset="-128"/>
              </a:rPr>
              <a:t>on HW1.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4"/>
          <p:cNvSpPr>
            <a:spLocks noGrp="1" noChangeArrowheads="1"/>
          </p:cNvSpPr>
          <p:nvPr>
            <p:ph type="title" idx="4294967295"/>
          </p:nvPr>
        </p:nvSpPr>
        <p:spPr>
          <a:xfrm>
            <a:off x="685800" y="0"/>
            <a:ext cx="7772400" cy="1143000"/>
          </a:xfrm>
          <a:noFill/>
        </p:spPr>
        <p:txBody>
          <a:bodyPr/>
          <a:lstStyle/>
          <a:p>
            <a:pPr eaLnBrk="1" hangingPunct="1"/>
            <a:r>
              <a:rPr lang="en-US" sz="3200"/>
              <a:t>Pidgins</a:t>
            </a:r>
          </a:p>
        </p:txBody>
      </p:sp>
      <p:sp>
        <p:nvSpPr>
          <p:cNvPr id="299011" name="Rectangle 5"/>
          <p:cNvSpPr>
            <a:spLocks noGrp="1" noChangeArrowheads="1"/>
          </p:cNvSpPr>
          <p:nvPr>
            <p:ph type="body" idx="4294967295"/>
          </p:nvPr>
        </p:nvSpPr>
        <p:spPr>
          <a:xfrm>
            <a:off x="381000" y="1143000"/>
            <a:ext cx="8382000" cy="2971800"/>
          </a:xfrm>
          <a:noFill/>
        </p:spPr>
        <p:txBody>
          <a:bodyPr/>
          <a:lstStyle/>
          <a:p>
            <a:pPr eaLnBrk="1" hangingPunct="1">
              <a:buFontTx/>
              <a:buNone/>
            </a:pPr>
            <a:r>
              <a:rPr lang="en-US" sz="2200">
                <a:solidFill>
                  <a:srgbClr val="B3129A"/>
                </a:solidFill>
              </a:rPr>
              <a:t>Pidgin</a:t>
            </a:r>
            <a:r>
              <a:rPr lang="en-US" sz="2200"/>
              <a:t>: language created by adults from different language backgrounds who need to communicate with each other</a:t>
            </a:r>
          </a:p>
          <a:p>
            <a:pPr eaLnBrk="1" hangingPunct="1">
              <a:buFontTx/>
              <a:buNone/>
            </a:pPr>
            <a:endParaRPr lang="en-US" sz="2200"/>
          </a:p>
          <a:p>
            <a:pPr eaLnBrk="1" hangingPunct="1">
              <a:buFontTx/>
              <a:buNone/>
            </a:pPr>
            <a:r>
              <a:rPr lang="en-US" sz="2200"/>
              <a:t>Example:</a:t>
            </a:r>
          </a:p>
          <a:p>
            <a:pPr eaLnBrk="1" hangingPunct="1">
              <a:buFontTx/>
              <a:buNone/>
            </a:pPr>
            <a:r>
              <a:rPr lang="en-US" sz="2200"/>
              <a:t>   Hawaiian Pidgin English: created by immigrant workers from Japan, Korea, and the Phillipines who worked for English speakers</a:t>
            </a:r>
          </a:p>
        </p:txBody>
      </p:sp>
      <p:sp>
        <p:nvSpPr>
          <p:cNvPr id="299012" name="Rectangle 7"/>
          <p:cNvSpPr>
            <a:spLocks noChangeArrowheads="1"/>
          </p:cNvSpPr>
          <p:nvPr/>
        </p:nvSpPr>
        <p:spPr bwMode="auto">
          <a:xfrm>
            <a:off x="381000" y="4267200"/>
            <a:ext cx="8382000" cy="160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000" b="0">
                <a:solidFill>
                  <a:schemeClr val="bg2"/>
                </a:solidFill>
                <a:latin typeface="Calibri"/>
                <a:ea typeface="Osaka" pitchFamily="-84" charset="-128"/>
                <a:cs typeface="Osaka" pitchFamily="-84" charset="-128"/>
              </a:rPr>
              <a:t>Ifu laik meiki, mo    beta   make time, mani    no   kaen hapai.</a:t>
            </a:r>
            <a:endParaRPr lang="en-US" sz="2000" b="0">
              <a:solidFill>
                <a:srgbClr val="FFFF00"/>
              </a:solidFill>
              <a:latin typeface="Calibri"/>
              <a:ea typeface="Osaka" pitchFamily="-84" charset="-128"/>
              <a:cs typeface="Osaka" pitchFamily="-84" charset="-128"/>
            </a:endParaRPr>
          </a:p>
          <a:p>
            <a:pPr marL="342900" indent="-342900" eaLnBrk="1" hangingPunct="1">
              <a:lnSpc>
                <a:spcPct val="90000"/>
              </a:lnSpc>
              <a:spcBef>
                <a:spcPct val="20000"/>
              </a:spcBef>
            </a:pPr>
            <a:r>
              <a:rPr lang="en-US" sz="2000" b="0" i="1">
                <a:latin typeface="Calibri"/>
                <a:ea typeface="Osaka" pitchFamily="-84" charset="-128"/>
                <a:cs typeface="Osaka" pitchFamily="-84" charset="-128"/>
              </a:rPr>
              <a:t>If   like make, more better  die    time, money  no  can   carry.</a:t>
            </a:r>
          </a:p>
          <a:p>
            <a:pPr marL="342900" indent="-342900" eaLnBrk="1" hangingPunct="1">
              <a:lnSpc>
                <a:spcPct val="90000"/>
              </a:lnSpc>
              <a:spcBef>
                <a:spcPct val="20000"/>
              </a:spcBef>
            </a:pPr>
            <a:r>
              <a:rPr lang="en-US" sz="2000" b="0">
                <a:latin typeface="Calibri"/>
                <a:ea typeface="Osaka" pitchFamily="-84" charset="-128"/>
                <a:cs typeface="Osaka" pitchFamily="-84" charset="-128"/>
              </a:rPr>
              <a:t>“If you want to build (a temple), you should do it before you die - you can’t take it with you!”</a:t>
            </a:r>
          </a:p>
        </p:txBody>
      </p:sp>
      <p:sp>
        <p:nvSpPr>
          <p:cNvPr id="299013" name="Rectangle 5"/>
          <p:cNvSpPr>
            <a:spLocks noChangeArrowheads="1"/>
          </p:cNvSpPr>
          <p:nvPr/>
        </p:nvSpPr>
        <p:spPr bwMode="auto">
          <a:xfrm>
            <a:off x="533400" y="5715000"/>
            <a:ext cx="5880135" cy="430887"/>
          </a:xfrm>
          <a:prstGeom prst="rect">
            <a:avLst/>
          </a:prstGeom>
          <a:noFill/>
          <a:ln w="9525">
            <a:noFill/>
            <a:miter lim="800000"/>
            <a:headEnd/>
            <a:tailEnd/>
          </a:ln>
        </p:spPr>
        <p:txBody>
          <a:bodyPr wrap="none">
            <a:prstTxWarp prst="textNoShape">
              <a:avLst/>
            </a:prstTxWarp>
            <a:spAutoFit/>
          </a:bodyPr>
          <a:lstStyle/>
          <a:p>
            <a:r>
              <a:rPr lang="en-US" sz="2200" b="0">
                <a:latin typeface="Calibri"/>
                <a:ea typeface="Osaka" pitchFamily="-84" charset="-128"/>
                <a:cs typeface="Osaka" pitchFamily="-84" charset="-128"/>
              </a:rPr>
              <a:t>(More than 100 pidgin languages currently in use)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4"/>
          <p:cNvSpPr>
            <a:spLocks noGrp="1" noChangeArrowheads="1"/>
          </p:cNvSpPr>
          <p:nvPr>
            <p:ph type="title" idx="4294967295"/>
          </p:nvPr>
        </p:nvSpPr>
        <p:spPr>
          <a:xfrm>
            <a:off x="685800" y="0"/>
            <a:ext cx="7772400" cy="1143000"/>
          </a:xfrm>
          <a:noFill/>
        </p:spPr>
        <p:txBody>
          <a:bodyPr/>
          <a:lstStyle/>
          <a:p>
            <a:pPr eaLnBrk="1" hangingPunct="1"/>
            <a:r>
              <a:rPr lang="en-US" sz="3200"/>
              <a:t>Creoles</a:t>
            </a:r>
          </a:p>
        </p:txBody>
      </p:sp>
      <p:sp>
        <p:nvSpPr>
          <p:cNvPr id="303107" name="Rectangle 5"/>
          <p:cNvSpPr>
            <a:spLocks noGrp="1" noChangeArrowheads="1"/>
          </p:cNvSpPr>
          <p:nvPr>
            <p:ph type="body" idx="4294967295"/>
          </p:nvPr>
        </p:nvSpPr>
        <p:spPr>
          <a:xfrm>
            <a:off x="381000" y="1371600"/>
            <a:ext cx="8382000" cy="5181600"/>
          </a:xfrm>
          <a:noFill/>
        </p:spPr>
        <p:txBody>
          <a:bodyPr/>
          <a:lstStyle/>
          <a:p>
            <a:pPr eaLnBrk="1" hangingPunct="1">
              <a:buFontTx/>
              <a:buNone/>
            </a:pPr>
            <a:r>
              <a:rPr lang="en-US" sz="2000"/>
              <a:t>Pidgins tend to be structurally simple (often just nouns and verbs).</a:t>
            </a:r>
          </a:p>
          <a:p>
            <a:pPr eaLnBrk="1" hangingPunct="1">
              <a:buFontTx/>
              <a:buNone/>
            </a:pPr>
            <a:endParaRPr lang="en-US" sz="2000"/>
          </a:p>
          <a:p>
            <a:pPr eaLnBrk="1" hangingPunct="1">
              <a:buFontTx/>
              <a:buNone/>
            </a:pPr>
            <a:r>
              <a:rPr lang="en-US" sz="2000"/>
              <a:t>However, when children born into a community where a pidgin is the only language acquire that pidgin as their native language, they create a </a:t>
            </a:r>
            <a:r>
              <a:rPr lang="en-US" sz="2000" i="1">
                <a:solidFill>
                  <a:schemeClr val="bg2"/>
                </a:solidFill>
              </a:rPr>
              <a:t>creole</a:t>
            </a:r>
            <a:r>
              <a:rPr lang="en-US" sz="2000"/>
              <a:t>.</a:t>
            </a:r>
          </a:p>
          <a:p>
            <a:pPr eaLnBrk="1" hangingPunct="1">
              <a:buFontTx/>
              <a:buNone/>
            </a:pPr>
            <a:endParaRPr lang="en-US" sz="2000"/>
          </a:p>
          <a:p>
            <a:pPr eaLnBrk="1" hangingPunct="1">
              <a:buFontTx/>
              <a:buNone/>
            </a:pPr>
            <a:r>
              <a:rPr lang="en-US" sz="2000"/>
              <a:t>Creoles are grammatically more complex, containing structures that are not in the pidgin language the children had as a model such as consistent word order, tense marking, and multi-clause sentences.  Creoles often share the same features. </a:t>
            </a:r>
          </a:p>
          <a:p>
            <a:pPr eaLnBrk="1" hangingPunct="1">
              <a:buFontTx/>
              <a:buNone/>
            </a:pPr>
            <a:r>
              <a:rPr lang="en-US" sz="2000"/>
              <a:t>	</a:t>
            </a:r>
            <a:r>
              <a:rPr lang="en-US" sz="1600"/>
              <a:t>http://en.wikipedia.org/wiki/Syntactic_similarities_of_creoles#Syntactic_similarities</a:t>
            </a:r>
            <a:endParaRPr lang="en-US" sz="2000"/>
          </a:p>
          <a:p>
            <a:pPr eaLnBrk="1" hangingPunct="1">
              <a:buFontTx/>
              <a:buNone/>
            </a:pPr>
            <a:endParaRPr lang="en-US" sz="2000"/>
          </a:p>
          <a:p>
            <a:pPr eaLnBrk="1" hangingPunct="1">
              <a:buFontTx/>
              <a:buNone/>
            </a:pPr>
            <a:r>
              <a:rPr lang="en-US" sz="2000">
                <a:solidFill>
                  <a:schemeClr val="bg2"/>
                </a:solidFill>
              </a:rPr>
              <a:t>Put simply: children add something that wasn’t already there!  </a:t>
            </a:r>
            <a:endParaRPr lang="en-US" sz="200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Bick-1"/>
          <p:cNvPicPr>
            <a:picLocks noChangeAspect="1" noChangeArrowheads="1"/>
          </p:cNvPicPr>
          <p:nvPr/>
        </p:nvPicPr>
        <p:blipFill>
          <a:blip r:embed="rId2"/>
          <a:srcRect/>
          <a:stretch>
            <a:fillRect/>
          </a:stretch>
        </p:blipFill>
        <p:spPr bwMode="auto">
          <a:xfrm>
            <a:off x="571500" y="0"/>
            <a:ext cx="8001000" cy="6461125"/>
          </a:xfrm>
          <a:prstGeom prst="rect">
            <a:avLst/>
          </a:prstGeom>
          <a:noFill/>
          <a:ln w="9525">
            <a:noFill/>
            <a:miter lim="800000"/>
            <a:headEnd/>
            <a:tailEnd/>
          </a:ln>
        </p:spPr>
      </p:pic>
      <p:sp>
        <p:nvSpPr>
          <p:cNvPr id="305155" name="Text Box 3"/>
          <p:cNvSpPr txBox="1">
            <a:spLocks noChangeArrowheads="1"/>
          </p:cNvSpPr>
          <p:nvPr/>
        </p:nvSpPr>
        <p:spPr bwMode="auto">
          <a:xfrm>
            <a:off x="3276600" y="6457950"/>
            <a:ext cx="5274075" cy="400110"/>
          </a:xfrm>
          <a:prstGeom prst="rect">
            <a:avLst/>
          </a:prstGeom>
          <a:noFill/>
          <a:ln w="9525">
            <a:noFill/>
            <a:miter lim="800000"/>
            <a:headEnd/>
            <a:tailEnd/>
          </a:ln>
        </p:spPr>
        <p:txBody>
          <a:bodyPr wrap="none">
            <a:prstTxWarp prst="textNoShape">
              <a:avLst/>
            </a:prstTxWarp>
            <a:spAutoFit/>
          </a:bodyPr>
          <a:lstStyle/>
          <a:p>
            <a:pPr eaLnBrk="1" hangingPunct="1"/>
            <a:r>
              <a:rPr lang="en-US" sz="2000" b="0">
                <a:latin typeface="Calibri"/>
              </a:rPr>
              <a:t>Derek Bickerton (</a:t>
            </a:r>
            <a:r>
              <a:rPr lang="en-US" sz="2000" b="0" i="1">
                <a:latin typeface="Calibri"/>
              </a:rPr>
              <a:t>Scientific American</a:t>
            </a:r>
            <a:r>
              <a:rPr lang="en-US" sz="2000" b="0">
                <a:latin typeface="Calibri"/>
              </a:rPr>
              <a:t>, July 1983)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latin typeface="Calibri"/>
                <a:ea typeface="Osaka" pitchFamily="-84" charset="-128"/>
                <a:cs typeface="Osaka" pitchFamily="-84" charset="-128"/>
              </a:rPr>
              <a:t>Pidgins &amp; Creoles</a:t>
            </a:r>
          </a:p>
        </p:txBody>
      </p:sp>
      <p:sp>
        <p:nvSpPr>
          <p:cNvPr id="377859" name="Rectangle 5"/>
          <p:cNvSpPr>
            <a:spLocks noChangeArrowheads="1"/>
          </p:cNvSpPr>
          <p:nvPr/>
        </p:nvSpPr>
        <p:spPr bwMode="auto">
          <a:xfrm>
            <a:off x="381000" y="1371600"/>
            <a:ext cx="8382000" cy="3505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84" charset="-128"/>
                <a:cs typeface="Osaka" pitchFamily="-84" charset="-128"/>
                <a:hlinkClick r:id="rId2"/>
              </a:rPr>
              <a:t>http://www.youtube.com/watch?v=O7X9AAeDCr4</a:t>
            </a:r>
          </a:p>
          <a:p>
            <a:pPr marL="342900" indent="-342900">
              <a:spcBef>
                <a:spcPct val="20000"/>
              </a:spcBef>
            </a:pPr>
            <a:r>
              <a:rPr lang="en-US" b="0" dirty="0">
                <a:latin typeface="Calibri"/>
                <a:ea typeface="Osaka" pitchFamily="-84" charset="-128"/>
                <a:cs typeface="Osaka" pitchFamily="-84" charset="-128"/>
              </a:rPr>
              <a:t>A detailed look at the development of a pidgin in </a:t>
            </a:r>
            <a:r>
              <a:rPr lang="en-US" b="0" dirty="0" smtClean="0">
                <a:latin typeface="Calibri"/>
                <a:ea typeface="Osaka" pitchFamily="-84" charset="-128"/>
                <a:cs typeface="Osaka" pitchFamily="-84" charset="-128"/>
              </a:rPr>
              <a:t>Hawaii</a:t>
            </a:r>
          </a:p>
          <a:p>
            <a:pPr marL="342900" indent="-342900">
              <a:spcBef>
                <a:spcPct val="20000"/>
              </a:spcBef>
            </a:pPr>
            <a:r>
              <a:rPr lang="en-US" b="0" dirty="0" smtClean="0">
                <a:latin typeface="Calibri"/>
                <a:ea typeface="Osaka" pitchFamily="-84" charset="-128"/>
                <a:cs typeface="Osaka" pitchFamily="-84" charset="-128"/>
              </a:rPr>
              <a:t>(start around 0:57)</a:t>
            </a:r>
            <a:endParaRPr lang="en-US" b="0" dirty="0">
              <a:latin typeface="Calibri"/>
              <a:ea typeface="Osaka" pitchFamily="-84" charset="-128"/>
              <a:cs typeface="Osaka" pitchFamily="-84" charset="-128"/>
            </a:endParaRPr>
          </a:p>
          <a:p>
            <a:pPr marL="342900" indent="-342900">
              <a:spcBef>
                <a:spcPct val="20000"/>
              </a:spcBef>
            </a:pPr>
            <a:endParaRPr lang="en-US" b="0" dirty="0">
              <a:latin typeface="Calibri"/>
              <a:ea typeface="Osaka" pitchFamily="-84" charset="-128"/>
              <a:cs typeface="Osaka" pitchFamily="-84" charset="-128"/>
              <a:hlinkClick r:id="rId2"/>
            </a:endParaRPr>
          </a:p>
          <a:p>
            <a:pPr marL="342900" indent="-342900">
              <a:spcBef>
                <a:spcPct val="20000"/>
              </a:spcBef>
            </a:pPr>
            <a:endParaRPr lang="en-US" b="0" dirty="0">
              <a:latin typeface="Calibri"/>
              <a:ea typeface="Osaka" pitchFamily="-84" charset="-128"/>
              <a:cs typeface="Osaka" pitchFamily="-84" charset="-128"/>
              <a:hlinkClick r:id="rId2"/>
            </a:endParaRPr>
          </a:p>
          <a:p>
            <a:pPr marL="342900" indent="-342900">
              <a:spcBef>
                <a:spcPct val="20000"/>
              </a:spcBef>
            </a:pPr>
            <a:endParaRPr lang="en-US" b="0" dirty="0">
              <a:latin typeface="Calibri"/>
              <a:ea typeface="Osaka" pitchFamily="-84" charset="-128"/>
              <a:cs typeface="Osaka" pitchFamily="-84" charset="-128"/>
              <a:hlinkClick r:id="rId2"/>
            </a:endParaRPr>
          </a:p>
          <a:p>
            <a:pPr marL="342900" indent="-342900">
              <a:spcBef>
                <a:spcPct val="20000"/>
              </a:spcBef>
            </a:pPr>
            <a:r>
              <a:rPr lang="en-US" b="0" dirty="0">
                <a:latin typeface="Calibri"/>
                <a:ea typeface="Osaka" pitchFamily="-84" charset="-128"/>
                <a:cs typeface="Osaka" pitchFamily="-84" charset="-128"/>
                <a:hlinkClick r:id="rId2"/>
              </a:rPr>
              <a:t>http://www.youtube.com/watch?v=_VFXoqfoi6I</a:t>
            </a:r>
            <a:endParaRPr lang="en-US" b="0" dirty="0">
              <a:latin typeface="Calibri"/>
              <a:ea typeface="Osaka" pitchFamily="-84" charset="-128"/>
              <a:cs typeface="Osaka" pitchFamily="-84" charset="-128"/>
            </a:endParaRPr>
          </a:p>
          <a:p>
            <a:pPr marL="342900" indent="-342900">
              <a:spcBef>
                <a:spcPct val="20000"/>
              </a:spcBef>
            </a:pPr>
            <a:r>
              <a:rPr lang="en-US" b="0" dirty="0">
                <a:latin typeface="Calibri"/>
                <a:ea typeface="Osaka" pitchFamily="-84" charset="-128"/>
                <a:cs typeface="Osaka" pitchFamily="-84" charset="-128"/>
              </a:rPr>
              <a:t>A detailed look at the development of a pidgin in </a:t>
            </a:r>
            <a:r>
              <a:rPr lang="en-US" b="0" dirty="0" smtClean="0">
                <a:latin typeface="Calibri"/>
                <a:ea typeface="Osaka" pitchFamily="-84" charset="-128"/>
                <a:cs typeface="Osaka" pitchFamily="-84" charset="-128"/>
              </a:rPr>
              <a:t>Suriname</a:t>
            </a:r>
          </a:p>
          <a:p>
            <a:pPr marL="342900" indent="-342900">
              <a:spcBef>
                <a:spcPct val="20000"/>
              </a:spcBef>
            </a:pPr>
            <a:endParaRPr lang="en-US" b="0" dirty="0" smtClean="0">
              <a:latin typeface="Calibri"/>
              <a:ea typeface="Osaka" pitchFamily="-84" charset="-128"/>
              <a:cs typeface="Osaka" pitchFamily="-84" charset="-128"/>
            </a:endParaRP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6660</TotalTime>
  <Words>2754</Words>
  <Application>Microsoft Macintosh PowerPoint</Application>
  <PresentationFormat>On-screen Show (4:3)</PresentationFormat>
  <Paragraphs>344</Paragraphs>
  <Slides>50</Slides>
  <Notes>37</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Psych 56L/ Ling 51: Acquisition of Language</vt:lpstr>
      <vt:lpstr>Announcements</vt:lpstr>
      <vt:lpstr>Language as a Human Universal</vt:lpstr>
      <vt:lpstr>Language as a Human Instinct</vt:lpstr>
      <vt:lpstr>More than culture</vt:lpstr>
      <vt:lpstr>Pidgins</vt:lpstr>
      <vt:lpstr>Creoles</vt:lpstr>
      <vt:lpstr>PowerPoint Presentation</vt:lpstr>
      <vt:lpstr>PowerPoint Presentation</vt:lpstr>
      <vt:lpstr>What creoles tell us</vt:lpstr>
      <vt:lpstr>From pidgin to creole:  Nicaraguan Sign Language</vt:lpstr>
      <vt:lpstr>PowerPoint Presentation</vt:lpstr>
      <vt:lpstr>From pidgin to creole:  Nicaraguan Sign Language</vt:lpstr>
      <vt:lpstr>PowerPoint Presentation</vt:lpstr>
      <vt:lpstr>PowerPoint Presentation</vt:lpstr>
      <vt:lpstr>From pidgin to creole:  Nicaraguan Sign Language</vt:lpstr>
      <vt:lpstr>From pidgin to creole:  Nicaraguan Sign Language</vt:lpstr>
      <vt:lpstr>Language Bioprogram Hypothesis</vt:lpstr>
      <vt:lpstr>Language Bioprogram Hypothesis</vt:lpstr>
      <vt:lpstr>The Critical Period Hypothesis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Critical &amp; sensitive periods</vt:lpstr>
      <vt:lpstr>PowerPoint Presentation</vt:lpstr>
      <vt:lpstr>PowerPoint Presentation</vt:lpstr>
      <vt:lpstr>PowerPoint Presentation</vt:lpstr>
      <vt:lpstr>PowerPoint Presentation</vt:lpstr>
      <vt:lpstr>Some Evidence for Critical/Sensitive Period </vt:lpstr>
      <vt:lpstr>Sum Up: Critical/Sensitive Period</vt:lpstr>
      <vt:lpstr>Critical vs. sensitive, revisited</vt:lpstr>
      <vt:lpstr>Critical vs. sensitive, revisited</vt:lpstr>
      <vt:lpstr>So why are younger children better?</vt:lpstr>
      <vt:lpstr>So why are younger children better?</vt:lpstr>
      <vt:lpstr>PowerPoint Presentation</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483</cp:revision>
  <cp:lastPrinted>2012-01-13T04:14:44Z</cp:lastPrinted>
  <dcterms:created xsi:type="dcterms:W3CDTF">2012-12-21T21:32:31Z</dcterms:created>
  <dcterms:modified xsi:type="dcterms:W3CDTF">2013-01-11T00:06:42Z</dcterms:modified>
</cp:coreProperties>
</file>