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embeddings/oleObject2.bin" ContentType="application/vnd.openxmlformats-officedocument.oleObject"/>
  <Override PartName="/ppt/notesSlides/notesSlide5.xml" ContentType="application/vnd.openxmlformats-officedocument.presentationml.notesSlide+xml"/>
  <Override PartName="/ppt/embeddings/oleObject3.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59"/>
  </p:notesMasterIdLst>
  <p:handoutMasterIdLst>
    <p:handoutMasterId r:id="rId60"/>
  </p:handoutMasterIdLst>
  <p:sldIdLst>
    <p:sldId id="266" r:id="rId2"/>
    <p:sldId id="267" r:id="rId3"/>
    <p:sldId id="268" r:id="rId4"/>
    <p:sldId id="269" r:id="rId5"/>
    <p:sldId id="270" r:id="rId6"/>
    <p:sldId id="271" r:id="rId7"/>
    <p:sldId id="272" r:id="rId8"/>
    <p:sldId id="273" r:id="rId9"/>
    <p:sldId id="274" r:id="rId10"/>
    <p:sldId id="327" r:id="rId11"/>
    <p:sldId id="276" r:id="rId12"/>
    <p:sldId id="277" r:id="rId13"/>
    <p:sldId id="336" r:id="rId14"/>
    <p:sldId id="278" r:id="rId15"/>
    <p:sldId id="279" r:id="rId16"/>
    <p:sldId id="280" r:id="rId17"/>
    <p:sldId id="281" r:id="rId18"/>
    <p:sldId id="282" r:id="rId19"/>
    <p:sldId id="283" r:id="rId20"/>
    <p:sldId id="284" r:id="rId21"/>
    <p:sldId id="335" r:id="rId22"/>
    <p:sldId id="285" r:id="rId23"/>
    <p:sldId id="286" r:id="rId24"/>
    <p:sldId id="309" r:id="rId25"/>
    <p:sldId id="310" r:id="rId26"/>
    <p:sldId id="311" r:id="rId27"/>
    <p:sldId id="312" r:id="rId28"/>
    <p:sldId id="313" r:id="rId29"/>
    <p:sldId id="314" r:id="rId30"/>
    <p:sldId id="315" r:id="rId31"/>
    <p:sldId id="316" r:id="rId32"/>
    <p:sldId id="287" r:id="rId33"/>
    <p:sldId id="288" r:id="rId34"/>
    <p:sldId id="289" r:id="rId35"/>
    <p:sldId id="290" r:id="rId36"/>
    <p:sldId id="291" r:id="rId37"/>
    <p:sldId id="292" r:id="rId38"/>
    <p:sldId id="293" r:id="rId39"/>
    <p:sldId id="294" r:id="rId40"/>
    <p:sldId id="295" r:id="rId41"/>
    <p:sldId id="296" r:id="rId42"/>
    <p:sldId id="297" r:id="rId43"/>
    <p:sldId id="322" r:id="rId44"/>
    <p:sldId id="323" r:id="rId45"/>
    <p:sldId id="324" r:id="rId46"/>
    <p:sldId id="325" r:id="rId47"/>
    <p:sldId id="329" r:id="rId48"/>
    <p:sldId id="326" r:id="rId49"/>
    <p:sldId id="331" r:id="rId50"/>
    <p:sldId id="332" r:id="rId51"/>
    <p:sldId id="333" r:id="rId52"/>
    <p:sldId id="334" r:id="rId53"/>
    <p:sldId id="319" r:id="rId54"/>
    <p:sldId id="320" r:id="rId55"/>
    <p:sldId id="321" r:id="rId56"/>
    <p:sldId id="317" r:id="rId57"/>
    <p:sldId id="318" r:id="rId58"/>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1pPr>
    <a:lvl2pPr marL="4572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2pPr>
    <a:lvl3pPr marL="9144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3pPr>
    <a:lvl4pPr marL="13716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4pPr>
    <a:lvl5pPr marL="18288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6034"/>
    <a:srgbClr val="0F713C"/>
    <a:srgbClr val="B3129A"/>
    <a:srgbClr val="0D80C4"/>
    <a:srgbClr val="0B1FFF"/>
    <a:srgbClr val="8CFF4F"/>
    <a:srgbClr val="4D8D2D"/>
    <a:srgbClr val="FFF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p:scale>
          <a:sx n="125" d="100"/>
          <a:sy n="125" d="100"/>
        </p:scale>
        <p:origin x="-160" y="-1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dirty="0">
              <a:latin typeface="Calibri"/>
            </a:endParaRPr>
          </a:p>
        </p:txBody>
      </p:sp>
      <p:sp>
        <p:nvSpPr>
          <p:cNvPr id="1157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fld id="{047B28D0-492F-3D4F-BB8E-CA1536A9E514}" type="datetime1">
              <a:rPr lang="en-US">
                <a:latin typeface="Calibri"/>
              </a:rPr>
              <a:pPr/>
              <a:t>2/7/13</a:t>
            </a:fld>
            <a:endParaRPr lang="en-US" dirty="0">
              <a:latin typeface="Calibri"/>
            </a:endParaRPr>
          </a:p>
        </p:txBody>
      </p:sp>
      <p:sp>
        <p:nvSpPr>
          <p:cNvPr id="1157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dirty="0">
              <a:latin typeface="Calibri"/>
            </a:endParaRPr>
          </a:p>
        </p:txBody>
      </p:sp>
      <p:sp>
        <p:nvSpPr>
          <p:cNvPr id="1157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8C29A5E0-BD7B-CF41-8E50-BE14CACEBB99}" type="slidenum">
              <a:rPr lang="en-US">
                <a:latin typeface="Calibri"/>
              </a:rPr>
              <a:pPr/>
              <a:t>‹#›</a:t>
            </a:fld>
            <a:endParaRPr lang="en-US" dirty="0">
              <a:latin typeface="Calibri"/>
            </a:endParaRPr>
          </a:p>
        </p:txBody>
      </p:sp>
    </p:spTree>
    <p:extLst>
      <p:ext uri="{BB962C8B-B14F-4D97-AF65-F5344CB8AC3E}">
        <p14:creationId xmlns:p14="http://schemas.microsoft.com/office/powerpoint/2010/main" val="2417164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atin typeface="Calibri"/>
                <a:ea typeface="ＭＳ Ｐゴシック" charset="-128"/>
                <a:cs typeface="ＭＳ Ｐゴシック" charset="-128"/>
              </a:defRPr>
            </a:lvl1pPr>
          </a:lstStyle>
          <a:p>
            <a:pPr>
              <a:defRPr/>
            </a:pPr>
            <a:endParaRPr lang="en-US" dirty="0"/>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atin typeface="Calibri"/>
                <a:ea typeface="ＭＳ Ｐゴシック" charset="-128"/>
                <a:cs typeface="ＭＳ Ｐゴシック" charset="-128"/>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atin typeface="Calibri"/>
                <a:ea typeface="ＭＳ Ｐゴシック" charset="-128"/>
                <a:cs typeface="ＭＳ Ｐゴシック" charset="-128"/>
              </a:defRPr>
            </a:lvl1pPr>
          </a:lstStyle>
          <a:p>
            <a:pPr>
              <a:defRPr/>
            </a:pPr>
            <a:endParaRPr lang="en-US" dirty="0"/>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atin typeface="Calibri"/>
                <a:ea typeface="ＭＳ Ｐゴシック" charset="-128"/>
                <a:cs typeface="ＭＳ Ｐゴシック" charset="-128"/>
              </a:defRPr>
            </a:lvl1pPr>
          </a:lstStyle>
          <a:p>
            <a:pPr>
              <a:defRPr/>
            </a:pPr>
            <a:fld id="{F4E5E8DE-BFDA-9B49-8DF3-69EC0F2006E2}" type="slidenum">
              <a:rPr lang="en-US" smtClean="0"/>
              <a:pPr>
                <a:defRPr/>
              </a:pPr>
              <a:t>‹#›</a:t>
            </a:fld>
            <a:endParaRPr lang="en-US" dirty="0"/>
          </a:p>
        </p:txBody>
      </p:sp>
    </p:spTree>
    <p:extLst>
      <p:ext uri="{BB962C8B-B14F-4D97-AF65-F5344CB8AC3E}">
        <p14:creationId xmlns:p14="http://schemas.microsoft.com/office/powerpoint/2010/main" val="867232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6B896E5-3D78-2340-9622-3D9777BC9303}" type="slidenum">
              <a:rPr lang="en-US" sz="1200" b="0">
                <a:latin typeface="Calibri"/>
              </a:rPr>
              <a:pPr algn="r"/>
              <a:t>1</a:t>
            </a:fld>
            <a:endParaRPr lang="en-US" sz="1200" b="0" dirty="0">
              <a:latin typeface="Calibri"/>
            </a:endParaRPr>
          </a:p>
        </p:txBody>
      </p:sp>
      <p:sp>
        <p:nvSpPr>
          <p:cNvPr id="94413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4413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71DEFE3-E3C2-8E49-9F83-5354B0618B70}" type="slidenum">
              <a:rPr lang="en-US" sz="1200" b="0">
                <a:latin typeface="Calibri"/>
              </a:rPr>
              <a:pPr algn="r"/>
              <a:t>11</a:t>
            </a:fld>
            <a:endParaRPr lang="en-US" sz="1200" b="0" dirty="0">
              <a:latin typeface="Calibri"/>
            </a:endParaRPr>
          </a:p>
        </p:txBody>
      </p:sp>
      <p:sp>
        <p:nvSpPr>
          <p:cNvPr id="95949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5949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E43845B-9437-CC42-B9B6-5B5D659FA138}" type="slidenum">
              <a:rPr lang="en-US" sz="1200" b="0">
                <a:latin typeface="Calibri"/>
              </a:rPr>
              <a:pPr algn="r"/>
              <a:t>12</a:t>
            </a:fld>
            <a:endParaRPr lang="en-US" sz="1200" b="0" dirty="0">
              <a:latin typeface="Calibri"/>
            </a:endParaRPr>
          </a:p>
        </p:txBody>
      </p:sp>
      <p:sp>
        <p:nvSpPr>
          <p:cNvPr id="96153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6154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5C8DE05-CB83-B14D-9279-423E69F6EDC4}" type="slidenum">
              <a:rPr lang="en-US" sz="1200" b="0">
                <a:latin typeface="Calibri"/>
              </a:rPr>
              <a:pPr algn="r"/>
              <a:t>14</a:t>
            </a:fld>
            <a:endParaRPr lang="en-US" sz="1200" b="0" dirty="0">
              <a:latin typeface="Calibri"/>
            </a:endParaRPr>
          </a:p>
        </p:txBody>
      </p:sp>
      <p:sp>
        <p:nvSpPr>
          <p:cNvPr id="96358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6358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14BD46D-A154-8143-A612-4BCCDCE45B12}" type="slidenum">
              <a:rPr lang="en-US" sz="1200" b="0">
                <a:latin typeface="Calibri"/>
              </a:rPr>
              <a:pPr algn="r"/>
              <a:t>15</a:t>
            </a:fld>
            <a:endParaRPr lang="en-US" sz="1200" b="0" dirty="0">
              <a:latin typeface="Calibri"/>
            </a:endParaRPr>
          </a:p>
        </p:txBody>
      </p:sp>
      <p:sp>
        <p:nvSpPr>
          <p:cNvPr id="96563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6563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DCBAB75-356B-EC42-9331-47BD7B10BFF1}" type="slidenum">
              <a:rPr lang="en-US" sz="1200" b="0">
                <a:latin typeface="Calibri"/>
              </a:rPr>
              <a:pPr algn="r"/>
              <a:t>16</a:t>
            </a:fld>
            <a:endParaRPr lang="en-US" sz="1200" b="0" dirty="0">
              <a:latin typeface="Calibri"/>
            </a:endParaRPr>
          </a:p>
        </p:txBody>
      </p:sp>
      <p:sp>
        <p:nvSpPr>
          <p:cNvPr id="96768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6768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E93B661-0F5F-4148-9B2F-38CAFEF499CB}" type="slidenum">
              <a:rPr lang="en-US" sz="1200" b="0">
                <a:latin typeface="Calibri"/>
              </a:rPr>
              <a:pPr algn="r"/>
              <a:t>17</a:t>
            </a:fld>
            <a:endParaRPr lang="en-US" sz="1200" b="0" dirty="0">
              <a:latin typeface="Calibri"/>
            </a:endParaRPr>
          </a:p>
        </p:txBody>
      </p:sp>
      <p:sp>
        <p:nvSpPr>
          <p:cNvPr id="96973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6973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4CA650E-C49B-0143-A574-BD78C825305B}" type="slidenum">
              <a:rPr lang="en-US" sz="1200" b="0">
                <a:latin typeface="Calibri"/>
              </a:rPr>
              <a:pPr algn="r"/>
              <a:t>18</a:t>
            </a:fld>
            <a:endParaRPr lang="en-US" sz="1200" b="0" dirty="0">
              <a:latin typeface="Calibri"/>
            </a:endParaRPr>
          </a:p>
        </p:txBody>
      </p:sp>
      <p:sp>
        <p:nvSpPr>
          <p:cNvPr id="97177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7178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1E4F1F5-A903-D34D-B464-1C127EFF5B53}" type="slidenum">
              <a:rPr lang="en-US" sz="1200" b="0">
                <a:latin typeface="Calibri"/>
              </a:rPr>
              <a:pPr algn="r"/>
              <a:t>19</a:t>
            </a:fld>
            <a:endParaRPr lang="en-US" sz="1200" b="0" dirty="0">
              <a:latin typeface="Calibri"/>
            </a:endParaRPr>
          </a:p>
        </p:txBody>
      </p:sp>
      <p:sp>
        <p:nvSpPr>
          <p:cNvPr id="97382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7382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612B570-D4EB-4D4B-91C5-351E9BD6553F}" type="slidenum">
              <a:rPr lang="en-US" sz="1200" b="0">
                <a:latin typeface="Calibri"/>
              </a:rPr>
              <a:pPr algn="r"/>
              <a:t>20</a:t>
            </a:fld>
            <a:endParaRPr lang="en-US" sz="1200" b="0" dirty="0">
              <a:latin typeface="Calibri"/>
            </a:endParaRPr>
          </a:p>
        </p:txBody>
      </p:sp>
      <p:sp>
        <p:nvSpPr>
          <p:cNvPr id="97587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7587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BB5451D-1EEF-7E40-B1B4-2F5B51ECB977}" type="slidenum">
              <a:rPr lang="en-US" sz="1200" b="0">
                <a:latin typeface="Calibri"/>
              </a:rPr>
              <a:pPr algn="r"/>
              <a:t>2</a:t>
            </a:fld>
            <a:endParaRPr lang="en-US" sz="1200" b="0" dirty="0">
              <a:latin typeface="Calibri"/>
            </a:endParaRPr>
          </a:p>
        </p:txBody>
      </p:sp>
      <p:sp>
        <p:nvSpPr>
          <p:cNvPr id="94617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4618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7E553D5-6CFD-344B-AFA0-C174776C18E2}" type="slidenum">
              <a:rPr lang="en-US" sz="1200" b="0">
                <a:latin typeface="Calibri"/>
              </a:rPr>
              <a:pPr algn="r"/>
              <a:t>22</a:t>
            </a:fld>
            <a:endParaRPr lang="en-US" sz="1200" b="0" dirty="0">
              <a:latin typeface="Calibri"/>
            </a:endParaRPr>
          </a:p>
        </p:txBody>
      </p:sp>
      <p:sp>
        <p:nvSpPr>
          <p:cNvPr id="97792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7792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DA50D4E-AC90-F642-BDAB-66CCD0FE30F5}" type="slidenum">
              <a:rPr lang="en-US" sz="1200" b="0">
                <a:latin typeface="Calibri"/>
              </a:rPr>
              <a:pPr algn="r"/>
              <a:t>23</a:t>
            </a:fld>
            <a:endParaRPr lang="en-US" sz="1200" b="0" dirty="0">
              <a:latin typeface="Calibri"/>
            </a:endParaRPr>
          </a:p>
        </p:txBody>
      </p:sp>
      <p:sp>
        <p:nvSpPr>
          <p:cNvPr id="97997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7997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A36B28C-C10A-6E4F-B2F6-23C52D2C8D63}" type="slidenum">
              <a:rPr lang="en-US" sz="1200" b="0">
                <a:latin typeface="Calibri"/>
              </a:rPr>
              <a:pPr algn="r"/>
              <a:t>24</a:t>
            </a:fld>
            <a:endParaRPr lang="en-US" sz="1200" b="0" dirty="0">
              <a:latin typeface="Calibri"/>
            </a:endParaRPr>
          </a:p>
        </p:txBody>
      </p:sp>
      <p:sp>
        <p:nvSpPr>
          <p:cNvPr id="102400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400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4EDD081-934A-EA4D-A383-5F82259F3DCF}" type="slidenum">
              <a:rPr lang="en-US" sz="1200" b="0">
                <a:latin typeface="Calibri"/>
              </a:rPr>
              <a:pPr algn="r"/>
              <a:t>25</a:t>
            </a:fld>
            <a:endParaRPr lang="en-US" sz="1200" b="0" dirty="0">
              <a:latin typeface="Calibri"/>
            </a:endParaRPr>
          </a:p>
        </p:txBody>
      </p:sp>
      <p:sp>
        <p:nvSpPr>
          <p:cNvPr id="102605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605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BDFD618-0D0A-4044-B341-D73772608AC5}" type="slidenum">
              <a:rPr lang="en-US" sz="1200" b="0">
                <a:latin typeface="Calibri"/>
              </a:rPr>
              <a:pPr algn="r"/>
              <a:t>26</a:t>
            </a:fld>
            <a:endParaRPr lang="en-US" sz="1200" b="0" dirty="0">
              <a:latin typeface="Calibri"/>
            </a:endParaRPr>
          </a:p>
        </p:txBody>
      </p:sp>
      <p:sp>
        <p:nvSpPr>
          <p:cNvPr id="102809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810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8A2851B-C8B4-0344-B825-BF429F75C0C1}" type="slidenum">
              <a:rPr lang="en-US" sz="1200" b="0">
                <a:latin typeface="Calibri"/>
              </a:rPr>
              <a:pPr algn="r"/>
              <a:t>27</a:t>
            </a:fld>
            <a:endParaRPr lang="en-US" sz="1200" b="0" dirty="0">
              <a:latin typeface="Calibri"/>
            </a:endParaRPr>
          </a:p>
        </p:txBody>
      </p:sp>
      <p:sp>
        <p:nvSpPr>
          <p:cNvPr id="103014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3014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84BFE9C-1E92-5044-B469-87A21F298E9B}" type="slidenum">
              <a:rPr lang="en-US" sz="1200" b="0">
                <a:latin typeface="Calibri"/>
              </a:rPr>
              <a:pPr algn="r"/>
              <a:t>28</a:t>
            </a:fld>
            <a:endParaRPr lang="en-US" sz="1200" b="0" dirty="0">
              <a:latin typeface="Calibri"/>
            </a:endParaRPr>
          </a:p>
        </p:txBody>
      </p:sp>
      <p:sp>
        <p:nvSpPr>
          <p:cNvPr id="103219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3219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8D7C93C-AD8C-7547-B447-E576F2CB930E}" type="slidenum">
              <a:rPr lang="en-US" sz="1200" b="0">
                <a:latin typeface="Calibri"/>
              </a:rPr>
              <a:pPr algn="r"/>
              <a:t>29</a:t>
            </a:fld>
            <a:endParaRPr lang="en-US" sz="1200" b="0" dirty="0">
              <a:latin typeface="Calibri"/>
            </a:endParaRPr>
          </a:p>
        </p:txBody>
      </p:sp>
      <p:sp>
        <p:nvSpPr>
          <p:cNvPr id="103424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3424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08A1750-7BF6-2E49-94DD-36BDA9F1B064}" type="slidenum">
              <a:rPr lang="en-US" sz="1200" b="0">
                <a:latin typeface="Calibri"/>
              </a:rPr>
              <a:pPr algn="r"/>
              <a:t>30</a:t>
            </a:fld>
            <a:endParaRPr lang="en-US" sz="1200" b="0" dirty="0">
              <a:latin typeface="Calibri"/>
            </a:endParaRPr>
          </a:p>
        </p:txBody>
      </p:sp>
      <p:sp>
        <p:nvSpPr>
          <p:cNvPr id="103629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3629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DEB6119-BA71-2345-9F62-ADC439FDA6AC}" type="slidenum">
              <a:rPr lang="en-US" sz="1200" b="0">
                <a:latin typeface="Calibri"/>
              </a:rPr>
              <a:pPr algn="r"/>
              <a:t>31</a:t>
            </a:fld>
            <a:endParaRPr lang="en-US" sz="1200" b="0" dirty="0">
              <a:latin typeface="Calibri"/>
            </a:endParaRPr>
          </a:p>
        </p:txBody>
      </p:sp>
      <p:sp>
        <p:nvSpPr>
          <p:cNvPr id="103833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3834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Grp="1" noRot="1" noChangeAspect="1" noChangeArrowheads="1" noTextEdit="1"/>
          </p:cNvSpPr>
          <p:nvPr>
            <p:ph type="sldImg"/>
          </p:nvPr>
        </p:nvSpPr>
        <p:spPr>
          <a:ln/>
        </p:spPr>
      </p:sp>
      <p:sp>
        <p:nvSpPr>
          <p:cNvPr id="1059843"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62B58DF-9B53-5744-91DB-C928DBF77463}" type="slidenum">
              <a:rPr lang="en-US" sz="1200" b="0">
                <a:latin typeface="Calibri"/>
              </a:rPr>
              <a:pPr algn="r"/>
              <a:t>32</a:t>
            </a:fld>
            <a:endParaRPr lang="en-US" sz="1200" b="0" dirty="0">
              <a:latin typeface="Calibri"/>
            </a:endParaRPr>
          </a:p>
        </p:txBody>
      </p:sp>
      <p:sp>
        <p:nvSpPr>
          <p:cNvPr id="98201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202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Rectangle 2"/>
          <p:cNvSpPr>
            <a:spLocks noGrp="1" noRot="1" noChangeAspect="1" noChangeArrowheads="1" noTextEdit="1"/>
          </p:cNvSpPr>
          <p:nvPr>
            <p:ph type="sldImg"/>
          </p:nvPr>
        </p:nvSpPr>
        <p:spPr>
          <a:ln/>
        </p:spPr>
      </p:sp>
      <p:sp>
        <p:nvSpPr>
          <p:cNvPr id="1065987"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Rectangle 2"/>
          <p:cNvSpPr>
            <a:spLocks noGrp="1" noRot="1" noChangeAspect="1" noChangeArrowheads="1" noTextEdit="1"/>
          </p:cNvSpPr>
          <p:nvPr>
            <p:ph type="sldImg"/>
          </p:nvPr>
        </p:nvSpPr>
        <p:spPr>
          <a:ln/>
        </p:spPr>
      </p:sp>
      <p:sp>
        <p:nvSpPr>
          <p:cNvPr id="1067011"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2"/>
          <p:cNvSpPr>
            <a:spLocks noGrp="1" noRot="1" noChangeAspect="1" noChangeArrowheads="1" noTextEdit="1"/>
          </p:cNvSpPr>
          <p:nvPr>
            <p:ph type="sldImg"/>
          </p:nvPr>
        </p:nvSpPr>
        <p:spPr>
          <a:ln/>
        </p:spPr>
      </p:sp>
      <p:sp>
        <p:nvSpPr>
          <p:cNvPr id="1068035"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6EC7327-3074-6943-8F6D-EBDE3A1FFA8B}" type="slidenum">
              <a:rPr lang="en-US" sz="1200" b="0">
                <a:latin typeface="Calibri"/>
              </a:rPr>
              <a:pPr algn="r"/>
              <a:t>36</a:t>
            </a:fld>
            <a:endParaRPr lang="en-US" sz="1200" b="0" dirty="0">
              <a:latin typeface="Calibri"/>
            </a:endParaRPr>
          </a:p>
        </p:txBody>
      </p:sp>
      <p:sp>
        <p:nvSpPr>
          <p:cNvPr id="98713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714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15E27C5-D97D-E64C-8C61-27F5AE80C250}" type="slidenum">
              <a:rPr lang="en-US" sz="1200" b="0">
                <a:latin typeface="Calibri"/>
              </a:rPr>
              <a:pPr algn="r"/>
              <a:t>37</a:t>
            </a:fld>
            <a:endParaRPr lang="en-US" sz="1200" b="0" dirty="0">
              <a:latin typeface="Calibri"/>
            </a:endParaRPr>
          </a:p>
        </p:txBody>
      </p:sp>
      <p:sp>
        <p:nvSpPr>
          <p:cNvPr id="98918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918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D3463EC-4FA1-3748-965D-9722DFABB611}" type="slidenum">
              <a:rPr lang="en-US" sz="1200" b="0">
                <a:latin typeface="Calibri"/>
              </a:rPr>
              <a:pPr algn="r"/>
              <a:t>38</a:t>
            </a:fld>
            <a:endParaRPr lang="en-US" sz="1200" b="0" dirty="0">
              <a:latin typeface="Calibri"/>
            </a:endParaRPr>
          </a:p>
        </p:txBody>
      </p:sp>
      <p:sp>
        <p:nvSpPr>
          <p:cNvPr id="99123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123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DEACF60-5CAC-A34F-B36A-7BD629DC8C70}" type="slidenum">
              <a:rPr lang="en-US" sz="1200" b="0">
                <a:latin typeface="Calibri"/>
              </a:rPr>
              <a:pPr algn="r"/>
              <a:t>39</a:t>
            </a:fld>
            <a:endParaRPr lang="en-US" sz="1200" b="0" dirty="0">
              <a:latin typeface="Calibri"/>
            </a:endParaRPr>
          </a:p>
        </p:txBody>
      </p:sp>
      <p:sp>
        <p:nvSpPr>
          <p:cNvPr id="99328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328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65AA24E-672D-DE4E-9D35-844B8918BB0F}" type="slidenum">
              <a:rPr lang="en-US" sz="1200" b="0">
                <a:latin typeface="Calibri"/>
              </a:rPr>
              <a:pPr algn="r"/>
              <a:t>40</a:t>
            </a:fld>
            <a:endParaRPr lang="en-US" sz="1200" b="0" dirty="0">
              <a:latin typeface="Calibri"/>
            </a:endParaRPr>
          </a:p>
        </p:txBody>
      </p:sp>
      <p:sp>
        <p:nvSpPr>
          <p:cNvPr id="99533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533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D3ADB55-8DF7-4046-B5F4-AC611F79A10E}" type="slidenum">
              <a:rPr lang="en-US" sz="1200" b="0">
                <a:latin typeface="Calibri"/>
              </a:rPr>
              <a:pPr algn="r"/>
              <a:t>41</a:t>
            </a:fld>
            <a:endParaRPr lang="en-US" sz="1200" b="0" dirty="0">
              <a:latin typeface="Calibri"/>
            </a:endParaRPr>
          </a:p>
        </p:txBody>
      </p:sp>
      <p:sp>
        <p:nvSpPr>
          <p:cNvPr id="99737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738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Rectangle 2"/>
          <p:cNvSpPr>
            <a:spLocks noGrp="1" noRot="1" noChangeAspect="1" noChangeArrowheads="1" noTextEdit="1"/>
          </p:cNvSpPr>
          <p:nvPr>
            <p:ph type="sldImg"/>
          </p:nvPr>
        </p:nvSpPr>
        <p:spPr>
          <a:ln/>
        </p:spPr>
      </p:sp>
      <p:sp>
        <p:nvSpPr>
          <p:cNvPr id="1060867"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4945784-FCAC-9546-873E-9BA351735449}" type="slidenum">
              <a:rPr lang="en-US" sz="1200" b="0">
                <a:latin typeface="Calibri"/>
              </a:rPr>
              <a:pPr algn="r"/>
              <a:t>42</a:t>
            </a:fld>
            <a:endParaRPr lang="en-US" sz="1200" b="0" dirty="0">
              <a:latin typeface="Calibri"/>
            </a:endParaRPr>
          </a:p>
        </p:txBody>
      </p:sp>
      <p:sp>
        <p:nvSpPr>
          <p:cNvPr id="99942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942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2"/>
          <p:cNvSpPr>
            <a:spLocks noGrp="1" noRot="1" noChangeAspect="1" noChangeArrowheads="1" noTextEdit="1"/>
          </p:cNvSpPr>
          <p:nvPr>
            <p:ph type="sldImg"/>
          </p:nvPr>
        </p:nvSpPr>
        <p:spPr>
          <a:ln/>
        </p:spPr>
      </p:sp>
      <p:sp>
        <p:nvSpPr>
          <p:cNvPr id="1069059"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Grp="1" noRot="1" noChangeAspect="1" noChangeArrowheads="1" noTextEdit="1"/>
          </p:cNvSpPr>
          <p:nvPr>
            <p:ph type="sldImg"/>
          </p:nvPr>
        </p:nvSpPr>
        <p:spPr>
          <a:ln/>
        </p:spPr>
      </p:sp>
      <p:sp>
        <p:nvSpPr>
          <p:cNvPr id="1070083"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2"/>
          <p:cNvSpPr>
            <a:spLocks noGrp="1" noRot="1" noChangeAspect="1" noChangeArrowheads="1" noTextEdit="1"/>
          </p:cNvSpPr>
          <p:nvPr>
            <p:ph type="sldImg"/>
          </p:nvPr>
        </p:nvSpPr>
        <p:spPr>
          <a:ln/>
        </p:spPr>
      </p:sp>
      <p:sp>
        <p:nvSpPr>
          <p:cNvPr id="1071107"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Rectangle 2"/>
          <p:cNvSpPr>
            <a:spLocks noGrp="1" noRot="1" noChangeAspect="1" noChangeArrowheads="1" noTextEdit="1"/>
          </p:cNvSpPr>
          <p:nvPr>
            <p:ph type="sldImg"/>
          </p:nvPr>
        </p:nvSpPr>
        <p:spPr>
          <a:ln/>
        </p:spPr>
      </p:sp>
      <p:sp>
        <p:nvSpPr>
          <p:cNvPr id="1072131"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p:cNvSpPr>
            <a:spLocks noGrp="1" noRot="1" noChangeAspect="1" noChangeArrowheads="1" noTextEdit="1"/>
          </p:cNvSpPr>
          <p:nvPr>
            <p:ph type="sldImg"/>
          </p:nvPr>
        </p:nvSpPr>
        <p:spPr>
          <a:ln/>
        </p:spPr>
      </p:sp>
      <p:sp>
        <p:nvSpPr>
          <p:cNvPr id="1073155"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Rectangle 2"/>
          <p:cNvSpPr>
            <a:spLocks noGrp="1" noRot="1" noChangeAspect="1" noChangeArrowheads="1" noTextEdit="1"/>
          </p:cNvSpPr>
          <p:nvPr>
            <p:ph type="sldImg"/>
          </p:nvPr>
        </p:nvSpPr>
        <p:spPr>
          <a:ln/>
        </p:spPr>
      </p:sp>
      <p:sp>
        <p:nvSpPr>
          <p:cNvPr id="1074179"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Rectangle 2"/>
          <p:cNvSpPr>
            <a:spLocks noGrp="1" noRot="1" noChangeAspect="1" noChangeArrowheads="1" noTextEdit="1"/>
          </p:cNvSpPr>
          <p:nvPr>
            <p:ph type="sldImg"/>
          </p:nvPr>
        </p:nvSpPr>
        <p:spPr>
          <a:ln/>
        </p:spPr>
      </p:sp>
      <p:sp>
        <p:nvSpPr>
          <p:cNvPr id="1075203"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6" name="Rectangle 2"/>
          <p:cNvSpPr>
            <a:spLocks noGrp="1" noRot="1" noChangeAspect="1" noChangeArrowheads="1" noTextEdit="1"/>
          </p:cNvSpPr>
          <p:nvPr>
            <p:ph type="sldImg"/>
          </p:nvPr>
        </p:nvSpPr>
        <p:spPr>
          <a:ln/>
        </p:spPr>
      </p:sp>
      <p:sp>
        <p:nvSpPr>
          <p:cNvPr id="1076227"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0" name="Rectangle 2"/>
          <p:cNvSpPr>
            <a:spLocks noGrp="1" noRot="1" noChangeAspect="1" noChangeArrowheads="1" noTextEdit="1"/>
          </p:cNvSpPr>
          <p:nvPr>
            <p:ph type="sldImg"/>
          </p:nvPr>
        </p:nvSpPr>
        <p:spPr>
          <a:ln/>
        </p:spPr>
      </p:sp>
      <p:sp>
        <p:nvSpPr>
          <p:cNvPr id="1077251"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Rectangle 2"/>
          <p:cNvSpPr>
            <a:spLocks noGrp="1" noRot="1" noChangeAspect="1" noChangeArrowheads="1" noTextEdit="1"/>
          </p:cNvSpPr>
          <p:nvPr>
            <p:ph type="sldImg"/>
          </p:nvPr>
        </p:nvSpPr>
        <p:spPr>
          <a:ln/>
        </p:spPr>
      </p:sp>
      <p:sp>
        <p:nvSpPr>
          <p:cNvPr id="1061891"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2"/>
          <p:cNvSpPr>
            <a:spLocks noGrp="1" noRot="1" noChangeAspect="1" noChangeArrowheads="1" noTextEdit="1"/>
          </p:cNvSpPr>
          <p:nvPr>
            <p:ph type="sldImg"/>
          </p:nvPr>
        </p:nvSpPr>
        <p:spPr>
          <a:ln/>
        </p:spPr>
      </p:sp>
      <p:sp>
        <p:nvSpPr>
          <p:cNvPr id="1078275"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298" name="Rectangle 2"/>
          <p:cNvSpPr>
            <a:spLocks noGrp="1" noRot="1" noChangeAspect="1" noChangeArrowheads="1" noTextEdit="1"/>
          </p:cNvSpPr>
          <p:nvPr>
            <p:ph type="sldImg"/>
          </p:nvPr>
        </p:nvSpPr>
        <p:spPr>
          <a:ln/>
        </p:spPr>
      </p:sp>
      <p:sp>
        <p:nvSpPr>
          <p:cNvPr id="1079299"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
          <p:cNvSpPr>
            <a:spLocks noGrp="1" noRot="1" noChangeAspect="1" noChangeArrowheads="1" noTextEdit="1"/>
          </p:cNvSpPr>
          <p:nvPr>
            <p:ph type="sldImg"/>
          </p:nvPr>
        </p:nvSpPr>
        <p:spPr>
          <a:ln/>
        </p:spPr>
      </p:sp>
      <p:sp>
        <p:nvSpPr>
          <p:cNvPr id="1080323"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6" name="Rectangle 2"/>
          <p:cNvSpPr>
            <a:spLocks noGrp="1" noRot="1" noChangeAspect="1" noChangeArrowheads="1" noTextEdit="1"/>
          </p:cNvSpPr>
          <p:nvPr>
            <p:ph type="sldImg"/>
          </p:nvPr>
        </p:nvSpPr>
        <p:spPr>
          <a:ln/>
        </p:spPr>
      </p:sp>
      <p:sp>
        <p:nvSpPr>
          <p:cNvPr id="1081347"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270B553-FE02-FA45-9C03-62AB02C04E75}" type="slidenum">
              <a:rPr lang="en-US" sz="1200" b="0">
                <a:latin typeface="Calibri"/>
              </a:rPr>
              <a:pPr algn="r"/>
              <a:t>56</a:t>
            </a:fld>
            <a:endParaRPr lang="en-US" sz="1200" b="0" dirty="0">
              <a:latin typeface="Calibri"/>
            </a:endParaRPr>
          </a:p>
        </p:txBody>
      </p:sp>
      <p:sp>
        <p:nvSpPr>
          <p:cNvPr id="104038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4038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85D3DF8-C5F9-B34C-9459-C0952665A43C}" type="slidenum">
              <a:rPr lang="en-US" sz="1200" b="0">
                <a:latin typeface="Calibri"/>
              </a:rPr>
              <a:pPr algn="r"/>
              <a:t>57</a:t>
            </a:fld>
            <a:endParaRPr lang="en-US" sz="1200" b="0" dirty="0">
              <a:latin typeface="Calibri"/>
            </a:endParaRPr>
          </a:p>
        </p:txBody>
      </p:sp>
      <p:sp>
        <p:nvSpPr>
          <p:cNvPr id="104243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4243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F0EB6DF-741B-024B-8C24-805917099723}" type="slidenum">
              <a:rPr lang="en-US" sz="1200" b="0">
                <a:latin typeface="Calibri"/>
              </a:rPr>
              <a:pPr algn="r"/>
              <a:t>7</a:t>
            </a:fld>
            <a:endParaRPr lang="en-US" sz="1200" b="0" dirty="0">
              <a:latin typeface="Calibri"/>
            </a:endParaRPr>
          </a:p>
        </p:txBody>
      </p:sp>
      <p:sp>
        <p:nvSpPr>
          <p:cNvPr id="95232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5232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71645E04-11F5-F042-B450-7E8D4D235760}" type="slidenum">
              <a:rPr lang="en-US" sz="1200" b="0">
                <a:latin typeface="Calibri"/>
              </a:rPr>
              <a:pPr algn="r"/>
              <a:t>8</a:t>
            </a:fld>
            <a:endParaRPr lang="en-US" sz="1200" b="0" dirty="0">
              <a:latin typeface="Calibri"/>
            </a:endParaRPr>
          </a:p>
        </p:txBody>
      </p:sp>
      <p:sp>
        <p:nvSpPr>
          <p:cNvPr id="95437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5437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Rot="1" noChangeAspect="1" noChangeArrowheads="1" noTextEdit="1"/>
          </p:cNvSpPr>
          <p:nvPr>
            <p:ph type="sldImg"/>
          </p:nvPr>
        </p:nvSpPr>
        <p:spPr>
          <a:ln/>
        </p:spPr>
      </p:sp>
      <p:sp>
        <p:nvSpPr>
          <p:cNvPr id="1063939"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F9FC7A-1C64-3848-B973-6229E33549C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BF876B-9601-ED40-AF2C-00361D7D48B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BC0146-A6E2-504E-8EC7-CBFC818F35A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5EBB70-4379-9841-A778-E74C893D1C2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C31A82-1890-0C40-A222-8714E0B7A75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B81501-6140-4D4C-8C8A-68DECEF29A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7D0C8E-0556-264A-848A-2D8E1652723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C5B06F4-728E-9F49-B7F0-C986D0C9EE1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3E542E-EEB4-7A47-921B-177744156D3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10EDB6-7BA6-6648-B0CB-B44C9F559F0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981782-7C6A-FE41-B421-6237AFAE1AE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Calibri"/>
                <a:ea typeface="+mn-ea"/>
                <a:cs typeface="+mn-cs"/>
              </a:defRPr>
            </a:lvl1pPr>
          </a:lstStyle>
          <a:p>
            <a:pPr>
              <a:defRPr/>
            </a:pPr>
            <a:endParaRPr lang="en-US" dirty="0"/>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Calibri"/>
                <a:ea typeface="+mn-ea"/>
                <a:cs typeface="+mn-cs"/>
              </a:defRPr>
            </a:lvl1pPr>
          </a:lstStyle>
          <a:p>
            <a:pPr>
              <a:defRPr/>
            </a:pPr>
            <a:endParaRPr lang="en-US" dirty="0"/>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Calibri"/>
                <a:ea typeface="+mn-ea"/>
                <a:cs typeface="+mn-cs"/>
              </a:defRPr>
            </a:lvl1pPr>
          </a:lstStyle>
          <a:p>
            <a:pPr>
              <a:defRPr/>
            </a:pPr>
            <a:fld id="{DCFE32E6-9142-D34F-A37A-D56BD0A709B1}"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2"/>
          </a:solidFill>
          <a:latin typeface="Calibri"/>
          <a:ea typeface="+mj-ea"/>
          <a:cs typeface="+mj-cs"/>
        </a:defRPr>
      </a:lvl1pPr>
      <a:lvl2pPr algn="ctr" rtl="0" eaLnBrk="0" fontAlgn="base" hangingPunct="0">
        <a:spcBef>
          <a:spcPct val="0"/>
        </a:spcBef>
        <a:spcAft>
          <a:spcPct val="0"/>
        </a:spcAft>
        <a:defRPr sz="4400">
          <a:solidFill>
            <a:schemeClr val="tx2"/>
          </a:solidFill>
          <a:latin typeface="Arial" charset="0"/>
          <a:ea typeface="Osaka" charset="-128"/>
          <a:cs typeface="Osaka" charset="-128"/>
        </a:defRPr>
      </a:lvl2pPr>
      <a:lvl3pPr algn="ctr" rtl="0" eaLnBrk="0" fontAlgn="base" hangingPunct="0">
        <a:spcBef>
          <a:spcPct val="0"/>
        </a:spcBef>
        <a:spcAft>
          <a:spcPct val="0"/>
        </a:spcAft>
        <a:defRPr sz="4400">
          <a:solidFill>
            <a:schemeClr val="tx2"/>
          </a:solidFill>
          <a:latin typeface="Arial" charset="0"/>
          <a:ea typeface="Osaka" charset="-128"/>
          <a:cs typeface="Osaka" charset="-128"/>
        </a:defRPr>
      </a:lvl3pPr>
      <a:lvl4pPr algn="ctr" rtl="0" eaLnBrk="0" fontAlgn="base" hangingPunct="0">
        <a:spcBef>
          <a:spcPct val="0"/>
        </a:spcBef>
        <a:spcAft>
          <a:spcPct val="0"/>
        </a:spcAft>
        <a:defRPr sz="4400">
          <a:solidFill>
            <a:schemeClr val="tx2"/>
          </a:solidFill>
          <a:latin typeface="Arial" charset="0"/>
          <a:ea typeface="Osaka" charset="-128"/>
          <a:cs typeface="Osaka" charset="-128"/>
        </a:defRPr>
      </a:lvl4pPr>
      <a:lvl5pPr algn="ctr" rtl="0" eaLnBrk="0" fontAlgn="base" hangingPunct="0">
        <a:spcBef>
          <a:spcPct val="0"/>
        </a:spcBef>
        <a:spcAft>
          <a:spcPct val="0"/>
        </a:spcAft>
        <a:defRPr sz="4400">
          <a:solidFill>
            <a:schemeClr val="tx2"/>
          </a:solidFill>
          <a:latin typeface="Arial" charset="0"/>
          <a:ea typeface="Osaka" charset="-128"/>
          <a:cs typeface="Osaka" charset="-128"/>
        </a:defRPr>
      </a:lvl5pPr>
      <a:lvl6pPr marL="457200" algn="ctr" rtl="0" fontAlgn="base">
        <a:spcBef>
          <a:spcPct val="0"/>
        </a:spcBef>
        <a:spcAft>
          <a:spcPct val="0"/>
        </a:spcAft>
        <a:defRPr sz="4400">
          <a:solidFill>
            <a:schemeClr val="tx2"/>
          </a:solidFill>
          <a:latin typeface="Arial" charset="0"/>
          <a:ea typeface="Osaka" charset="-128"/>
          <a:cs typeface="Osaka" charset="-128"/>
        </a:defRPr>
      </a:lvl6pPr>
      <a:lvl7pPr marL="914400" algn="ctr" rtl="0" fontAlgn="base">
        <a:spcBef>
          <a:spcPct val="0"/>
        </a:spcBef>
        <a:spcAft>
          <a:spcPct val="0"/>
        </a:spcAft>
        <a:defRPr sz="4400">
          <a:solidFill>
            <a:schemeClr val="tx2"/>
          </a:solidFill>
          <a:latin typeface="Arial" charset="0"/>
          <a:ea typeface="Osaka" charset="-128"/>
          <a:cs typeface="Osaka" charset="-128"/>
        </a:defRPr>
      </a:lvl7pPr>
      <a:lvl8pPr marL="1371600" algn="ctr" rtl="0" fontAlgn="base">
        <a:spcBef>
          <a:spcPct val="0"/>
        </a:spcBef>
        <a:spcAft>
          <a:spcPct val="0"/>
        </a:spcAft>
        <a:defRPr sz="4400">
          <a:solidFill>
            <a:schemeClr val="tx2"/>
          </a:solidFill>
          <a:latin typeface="Arial" charset="0"/>
          <a:ea typeface="Osaka" charset="-128"/>
          <a:cs typeface="Osaka" charset="-128"/>
        </a:defRPr>
      </a:lvl8pPr>
      <a:lvl9pPr marL="1828800" algn="ctr" rtl="0" fontAlgn="base">
        <a:spcBef>
          <a:spcPct val="0"/>
        </a:spcBef>
        <a:spcAft>
          <a:spcPct val="0"/>
        </a:spcAft>
        <a:defRPr sz="4400">
          <a:solidFill>
            <a:schemeClr val="tx2"/>
          </a:solidFill>
          <a:latin typeface="Arial" charset="0"/>
          <a:ea typeface="Osaka" charset="-128"/>
          <a:cs typeface="Osaka"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mn-cs"/>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mn-cs"/>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mn-cs"/>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6.png"/><Relationship Id="rId7"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6.png"/><Relationship Id="rId7"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6.png"/><Relationship Id="rId7"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_6479QAJuz8" TargetMode="External"/><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hyperlink" Target="http://www.youtube.com/watch?v=D7Tyig9Azl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4" Type="http://schemas.microsoft.com/office/2007/relationships/hdphoto" Target="../media/hdphoto2.wdp"/><Relationship Id="rId5" Type="http://schemas.openxmlformats.org/officeDocument/2006/relationships/image" Target="../media/image23.jpeg"/><Relationship Id="rId6" Type="http://schemas.microsoft.com/office/2007/relationships/hdphoto" Target="../media/hdphoto3.wdp"/><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2.bin"/><Relationship Id="rId5" Type="http://schemas.openxmlformats.org/officeDocument/2006/relationships/image" Target="../media/image2.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2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3.bin"/><Relationship Id="rId5" Type="http://schemas.openxmlformats.org/officeDocument/2006/relationships/image" Target="../media/image3.emf"/><Relationship Id="rId6" Type="http://schemas.openxmlformats.org/officeDocument/2006/relationships/image" Target="../media/image4.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Grp="1" noChangeArrowheads="1"/>
          </p:cNvSpPr>
          <p:nvPr>
            <p:ph type="ctrTitle" idx="4294967295"/>
          </p:nvPr>
        </p:nvSpPr>
        <p:spPr>
          <a:xfrm>
            <a:off x="0" y="1371600"/>
            <a:ext cx="9144000" cy="1143000"/>
          </a:xfrm>
        </p:spPr>
        <p:txBody>
          <a:bodyPr/>
          <a:lstStyle/>
          <a:p>
            <a:pPr eaLnBrk="1" hangingPunct="1"/>
            <a:r>
              <a:rPr lang="en-US" sz="4000"/>
              <a:t>Psych 56L/ Ling 51:</a:t>
            </a:r>
            <a:br>
              <a:rPr lang="en-US" sz="4000"/>
            </a:br>
            <a:r>
              <a:rPr lang="en-US" sz="4000"/>
              <a:t>Acquisition of Language</a:t>
            </a:r>
            <a:endParaRPr lang="en-US"/>
          </a:p>
        </p:txBody>
      </p:sp>
      <p:sp>
        <p:nvSpPr>
          <p:cNvPr id="943107" name="Rectangle 3"/>
          <p:cNvSpPr>
            <a:spLocks noGrp="1" noChangeArrowheads="1"/>
          </p:cNvSpPr>
          <p:nvPr>
            <p:ph type="subTitle" idx="4294967295"/>
          </p:nvPr>
        </p:nvSpPr>
        <p:spPr>
          <a:xfrm>
            <a:off x="457200" y="3352800"/>
            <a:ext cx="8229600" cy="1752600"/>
          </a:xfrm>
        </p:spPr>
        <p:txBody>
          <a:bodyPr/>
          <a:lstStyle/>
          <a:p>
            <a:pPr marL="0" indent="0" algn="ctr" eaLnBrk="1" hangingPunct="1">
              <a:buFontTx/>
              <a:buNone/>
            </a:pPr>
            <a:r>
              <a:rPr lang="en-US"/>
              <a:t>Lecture 11</a:t>
            </a:r>
          </a:p>
          <a:p>
            <a:pPr marL="0" indent="0" algn="ctr" eaLnBrk="1" hangingPunct="1">
              <a:buFontTx/>
              <a:buNone/>
            </a:pPr>
            <a:r>
              <a:rPr lang="en-US"/>
              <a:t>Lexical Development III</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One solution: fast mapping</a:t>
            </a:r>
          </a:p>
        </p:txBody>
      </p:sp>
      <p:pic>
        <p:nvPicPr>
          <p:cNvPr id="1051651" name="Picture 5"/>
          <p:cNvPicPr>
            <a:picLocks noChangeAspect="1" noChangeArrowheads="1"/>
          </p:cNvPicPr>
          <p:nvPr/>
        </p:nvPicPr>
        <p:blipFill>
          <a:blip r:embed="rId3"/>
          <a:srcRect/>
          <a:stretch>
            <a:fillRect/>
          </a:stretch>
        </p:blipFill>
        <p:spPr bwMode="auto">
          <a:xfrm>
            <a:off x="685800" y="4114800"/>
            <a:ext cx="901700" cy="909638"/>
          </a:xfrm>
          <a:prstGeom prst="rect">
            <a:avLst/>
          </a:prstGeom>
          <a:noFill/>
          <a:ln w="9525">
            <a:noFill/>
            <a:miter lim="800000"/>
            <a:headEnd/>
            <a:tailEnd/>
          </a:ln>
        </p:spPr>
      </p:pic>
      <p:pic>
        <p:nvPicPr>
          <p:cNvPr id="1051652" name="Picture 6"/>
          <p:cNvPicPr>
            <a:picLocks noChangeAspect="1" noChangeArrowheads="1"/>
          </p:cNvPicPr>
          <p:nvPr/>
        </p:nvPicPr>
        <p:blipFill>
          <a:blip r:embed="rId4"/>
          <a:srcRect/>
          <a:stretch>
            <a:fillRect/>
          </a:stretch>
        </p:blipFill>
        <p:spPr bwMode="auto">
          <a:xfrm>
            <a:off x="2057400" y="4495800"/>
            <a:ext cx="1095375" cy="1095375"/>
          </a:xfrm>
          <a:prstGeom prst="rect">
            <a:avLst/>
          </a:prstGeom>
          <a:noFill/>
          <a:ln w="9525">
            <a:noFill/>
            <a:miter lim="800000"/>
            <a:headEnd/>
            <a:tailEnd/>
          </a:ln>
        </p:spPr>
      </p:pic>
      <p:pic>
        <p:nvPicPr>
          <p:cNvPr id="1051653" name="Picture 7"/>
          <p:cNvPicPr>
            <a:picLocks noChangeAspect="1" noChangeArrowheads="1"/>
          </p:cNvPicPr>
          <p:nvPr/>
        </p:nvPicPr>
        <p:blipFill>
          <a:blip r:embed="rId5"/>
          <a:srcRect/>
          <a:stretch>
            <a:fillRect/>
          </a:stretch>
        </p:blipFill>
        <p:spPr bwMode="auto">
          <a:xfrm>
            <a:off x="3429000" y="4191000"/>
            <a:ext cx="1216025" cy="825500"/>
          </a:xfrm>
          <a:prstGeom prst="rect">
            <a:avLst/>
          </a:prstGeom>
          <a:noFill/>
          <a:ln w="9525">
            <a:noFill/>
            <a:miter lim="800000"/>
            <a:headEnd/>
            <a:tailEnd/>
          </a:ln>
        </p:spPr>
      </p:pic>
      <p:pic>
        <p:nvPicPr>
          <p:cNvPr id="1051654" name="Picture 8"/>
          <p:cNvPicPr>
            <a:picLocks noChangeAspect="1" noChangeArrowheads="1"/>
          </p:cNvPicPr>
          <p:nvPr/>
        </p:nvPicPr>
        <p:blipFill>
          <a:blip r:embed="rId6"/>
          <a:srcRect/>
          <a:stretch>
            <a:fillRect/>
          </a:stretch>
        </p:blipFill>
        <p:spPr bwMode="auto">
          <a:xfrm>
            <a:off x="7315200" y="5257800"/>
            <a:ext cx="1406525" cy="1395413"/>
          </a:xfrm>
          <a:prstGeom prst="rect">
            <a:avLst/>
          </a:prstGeom>
          <a:noFill/>
          <a:ln w="9525">
            <a:noFill/>
            <a:miter lim="800000"/>
            <a:headEnd/>
            <a:tailEnd/>
          </a:ln>
        </p:spPr>
      </p:pic>
      <p:sp>
        <p:nvSpPr>
          <p:cNvPr id="1051655" name="Text Box 10"/>
          <p:cNvSpPr txBox="1">
            <a:spLocks noChangeArrowheads="1"/>
          </p:cNvSpPr>
          <p:nvPr/>
        </p:nvSpPr>
        <p:spPr bwMode="auto">
          <a:xfrm>
            <a:off x="838200" y="3657600"/>
            <a:ext cx="579438" cy="396875"/>
          </a:xfrm>
          <a:prstGeom prst="rect">
            <a:avLst/>
          </a:prstGeom>
          <a:noFill/>
          <a:ln w="9525">
            <a:noFill/>
            <a:miter lim="800000"/>
            <a:headEnd/>
            <a:tailEnd/>
          </a:ln>
        </p:spPr>
        <p:txBody>
          <a:bodyPr wrap="none">
            <a:prstTxWarp prst="textNoShape">
              <a:avLst/>
            </a:prstTxWarp>
            <a:spAutoFit/>
          </a:bodyPr>
          <a:lstStyle/>
          <a:p>
            <a:r>
              <a:rPr lang="en-US" sz="2000" b="0" dirty="0">
                <a:solidFill>
                  <a:schemeClr val="tx2"/>
                </a:solidFill>
                <a:latin typeface="Calibri"/>
              </a:rPr>
              <a:t>ball</a:t>
            </a:r>
          </a:p>
        </p:txBody>
      </p:sp>
      <p:sp>
        <p:nvSpPr>
          <p:cNvPr id="1051656" name="Text Box 11"/>
          <p:cNvSpPr txBox="1">
            <a:spLocks noChangeArrowheads="1"/>
          </p:cNvSpPr>
          <p:nvPr/>
        </p:nvSpPr>
        <p:spPr bwMode="auto">
          <a:xfrm>
            <a:off x="2286000" y="4038600"/>
            <a:ext cx="659305" cy="400110"/>
          </a:xfrm>
          <a:prstGeom prst="rect">
            <a:avLst/>
          </a:prstGeom>
          <a:noFill/>
          <a:ln w="9525">
            <a:noFill/>
            <a:miter lim="800000"/>
            <a:headEnd/>
            <a:tailEnd/>
          </a:ln>
        </p:spPr>
        <p:txBody>
          <a:bodyPr wrap="none">
            <a:prstTxWarp prst="textNoShape">
              <a:avLst/>
            </a:prstTxWarp>
            <a:spAutoFit/>
          </a:bodyPr>
          <a:lstStyle/>
          <a:p>
            <a:r>
              <a:rPr lang="en-US" sz="2000" b="0" dirty="0">
                <a:solidFill>
                  <a:schemeClr val="tx2"/>
                </a:solidFill>
                <a:latin typeface="Calibri"/>
              </a:rPr>
              <a:t>bear</a:t>
            </a:r>
          </a:p>
        </p:txBody>
      </p:sp>
      <p:sp>
        <p:nvSpPr>
          <p:cNvPr id="1051657" name="Text Box 12"/>
          <p:cNvSpPr txBox="1">
            <a:spLocks noChangeArrowheads="1"/>
          </p:cNvSpPr>
          <p:nvPr/>
        </p:nvSpPr>
        <p:spPr bwMode="auto">
          <a:xfrm>
            <a:off x="3657600" y="3810000"/>
            <a:ext cx="635000" cy="396875"/>
          </a:xfrm>
          <a:prstGeom prst="rect">
            <a:avLst/>
          </a:prstGeom>
          <a:noFill/>
          <a:ln w="9525">
            <a:noFill/>
            <a:miter lim="800000"/>
            <a:headEnd/>
            <a:tailEnd/>
          </a:ln>
        </p:spPr>
        <p:txBody>
          <a:bodyPr wrap="none">
            <a:prstTxWarp prst="textNoShape">
              <a:avLst/>
            </a:prstTxWarp>
            <a:spAutoFit/>
          </a:bodyPr>
          <a:lstStyle/>
          <a:p>
            <a:r>
              <a:rPr lang="en-US" sz="2000" b="0" dirty="0">
                <a:solidFill>
                  <a:schemeClr val="tx2"/>
                </a:solidFill>
                <a:latin typeface="Calibri"/>
              </a:rPr>
              <a:t>kitty</a:t>
            </a:r>
          </a:p>
        </p:txBody>
      </p:sp>
      <p:sp>
        <p:nvSpPr>
          <p:cNvPr id="1051658" name="Text Box 13"/>
          <p:cNvSpPr txBox="1">
            <a:spLocks noChangeArrowheads="1"/>
          </p:cNvSpPr>
          <p:nvPr/>
        </p:nvSpPr>
        <p:spPr bwMode="auto">
          <a:xfrm>
            <a:off x="4267200" y="5105400"/>
            <a:ext cx="1341438" cy="396875"/>
          </a:xfrm>
          <a:prstGeom prst="rect">
            <a:avLst/>
          </a:prstGeom>
          <a:noFill/>
          <a:ln w="9525">
            <a:noFill/>
            <a:miter lim="800000"/>
            <a:headEnd/>
            <a:tailEnd/>
          </a:ln>
        </p:spPr>
        <p:txBody>
          <a:bodyPr wrap="none">
            <a:prstTxWarp prst="textNoShape">
              <a:avLst/>
            </a:prstTxWarp>
            <a:spAutoFit/>
          </a:bodyPr>
          <a:lstStyle/>
          <a:p>
            <a:r>
              <a:rPr lang="en-US" sz="2000" b="0" dirty="0">
                <a:solidFill>
                  <a:schemeClr val="tx2"/>
                </a:solidFill>
                <a:latin typeface="Calibri"/>
              </a:rPr>
              <a:t>[unknown]</a:t>
            </a:r>
          </a:p>
        </p:txBody>
      </p:sp>
      <p:pic>
        <p:nvPicPr>
          <p:cNvPr id="1051659" name="Picture 14"/>
          <p:cNvPicPr>
            <a:picLocks noChangeAspect="1" noChangeArrowheads="1"/>
          </p:cNvPicPr>
          <p:nvPr/>
        </p:nvPicPr>
        <p:blipFill>
          <a:blip r:embed="rId7"/>
          <a:srcRect/>
          <a:stretch>
            <a:fillRect/>
          </a:stretch>
        </p:blipFill>
        <p:spPr bwMode="auto">
          <a:xfrm>
            <a:off x="4343400" y="5486400"/>
            <a:ext cx="1076325" cy="1008063"/>
          </a:xfrm>
          <a:prstGeom prst="rect">
            <a:avLst/>
          </a:prstGeom>
          <a:noFill/>
          <a:ln w="9525">
            <a:noFill/>
            <a:miter lim="800000"/>
            <a:headEnd/>
            <a:tailEnd/>
          </a:ln>
        </p:spPr>
      </p:pic>
      <p:sp>
        <p:nvSpPr>
          <p:cNvPr id="1051660" name="Rectangle 5"/>
          <p:cNvSpPr>
            <a:spLocks noChangeArrowheads="1"/>
          </p:cNvSpPr>
          <p:nvPr/>
        </p:nvSpPr>
        <p:spPr bwMode="auto">
          <a:xfrm>
            <a:off x="0" y="990600"/>
            <a:ext cx="9144000" cy="1219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Children begin by making an initial </a:t>
            </a:r>
            <a:r>
              <a:rPr lang="en-US" b="0" dirty="0">
                <a:solidFill>
                  <a:schemeClr val="tx2"/>
                </a:solidFill>
                <a:latin typeface="Calibri"/>
                <a:ea typeface="Osaka" pitchFamily="-1" charset="-128"/>
                <a:cs typeface="Osaka" pitchFamily="-1" charset="-128"/>
              </a:rPr>
              <a:t>fast mapping</a:t>
            </a:r>
            <a:r>
              <a:rPr lang="en-US" b="0" dirty="0">
                <a:latin typeface="Calibri"/>
                <a:ea typeface="Osaka" pitchFamily="-1" charset="-128"/>
                <a:cs typeface="Osaka" pitchFamily="-1" charset="-128"/>
              </a:rPr>
              <a:t> between a new word they hear and its likely meaning.  They guess, and then modify the guess as more input comes in.</a:t>
            </a:r>
          </a:p>
        </p:txBody>
      </p:sp>
      <p:sp>
        <p:nvSpPr>
          <p:cNvPr id="1051662" name="Rectangle 4"/>
          <p:cNvSpPr>
            <a:spLocks noChangeArrowheads="1"/>
          </p:cNvSpPr>
          <p:nvPr/>
        </p:nvSpPr>
        <p:spPr bwMode="auto">
          <a:xfrm>
            <a:off x="0" y="2286000"/>
            <a:ext cx="9144000" cy="990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Experimental evidence of fast mapping </a:t>
            </a:r>
          </a:p>
          <a:p>
            <a:pPr marL="342900" indent="-342900" eaLnBrk="1" hangingPunct="1">
              <a:spcBef>
                <a:spcPct val="20000"/>
              </a:spcBef>
            </a:pPr>
            <a:r>
              <a:rPr lang="en-US" b="0" dirty="0">
                <a:latin typeface="Calibri"/>
                <a:ea typeface="Osaka" pitchFamily="-1" charset="-128"/>
                <a:cs typeface="Osaka" pitchFamily="-1" charset="-128"/>
              </a:rPr>
              <a:t>	(Carey &amp; Bartlett 1978, </a:t>
            </a:r>
            <a:r>
              <a:rPr lang="en-US" b="0" dirty="0" err="1">
                <a:latin typeface="Calibri"/>
                <a:ea typeface="Osaka" pitchFamily="-1" charset="-128"/>
                <a:cs typeface="Osaka" pitchFamily="-1" charset="-128"/>
              </a:rPr>
              <a:t>Dollaghan</a:t>
            </a:r>
            <a:r>
              <a:rPr lang="en-US" b="0" dirty="0">
                <a:latin typeface="Calibri"/>
                <a:ea typeface="Osaka" pitchFamily="-1" charset="-128"/>
                <a:cs typeface="Osaka" pitchFamily="-1" charset="-128"/>
              </a:rPr>
              <a:t> 1985, </a:t>
            </a:r>
            <a:r>
              <a:rPr lang="en-US" b="0" dirty="0" err="1">
                <a:latin typeface="Calibri"/>
                <a:ea typeface="Osaka" pitchFamily="-1" charset="-128"/>
                <a:cs typeface="Osaka" pitchFamily="-1" charset="-128"/>
              </a:rPr>
              <a:t>Mervis</a:t>
            </a:r>
            <a:r>
              <a:rPr lang="en-US" b="0" dirty="0">
                <a:latin typeface="Calibri"/>
                <a:ea typeface="Osaka" pitchFamily="-1" charset="-128"/>
                <a:cs typeface="Osaka" pitchFamily="-1" charset="-128"/>
              </a:rPr>
              <a:t> &amp; Bertrand 1994, Medina, </a:t>
            </a:r>
            <a:r>
              <a:rPr lang="en-US" b="0" dirty="0" err="1">
                <a:latin typeface="Calibri"/>
                <a:ea typeface="Osaka" pitchFamily="-1" charset="-128"/>
                <a:cs typeface="Osaka" pitchFamily="-1" charset="-128"/>
              </a:rPr>
              <a:t>Snedecker,Trueswell</a:t>
            </a:r>
            <a:r>
              <a:rPr lang="en-US" b="0" dirty="0">
                <a:latin typeface="Calibri"/>
                <a:ea typeface="Osaka" pitchFamily="-1" charset="-128"/>
                <a:cs typeface="Osaka" pitchFamily="-1" charset="-128"/>
              </a:rPr>
              <a:t>, &amp; </a:t>
            </a:r>
            <a:r>
              <a:rPr lang="en-US" b="0" dirty="0" err="1">
                <a:latin typeface="Calibri"/>
                <a:ea typeface="Osaka" pitchFamily="-1" charset="-128"/>
                <a:cs typeface="Osaka" pitchFamily="-1" charset="-128"/>
              </a:rPr>
              <a:t>Gleitman</a:t>
            </a:r>
            <a:r>
              <a:rPr lang="en-US" b="0" dirty="0">
                <a:latin typeface="Calibri"/>
                <a:ea typeface="Osaka" pitchFamily="-1" charset="-128"/>
                <a:cs typeface="Osaka" pitchFamily="-1" charset="-128"/>
              </a:rPr>
              <a:t> 2011)</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4"/>
          <p:cNvSpPr>
            <a:spLocks noGrp="1" noChangeArrowheads="1"/>
          </p:cNvSpPr>
          <p:nvPr>
            <p:ph type="title" idx="4294967295"/>
          </p:nvPr>
        </p:nvSpPr>
        <p:spPr>
          <a:xfrm>
            <a:off x="685800" y="0"/>
            <a:ext cx="7772400" cy="1143000"/>
          </a:xfrm>
          <a:noFill/>
        </p:spPr>
        <p:txBody>
          <a:bodyPr/>
          <a:lstStyle/>
          <a:p>
            <a:pPr eaLnBrk="1" hangingPunct="1"/>
            <a:r>
              <a:rPr lang="en-US" sz="3200"/>
              <a:t>One solution: fast mapping</a:t>
            </a:r>
          </a:p>
        </p:txBody>
      </p:sp>
      <p:pic>
        <p:nvPicPr>
          <p:cNvPr id="958469" name="Picture 7"/>
          <p:cNvPicPr>
            <a:picLocks noChangeAspect="1" noChangeArrowheads="1"/>
          </p:cNvPicPr>
          <p:nvPr/>
        </p:nvPicPr>
        <p:blipFill>
          <a:blip r:embed="rId3"/>
          <a:srcRect/>
          <a:stretch>
            <a:fillRect/>
          </a:stretch>
        </p:blipFill>
        <p:spPr bwMode="auto">
          <a:xfrm>
            <a:off x="685800" y="4114800"/>
            <a:ext cx="901700" cy="909638"/>
          </a:xfrm>
          <a:prstGeom prst="rect">
            <a:avLst/>
          </a:prstGeom>
          <a:noFill/>
          <a:ln w="9525">
            <a:noFill/>
            <a:miter lim="800000"/>
            <a:headEnd/>
            <a:tailEnd/>
          </a:ln>
        </p:spPr>
      </p:pic>
      <p:pic>
        <p:nvPicPr>
          <p:cNvPr id="958470" name="Picture 8"/>
          <p:cNvPicPr>
            <a:picLocks noChangeAspect="1" noChangeArrowheads="1"/>
          </p:cNvPicPr>
          <p:nvPr/>
        </p:nvPicPr>
        <p:blipFill>
          <a:blip r:embed="rId4"/>
          <a:srcRect/>
          <a:stretch>
            <a:fillRect/>
          </a:stretch>
        </p:blipFill>
        <p:spPr bwMode="auto">
          <a:xfrm>
            <a:off x="2057400" y="4495800"/>
            <a:ext cx="1095375" cy="1095375"/>
          </a:xfrm>
          <a:prstGeom prst="rect">
            <a:avLst/>
          </a:prstGeom>
          <a:noFill/>
          <a:ln w="9525">
            <a:noFill/>
            <a:miter lim="800000"/>
            <a:headEnd/>
            <a:tailEnd/>
          </a:ln>
        </p:spPr>
      </p:pic>
      <p:pic>
        <p:nvPicPr>
          <p:cNvPr id="958471" name="Picture 9"/>
          <p:cNvPicPr>
            <a:picLocks noChangeAspect="1" noChangeArrowheads="1"/>
          </p:cNvPicPr>
          <p:nvPr/>
        </p:nvPicPr>
        <p:blipFill>
          <a:blip r:embed="rId5"/>
          <a:srcRect/>
          <a:stretch>
            <a:fillRect/>
          </a:stretch>
        </p:blipFill>
        <p:spPr bwMode="auto">
          <a:xfrm>
            <a:off x="3429000" y="4191000"/>
            <a:ext cx="1216025" cy="825500"/>
          </a:xfrm>
          <a:prstGeom prst="rect">
            <a:avLst/>
          </a:prstGeom>
          <a:noFill/>
          <a:ln w="9525">
            <a:noFill/>
            <a:miter lim="800000"/>
            <a:headEnd/>
            <a:tailEnd/>
          </a:ln>
        </p:spPr>
      </p:pic>
      <p:pic>
        <p:nvPicPr>
          <p:cNvPr id="958472" name="Picture 10"/>
          <p:cNvPicPr>
            <a:picLocks noChangeAspect="1" noChangeArrowheads="1"/>
          </p:cNvPicPr>
          <p:nvPr/>
        </p:nvPicPr>
        <p:blipFill>
          <a:blip r:embed="rId6"/>
          <a:srcRect/>
          <a:stretch>
            <a:fillRect/>
          </a:stretch>
        </p:blipFill>
        <p:spPr bwMode="auto">
          <a:xfrm>
            <a:off x="7315200" y="5257800"/>
            <a:ext cx="1406525" cy="1395413"/>
          </a:xfrm>
          <a:prstGeom prst="rect">
            <a:avLst/>
          </a:prstGeom>
          <a:noFill/>
          <a:ln w="9525">
            <a:noFill/>
            <a:miter lim="800000"/>
            <a:headEnd/>
            <a:tailEnd/>
          </a:ln>
        </p:spPr>
      </p:pic>
      <p:sp>
        <p:nvSpPr>
          <p:cNvPr id="958473" name="Text Box 11"/>
          <p:cNvSpPr txBox="1">
            <a:spLocks noChangeArrowheads="1"/>
          </p:cNvSpPr>
          <p:nvPr/>
        </p:nvSpPr>
        <p:spPr bwMode="auto">
          <a:xfrm>
            <a:off x="838200" y="3657600"/>
            <a:ext cx="579438" cy="396875"/>
          </a:xfrm>
          <a:prstGeom prst="rect">
            <a:avLst/>
          </a:prstGeom>
          <a:noFill/>
          <a:ln w="9525">
            <a:noFill/>
            <a:miter lim="800000"/>
            <a:headEnd/>
            <a:tailEnd/>
          </a:ln>
        </p:spPr>
        <p:txBody>
          <a:bodyPr wrap="none">
            <a:prstTxWarp prst="textNoShape">
              <a:avLst/>
            </a:prstTxWarp>
            <a:spAutoFit/>
          </a:bodyPr>
          <a:lstStyle/>
          <a:p>
            <a:r>
              <a:rPr lang="en-US" sz="2000" b="0" dirty="0">
                <a:solidFill>
                  <a:schemeClr val="tx2"/>
                </a:solidFill>
                <a:latin typeface="Calibri"/>
              </a:rPr>
              <a:t>ball</a:t>
            </a:r>
          </a:p>
        </p:txBody>
      </p:sp>
      <p:sp>
        <p:nvSpPr>
          <p:cNvPr id="958474" name="Text Box 12"/>
          <p:cNvSpPr txBox="1">
            <a:spLocks noChangeArrowheads="1"/>
          </p:cNvSpPr>
          <p:nvPr/>
        </p:nvSpPr>
        <p:spPr bwMode="auto">
          <a:xfrm>
            <a:off x="2286000" y="4038600"/>
            <a:ext cx="659305" cy="400110"/>
          </a:xfrm>
          <a:prstGeom prst="rect">
            <a:avLst/>
          </a:prstGeom>
          <a:noFill/>
          <a:ln w="9525">
            <a:noFill/>
            <a:miter lim="800000"/>
            <a:headEnd/>
            <a:tailEnd/>
          </a:ln>
        </p:spPr>
        <p:txBody>
          <a:bodyPr wrap="none">
            <a:prstTxWarp prst="textNoShape">
              <a:avLst/>
            </a:prstTxWarp>
            <a:spAutoFit/>
          </a:bodyPr>
          <a:lstStyle/>
          <a:p>
            <a:r>
              <a:rPr lang="en-US" sz="2000" b="0" dirty="0">
                <a:solidFill>
                  <a:schemeClr val="tx2"/>
                </a:solidFill>
                <a:latin typeface="Calibri"/>
              </a:rPr>
              <a:t>bear</a:t>
            </a:r>
          </a:p>
        </p:txBody>
      </p:sp>
      <p:sp>
        <p:nvSpPr>
          <p:cNvPr id="958475" name="Text Box 13"/>
          <p:cNvSpPr txBox="1">
            <a:spLocks noChangeArrowheads="1"/>
          </p:cNvSpPr>
          <p:nvPr/>
        </p:nvSpPr>
        <p:spPr bwMode="auto">
          <a:xfrm>
            <a:off x="3657600" y="3810000"/>
            <a:ext cx="635000" cy="396875"/>
          </a:xfrm>
          <a:prstGeom prst="rect">
            <a:avLst/>
          </a:prstGeom>
          <a:noFill/>
          <a:ln w="9525">
            <a:noFill/>
            <a:miter lim="800000"/>
            <a:headEnd/>
            <a:tailEnd/>
          </a:ln>
        </p:spPr>
        <p:txBody>
          <a:bodyPr wrap="none">
            <a:prstTxWarp prst="textNoShape">
              <a:avLst/>
            </a:prstTxWarp>
            <a:spAutoFit/>
          </a:bodyPr>
          <a:lstStyle/>
          <a:p>
            <a:r>
              <a:rPr lang="en-US" sz="2000" b="0" dirty="0">
                <a:solidFill>
                  <a:schemeClr val="tx2"/>
                </a:solidFill>
                <a:latin typeface="Calibri"/>
              </a:rPr>
              <a:t>kitty</a:t>
            </a:r>
          </a:p>
        </p:txBody>
      </p:sp>
      <p:sp>
        <p:nvSpPr>
          <p:cNvPr id="958476" name="Text Box 14"/>
          <p:cNvSpPr txBox="1">
            <a:spLocks noChangeArrowheads="1"/>
          </p:cNvSpPr>
          <p:nvPr/>
        </p:nvSpPr>
        <p:spPr bwMode="auto">
          <a:xfrm>
            <a:off x="4267200" y="5105400"/>
            <a:ext cx="1341438" cy="396875"/>
          </a:xfrm>
          <a:prstGeom prst="rect">
            <a:avLst/>
          </a:prstGeom>
          <a:noFill/>
          <a:ln w="9525">
            <a:noFill/>
            <a:miter lim="800000"/>
            <a:headEnd/>
            <a:tailEnd/>
          </a:ln>
        </p:spPr>
        <p:txBody>
          <a:bodyPr wrap="none">
            <a:prstTxWarp prst="textNoShape">
              <a:avLst/>
            </a:prstTxWarp>
            <a:spAutoFit/>
          </a:bodyPr>
          <a:lstStyle/>
          <a:p>
            <a:r>
              <a:rPr lang="en-US" sz="2000" b="0" dirty="0">
                <a:solidFill>
                  <a:schemeClr val="tx2"/>
                </a:solidFill>
                <a:latin typeface="Calibri"/>
              </a:rPr>
              <a:t>[unknown]</a:t>
            </a:r>
          </a:p>
        </p:txBody>
      </p:sp>
      <p:pic>
        <p:nvPicPr>
          <p:cNvPr id="958477" name="Picture 15"/>
          <p:cNvPicPr>
            <a:picLocks noChangeAspect="1" noChangeArrowheads="1"/>
          </p:cNvPicPr>
          <p:nvPr/>
        </p:nvPicPr>
        <p:blipFill>
          <a:blip r:embed="rId7"/>
          <a:srcRect/>
          <a:stretch>
            <a:fillRect/>
          </a:stretch>
        </p:blipFill>
        <p:spPr bwMode="auto">
          <a:xfrm>
            <a:off x="4343400" y="5486400"/>
            <a:ext cx="1076325" cy="1008063"/>
          </a:xfrm>
          <a:prstGeom prst="rect">
            <a:avLst/>
          </a:prstGeom>
          <a:noFill/>
          <a:ln w="9525">
            <a:noFill/>
            <a:miter lim="800000"/>
            <a:headEnd/>
            <a:tailEnd/>
          </a:ln>
        </p:spPr>
      </p:pic>
      <p:sp>
        <p:nvSpPr>
          <p:cNvPr id="958478" name="Text Box 16"/>
          <p:cNvSpPr txBox="1">
            <a:spLocks noChangeArrowheads="1"/>
          </p:cNvSpPr>
          <p:nvPr/>
        </p:nvSpPr>
        <p:spPr bwMode="auto">
          <a:xfrm>
            <a:off x="6096000" y="3733800"/>
            <a:ext cx="2433754" cy="400110"/>
          </a:xfrm>
          <a:prstGeom prst="rect">
            <a:avLst/>
          </a:prstGeom>
          <a:noFill/>
          <a:ln w="9525">
            <a:noFill/>
            <a:miter lim="800000"/>
            <a:headEnd/>
            <a:tailEnd/>
          </a:ln>
        </p:spPr>
        <p:txBody>
          <a:bodyPr wrap="none">
            <a:prstTxWarp prst="textNoShape">
              <a:avLst/>
            </a:prstTxWarp>
            <a:spAutoFit/>
          </a:bodyPr>
          <a:lstStyle/>
          <a:p>
            <a:r>
              <a:rPr lang="en-US" sz="2000" b="0" dirty="0">
                <a:solidFill>
                  <a:srgbClr val="0C6034"/>
                </a:solidFill>
                <a:latin typeface="Calibri"/>
              </a:rPr>
              <a:t>“Can I have the ball?”</a:t>
            </a:r>
          </a:p>
        </p:txBody>
      </p:sp>
      <p:sp>
        <p:nvSpPr>
          <p:cNvPr id="958479" name="Line 17"/>
          <p:cNvSpPr>
            <a:spLocks noChangeShapeType="1"/>
          </p:cNvSpPr>
          <p:nvPr/>
        </p:nvSpPr>
        <p:spPr bwMode="auto">
          <a:xfrm flipH="1" flipV="1">
            <a:off x="1066800" y="4572000"/>
            <a:ext cx="6629400" cy="1295400"/>
          </a:xfrm>
          <a:prstGeom prst="line">
            <a:avLst/>
          </a:prstGeom>
          <a:noFill/>
          <a:ln w="38100">
            <a:solidFill>
              <a:srgbClr val="0C6034"/>
            </a:solidFill>
            <a:prstDash val="dash"/>
            <a:round/>
            <a:headEnd/>
            <a:tailEnd/>
          </a:ln>
        </p:spPr>
        <p:txBody>
          <a:bodyPr wrap="none" anchor="ctr">
            <a:prstTxWarp prst="textNoShape">
              <a:avLst/>
            </a:prstTxWarp>
          </a:bodyPr>
          <a:lstStyle/>
          <a:p>
            <a:endParaRPr lang="en-US" dirty="0">
              <a:latin typeface="Calibri"/>
            </a:endParaRPr>
          </a:p>
        </p:txBody>
      </p:sp>
      <p:sp>
        <p:nvSpPr>
          <p:cNvPr id="958480" name="Line 18"/>
          <p:cNvSpPr>
            <a:spLocks noChangeShapeType="1"/>
          </p:cNvSpPr>
          <p:nvPr/>
        </p:nvSpPr>
        <p:spPr bwMode="auto">
          <a:xfrm flipH="1" flipV="1">
            <a:off x="1219200" y="4495800"/>
            <a:ext cx="6705600" cy="1371600"/>
          </a:xfrm>
          <a:prstGeom prst="line">
            <a:avLst/>
          </a:prstGeom>
          <a:noFill/>
          <a:ln w="38100">
            <a:solidFill>
              <a:srgbClr val="0C6034"/>
            </a:solidFill>
            <a:prstDash val="dash"/>
            <a:round/>
            <a:headEnd/>
            <a:tailEnd/>
          </a:ln>
        </p:spPr>
        <p:txBody>
          <a:bodyPr wrap="none" anchor="ctr">
            <a:prstTxWarp prst="textNoShape">
              <a:avLst/>
            </a:prstTxWarp>
          </a:bodyPr>
          <a:lstStyle/>
          <a:p>
            <a:endParaRPr lang="en-US" dirty="0">
              <a:latin typeface="Calibri"/>
            </a:endParaRPr>
          </a:p>
        </p:txBody>
      </p:sp>
      <p:sp>
        <p:nvSpPr>
          <p:cNvPr id="958482" name="Rectangle 5"/>
          <p:cNvSpPr>
            <a:spLocks noChangeArrowheads="1"/>
          </p:cNvSpPr>
          <p:nvPr/>
        </p:nvSpPr>
        <p:spPr bwMode="auto">
          <a:xfrm>
            <a:off x="0" y="990600"/>
            <a:ext cx="9144000" cy="1219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Children begin by making an initial </a:t>
            </a:r>
            <a:r>
              <a:rPr lang="en-US" b="0" dirty="0">
                <a:solidFill>
                  <a:schemeClr val="tx2"/>
                </a:solidFill>
                <a:latin typeface="Calibri"/>
                <a:ea typeface="Osaka" pitchFamily="-1" charset="-128"/>
                <a:cs typeface="Osaka" pitchFamily="-1" charset="-128"/>
              </a:rPr>
              <a:t>fast mapping</a:t>
            </a:r>
            <a:r>
              <a:rPr lang="en-US" b="0" dirty="0">
                <a:latin typeface="Calibri"/>
                <a:ea typeface="Osaka" pitchFamily="-1" charset="-128"/>
                <a:cs typeface="Osaka" pitchFamily="-1" charset="-128"/>
              </a:rPr>
              <a:t> between a new word they hear and its likely meaning.  They guess, and then modify the guess as more input comes in.</a:t>
            </a:r>
          </a:p>
        </p:txBody>
      </p:sp>
      <p:sp>
        <p:nvSpPr>
          <p:cNvPr id="958484" name="Rectangle 4"/>
          <p:cNvSpPr>
            <a:spLocks noChangeArrowheads="1"/>
          </p:cNvSpPr>
          <p:nvPr/>
        </p:nvSpPr>
        <p:spPr bwMode="auto">
          <a:xfrm>
            <a:off x="0" y="2286000"/>
            <a:ext cx="9144000" cy="990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Experimental evidence of fast mapping </a:t>
            </a:r>
          </a:p>
          <a:p>
            <a:pPr marL="342900" indent="-342900" eaLnBrk="1" hangingPunct="1">
              <a:spcBef>
                <a:spcPct val="20000"/>
              </a:spcBef>
            </a:pPr>
            <a:r>
              <a:rPr lang="en-US" b="0" dirty="0">
                <a:latin typeface="Calibri"/>
                <a:ea typeface="Osaka" pitchFamily="-1" charset="-128"/>
                <a:cs typeface="Osaka" pitchFamily="-1" charset="-128"/>
              </a:rPr>
              <a:t>	(Carey &amp; Bartlett 1978, </a:t>
            </a:r>
            <a:r>
              <a:rPr lang="en-US" b="0" dirty="0" err="1">
                <a:latin typeface="Calibri"/>
                <a:ea typeface="Osaka" pitchFamily="-1" charset="-128"/>
                <a:cs typeface="Osaka" pitchFamily="-1" charset="-128"/>
              </a:rPr>
              <a:t>Dollaghan</a:t>
            </a:r>
            <a:r>
              <a:rPr lang="en-US" b="0" dirty="0">
                <a:latin typeface="Calibri"/>
                <a:ea typeface="Osaka" pitchFamily="-1" charset="-128"/>
                <a:cs typeface="Osaka" pitchFamily="-1" charset="-128"/>
              </a:rPr>
              <a:t> 1985, </a:t>
            </a:r>
            <a:r>
              <a:rPr lang="en-US" b="0" dirty="0" err="1">
                <a:latin typeface="Calibri"/>
                <a:ea typeface="Osaka" pitchFamily="-1" charset="-128"/>
                <a:cs typeface="Osaka" pitchFamily="-1" charset="-128"/>
              </a:rPr>
              <a:t>Mervis</a:t>
            </a:r>
            <a:r>
              <a:rPr lang="en-US" b="0" dirty="0">
                <a:latin typeface="Calibri"/>
                <a:ea typeface="Osaka" pitchFamily="-1" charset="-128"/>
                <a:cs typeface="Osaka" pitchFamily="-1" charset="-128"/>
              </a:rPr>
              <a:t> &amp; Bertrand 1994, Medina, </a:t>
            </a:r>
            <a:r>
              <a:rPr lang="en-US" b="0" dirty="0" err="1">
                <a:latin typeface="Calibri"/>
                <a:ea typeface="Osaka" pitchFamily="-1" charset="-128"/>
                <a:cs typeface="Osaka" pitchFamily="-1" charset="-128"/>
              </a:rPr>
              <a:t>Snedecker,Trueswell</a:t>
            </a:r>
            <a:r>
              <a:rPr lang="en-US" b="0" dirty="0">
                <a:latin typeface="Calibri"/>
                <a:ea typeface="Osaka" pitchFamily="-1" charset="-128"/>
                <a:cs typeface="Osaka" pitchFamily="-1" charset="-128"/>
              </a:rPr>
              <a:t>, &amp; </a:t>
            </a:r>
            <a:r>
              <a:rPr lang="en-US" b="0" dirty="0" err="1">
                <a:latin typeface="Calibri"/>
                <a:ea typeface="Osaka" pitchFamily="-1" charset="-128"/>
                <a:cs typeface="Osaka" pitchFamily="-1" charset="-128"/>
              </a:rPr>
              <a:t>Gleitman</a:t>
            </a:r>
            <a:r>
              <a:rPr lang="en-US" b="0" dirty="0">
                <a:latin typeface="Calibri"/>
                <a:ea typeface="Osaka" pitchFamily="-1" charset="-128"/>
                <a:cs typeface="Osaka" pitchFamily="-1" charset="-128"/>
              </a:rPr>
              <a:t> 2011)</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4"/>
          <p:cNvSpPr>
            <a:spLocks noGrp="1" noChangeArrowheads="1"/>
          </p:cNvSpPr>
          <p:nvPr>
            <p:ph type="title" idx="4294967295"/>
          </p:nvPr>
        </p:nvSpPr>
        <p:spPr>
          <a:xfrm>
            <a:off x="685800" y="0"/>
            <a:ext cx="7772400" cy="1143000"/>
          </a:xfrm>
          <a:noFill/>
        </p:spPr>
        <p:txBody>
          <a:bodyPr/>
          <a:lstStyle/>
          <a:p>
            <a:pPr eaLnBrk="1" hangingPunct="1"/>
            <a:r>
              <a:rPr lang="en-US" sz="3200"/>
              <a:t>One solution: fast mapping</a:t>
            </a:r>
          </a:p>
        </p:txBody>
      </p:sp>
      <p:sp>
        <p:nvSpPr>
          <p:cNvPr id="960515" name="Rectangle 5"/>
          <p:cNvSpPr>
            <a:spLocks noGrp="1" noChangeArrowheads="1"/>
          </p:cNvSpPr>
          <p:nvPr>
            <p:ph type="body" idx="4294967295"/>
          </p:nvPr>
        </p:nvSpPr>
        <p:spPr>
          <a:xfrm>
            <a:off x="0" y="990600"/>
            <a:ext cx="9144000" cy="1219200"/>
          </a:xfrm>
          <a:noFill/>
        </p:spPr>
        <p:txBody>
          <a:bodyPr/>
          <a:lstStyle/>
          <a:p>
            <a:pPr eaLnBrk="1" hangingPunct="1">
              <a:buFontTx/>
              <a:buNone/>
            </a:pPr>
            <a:r>
              <a:rPr lang="en-US" sz="2400"/>
              <a:t>Children begin by making an initial </a:t>
            </a:r>
            <a:r>
              <a:rPr lang="en-US" sz="2400">
                <a:solidFill>
                  <a:schemeClr val="tx2"/>
                </a:solidFill>
              </a:rPr>
              <a:t>fast mapping</a:t>
            </a:r>
            <a:r>
              <a:rPr lang="en-US" sz="2400"/>
              <a:t> between a new word they hear and its likely meaning.  They guess, and then modify the guess as more input comes in.</a:t>
            </a:r>
          </a:p>
        </p:txBody>
      </p:sp>
      <p:pic>
        <p:nvPicPr>
          <p:cNvPr id="960517" name="Picture 7"/>
          <p:cNvPicPr>
            <a:picLocks noChangeAspect="1" noChangeArrowheads="1"/>
          </p:cNvPicPr>
          <p:nvPr/>
        </p:nvPicPr>
        <p:blipFill>
          <a:blip r:embed="rId3"/>
          <a:srcRect/>
          <a:stretch>
            <a:fillRect/>
          </a:stretch>
        </p:blipFill>
        <p:spPr bwMode="auto">
          <a:xfrm>
            <a:off x="685800" y="4114800"/>
            <a:ext cx="901700" cy="909638"/>
          </a:xfrm>
          <a:prstGeom prst="rect">
            <a:avLst/>
          </a:prstGeom>
          <a:noFill/>
          <a:ln w="9525">
            <a:noFill/>
            <a:miter lim="800000"/>
            <a:headEnd/>
            <a:tailEnd/>
          </a:ln>
        </p:spPr>
      </p:pic>
      <p:pic>
        <p:nvPicPr>
          <p:cNvPr id="960518" name="Picture 8"/>
          <p:cNvPicPr>
            <a:picLocks noChangeAspect="1" noChangeArrowheads="1"/>
          </p:cNvPicPr>
          <p:nvPr/>
        </p:nvPicPr>
        <p:blipFill>
          <a:blip r:embed="rId4"/>
          <a:srcRect/>
          <a:stretch>
            <a:fillRect/>
          </a:stretch>
        </p:blipFill>
        <p:spPr bwMode="auto">
          <a:xfrm>
            <a:off x="2057400" y="4495800"/>
            <a:ext cx="1095375" cy="1095375"/>
          </a:xfrm>
          <a:prstGeom prst="rect">
            <a:avLst/>
          </a:prstGeom>
          <a:noFill/>
          <a:ln w="9525">
            <a:noFill/>
            <a:miter lim="800000"/>
            <a:headEnd/>
            <a:tailEnd/>
          </a:ln>
        </p:spPr>
      </p:pic>
      <p:pic>
        <p:nvPicPr>
          <p:cNvPr id="960519" name="Picture 9"/>
          <p:cNvPicPr>
            <a:picLocks noChangeAspect="1" noChangeArrowheads="1"/>
          </p:cNvPicPr>
          <p:nvPr/>
        </p:nvPicPr>
        <p:blipFill>
          <a:blip r:embed="rId5"/>
          <a:srcRect/>
          <a:stretch>
            <a:fillRect/>
          </a:stretch>
        </p:blipFill>
        <p:spPr bwMode="auto">
          <a:xfrm>
            <a:off x="3429000" y="4191000"/>
            <a:ext cx="1216025" cy="825500"/>
          </a:xfrm>
          <a:prstGeom prst="rect">
            <a:avLst/>
          </a:prstGeom>
          <a:noFill/>
          <a:ln w="9525">
            <a:noFill/>
            <a:miter lim="800000"/>
            <a:headEnd/>
            <a:tailEnd/>
          </a:ln>
        </p:spPr>
      </p:pic>
      <p:pic>
        <p:nvPicPr>
          <p:cNvPr id="960520" name="Picture 10"/>
          <p:cNvPicPr>
            <a:picLocks noChangeAspect="1" noChangeArrowheads="1"/>
          </p:cNvPicPr>
          <p:nvPr/>
        </p:nvPicPr>
        <p:blipFill>
          <a:blip r:embed="rId6"/>
          <a:srcRect/>
          <a:stretch>
            <a:fillRect/>
          </a:stretch>
        </p:blipFill>
        <p:spPr bwMode="auto">
          <a:xfrm>
            <a:off x="7315200" y="5257800"/>
            <a:ext cx="1406525" cy="1395413"/>
          </a:xfrm>
          <a:prstGeom prst="rect">
            <a:avLst/>
          </a:prstGeom>
          <a:noFill/>
          <a:ln w="9525">
            <a:noFill/>
            <a:miter lim="800000"/>
            <a:headEnd/>
            <a:tailEnd/>
          </a:ln>
        </p:spPr>
      </p:pic>
      <p:sp>
        <p:nvSpPr>
          <p:cNvPr id="960521" name="Text Box 11"/>
          <p:cNvSpPr txBox="1">
            <a:spLocks noChangeArrowheads="1"/>
          </p:cNvSpPr>
          <p:nvPr/>
        </p:nvSpPr>
        <p:spPr bwMode="auto">
          <a:xfrm>
            <a:off x="838200" y="3657600"/>
            <a:ext cx="579438" cy="396875"/>
          </a:xfrm>
          <a:prstGeom prst="rect">
            <a:avLst/>
          </a:prstGeom>
          <a:noFill/>
          <a:ln w="9525">
            <a:noFill/>
            <a:miter lim="800000"/>
            <a:headEnd/>
            <a:tailEnd/>
          </a:ln>
        </p:spPr>
        <p:txBody>
          <a:bodyPr wrap="none">
            <a:prstTxWarp prst="textNoShape">
              <a:avLst/>
            </a:prstTxWarp>
            <a:spAutoFit/>
          </a:bodyPr>
          <a:lstStyle/>
          <a:p>
            <a:r>
              <a:rPr lang="en-US" sz="2000" b="0" dirty="0">
                <a:solidFill>
                  <a:schemeClr val="tx2"/>
                </a:solidFill>
                <a:latin typeface="Calibri"/>
              </a:rPr>
              <a:t>ball</a:t>
            </a:r>
          </a:p>
        </p:txBody>
      </p:sp>
      <p:sp>
        <p:nvSpPr>
          <p:cNvPr id="960522" name="Text Box 12"/>
          <p:cNvSpPr txBox="1">
            <a:spLocks noChangeArrowheads="1"/>
          </p:cNvSpPr>
          <p:nvPr/>
        </p:nvSpPr>
        <p:spPr bwMode="auto">
          <a:xfrm>
            <a:off x="2286000" y="4038600"/>
            <a:ext cx="659305" cy="400110"/>
          </a:xfrm>
          <a:prstGeom prst="rect">
            <a:avLst/>
          </a:prstGeom>
          <a:noFill/>
          <a:ln w="9525">
            <a:noFill/>
            <a:miter lim="800000"/>
            <a:headEnd/>
            <a:tailEnd/>
          </a:ln>
        </p:spPr>
        <p:txBody>
          <a:bodyPr wrap="none">
            <a:prstTxWarp prst="textNoShape">
              <a:avLst/>
            </a:prstTxWarp>
            <a:spAutoFit/>
          </a:bodyPr>
          <a:lstStyle/>
          <a:p>
            <a:r>
              <a:rPr lang="en-US" sz="2000" b="0" dirty="0">
                <a:solidFill>
                  <a:schemeClr val="tx2"/>
                </a:solidFill>
                <a:latin typeface="Calibri"/>
              </a:rPr>
              <a:t>bear</a:t>
            </a:r>
          </a:p>
        </p:txBody>
      </p:sp>
      <p:sp>
        <p:nvSpPr>
          <p:cNvPr id="960523" name="Text Box 13"/>
          <p:cNvSpPr txBox="1">
            <a:spLocks noChangeArrowheads="1"/>
          </p:cNvSpPr>
          <p:nvPr/>
        </p:nvSpPr>
        <p:spPr bwMode="auto">
          <a:xfrm>
            <a:off x="3657600" y="3810000"/>
            <a:ext cx="635000" cy="396875"/>
          </a:xfrm>
          <a:prstGeom prst="rect">
            <a:avLst/>
          </a:prstGeom>
          <a:noFill/>
          <a:ln w="9525">
            <a:noFill/>
            <a:miter lim="800000"/>
            <a:headEnd/>
            <a:tailEnd/>
          </a:ln>
        </p:spPr>
        <p:txBody>
          <a:bodyPr wrap="none">
            <a:prstTxWarp prst="textNoShape">
              <a:avLst/>
            </a:prstTxWarp>
            <a:spAutoFit/>
          </a:bodyPr>
          <a:lstStyle/>
          <a:p>
            <a:r>
              <a:rPr lang="en-US" sz="2000" b="0" dirty="0">
                <a:solidFill>
                  <a:schemeClr val="tx2"/>
                </a:solidFill>
                <a:latin typeface="Calibri"/>
              </a:rPr>
              <a:t>kitty</a:t>
            </a:r>
          </a:p>
        </p:txBody>
      </p:sp>
      <p:sp>
        <p:nvSpPr>
          <p:cNvPr id="960524" name="Text Box 14"/>
          <p:cNvSpPr txBox="1">
            <a:spLocks noChangeArrowheads="1"/>
          </p:cNvSpPr>
          <p:nvPr/>
        </p:nvSpPr>
        <p:spPr bwMode="auto">
          <a:xfrm>
            <a:off x="4267200" y="5105400"/>
            <a:ext cx="1341438" cy="396875"/>
          </a:xfrm>
          <a:prstGeom prst="rect">
            <a:avLst/>
          </a:prstGeom>
          <a:noFill/>
          <a:ln w="9525">
            <a:noFill/>
            <a:miter lim="800000"/>
            <a:headEnd/>
            <a:tailEnd/>
          </a:ln>
        </p:spPr>
        <p:txBody>
          <a:bodyPr wrap="none">
            <a:prstTxWarp prst="textNoShape">
              <a:avLst/>
            </a:prstTxWarp>
            <a:spAutoFit/>
          </a:bodyPr>
          <a:lstStyle/>
          <a:p>
            <a:r>
              <a:rPr lang="en-US" sz="2000" b="0" dirty="0">
                <a:solidFill>
                  <a:schemeClr val="tx2"/>
                </a:solidFill>
                <a:latin typeface="Calibri"/>
              </a:rPr>
              <a:t>[unknown]</a:t>
            </a:r>
          </a:p>
        </p:txBody>
      </p:sp>
      <p:pic>
        <p:nvPicPr>
          <p:cNvPr id="960525" name="Picture 15"/>
          <p:cNvPicPr>
            <a:picLocks noChangeAspect="1" noChangeArrowheads="1"/>
          </p:cNvPicPr>
          <p:nvPr/>
        </p:nvPicPr>
        <p:blipFill>
          <a:blip r:embed="rId7"/>
          <a:srcRect/>
          <a:stretch>
            <a:fillRect/>
          </a:stretch>
        </p:blipFill>
        <p:spPr bwMode="auto">
          <a:xfrm>
            <a:off x="4343400" y="5486400"/>
            <a:ext cx="1076325" cy="1008063"/>
          </a:xfrm>
          <a:prstGeom prst="rect">
            <a:avLst/>
          </a:prstGeom>
          <a:noFill/>
          <a:ln w="9525">
            <a:noFill/>
            <a:miter lim="800000"/>
            <a:headEnd/>
            <a:tailEnd/>
          </a:ln>
        </p:spPr>
      </p:pic>
      <p:sp>
        <p:nvSpPr>
          <p:cNvPr id="960526" name="Text Box 16"/>
          <p:cNvSpPr txBox="1">
            <a:spLocks noChangeArrowheads="1"/>
          </p:cNvSpPr>
          <p:nvPr/>
        </p:nvSpPr>
        <p:spPr bwMode="auto">
          <a:xfrm>
            <a:off x="6096000" y="3733800"/>
            <a:ext cx="2388169" cy="400110"/>
          </a:xfrm>
          <a:prstGeom prst="rect">
            <a:avLst/>
          </a:prstGeom>
          <a:noFill/>
          <a:ln w="9525">
            <a:noFill/>
            <a:miter lim="800000"/>
            <a:headEnd/>
            <a:tailEnd/>
          </a:ln>
        </p:spPr>
        <p:txBody>
          <a:bodyPr wrap="none">
            <a:prstTxWarp prst="textNoShape">
              <a:avLst/>
            </a:prstTxWarp>
            <a:spAutoFit/>
          </a:bodyPr>
          <a:lstStyle/>
          <a:p>
            <a:r>
              <a:rPr lang="en-US" sz="2000" b="0" dirty="0">
                <a:solidFill>
                  <a:schemeClr val="folHlink"/>
                </a:solidFill>
                <a:latin typeface="Calibri"/>
              </a:rPr>
              <a:t>“Can I have the </a:t>
            </a:r>
            <a:r>
              <a:rPr lang="en-US" sz="2000" b="0" i="1" dirty="0" err="1">
                <a:solidFill>
                  <a:schemeClr val="folHlink"/>
                </a:solidFill>
                <a:latin typeface="Calibri"/>
              </a:rPr>
              <a:t>zib</a:t>
            </a:r>
            <a:r>
              <a:rPr lang="en-US" sz="2000" b="0" dirty="0">
                <a:solidFill>
                  <a:schemeClr val="folHlink"/>
                </a:solidFill>
                <a:latin typeface="Calibri"/>
              </a:rPr>
              <a:t>?”</a:t>
            </a:r>
          </a:p>
        </p:txBody>
      </p:sp>
      <p:sp>
        <p:nvSpPr>
          <p:cNvPr id="960527" name="Line 17"/>
          <p:cNvSpPr>
            <a:spLocks noChangeShapeType="1"/>
          </p:cNvSpPr>
          <p:nvPr/>
        </p:nvSpPr>
        <p:spPr bwMode="auto">
          <a:xfrm flipH="1" flipV="1">
            <a:off x="5181600" y="5867400"/>
            <a:ext cx="2514600" cy="0"/>
          </a:xfrm>
          <a:prstGeom prst="line">
            <a:avLst/>
          </a:prstGeom>
          <a:noFill/>
          <a:ln w="38100">
            <a:solidFill>
              <a:schemeClr val="folHlink"/>
            </a:solidFill>
            <a:prstDash val="dash"/>
            <a:round/>
            <a:headEnd/>
            <a:tailEnd/>
          </a:ln>
        </p:spPr>
        <p:txBody>
          <a:bodyPr wrap="none" anchor="ctr">
            <a:prstTxWarp prst="textNoShape">
              <a:avLst/>
            </a:prstTxWarp>
          </a:bodyPr>
          <a:lstStyle/>
          <a:p>
            <a:endParaRPr lang="en-US" dirty="0">
              <a:latin typeface="Calibri"/>
            </a:endParaRPr>
          </a:p>
        </p:txBody>
      </p:sp>
      <p:sp>
        <p:nvSpPr>
          <p:cNvPr id="960528" name="Line 18"/>
          <p:cNvSpPr>
            <a:spLocks noChangeShapeType="1"/>
          </p:cNvSpPr>
          <p:nvPr/>
        </p:nvSpPr>
        <p:spPr bwMode="auto">
          <a:xfrm flipH="1" flipV="1">
            <a:off x="5334000" y="5715000"/>
            <a:ext cx="2590800" cy="152400"/>
          </a:xfrm>
          <a:prstGeom prst="line">
            <a:avLst/>
          </a:prstGeom>
          <a:noFill/>
          <a:ln w="38100">
            <a:solidFill>
              <a:schemeClr val="folHlink"/>
            </a:solidFill>
            <a:prstDash val="dash"/>
            <a:round/>
            <a:headEnd/>
            <a:tailEnd/>
          </a:ln>
        </p:spPr>
        <p:txBody>
          <a:bodyPr wrap="none" anchor="ctr">
            <a:prstTxWarp prst="textNoShape">
              <a:avLst/>
            </a:prstTxWarp>
          </a:bodyPr>
          <a:lstStyle/>
          <a:p>
            <a:endParaRPr lang="en-US" dirty="0">
              <a:latin typeface="Calibri"/>
            </a:endParaRPr>
          </a:p>
        </p:txBody>
      </p:sp>
      <p:sp>
        <p:nvSpPr>
          <p:cNvPr id="960529" name="Text Box 19"/>
          <p:cNvSpPr txBox="1">
            <a:spLocks noChangeArrowheads="1"/>
          </p:cNvSpPr>
          <p:nvPr/>
        </p:nvSpPr>
        <p:spPr bwMode="auto">
          <a:xfrm>
            <a:off x="7391400" y="4800600"/>
            <a:ext cx="1298503" cy="400110"/>
          </a:xfrm>
          <a:prstGeom prst="rect">
            <a:avLst/>
          </a:prstGeom>
          <a:noFill/>
          <a:ln w="9525">
            <a:noFill/>
            <a:miter lim="800000"/>
            <a:headEnd/>
            <a:tailEnd/>
          </a:ln>
        </p:spPr>
        <p:txBody>
          <a:bodyPr wrap="none">
            <a:prstTxWarp prst="textNoShape">
              <a:avLst/>
            </a:prstTxWarp>
            <a:spAutoFit/>
          </a:bodyPr>
          <a:lstStyle/>
          <a:p>
            <a:r>
              <a:rPr lang="en-US" sz="2000" b="0" dirty="0">
                <a:solidFill>
                  <a:schemeClr val="folHlink"/>
                </a:solidFill>
                <a:latin typeface="Calibri"/>
              </a:rPr>
              <a:t>20 months</a:t>
            </a:r>
          </a:p>
        </p:txBody>
      </p:sp>
      <p:sp>
        <p:nvSpPr>
          <p:cNvPr id="960530" name="Rectangle 4"/>
          <p:cNvSpPr>
            <a:spLocks noChangeArrowheads="1"/>
          </p:cNvSpPr>
          <p:nvPr/>
        </p:nvSpPr>
        <p:spPr bwMode="auto">
          <a:xfrm>
            <a:off x="0" y="2286000"/>
            <a:ext cx="9144000" cy="990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Experimental evidence of fast mapping </a:t>
            </a:r>
          </a:p>
          <a:p>
            <a:pPr marL="342900" indent="-342900" eaLnBrk="1" hangingPunct="1">
              <a:spcBef>
                <a:spcPct val="20000"/>
              </a:spcBef>
            </a:pPr>
            <a:r>
              <a:rPr lang="en-US" b="0" dirty="0">
                <a:latin typeface="Calibri"/>
                <a:ea typeface="Osaka" pitchFamily="-1" charset="-128"/>
                <a:cs typeface="Osaka" pitchFamily="-1" charset="-128"/>
              </a:rPr>
              <a:t>	(Carey &amp; Bartlett 1978, </a:t>
            </a:r>
            <a:r>
              <a:rPr lang="en-US" b="0" dirty="0" err="1">
                <a:latin typeface="Calibri"/>
                <a:ea typeface="Osaka" pitchFamily="-1" charset="-128"/>
                <a:cs typeface="Osaka" pitchFamily="-1" charset="-128"/>
              </a:rPr>
              <a:t>Dollaghan</a:t>
            </a:r>
            <a:r>
              <a:rPr lang="en-US" b="0" dirty="0">
                <a:latin typeface="Calibri"/>
                <a:ea typeface="Osaka" pitchFamily="-1" charset="-128"/>
                <a:cs typeface="Osaka" pitchFamily="-1" charset="-128"/>
              </a:rPr>
              <a:t> 1985, </a:t>
            </a:r>
            <a:r>
              <a:rPr lang="en-US" b="0" dirty="0" err="1">
                <a:latin typeface="Calibri"/>
                <a:ea typeface="Osaka" pitchFamily="-1" charset="-128"/>
                <a:cs typeface="Osaka" pitchFamily="-1" charset="-128"/>
              </a:rPr>
              <a:t>Mervis</a:t>
            </a:r>
            <a:r>
              <a:rPr lang="en-US" b="0" dirty="0">
                <a:latin typeface="Calibri"/>
                <a:ea typeface="Osaka" pitchFamily="-1" charset="-128"/>
                <a:cs typeface="Osaka" pitchFamily="-1" charset="-128"/>
              </a:rPr>
              <a:t> &amp; Bertrand 1994, Medina, </a:t>
            </a:r>
            <a:r>
              <a:rPr lang="en-US" b="0" dirty="0" err="1">
                <a:latin typeface="Calibri"/>
                <a:ea typeface="Osaka" pitchFamily="-1" charset="-128"/>
                <a:cs typeface="Osaka" pitchFamily="-1" charset="-128"/>
              </a:rPr>
              <a:t>Snedecker,Trueswell</a:t>
            </a:r>
            <a:r>
              <a:rPr lang="en-US" b="0" dirty="0">
                <a:latin typeface="Calibri"/>
                <a:ea typeface="Osaka" pitchFamily="-1" charset="-128"/>
                <a:cs typeface="Osaka" pitchFamily="-1" charset="-128"/>
              </a:rPr>
              <a:t>, &amp; </a:t>
            </a:r>
            <a:r>
              <a:rPr lang="en-US" b="0" dirty="0" err="1">
                <a:latin typeface="Calibri"/>
                <a:ea typeface="Osaka" pitchFamily="-1" charset="-128"/>
                <a:cs typeface="Osaka" pitchFamily="-1" charset="-128"/>
              </a:rPr>
              <a:t>Gleitman</a:t>
            </a:r>
            <a:r>
              <a:rPr lang="en-US" b="0" dirty="0">
                <a:latin typeface="Calibri"/>
                <a:ea typeface="Osaka" pitchFamily="-1" charset="-128"/>
                <a:cs typeface="Osaka" pitchFamily="-1" charset="-128"/>
              </a:rPr>
              <a:t> 2011)</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858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tx2"/>
                </a:solidFill>
                <a:effectLst/>
                <a:uLnTx/>
                <a:uFillTx/>
                <a:latin typeface="Calibri"/>
                <a:ea typeface="+mj-ea"/>
                <a:cs typeface="+mj-cs"/>
              </a:rPr>
              <a:t>One solution: fast mapping</a:t>
            </a:r>
          </a:p>
        </p:txBody>
      </p:sp>
      <p:sp>
        <p:nvSpPr>
          <p:cNvPr id="3" name="Rectangle 5"/>
          <p:cNvSpPr txBox="1">
            <a:spLocks noChangeArrowheads="1"/>
          </p:cNvSpPr>
          <p:nvPr/>
        </p:nvSpPr>
        <p:spPr bwMode="auto">
          <a:xfrm>
            <a:off x="0" y="990600"/>
            <a:ext cx="91440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chemeClr val="tx1"/>
                </a:solidFill>
                <a:effectLst/>
                <a:uLnTx/>
                <a:uFillTx/>
                <a:latin typeface="Calibri"/>
                <a:ea typeface="+mn-ea"/>
                <a:cs typeface="+mn-cs"/>
              </a:rPr>
              <a:t>However, fast mapping is not something unique to humans. Other animals,</a:t>
            </a:r>
            <a:r>
              <a:rPr kumimoji="0" lang="en-US" sz="2400" b="0" i="0" u="none" strike="noStrike" kern="0" cap="none" spc="0" normalizeH="0" noProof="0" dirty="0">
                <a:ln>
                  <a:noFill/>
                </a:ln>
                <a:solidFill>
                  <a:schemeClr val="tx1"/>
                </a:solidFill>
                <a:effectLst/>
                <a:uLnTx/>
                <a:uFillTx/>
                <a:latin typeface="Calibri"/>
                <a:ea typeface="+mn-ea"/>
                <a:cs typeface="+mn-cs"/>
              </a:rPr>
              <a:t> such as dogs, are capable of doing this too.</a:t>
            </a:r>
            <a:endParaRPr kumimoji="0" lang="en-US" sz="2400" b="0" i="0" u="none" strike="noStrike" kern="0" cap="none" spc="0" normalizeH="0" baseline="0" noProof="0" dirty="0">
              <a:ln>
                <a:noFill/>
              </a:ln>
              <a:solidFill>
                <a:schemeClr val="tx1"/>
              </a:solidFill>
              <a:effectLst/>
              <a:uLnTx/>
              <a:uFillTx/>
              <a:latin typeface="Calibri"/>
              <a:ea typeface="+mn-ea"/>
              <a:cs typeface="+mn-cs"/>
            </a:endParaRPr>
          </a:p>
        </p:txBody>
      </p:sp>
      <p:sp>
        <p:nvSpPr>
          <p:cNvPr id="17" name="Rectangle 4"/>
          <p:cNvSpPr>
            <a:spLocks noChangeArrowheads="1"/>
          </p:cNvSpPr>
          <p:nvPr/>
        </p:nvSpPr>
        <p:spPr bwMode="auto">
          <a:xfrm>
            <a:off x="0" y="2286000"/>
            <a:ext cx="9144000" cy="990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200" b="0" dirty="0">
                <a:latin typeface="Calibri"/>
                <a:ea typeface="Osaka" pitchFamily="-1" charset="-128"/>
                <a:cs typeface="Osaka" pitchFamily="-1" charset="-128"/>
              </a:rPr>
              <a:t>Border collie fast mapping</a:t>
            </a:r>
          </a:p>
          <a:p>
            <a:pPr marL="342900" indent="-342900" eaLnBrk="1" hangingPunct="1">
              <a:spcBef>
                <a:spcPct val="20000"/>
              </a:spcBef>
            </a:pPr>
            <a:endParaRPr lang="en-US" sz="2200" b="0" dirty="0">
              <a:latin typeface="Calibri"/>
              <a:ea typeface="Osaka" pitchFamily="-1" charset="-128"/>
              <a:cs typeface="Osaka" pitchFamily="-1" charset="-128"/>
            </a:endParaRPr>
          </a:p>
          <a:p>
            <a:pPr marL="342900" indent="-342900" eaLnBrk="1" hangingPunct="1">
              <a:spcBef>
                <a:spcPct val="20000"/>
              </a:spcBef>
            </a:pPr>
            <a:r>
              <a:rPr lang="en-US" sz="2200" b="0" dirty="0">
                <a:latin typeface="Calibri"/>
                <a:ea typeface="Osaka" pitchFamily="-1" charset="-128"/>
                <a:cs typeface="Osaka" pitchFamily="-1" charset="-128"/>
              </a:rPr>
              <a:t>[~6 minutes, up through 2:15 for demonstration of fast mapping]</a:t>
            </a:r>
          </a:p>
          <a:p>
            <a:pPr marL="342900" indent="-342900" eaLnBrk="1" hangingPunct="1">
              <a:spcBef>
                <a:spcPct val="20000"/>
              </a:spcBef>
            </a:pPr>
            <a:r>
              <a:rPr lang="en-US" sz="2200" b="0" dirty="0">
                <a:latin typeface="Calibri"/>
                <a:ea typeface="Osaka" pitchFamily="-1" charset="-128"/>
                <a:cs typeface="Osaka" pitchFamily="-1" charset="-128"/>
              </a:rPr>
              <a:t>(National Geographic video)</a:t>
            </a:r>
          </a:p>
          <a:p>
            <a:pPr marL="342900" indent="-342900" eaLnBrk="1" hangingPunct="1">
              <a:spcBef>
                <a:spcPct val="20000"/>
              </a:spcBef>
            </a:pPr>
            <a:r>
              <a:rPr lang="en-US" sz="2200" b="0" dirty="0">
                <a:latin typeface="Calibri"/>
                <a:ea typeface="Osaka" pitchFamily="-1" charset="-128"/>
                <a:cs typeface="Osaka" pitchFamily="-1" charset="-128"/>
                <a:hlinkClick r:id="rId2"/>
              </a:rPr>
              <a:t>http://www.youtube.com/watch?v=D7Tyig9Azlk</a:t>
            </a:r>
            <a:endParaRPr lang="en-US" sz="2200" b="0" dirty="0">
              <a:latin typeface="Calibri"/>
              <a:ea typeface="Osaka" pitchFamily="-1" charset="-128"/>
              <a:cs typeface="Osaka" pitchFamily="-1" charset="-128"/>
            </a:endParaRPr>
          </a:p>
          <a:p>
            <a:pPr marL="342900" indent="-342900" eaLnBrk="1" hangingPunct="1">
              <a:spcBef>
                <a:spcPct val="20000"/>
              </a:spcBef>
            </a:pPr>
            <a:endParaRPr lang="en-US" sz="2200" b="0" dirty="0">
              <a:latin typeface="Calibri"/>
              <a:ea typeface="Osaka" pitchFamily="-1" charset="-128"/>
              <a:cs typeface="Osaka" pitchFamily="-1" charset="-128"/>
            </a:endParaRPr>
          </a:p>
          <a:p>
            <a:pPr marL="342900" indent="-342900" eaLnBrk="1" hangingPunct="1">
              <a:spcBef>
                <a:spcPct val="20000"/>
              </a:spcBef>
            </a:pPr>
            <a:r>
              <a:rPr lang="en-US" sz="2200" b="0" dirty="0">
                <a:latin typeface="Calibri"/>
                <a:ea typeface="Osaka" pitchFamily="-1" charset="-128"/>
                <a:cs typeface="Osaka" pitchFamily="-1" charset="-128"/>
              </a:rPr>
              <a:t>[~4 minutes, up through 1:50 for demonstration of fast mapping]</a:t>
            </a:r>
          </a:p>
          <a:p>
            <a:pPr marL="342900" indent="-342900" eaLnBrk="1" hangingPunct="1">
              <a:spcBef>
                <a:spcPct val="20000"/>
              </a:spcBef>
            </a:pPr>
            <a:r>
              <a:rPr lang="en-US" sz="2200" b="0" dirty="0">
                <a:latin typeface="Calibri"/>
                <a:ea typeface="Osaka" pitchFamily="-1" charset="-128"/>
                <a:cs typeface="Osaka" pitchFamily="-1" charset="-128"/>
              </a:rPr>
              <a:t>(ABC News special)</a:t>
            </a:r>
          </a:p>
          <a:p>
            <a:pPr marL="342900" indent="-342900" eaLnBrk="1" hangingPunct="1">
              <a:spcBef>
                <a:spcPct val="20000"/>
              </a:spcBef>
            </a:pPr>
            <a:r>
              <a:rPr lang="en-US" sz="2200" b="0" dirty="0">
                <a:latin typeface="Calibri"/>
                <a:ea typeface="Osaka" pitchFamily="-1" charset="-128"/>
                <a:cs typeface="Osaka" pitchFamily="-1" charset="-128"/>
                <a:hlinkClick r:id="rId3"/>
              </a:rPr>
              <a:t>http://www.youtube.com/watch?v=_6479QAJuz8</a:t>
            </a:r>
            <a:endParaRPr lang="en-US" sz="2200" b="0" dirty="0">
              <a:latin typeface="Calibri"/>
              <a:ea typeface="Osaka" pitchFamily="-1" charset="-128"/>
              <a:cs typeface="Osaka" pitchFamily="-1" charset="-128"/>
            </a:endParaRPr>
          </a:p>
          <a:p>
            <a:pPr marL="342900" indent="-342900" eaLnBrk="1" hangingPunct="1">
              <a:spcBef>
                <a:spcPct val="20000"/>
              </a:spcBef>
            </a:pPr>
            <a:endParaRPr lang="en-US" sz="2200" b="0" dirty="0">
              <a:latin typeface="Calibri"/>
              <a:ea typeface="Osaka" pitchFamily="-1" charset="-128"/>
              <a:cs typeface="Osaka" pitchFamily="-1" charset="-128"/>
            </a:endParaRPr>
          </a:p>
        </p:txBody>
      </p:sp>
      <p:pic>
        <p:nvPicPr>
          <p:cNvPr id="4" name="Picture 3"/>
          <p:cNvPicPr>
            <a:picLocks noChangeAspect="1"/>
          </p:cNvPicPr>
          <p:nvPr/>
        </p:nvPicPr>
        <p:blipFill>
          <a:blip r:embed="rId4"/>
          <a:stretch>
            <a:fillRect/>
          </a:stretch>
        </p:blipFill>
        <p:spPr>
          <a:xfrm>
            <a:off x="3886200" y="1828800"/>
            <a:ext cx="1934231" cy="1244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ChangeArrowheads="1"/>
          </p:cNvSpPr>
          <p:nvPr>
            <p:ph type="title" idx="4294967295"/>
          </p:nvPr>
        </p:nvSpPr>
        <p:spPr>
          <a:xfrm>
            <a:off x="609600" y="0"/>
            <a:ext cx="7772400" cy="1143000"/>
          </a:xfrm>
        </p:spPr>
        <p:txBody>
          <a:bodyPr/>
          <a:lstStyle/>
          <a:p>
            <a:pPr eaLnBrk="1" hangingPunct="1"/>
            <a:r>
              <a:rPr lang="en-US" sz="3200"/>
              <a:t>Knowing what to guess</a:t>
            </a:r>
          </a:p>
        </p:txBody>
      </p:sp>
      <p:sp>
        <p:nvSpPr>
          <p:cNvPr id="962563" name="Rectangle 3"/>
          <p:cNvSpPr>
            <a:spLocks noGrp="1" noChangeArrowheads="1"/>
          </p:cNvSpPr>
          <p:nvPr>
            <p:ph type="body" idx="4294967295"/>
          </p:nvPr>
        </p:nvSpPr>
        <p:spPr>
          <a:xfrm>
            <a:off x="0" y="1219200"/>
            <a:ext cx="2819400" cy="533400"/>
          </a:xfrm>
        </p:spPr>
        <p:txBody>
          <a:bodyPr/>
          <a:lstStyle/>
          <a:p>
            <a:pPr eaLnBrk="1" hangingPunct="1">
              <a:buFontTx/>
              <a:buNone/>
            </a:pPr>
            <a:r>
              <a:rPr lang="en-US" sz="2400"/>
              <a:t>Lexical constraints</a:t>
            </a:r>
          </a:p>
        </p:txBody>
      </p:sp>
      <p:sp>
        <p:nvSpPr>
          <p:cNvPr id="962564" name="Rectangle 4"/>
          <p:cNvSpPr>
            <a:spLocks noChangeArrowheads="1"/>
          </p:cNvSpPr>
          <p:nvPr/>
        </p:nvSpPr>
        <p:spPr bwMode="auto">
          <a:xfrm>
            <a:off x="304800" y="1828800"/>
            <a:ext cx="8839200" cy="990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rgbClr val="0C6034"/>
                </a:solidFill>
                <a:latin typeface="Calibri"/>
                <a:ea typeface="Osaka" pitchFamily="-1" charset="-128"/>
                <a:cs typeface="Osaka" pitchFamily="-1" charset="-128"/>
              </a:rPr>
              <a:t>Whole-object assumption</a:t>
            </a:r>
            <a:r>
              <a:rPr lang="en-US" b="0" dirty="0">
                <a:latin typeface="Calibri"/>
                <a:ea typeface="Osaka" pitchFamily="-1" charset="-128"/>
                <a:cs typeface="Osaka" pitchFamily="-1" charset="-128"/>
              </a:rPr>
              <a:t>: new word refers to entire object, rather than some subset of it</a:t>
            </a:r>
          </a:p>
        </p:txBody>
      </p:sp>
      <p:pic>
        <p:nvPicPr>
          <p:cNvPr id="962565" name="Picture 5"/>
          <p:cNvPicPr>
            <a:picLocks noChangeAspect="1" noChangeArrowheads="1"/>
          </p:cNvPicPr>
          <p:nvPr/>
        </p:nvPicPr>
        <p:blipFill>
          <a:blip r:embed="rId3"/>
          <a:srcRect/>
          <a:stretch>
            <a:fillRect/>
          </a:stretch>
        </p:blipFill>
        <p:spPr bwMode="auto">
          <a:xfrm>
            <a:off x="6019800" y="4419600"/>
            <a:ext cx="2092325" cy="2076450"/>
          </a:xfrm>
          <a:prstGeom prst="rect">
            <a:avLst/>
          </a:prstGeom>
          <a:noFill/>
          <a:ln w="9525">
            <a:noFill/>
            <a:miter lim="800000"/>
            <a:headEnd/>
            <a:tailEnd/>
          </a:ln>
        </p:spPr>
      </p:pic>
      <p:sp>
        <p:nvSpPr>
          <p:cNvPr id="962566" name="AutoShape 8"/>
          <p:cNvSpPr>
            <a:spLocks noChangeArrowheads="1"/>
          </p:cNvSpPr>
          <p:nvPr/>
        </p:nvSpPr>
        <p:spPr bwMode="auto">
          <a:xfrm>
            <a:off x="2362200" y="2667000"/>
            <a:ext cx="3886200" cy="2057400"/>
          </a:xfrm>
          <a:prstGeom prst="cloudCallout">
            <a:avLst>
              <a:gd name="adj1" fmla="val 63847"/>
              <a:gd name="adj2" fmla="val 31634"/>
            </a:avLst>
          </a:prstGeom>
          <a:noFill/>
          <a:ln w="9525">
            <a:solidFill>
              <a:schemeClr val="tx1"/>
            </a:solidFill>
            <a:round/>
            <a:headEnd/>
            <a:tailEnd/>
          </a:ln>
        </p:spPr>
        <p:txBody>
          <a:bodyPr wrap="none" anchor="ctr">
            <a:prstTxWarp prst="textNoShape">
              <a:avLst/>
            </a:prstTxWarp>
          </a:bodyPr>
          <a:lstStyle/>
          <a:p>
            <a:pPr algn="ctr"/>
            <a:r>
              <a:rPr lang="en-US" b="0" dirty="0">
                <a:solidFill>
                  <a:schemeClr val="tx2"/>
                </a:solidFill>
                <a:latin typeface="Calibri"/>
              </a:rPr>
              <a:t>Goblin =</a:t>
            </a:r>
          </a:p>
        </p:txBody>
      </p:sp>
      <p:pic>
        <p:nvPicPr>
          <p:cNvPr id="962567" name="Picture 12"/>
          <p:cNvPicPr>
            <a:picLocks noChangeAspect="1" noChangeArrowheads="1"/>
          </p:cNvPicPr>
          <p:nvPr/>
        </p:nvPicPr>
        <p:blipFill>
          <a:blip r:embed="rId4"/>
          <a:srcRect/>
          <a:stretch>
            <a:fillRect/>
          </a:stretch>
        </p:blipFill>
        <p:spPr bwMode="auto">
          <a:xfrm>
            <a:off x="4800600" y="2895600"/>
            <a:ext cx="874713" cy="14049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4"/>
          <p:cNvSpPr>
            <a:spLocks noGrp="1" noChangeArrowheads="1"/>
          </p:cNvSpPr>
          <p:nvPr>
            <p:ph type="title" idx="4294967295"/>
          </p:nvPr>
        </p:nvSpPr>
        <p:spPr>
          <a:xfrm>
            <a:off x="609600" y="0"/>
            <a:ext cx="7772400" cy="1143000"/>
          </a:xfrm>
          <a:noFill/>
        </p:spPr>
        <p:txBody>
          <a:bodyPr/>
          <a:lstStyle/>
          <a:p>
            <a:pPr eaLnBrk="1" hangingPunct="1"/>
            <a:r>
              <a:rPr lang="en-US" sz="3200"/>
              <a:t>Knowing what to guess</a:t>
            </a:r>
          </a:p>
        </p:txBody>
      </p:sp>
      <p:sp>
        <p:nvSpPr>
          <p:cNvPr id="964611" name="Rectangle 5"/>
          <p:cNvSpPr>
            <a:spLocks noGrp="1" noChangeArrowheads="1"/>
          </p:cNvSpPr>
          <p:nvPr>
            <p:ph type="body" idx="4294967295"/>
          </p:nvPr>
        </p:nvSpPr>
        <p:spPr>
          <a:xfrm>
            <a:off x="0" y="1219200"/>
            <a:ext cx="2819400" cy="533400"/>
          </a:xfrm>
          <a:noFill/>
        </p:spPr>
        <p:txBody>
          <a:bodyPr/>
          <a:lstStyle/>
          <a:p>
            <a:pPr eaLnBrk="1" hangingPunct="1">
              <a:buFontTx/>
              <a:buNone/>
            </a:pPr>
            <a:r>
              <a:rPr lang="en-US" sz="2400"/>
              <a:t>Lexical constraints</a:t>
            </a:r>
          </a:p>
        </p:txBody>
      </p:sp>
      <p:sp>
        <p:nvSpPr>
          <p:cNvPr id="964612" name="Rectangle 6"/>
          <p:cNvSpPr>
            <a:spLocks noChangeArrowheads="1"/>
          </p:cNvSpPr>
          <p:nvPr/>
        </p:nvSpPr>
        <p:spPr bwMode="auto">
          <a:xfrm>
            <a:off x="304800" y="1828800"/>
            <a:ext cx="8839200" cy="990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rgbClr val="0C6034"/>
                </a:solidFill>
                <a:latin typeface="Calibri"/>
                <a:ea typeface="Osaka" pitchFamily="-1" charset="-128"/>
                <a:cs typeface="Osaka" pitchFamily="-1" charset="-128"/>
              </a:rPr>
              <a:t>Mutual-exclusivity assumption</a:t>
            </a:r>
            <a:r>
              <a:rPr lang="en-US" b="0" dirty="0">
                <a:latin typeface="Calibri"/>
                <a:ea typeface="Osaka" pitchFamily="-1" charset="-128"/>
                <a:cs typeface="Osaka" pitchFamily="-1" charset="-128"/>
              </a:rPr>
              <a:t>: assume new word does not overlap in meaning with known word (can be used to overcome whole-object assumption)</a:t>
            </a:r>
          </a:p>
        </p:txBody>
      </p:sp>
      <p:pic>
        <p:nvPicPr>
          <p:cNvPr id="964613" name="Picture 7"/>
          <p:cNvPicPr>
            <a:picLocks noChangeAspect="1" noChangeArrowheads="1"/>
          </p:cNvPicPr>
          <p:nvPr/>
        </p:nvPicPr>
        <p:blipFill>
          <a:blip r:embed="rId3"/>
          <a:srcRect/>
          <a:stretch>
            <a:fillRect/>
          </a:stretch>
        </p:blipFill>
        <p:spPr bwMode="auto">
          <a:xfrm>
            <a:off x="6019800" y="4419600"/>
            <a:ext cx="2092325" cy="2076450"/>
          </a:xfrm>
          <a:prstGeom prst="rect">
            <a:avLst/>
          </a:prstGeom>
          <a:noFill/>
          <a:ln w="9525">
            <a:noFill/>
            <a:miter lim="800000"/>
            <a:headEnd/>
            <a:tailEnd/>
          </a:ln>
        </p:spPr>
      </p:pic>
      <p:sp>
        <p:nvSpPr>
          <p:cNvPr id="964614" name="AutoShape 8"/>
          <p:cNvSpPr>
            <a:spLocks noChangeArrowheads="1"/>
          </p:cNvSpPr>
          <p:nvPr/>
        </p:nvSpPr>
        <p:spPr bwMode="auto">
          <a:xfrm>
            <a:off x="457200" y="3048000"/>
            <a:ext cx="3886200" cy="2057400"/>
          </a:xfrm>
          <a:prstGeom prst="cloudCallout">
            <a:avLst>
              <a:gd name="adj1" fmla="val 106903"/>
              <a:gd name="adj2" fmla="val 12579"/>
            </a:avLst>
          </a:prstGeom>
          <a:noFill/>
          <a:ln w="9525">
            <a:solidFill>
              <a:schemeClr val="tx1"/>
            </a:solidFill>
            <a:round/>
            <a:headEnd/>
            <a:tailEnd/>
          </a:ln>
        </p:spPr>
        <p:txBody>
          <a:bodyPr wrap="none" anchor="ctr">
            <a:prstTxWarp prst="textNoShape">
              <a:avLst/>
            </a:prstTxWarp>
          </a:bodyPr>
          <a:lstStyle/>
          <a:p>
            <a:pPr algn="ctr"/>
            <a:r>
              <a:rPr lang="en-US" b="0" dirty="0">
                <a:solidFill>
                  <a:schemeClr val="tx2"/>
                </a:solidFill>
                <a:latin typeface="Calibri"/>
              </a:rPr>
              <a:t>Handle = some part </a:t>
            </a:r>
          </a:p>
          <a:p>
            <a:pPr algn="ctr"/>
            <a:r>
              <a:rPr lang="en-US" b="0" dirty="0">
                <a:solidFill>
                  <a:schemeClr val="tx2"/>
                </a:solidFill>
                <a:latin typeface="Calibri"/>
              </a:rPr>
              <a:t>of the cup</a:t>
            </a:r>
          </a:p>
        </p:txBody>
      </p:sp>
      <p:sp>
        <p:nvSpPr>
          <p:cNvPr id="964615" name="Text Box 10"/>
          <p:cNvSpPr txBox="1">
            <a:spLocks noChangeArrowheads="1"/>
          </p:cNvSpPr>
          <p:nvPr/>
        </p:nvSpPr>
        <p:spPr bwMode="auto">
          <a:xfrm>
            <a:off x="3810000" y="5181600"/>
            <a:ext cx="1410587" cy="400110"/>
          </a:xfrm>
          <a:prstGeom prst="rect">
            <a:avLst/>
          </a:prstGeom>
          <a:noFill/>
          <a:ln w="9525">
            <a:noFill/>
            <a:miter lim="800000"/>
            <a:headEnd/>
            <a:tailEnd/>
          </a:ln>
        </p:spPr>
        <p:txBody>
          <a:bodyPr wrap="none">
            <a:prstTxWarp prst="textNoShape">
              <a:avLst/>
            </a:prstTxWarp>
            <a:spAutoFit/>
          </a:bodyPr>
          <a:lstStyle/>
          <a:p>
            <a:r>
              <a:rPr lang="en-US" sz="2000" b="0" dirty="0">
                <a:solidFill>
                  <a:schemeClr val="tx2"/>
                </a:solidFill>
                <a:latin typeface="Calibri"/>
              </a:rPr>
              <a:t>Known: cup</a:t>
            </a:r>
          </a:p>
        </p:txBody>
      </p:sp>
      <p:pic>
        <p:nvPicPr>
          <p:cNvPr id="964616" name="Picture 11"/>
          <p:cNvPicPr>
            <a:picLocks noChangeAspect="1" noChangeArrowheads="1"/>
          </p:cNvPicPr>
          <p:nvPr/>
        </p:nvPicPr>
        <p:blipFill>
          <a:blip r:embed="rId4"/>
          <a:srcRect/>
          <a:stretch>
            <a:fillRect/>
          </a:stretch>
        </p:blipFill>
        <p:spPr bwMode="auto">
          <a:xfrm>
            <a:off x="4114800" y="5562600"/>
            <a:ext cx="973138" cy="1087438"/>
          </a:xfrm>
          <a:prstGeom prst="rect">
            <a:avLst/>
          </a:prstGeom>
          <a:noFill/>
          <a:ln w="9525">
            <a:noFill/>
            <a:miter lim="800000"/>
            <a:headEnd/>
            <a:tailEnd/>
          </a:ln>
        </p:spPr>
      </p:pic>
      <p:sp>
        <p:nvSpPr>
          <p:cNvPr id="964617" name="Text Box 12"/>
          <p:cNvSpPr txBox="1">
            <a:spLocks noChangeArrowheads="1"/>
          </p:cNvSpPr>
          <p:nvPr/>
        </p:nvSpPr>
        <p:spPr bwMode="auto">
          <a:xfrm>
            <a:off x="5105400" y="3200400"/>
            <a:ext cx="3610083" cy="400110"/>
          </a:xfrm>
          <a:prstGeom prst="rect">
            <a:avLst/>
          </a:prstGeom>
          <a:noFill/>
          <a:ln w="9525">
            <a:noFill/>
            <a:miter lim="800000"/>
            <a:headEnd/>
            <a:tailEnd/>
          </a:ln>
        </p:spPr>
        <p:txBody>
          <a:bodyPr wrap="none">
            <a:prstTxWarp prst="textNoShape">
              <a:avLst/>
            </a:prstTxWarp>
            <a:spAutoFit/>
          </a:bodyPr>
          <a:lstStyle/>
          <a:p>
            <a:r>
              <a:rPr lang="en-US" sz="2000" b="0" dirty="0">
                <a:solidFill>
                  <a:srgbClr val="0C6034"/>
                </a:solidFill>
                <a:latin typeface="Calibri"/>
              </a:rPr>
              <a:t>“Look!  You can see the </a:t>
            </a:r>
            <a:r>
              <a:rPr lang="en-US" sz="2000" b="0" i="1" dirty="0">
                <a:solidFill>
                  <a:srgbClr val="0C6034"/>
                </a:solidFill>
                <a:latin typeface="Calibri"/>
              </a:rPr>
              <a:t>handle</a:t>
            </a:r>
            <a:r>
              <a:rPr lang="en-US" sz="2000" b="0" dirty="0">
                <a:solidFill>
                  <a:srgbClr val="0C6034"/>
                </a:solidFill>
                <a:latin typeface="Calibri"/>
              </a:rPr>
              <a:t>!”</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4"/>
          <p:cNvSpPr>
            <a:spLocks noGrp="1" noChangeArrowheads="1"/>
          </p:cNvSpPr>
          <p:nvPr>
            <p:ph type="title" idx="4294967295"/>
          </p:nvPr>
        </p:nvSpPr>
        <p:spPr>
          <a:xfrm>
            <a:off x="609600" y="0"/>
            <a:ext cx="7772400" cy="1143000"/>
          </a:xfrm>
          <a:noFill/>
        </p:spPr>
        <p:txBody>
          <a:bodyPr/>
          <a:lstStyle/>
          <a:p>
            <a:pPr eaLnBrk="1" hangingPunct="1"/>
            <a:r>
              <a:rPr lang="en-US" sz="3200"/>
              <a:t>Knowing what to guess</a:t>
            </a:r>
          </a:p>
        </p:txBody>
      </p:sp>
      <p:sp>
        <p:nvSpPr>
          <p:cNvPr id="966659" name="Rectangle 5"/>
          <p:cNvSpPr>
            <a:spLocks noGrp="1" noChangeArrowheads="1"/>
          </p:cNvSpPr>
          <p:nvPr>
            <p:ph type="body" idx="4294967295"/>
          </p:nvPr>
        </p:nvSpPr>
        <p:spPr>
          <a:xfrm>
            <a:off x="0" y="1219200"/>
            <a:ext cx="2819400" cy="533400"/>
          </a:xfrm>
          <a:noFill/>
        </p:spPr>
        <p:txBody>
          <a:bodyPr/>
          <a:lstStyle/>
          <a:p>
            <a:pPr eaLnBrk="1" hangingPunct="1">
              <a:buFontTx/>
              <a:buNone/>
            </a:pPr>
            <a:r>
              <a:rPr lang="en-US" sz="2400"/>
              <a:t>Lexical constraints</a:t>
            </a:r>
          </a:p>
        </p:txBody>
      </p:sp>
      <p:sp>
        <p:nvSpPr>
          <p:cNvPr id="966660" name="Rectangle 6"/>
          <p:cNvSpPr>
            <a:spLocks noChangeArrowheads="1"/>
          </p:cNvSpPr>
          <p:nvPr/>
        </p:nvSpPr>
        <p:spPr bwMode="auto">
          <a:xfrm>
            <a:off x="304800" y="1828800"/>
            <a:ext cx="8839200" cy="1600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rgbClr val="0C6034"/>
                </a:solidFill>
                <a:latin typeface="Calibri"/>
                <a:ea typeface="Osaka" pitchFamily="-1" charset="-128"/>
                <a:cs typeface="Osaka" pitchFamily="-1" charset="-128"/>
              </a:rPr>
              <a:t>Mutual-exclusivity assumption</a:t>
            </a:r>
            <a:r>
              <a:rPr lang="en-US" b="0" dirty="0">
                <a:latin typeface="Calibri"/>
                <a:ea typeface="Osaka" pitchFamily="-1" charset="-128"/>
                <a:cs typeface="Osaka" pitchFamily="-1" charset="-128"/>
              </a:rPr>
              <a:t>: assume new word does not overlap in meaning with known word (can be used to overcome whole-object assumption)…</a:t>
            </a:r>
            <a:r>
              <a:rPr lang="en-US" b="0" dirty="0">
                <a:solidFill>
                  <a:srgbClr val="0C6034"/>
                </a:solidFill>
                <a:latin typeface="Calibri"/>
                <a:ea typeface="Osaka" pitchFamily="-1" charset="-128"/>
                <a:cs typeface="Osaka" pitchFamily="-1" charset="-128"/>
              </a:rPr>
              <a:t>not without its own problems (overlapping labels for the same referent)</a:t>
            </a:r>
          </a:p>
        </p:txBody>
      </p:sp>
      <p:pic>
        <p:nvPicPr>
          <p:cNvPr id="966661" name="Picture 7"/>
          <p:cNvPicPr>
            <a:picLocks noChangeAspect="1" noChangeArrowheads="1"/>
          </p:cNvPicPr>
          <p:nvPr/>
        </p:nvPicPr>
        <p:blipFill>
          <a:blip r:embed="rId3"/>
          <a:srcRect/>
          <a:stretch>
            <a:fillRect/>
          </a:stretch>
        </p:blipFill>
        <p:spPr bwMode="auto">
          <a:xfrm>
            <a:off x="6019800" y="4419600"/>
            <a:ext cx="2092325" cy="2076450"/>
          </a:xfrm>
          <a:prstGeom prst="rect">
            <a:avLst/>
          </a:prstGeom>
          <a:noFill/>
          <a:ln w="9525">
            <a:noFill/>
            <a:miter lim="800000"/>
            <a:headEnd/>
            <a:tailEnd/>
          </a:ln>
        </p:spPr>
      </p:pic>
      <p:sp>
        <p:nvSpPr>
          <p:cNvPr id="966662" name="AutoShape 8"/>
          <p:cNvSpPr>
            <a:spLocks noChangeArrowheads="1"/>
          </p:cNvSpPr>
          <p:nvPr/>
        </p:nvSpPr>
        <p:spPr bwMode="auto">
          <a:xfrm>
            <a:off x="457200" y="3505200"/>
            <a:ext cx="3886200" cy="2057400"/>
          </a:xfrm>
          <a:prstGeom prst="cloudCallout">
            <a:avLst>
              <a:gd name="adj1" fmla="val 106903"/>
              <a:gd name="adj2" fmla="val -9644"/>
            </a:avLst>
          </a:prstGeom>
          <a:noFill/>
          <a:ln w="9525">
            <a:solidFill>
              <a:schemeClr val="tx1"/>
            </a:solidFill>
            <a:round/>
            <a:headEnd/>
            <a:tailEnd/>
          </a:ln>
        </p:spPr>
        <p:txBody>
          <a:bodyPr wrap="none" anchor="ctr">
            <a:prstTxWarp prst="textNoShape">
              <a:avLst/>
            </a:prstTxWarp>
          </a:bodyPr>
          <a:lstStyle/>
          <a:p>
            <a:pPr algn="ctr"/>
            <a:r>
              <a:rPr lang="en-US" b="0" dirty="0">
                <a:solidFill>
                  <a:schemeClr val="tx2"/>
                </a:solidFill>
                <a:latin typeface="Calibri"/>
              </a:rPr>
              <a:t>Siamese = ????</a:t>
            </a:r>
          </a:p>
        </p:txBody>
      </p:sp>
      <p:sp>
        <p:nvSpPr>
          <p:cNvPr id="966663" name="Text Box 9"/>
          <p:cNvSpPr txBox="1">
            <a:spLocks noChangeArrowheads="1"/>
          </p:cNvSpPr>
          <p:nvPr/>
        </p:nvSpPr>
        <p:spPr bwMode="auto">
          <a:xfrm>
            <a:off x="3810000" y="5181600"/>
            <a:ext cx="1486855" cy="400110"/>
          </a:xfrm>
          <a:prstGeom prst="rect">
            <a:avLst/>
          </a:prstGeom>
          <a:noFill/>
          <a:ln w="9525">
            <a:noFill/>
            <a:miter lim="800000"/>
            <a:headEnd/>
            <a:tailEnd/>
          </a:ln>
        </p:spPr>
        <p:txBody>
          <a:bodyPr wrap="none">
            <a:prstTxWarp prst="textNoShape">
              <a:avLst/>
            </a:prstTxWarp>
            <a:spAutoFit/>
          </a:bodyPr>
          <a:lstStyle/>
          <a:p>
            <a:r>
              <a:rPr lang="en-US" sz="2000" b="0" dirty="0">
                <a:solidFill>
                  <a:schemeClr val="tx2"/>
                </a:solidFill>
                <a:latin typeface="Calibri"/>
              </a:rPr>
              <a:t>Known: kitty</a:t>
            </a:r>
          </a:p>
        </p:txBody>
      </p:sp>
      <p:sp>
        <p:nvSpPr>
          <p:cNvPr id="966664" name="Text Box 11"/>
          <p:cNvSpPr txBox="1">
            <a:spLocks noChangeArrowheads="1"/>
          </p:cNvSpPr>
          <p:nvPr/>
        </p:nvSpPr>
        <p:spPr bwMode="auto">
          <a:xfrm>
            <a:off x="4495800" y="3733800"/>
            <a:ext cx="3915906" cy="400110"/>
          </a:xfrm>
          <a:prstGeom prst="rect">
            <a:avLst/>
          </a:prstGeom>
          <a:noFill/>
          <a:ln w="9525">
            <a:noFill/>
            <a:miter lim="800000"/>
            <a:headEnd/>
            <a:tailEnd/>
          </a:ln>
        </p:spPr>
        <p:txBody>
          <a:bodyPr wrap="none">
            <a:prstTxWarp prst="textNoShape">
              <a:avLst/>
            </a:prstTxWarp>
            <a:spAutoFit/>
          </a:bodyPr>
          <a:lstStyle/>
          <a:p>
            <a:r>
              <a:rPr lang="en-US" sz="2000" b="0" dirty="0">
                <a:solidFill>
                  <a:srgbClr val="0C6034"/>
                </a:solidFill>
                <a:latin typeface="Calibri"/>
              </a:rPr>
              <a:t>“Look at the kitty! He’s a </a:t>
            </a:r>
            <a:r>
              <a:rPr lang="en-US" sz="2000" b="0" i="1" dirty="0" err="1">
                <a:solidFill>
                  <a:srgbClr val="0C6034"/>
                </a:solidFill>
                <a:latin typeface="Calibri"/>
              </a:rPr>
              <a:t>siamese</a:t>
            </a:r>
            <a:r>
              <a:rPr lang="en-US" sz="2000" b="0" dirty="0">
                <a:solidFill>
                  <a:srgbClr val="0C6034"/>
                </a:solidFill>
                <a:latin typeface="Calibri"/>
              </a:rPr>
              <a:t>!”</a:t>
            </a:r>
          </a:p>
        </p:txBody>
      </p:sp>
      <p:pic>
        <p:nvPicPr>
          <p:cNvPr id="966665" name="Picture 12"/>
          <p:cNvPicPr>
            <a:picLocks noChangeAspect="1" noChangeArrowheads="1"/>
          </p:cNvPicPr>
          <p:nvPr/>
        </p:nvPicPr>
        <p:blipFill>
          <a:blip r:embed="rId4"/>
          <a:srcRect/>
          <a:stretch>
            <a:fillRect/>
          </a:stretch>
        </p:blipFill>
        <p:spPr bwMode="auto">
          <a:xfrm>
            <a:off x="4114800" y="5562600"/>
            <a:ext cx="1038225" cy="1079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4"/>
          <p:cNvSpPr>
            <a:spLocks noGrp="1" noChangeArrowheads="1"/>
          </p:cNvSpPr>
          <p:nvPr>
            <p:ph type="title" idx="4294967295"/>
          </p:nvPr>
        </p:nvSpPr>
        <p:spPr>
          <a:xfrm>
            <a:off x="609600" y="0"/>
            <a:ext cx="7772400" cy="1143000"/>
          </a:xfrm>
          <a:noFill/>
        </p:spPr>
        <p:txBody>
          <a:bodyPr/>
          <a:lstStyle/>
          <a:p>
            <a:pPr eaLnBrk="1" hangingPunct="1"/>
            <a:r>
              <a:rPr lang="en-US" sz="3200"/>
              <a:t>Knowing what to guess</a:t>
            </a:r>
          </a:p>
        </p:txBody>
      </p:sp>
      <p:sp>
        <p:nvSpPr>
          <p:cNvPr id="968707" name="Rectangle 5"/>
          <p:cNvSpPr>
            <a:spLocks noGrp="1" noChangeArrowheads="1"/>
          </p:cNvSpPr>
          <p:nvPr>
            <p:ph type="body" idx="4294967295"/>
          </p:nvPr>
        </p:nvSpPr>
        <p:spPr>
          <a:xfrm>
            <a:off x="0" y="1219200"/>
            <a:ext cx="2819400" cy="533400"/>
          </a:xfrm>
          <a:noFill/>
        </p:spPr>
        <p:txBody>
          <a:bodyPr/>
          <a:lstStyle/>
          <a:p>
            <a:pPr eaLnBrk="1" hangingPunct="1">
              <a:buFontTx/>
              <a:buNone/>
            </a:pPr>
            <a:r>
              <a:rPr lang="en-US" sz="2400"/>
              <a:t>Social Cues</a:t>
            </a:r>
          </a:p>
        </p:txBody>
      </p:sp>
      <p:sp>
        <p:nvSpPr>
          <p:cNvPr id="968708" name="Rectangle 6"/>
          <p:cNvSpPr>
            <a:spLocks noChangeArrowheads="1"/>
          </p:cNvSpPr>
          <p:nvPr/>
        </p:nvSpPr>
        <p:spPr bwMode="auto">
          <a:xfrm>
            <a:off x="304800" y="1828800"/>
            <a:ext cx="8839200" cy="1600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200" b="0" dirty="0">
                <a:solidFill>
                  <a:srgbClr val="0C6034"/>
                </a:solidFill>
                <a:latin typeface="Calibri"/>
                <a:ea typeface="Osaka" pitchFamily="-1" charset="-128"/>
                <a:cs typeface="Osaka" pitchFamily="-1" charset="-128"/>
              </a:rPr>
              <a:t>Speakers will look at the novel thing they’re talking about</a:t>
            </a:r>
            <a:r>
              <a:rPr lang="en-US" sz="2200" b="0" dirty="0">
                <a:latin typeface="Calibri"/>
                <a:ea typeface="Osaka" pitchFamily="-1" charset="-128"/>
                <a:cs typeface="Osaka" pitchFamily="-1" charset="-128"/>
              </a:rPr>
              <a:t>: assume new word refers to object of speaker’s gaze (children do this by 18 months – Baldwin 1991)</a:t>
            </a:r>
            <a:endParaRPr lang="en-US" sz="2200" b="0" dirty="0">
              <a:solidFill>
                <a:srgbClr val="2AFF33"/>
              </a:solidFill>
              <a:latin typeface="Calibri"/>
              <a:ea typeface="Osaka" pitchFamily="-1" charset="-128"/>
              <a:cs typeface="Osaka" pitchFamily="-1" charset="-128"/>
            </a:endParaRPr>
          </a:p>
        </p:txBody>
      </p:sp>
      <p:pic>
        <p:nvPicPr>
          <p:cNvPr id="968709" name="Picture 7"/>
          <p:cNvPicPr>
            <a:picLocks noChangeAspect="1" noChangeArrowheads="1"/>
          </p:cNvPicPr>
          <p:nvPr/>
        </p:nvPicPr>
        <p:blipFill>
          <a:blip r:embed="rId3"/>
          <a:srcRect/>
          <a:stretch>
            <a:fillRect/>
          </a:stretch>
        </p:blipFill>
        <p:spPr bwMode="auto">
          <a:xfrm>
            <a:off x="6019800" y="4419600"/>
            <a:ext cx="2092325" cy="2076450"/>
          </a:xfrm>
          <a:prstGeom prst="rect">
            <a:avLst/>
          </a:prstGeom>
          <a:noFill/>
          <a:ln w="9525">
            <a:noFill/>
            <a:miter lim="800000"/>
            <a:headEnd/>
            <a:tailEnd/>
          </a:ln>
        </p:spPr>
      </p:pic>
      <p:sp>
        <p:nvSpPr>
          <p:cNvPr id="968710" name="AutoShape 8"/>
          <p:cNvSpPr>
            <a:spLocks noChangeArrowheads="1"/>
          </p:cNvSpPr>
          <p:nvPr/>
        </p:nvSpPr>
        <p:spPr bwMode="auto">
          <a:xfrm>
            <a:off x="457200" y="3505200"/>
            <a:ext cx="3886200" cy="2057400"/>
          </a:xfrm>
          <a:prstGeom prst="cloudCallout">
            <a:avLst>
              <a:gd name="adj1" fmla="val 106903"/>
              <a:gd name="adj2" fmla="val -9644"/>
            </a:avLst>
          </a:prstGeom>
          <a:noFill/>
          <a:ln w="9525">
            <a:solidFill>
              <a:schemeClr val="tx1"/>
            </a:solidFill>
            <a:round/>
            <a:headEnd/>
            <a:tailEnd/>
          </a:ln>
        </p:spPr>
        <p:txBody>
          <a:bodyPr wrap="none" anchor="ctr">
            <a:prstTxWarp prst="textNoShape">
              <a:avLst/>
            </a:prstTxWarp>
          </a:bodyPr>
          <a:lstStyle/>
          <a:p>
            <a:pPr algn="ctr"/>
            <a:r>
              <a:rPr lang="en-US" b="0" dirty="0">
                <a:solidFill>
                  <a:schemeClr val="tx2"/>
                </a:solidFill>
                <a:latin typeface="Calibri"/>
              </a:rPr>
              <a:t>Siamese = ????</a:t>
            </a:r>
          </a:p>
        </p:txBody>
      </p:sp>
      <p:sp>
        <p:nvSpPr>
          <p:cNvPr id="968711" name="Text Box 9"/>
          <p:cNvSpPr txBox="1">
            <a:spLocks noChangeArrowheads="1"/>
          </p:cNvSpPr>
          <p:nvPr/>
        </p:nvSpPr>
        <p:spPr bwMode="auto">
          <a:xfrm>
            <a:off x="2057400" y="5867400"/>
            <a:ext cx="1914031" cy="400110"/>
          </a:xfrm>
          <a:prstGeom prst="rect">
            <a:avLst/>
          </a:prstGeom>
          <a:noFill/>
          <a:ln w="9525">
            <a:noFill/>
            <a:miter lim="800000"/>
            <a:headEnd/>
            <a:tailEnd/>
          </a:ln>
        </p:spPr>
        <p:txBody>
          <a:bodyPr wrap="none">
            <a:prstTxWarp prst="textNoShape">
              <a:avLst/>
            </a:prstTxWarp>
            <a:spAutoFit/>
          </a:bodyPr>
          <a:lstStyle/>
          <a:p>
            <a:r>
              <a:rPr lang="en-US" sz="2000" b="0" dirty="0">
                <a:solidFill>
                  <a:schemeClr val="tx2"/>
                </a:solidFill>
                <a:latin typeface="Calibri"/>
              </a:rPr>
              <a:t>Known as “kitty”</a:t>
            </a:r>
          </a:p>
        </p:txBody>
      </p:sp>
      <p:sp>
        <p:nvSpPr>
          <p:cNvPr id="968712" name="Text Box 10"/>
          <p:cNvSpPr txBox="1">
            <a:spLocks noChangeArrowheads="1"/>
          </p:cNvSpPr>
          <p:nvPr/>
        </p:nvSpPr>
        <p:spPr bwMode="auto">
          <a:xfrm>
            <a:off x="4495800" y="2667000"/>
            <a:ext cx="2546966" cy="400110"/>
          </a:xfrm>
          <a:prstGeom prst="rect">
            <a:avLst/>
          </a:prstGeom>
          <a:noFill/>
          <a:ln w="9525">
            <a:noFill/>
            <a:miter lim="800000"/>
            <a:headEnd/>
            <a:tailEnd/>
          </a:ln>
        </p:spPr>
        <p:txBody>
          <a:bodyPr wrap="none">
            <a:prstTxWarp prst="textNoShape">
              <a:avLst/>
            </a:prstTxWarp>
            <a:spAutoFit/>
          </a:bodyPr>
          <a:lstStyle/>
          <a:p>
            <a:r>
              <a:rPr lang="en-US" sz="2000" b="0" dirty="0">
                <a:solidFill>
                  <a:srgbClr val="0C6034"/>
                </a:solidFill>
                <a:latin typeface="Calibri"/>
              </a:rPr>
              <a:t>“Look at the </a:t>
            </a:r>
            <a:r>
              <a:rPr lang="en-US" sz="2000" b="0" i="1" dirty="0" err="1">
                <a:solidFill>
                  <a:srgbClr val="0C6034"/>
                </a:solidFill>
                <a:latin typeface="Calibri"/>
              </a:rPr>
              <a:t>siamese</a:t>
            </a:r>
            <a:r>
              <a:rPr lang="en-US" sz="2000" b="0" dirty="0">
                <a:solidFill>
                  <a:srgbClr val="0C6034"/>
                </a:solidFill>
                <a:latin typeface="Calibri"/>
              </a:rPr>
              <a:t>!”</a:t>
            </a:r>
          </a:p>
        </p:txBody>
      </p:sp>
      <p:pic>
        <p:nvPicPr>
          <p:cNvPr id="968713" name="Picture 11"/>
          <p:cNvPicPr>
            <a:picLocks noChangeAspect="1" noChangeArrowheads="1"/>
          </p:cNvPicPr>
          <p:nvPr/>
        </p:nvPicPr>
        <p:blipFill>
          <a:blip r:embed="rId4"/>
          <a:srcRect/>
          <a:stretch>
            <a:fillRect/>
          </a:stretch>
        </p:blipFill>
        <p:spPr bwMode="auto">
          <a:xfrm>
            <a:off x="4114800" y="5562600"/>
            <a:ext cx="1038225" cy="1079500"/>
          </a:xfrm>
          <a:prstGeom prst="rect">
            <a:avLst/>
          </a:prstGeom>
          <a:noFill/>
          <a:ln w="9525">
            <a:noFill/>
            <a:miter lim="800000"/>
            <a:headEnd/>
            <a:tailEnd/>
          </a:ln>
        </p:spPr>
      </p:pic>
      <p:pic>
        <p:nvPicPr>
          <p:cNvPr id="968714" name="Picture 12"/>
          <p:cNvPicPr>
            <a:picLocks noChangeAspect="1" noChangeArrowheads="1"/>
          </p:cNvPicPr>
          <p:nvPr/>
        </p:nvPicPr>
        <p:blipFill>
          <a:blip r:embed="rId5"/>
          <a:srcRect/>
          <a:stretch>
            <a:fillRect/>
          </a:stretch>
        </p:blipFill>
        <p:spPr bwMode="auto">
          <a:xfrm>
            <a:off x="7467600" y="2590800"/>
            <a:ext cx="1270000" cy="1612900"/>
          </a:xfrm>
          <a:prstGeom prst="rect">
            <a:avLst/>
          </a:prstGeom>
          <a:noFill/>
          <a:ln w="9525">
            <a:noFill/>
            <a:miter lim="800000"/>
            <a:headEnd/>
            <a:tailEnd/>
          </a:ln>
        </p:spPr>
      </p:pic>
      <p:sp>
        <p:nvSpPr>
          <p:cNvPr id="968715" name="Line 13"/>
          <p:cNvSpPr>
            <a:spLocks noChangeShapeType="1"/>
          </p:cNvSpPr>
          <p:nvPr/>
        </p:nvSpPr>
        <p:spPr bwMode="auto">
          <a:xfrm flipH="1">
            <a:off x="4419600" y="3200400"/>
            <a:ext cx="3581400" cy="2590800"/>
          </a:xfrm>
          <a:prstGeom prst="line">
            <a:avLst/>
          </a:prstGeom>
          <a:noFill/>
          <a:ln w="63500">
            <a:solidFill>
              <a:srgbClr val="0C6034"/>
            </a:solidFill>
            <a:prstDash val="dash"/>
            <a:round/>
            <a:headEnd/>
            <a:tailEn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4"/>
          <p:cNvSpPr>
            <a:spLocks noGrp="1" noChangeArrowheads="1"/>
          </p:cNvSpPr>
          <p:nvPr>
            <p:ph type="title" idx="4294967295"/>
          </p:nvPr>
        </p:nvSpPr>
        <p:spPr>
          <a:xfrm>
            <a:off x="609600" y="0"/>
            <a:ext cx="7772400" cy="1143000"/>
          </a:xfrm>
          <a:noFill/>
        </p:spPr>
        <p:txBody>
          <a:bodyPr/>
          <a:lstStyle/>
          <a:p>
            <a:pPr eaLnBrk="1" hangingPunct="1"/>
            <a:r>
              <a:rPr lang="en-US" sz="3200"/>
              <a:t>Knowing what to guess</a:t>
            </a:r>
          </a:p>
        </p:txBody>
      </p:sp>
      <p:sp>
        <p:nvSpPr>
          <p:cNvPr id="970755" name="Rectangle 5"/>
          <p:cNvSpPr>
            <a:spLocks noGrp="1" noChangeArrowheads="1"/>
          </p:cNvSpPr>
          <p:nvPr>
            <p:ph type="body" idx="4294967295"/>
          </p:nvPr>
        </p:nvSpPr>
        <p:spPr>
          <a:xfrm>
            <a:off x="0" y="1219200"/>
            <a:ext cx="2819400" cy="533400"/>
          </a:xfrm>
          <a:noFill/>
        </p:spPr>
        <p:txBody>
          <a:bodyPr/>
          <a:lstStyle/>
          <a:p>
            <a:pPr eaLnBrk="1" hangingPunct="1">
              <a:buFontTx/>
              <a:buNone/>
            </a:pPr>
            <a:r>
              <a:rPr lang="en-US" sz="2400"/>
              <a:t>Social Cues</a:t>
            </a:r>
          </a:p>
        </p:txBody>
      </p:sp>
      <p:sp>
        <p:nvSpPr>
          <p:cNvPr id="970756" name="Rectangle 6"/>
          <p:cNvSpPr>
            <a:spLocks noChangeArrowheads="1"/>
          </p:cNvSpPr>
          <p:nvPr/>
        </p:nvSpPr>
        <p:spPr bwMode="auto">
          <a:xfrm>
            <a:off x="304800" y="1828800"/>
            <a:ext cx="8839200" cy="1600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200" b="0" dirty="0">
                <a:solidFill>
                  <a:srgbClr val="0C6034"/>
                </a:solidFill>
                <a:latin typeface="Calibri"/>
                <a:ea typeface="Osaka" pitchFamily="-1" charset="-128"/>
                <a:cs typeface="Osaka" pitchFamily="-1" charset="-128"/>
              </a:rPr>
              <a:t>Speakers will look at the novel thing they’re talking about</a:t>
            </a:r>
            <a:r>
              <a:rPr lang="en-US" sz="2200" b="0" dirty="0">
                <a:latin typeface="Calibri"/>
                <a:ea typeface="Osaka" pitchFamily="-1" charset="-128"/>
                <a:cs typeface="Osaka" pitchFamily="-1" charset="-128"/>
              </a:rPr>
              <a:t>: assume new word refers to object of speaker’s gaze (children do this by 18 months – Baldwin 1991)</a:t>
            </a:r>
            <a:endParaRPr lang="en-US" sz="2200" b="0" dirty="0">
              <a:solidFill>
                <a:srgbClr val="2AFF33"/>
              </a:solidFill>
              <a:latin typeface="Calibri"/>
              <a:ea typeface="Osaka" pitchFamily="-1" charset="-128"/>
              <a:cs typeface="Osaka" pitchFamily="-1" charset="-128"/>
            </a:endParaRPr>
          </a:p>
        </p:txBody>
      </p:sp>
      <p:pic>
        <p:nvPicPr>
          <p:cNvPr id="970757" name="Picture 7"/>
          <p:cNvPicPr>
            <a:picLocks noChangeAspect="1" noChangeArrowheads="1"/>
          </p:cNvPicPr>
          <p:nvPr/>
        </p:nvPicPr>
        <p:blipFill>
          <a:blip r:embed="rId3"/>
          <a:srcRect/>
          <a:stretch>
            <a:fillRect/>
          </a:stretch>
        </p:blipFill>
        <p:spPr bwMode="auto">
          <a:xfrm>
            <a:off x="6019800" y="4419600"/>
            <a:ext cx="2092325" cy="2076450"/>
          </a:xfrm>
          <a:prstGeom prst="rect">
            <a:avLst/>
          </a:prstGeom>
          <a:noFill/>
          <a:ln w="9525">
            <a:noFill/>
            <a:miter lim="800000"/>
            <a:headEnd/>
            <a:tailEnd/>
          </a:ln>
        </p:spPr>
      </p:pic>
      <p:sp>
        <p:nvSpPr>
          <p:cNvPr id="970758" name="AutoShape 8"/>
          <p:cNvSpPr>
            <a:spLocks noChangeArrowheads="1"/>
          </p:cNvSpPr>
          <p:nvPr/>
        </p:nvSpPr>
        <p:spPr bwMode="auto">
          <a:xfrm>
            <a:off x="457200" y="3505200"/>
            <a:ext cx="3886200" cy="2057400"/>
          </a:xfrm>
          <a:prstGeom prst="cloudCallout">
            <a:avLst>
              <a:gd name="adj1" fmla="val 106903"/>
              <a:gd name="adj2" fmla="val -9644"/>
            </a:avLst>
          </a:prstGeom>
          <a:noFill/>
          <a:ln w="9525">
            <a:solidFill>
              <a:schemeClr val="tx1"/>
            </a:solidFill>
            <a:round/>
            <a:headEnd/>
            <a:tailEnd/>
          </a:ln>
        </p:spPr>
        <p:txBody>
          <a:bodyPr wrap="none" anchor="ctr">
            <a:prstTxWarp prst="textNoShape">
              <a:avLst/>
            </a:prstTxWarp>
          </a:bodyPr>
          <a:lstStyle/>
          <a:p>
            <a:pPr algn="ctr"/>
            <a:r>
              <a:rPr lang="en-US" b="0" dirty="0">
                <a:solidFill>
                  <a:schemeClr val="tx2"/>
                </a:solidFill>
                <a:latin typeface="Calibri"/>
              </a:rPr>
              <a:t>Siamese = ????</a:t>
            </a:r>
          </a:p>
        </p:txBody>
      </p:sp>
      <p:sp>
        <p:nvSpPr>
          <p:cNvPr id="970759" name="Text Box 9"/>
          <p:cNvSpPr txBox="1">
            <a:spLocks noChangeArrowheads="1"/>
          </p:cNvSpPr>
          <p:nvPr/>
        </p:nvSpPr>
        <p:spPr bwMode="auto">
          <a:xfrm>
            <a:off x="2057400" y="5867400"/>
            <a:ext cx="1914031" cy="400110"/>
          </a:xfrm>
          <a:prstGeom prst="rect">
            <a:avLst/>
          </a:prstGeom>
          <a:noFill/>
          <a:ln w="9525">
            <a:noFill/>
            <a:miter lim="800000"/>
            <a:headEnd/>
            <a:tailEnd/>
          </a:ln>
        </p:spPr>
        <p:txBody>
          <a:bodyPr wrap="none">
            <a:prstTxWarp prst="textNoShape">
              <a:avLst/>
            </a:prstTxWarp>
            <a:spAutoFit/>
          </a:bodyPr>
          <a:lstStyle/>
          <a:p>
            <a:r>
              <a:rPr lang="en-US" sz="2000" b="0" dirty="0">
                <a:solidFill>
                  <a:schemeClr val="tx2"/>
                </a:solidFill>
                <a:latin typeface="Calibri"/>
              </a:rPr>
              <a:t>Known as “kitty”</a:t>
            </a:r>
          </a:p>
        </p:txBody>
      </p:sp>
      <p:sp>
        <p:nvSpPr>
          <p:cNvPr id="970760" name="Text Box 10"/>
          <p:cNvSpPr txBox="1">
            <a:spLocks noChangeArrowheads="1"/>
          </p:cNvSpPr>
          <p:nvPr/>
        </p:nvSpPr>
        <p:spPr bwMode="auto">
          <a:xfrm>
            <a:off x="4495800" y="2667000"/>
            <a:ext cx="2546966" cy="400110"/>
          </a:xfrm>
          <a:prstGeom prst="rect">
            <a:avLst/>
          </a:prstGeom>
          <a:noFill/>
          <a:ln w="9525">
            <a:noFill/>
            <a:miter lim="800000"/>
            <a:headEnd/>
            <a:tailEnd/>
          </a:ln>
        </p:spPr>
        <p:txBody>
          <a:bodyPr wrap="none">
            <a:prstTxWarp prst="textNoShape">
              <a:avLst/>
            </a:prstTxWarp>
            <a:spAutoFit/>
          </a:bodyPr>
          <a:lstStyle/>
          <a:p>
            <a:r>
              <a:rPr lang="en-US" sz="2000" b="0" dirty="0">
                <a:solidFill>
                  <a:srgbClr val="0C6034"/>
                </a:solidFill>
                <a:latin typeface="Calibri"/>
              </a:rPr>
              <a:t>“Look at the </a:t>
            </a:r>
            <a:r>
              <a:rPr lang="en-US" sz="2000" b="0" i="1" dirty="0" err="1">
                <a:solidFill>
                  <a:srgbClr val="0C6034"/>
                </a:solidFill>
                <a:latin typeface="Calibri"/>
              </a:rPr>
              <a:t>siamese</a:t>
            </a:r>
            <a:r>
              <a:rPr lang="en-US" sz="2000" b="0" dirty="0">
                <a:solidFill>
                  <a:srgbClr val="0C6034"/>
                </a:solidFill>
                <a:latin typeface="Calibri"/>
              </a:rPr>
              <a:t>!”</a:t>
            </a:r>
          </a:p>
        </p:txBody>
      </p:sp>
      <p:pic>
        <p:nvPicPr>
          <p:cNvPr id="970761" name="Picture 11"/>
          <p:cNvPicPr>
            <a:picLocks noChangeAspect="1" noChangeArrowheads="1"/>
          </p:cNvPicPr>
          <p:nvPr/>
        </p:nvPicPr>
        <p:blipFill>
          <a:blip r:embed="rId4"/>
          <a:srcRect/>
          <a:stretch>
            <a:fillRect/>
          </a:stretch>
        </p:blipFill>
        <p:spPr bwMode="auto">
          <a:xfrm>
            <a:off x="4114800" y="5562600"/>
            <a:ext cx="1038225" cy="1079500"/>
          </a:xfrm>
          <a:prstGeom prst="rect">
            <a:avLst/>
          </a:prstGeom>
          <a:noFill/>
          <a:ln w="9525">
            <a:noFill/>
            <a:miter lim="800000"/>
            <a:headEnd/>
            <a:tailEnd/>
          </a:ln>
        </p:spPr>
      </p:pic>
      <p:pic>
        <p:nvPicPr>
          <p:cNvPr id="970762" name="Picture 12"/>
          <p:cNvPicPr>
            <a:picLocks noChangeAspect="1" noChangeArrowheads="1"/>
          </p:cNvPicPr>
          <p:nvPr/>
        </p:nvPicPr>
        <p:blipFill>
          <a:blip r:embed="rId5"/>
          <a:srcRect/>
          <a:stretch>
            <a:fillRect/>
          </a:stretch>
        </p:blipFill>
        <p:spPr bwMode="auto">
          <a:xfrm>
            <a:off x="7467600" y="2590800"/>
            <a:ext cx="1270000" cy="1612900"/>
          </a:xfrm>
          <a:prstGeom prst="rect">
            <a:avLst/>
          </a:prstGeom>
          <a:noFill/>
          <a:ln w="9525">
            <a:noFill/>
            <a:miter lim="800000"/>
            <a:headEnd/>
            <a:tailEnd/>
          </a:ln>
        </p:spPr>
      </p:pic>
      <p:sp>
        <p:nvSpPr>
          <p:cNvPr id="970763" name="Line 13"/>
          <p:cNvSpPr>
            <a:spLocks noChangeShapeType="1"/>
          </p:cNvSpPr>
          <p:nvPr/>
        </p:nvSpPr>
        <p:spPr bwMode="auto">
          <a:xfrm flipH="1">
            <a:off x="4419600" y="3200400"/>
            <a:ext cx="3581400" cy="2590800"/>
          </a:xfrm>
          <a:prstGeom prst="line">
            <a:avLst/>
          </a:prstGeom>
          <a:noFill/>
          <a:ln w="63500">
            <a:solidFill>
              <a:srgbClr val="0C6034"/>
            </a:solidFill>
            <a:prstDash val="dash"/>
            <a:round/>
            <a:headEnd/>
            <a:tailEnd/>
          </a:ln>
        </p:spPr>
        <p:txBody>
          <a:bodyPr wrap="none" anchor="ctr">
            <a:prstTxWarp prst="textNoShape">
              <a:avLst/>
            </a:prstTxWarp>
          </a:bodyPr>
          <a:lstStyle/>
          <a:p>
            <a:endParaRPr lang="en-US" dirty="0">
              <a:latin typeface="Calibri"/>
            </a:endParaRPr>
          </a:p>
        </p:txBody>
      </p:sp>
      <p:sp>
        <p:nvSpPr>
          <p:cNvPr id="970764" name="Line 15"/>
          <p:cNvSpPr>
            <a:spLocks noChangeShapeType="1"/>
          </p:cNvSpPr>
          <p:nvPr/>
        </p:nvSpPr>
        <p:spPr bwMode="auto">
          <a:xfrm flipV="1">
            <a:off x="6858000" y="3352800"/>
            <a:ext cx="1143000" cy="1905000"/>
          </a:xfrm>
          <a:prstGeom prst="line">
            <a:avLst/>
          </a:prstGeom>
          <a:noFill/>
          <a:ln w="63500">
            <a:solidFill>
              <a:schemeClr val="tx2"/>
            </a:solidFill>
            <a:prstDash val="dash"/>
            <a:round/>
            <a:headEnd/>
            <a:tailEnd type="triangle" w="med" len="med"/>
          </a:ln>
        </p:spPr>
        <p:txBody>
          <a:bodyPr wrap="none" anchor="ct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2" name="Rectangle 4"/>
          <p:cNvSpPr>
            <a:spLocks noGrp="1" noChangeArrowheads="1"/>
          </p:cNvSpPr>
          <p:nvPr>
            <p:ph type="title" idx="4294967295"/>
          </p:nvPr>
        </p:nvSpPr>
        <p:spPr>
          <a:xfrm>
            <a:off x="609600" y="0"/>
            <a:ext cx="7772400" cy="1143000"/>
          </a:xfrm>
          <a:noFill/>
        </p:spPr>
        <p:txBody>
          <a:bodyPr/>
          <a:lstStyle/>
          <a:p>
            <a:pPr eaLnBrk="1" hangingPunct="1"/>
            <a:r>
              <a:rPr lang="en-US" sz="3200"/>
              <a:t>Knowing what to guess</a:t>
            </a:r>
          </a:p>
        </p:txBody>
      </p:sp>
      <p:sp>
        <p:nvSpPr>
          <p:cNvPr id="972803" name="Rectangle 5"/>
          <p:cNvSpPr>
            <a:spLocks noGrp="1" noChangeArrowheads="1"/>
          </p:cNvSpPr>
          <p:nvPr>
            <p:ph type="body" idx="4294967295"/>
          </p:nvPr>
        </p:nvSpPr>
        <p:spPr>
          <a:xfrm>
            <a:off x="0" y="1219200"/>
            <a:ext cx="2819400" cy="533400"/>
          </a:xfrm>
          <a:noFill/>
        </p:spPr>
        <p:txBody>
          <a:bodyPr/>
          <a:lstStyle/>
          <a:p>
            <a:pPr eaLnBrk="1" hangingPunct="1">
              <a:buFontTx/>
              <a:buNone/>
            </a:pPr>
            <a:r>
              <a:rPr lang="en-US" sz="2400"/>
              <a:t>Social Cues</a:t>
            </a:r>
          </a:p>
        </p:txBody>
      </p:sp>
      <p:pic>
        <p:nvPicPr>
          <p:cNvPr id="972804" name="Picture 7"/>
          <p:cNvPicPr>
            <a:picLocks noChangeAspect="1" noChangeArrowheads="1"/>
          </p:cNvPicPr>
          <p:nvPr/>
        </p:nvPicPr>
        <p:blipFill>
          <a:blip r:embed="rId3"/>
          <a:srcRect/>
          <a:stretch>
            <a:fillRect/>
          </a:stretch>
        </p:blipFill>
        <p:spPr bwMode="auto">
          <a:xfrm>
            <a:off x="6019800" y="4419600"/>
            <a:ext cx="2092325" cy="2076450"/>
          </a:xfrm>
          <a:prstGeom prst="rect">
            <a:avLst/>
          </a:prstGeom>
          <a:noFill/>
          <a:ln w="9525">
            <a:noFill/>
            <a:miter lim="800000"/>
            <a:headEnd/>
            <a:tailEnd/>
          </a:ln>
        </p:spPr>
      </p:pic>
      <p:sp>
        <p:nvSpPr>
          <p:cNvPr id="972805" name="AutoShape 8"/>
          <p:cNvSpPr>
            <a:spLocks noChangeArrowheads="1"/>
          </p:cNvSpPr>
          <p:nvPr/>
        </p:nvSpPr>
        <p:spPr bwMode="auto">
          <a:xfrm>
            <a:off x="457200" y="3505200"/>
            <a:ext cx="3886200" cy="2057400"/>
          </a:xfrm>
          <a:prstGeom prst="cloudCallout">
            <a:avLst>
              <a:gd name="adj1" fmla="val 106903"/>
              <a:gd name="adj2" fmla="val -9644"/>
            </a:avLst>
          </a:prstGeom>
          <a:noFill/>
          <a:ln w="9525">
            <a:solidFill>
              <a:schemeClr val="tx1"/>
            </a:solidFill>
            <a:round/>
            <a:headEnd/>
            <a:tailEnd/>
          </a:ln>
        </p:spPr>
        <p:txBody>
          <a:bodyPr wrap="none" anchor="ctr">
            <a:prstTxWarp prst="textNoShape">
              <a:avLst/>
            </a:prstTxWarp>
          </a:bodyPr>
          <a:lstStyle/>
          <a:p>
            <a:pPr algn="ctr"/>
            <a:r>
              <a:rPr lang="en-US" b="0" dirty="0">
                <a:solidFill>
                  <a:schemeClr val="tx2"/>
                </a:solidFill>
                <a:latin typeface="Calibri"/>
              </a:rPr>
              <a:t>Siamese = ????</a:t>
            </a:r>
          </a:p>
        </p:txBody>
      </p:sp>
      <p:sp>
        <p:nvSpPr>
          <p:cNvPr id="972806" name="Text Box 9"/>
          <p:cNvSpPr txBox="1">
            <a:spLocks noChangeArrowheads="1"/>
          </p:cNvSpPr>
          <p:nvPr/>
        </p:nvSpPr>
        <p:spPr bwMode="auto">
          <a:xfrm>
            <a:off x="2057400" y="5867400"/>
            <a:ext cx="1914031" cy="400110"/>
          </a:xfrm>
          <a:prstGeom prst="rect">
            <a:avLst/>
          </a:prstGeom>
          <a:noFill/>
          <a:ln w="9525">
            <a:noFill/>
            <a:miter lim="800000"/>
            <a:headEnd/>
            <a:tailEnd/>
          </a:ln>
        </p:spPr>
        <p:txBody>
          <a:bodyPr wrap="none">
            <a:prstTxWarp prst="textNoShape">
              <a:avLst/>
            </a:prstTxWarp>
            <a:spAutoFit/>
          </a:bodyPr>
          <a:lstStyle/>
          <a:p>
            <a:r>
              <a:rPr lang="en-US" sz="2000" b="0" dirty="0">
                <a:solidFill>
                  <a:schemeClr val="tx2"/>
                </a:solidFill>
                <a:latin typeface="Calibri"/>
              </a:rPr>
              <a:t>Known as “kitty”</a:t>
            </a:r>
          </a:p>
        </p:txBody>
      </p:sp>
      <p:sp>
        <p:nvSpPr>
          <p:cNvPr id="972807" name="Text Box 10"/>
          <p:cNvSpPr txBox="1">
            <a:spLocks noChangeArrowheads="1"/>
          </p:cNvSpPr>
          <p:nvPr/>
        </p:nvSpPr>
        <p:spPr bwMode="auto">
          <a:xfrm>
            <a:off x="4495800" y="2667000"/>
            <a:ext cx="2546966" cy="400110"/>
          </a:xfrm>
          <a:prstGeom prst="rect">
            <a:avLst/>
          </a:prstGeom>
          <a:noFill/>
          <a:ln w="9525">
            <a:noFill/>
            <a:miter lim="800000"/>
            <a:headEnd/>
            <a:tailEnd/>
          </a:ln>
        </p:spPr>
        <p:txBody>
          <a:bodyPr wrap="none">
            <a:prstTxWarp prst="textNoShape">
              <a:avLst/>
            </a:prstTxWarp>
            <a:spAutoFit/>
          </a:bodyPr>
          <a:lstStyle/>
          <a:p>
            <a:r>
              <a:rPr lang="en-US" sz="2000" b="0" dirty="0">
                <a:solidFill>
                  <a:srgbClr val="0C6034"/>
                </a:solidFill>
                <a:latin typeface="Calibri"/>
              </a:rPr>
              <a:t>“Look at the </a:t>
            </a:r>
            <a:r>
              <a:rPr lang="en-US" sz="2000" b="0" i="1" dirty="0" err="1">
                <a:solidFill>
                  <a:srgbClr val="0C6034"/>
                </a:solidFill>
                <a:latin typeface="Calibri"/>
              </a:rPr>
              <a:t>siamese</a:t>
            </a:r>
            <a:r>
              <a:rPr lang="en-US" sz="2000" b="0" dirty="0">
                <a:solidFill>
                  <a:srgbClr val="0C6034"/>
                </a:solidFill>
                <a:latin typeface="Calibri"/>
              </a:rPr>
              <a:t>!”</a:t>
            </a:r>
          </a:p>
        </p:txBody>
      </p:sp>
      <p:pic>
        <p:nvPicPr>
          <p:cNvPr id="972808" name="Picture 11"/>
          <p:cNvPicPr>
            <a:picLocks noChangeAspect="1" noChangeArrowheads="1"/>
          </p:cNvPicPr>
          <p:nvPr/>
        </p:nvPicPr>
        <p:blipFill>
          <a:blip r:embed="rId4"/>
          <a:srcRect/>
          <a:stretch>
            <a:fillRect/>
          </a:stretch>
        </p:blipFill>
        <p:spPr bwMode="auto">
          <a:xfrm>
            <a:off x="4114800" y="5562600"/>
            <a:ext cx="1038225" cy="1079500"/>
          </a:xfrm>
          <a:prstGeom prst="rect">
            <a:avLst/>
          </a:prstGeom>
          <a:noFill/>
          <a:ln w="9525">
            <a:noFill/>
            <a:miter lim="800000"/>
            <a:headEnd/>
            <a:tailEnd/>
          </a:ln>
        </p:spPr>
      </p:pic>
      <p:pic>
        <p:nvPicPr>
          <p:cNvPr id="972809" name="Picture 12"/>
          <p:cNvPicPr>
            <a:picLocks noChangeAspect="1" noChangeArrowheads="1"/>
          </p:cNvPicPr>
          <p:nvPr/>
        </p:nvPicPr>
        <p:blipFill>
          <a:blip r:embed="rId5"/>
          <a:srcRect/>
          <a:stretch>
            <a:fillRect/>
          </a:stretch>
        </p:blipFill>
        <p:spPr bwMode="auto">
          <a:xfrm>
            <a:off x="7467600" y="2590800"/>
            <a:ext cx="1270000" cy="1612900"/>
          </a:xfrm>
          <a:prstGeom prst="rect">
            <a:avLst/>
          </a:prstGeom>
          <a:noFill/>
          <a:ln w="9525">
            <a:noFill/>
            <a:miter lim="800000"/>
            <a:headEnd/>
            <a:tailEnd/>
          </a:ln>
        </p:spPr>
      </p:pic>
      <p:sp>
        <p:nvSpPr>
          <p:cNvPr id="972810" name="Line 13"/>
          <p:cNvSpPr>
            <a:spLocks noChangeShapeType="1"/>
          </p:cNvSpPr>
          <p:nvPr/>
        </p:nvSpPr>
        <p:spPr bwMode="auto">
          <a:xfrm flipH="1">
            <a:off x="4419600" y="3200400"/>
            <a:ext cx="3581400" cy="2590800"/>
          </a:xfrm>
          <a:prstGeom prst="line">
            <a:avLst/>
          </a:prstGeom>
          <a:noFill/>
          <a:ln w="63500">
            <a:solidFill>
              <a:srgbClr val="0C6034"/>
            </a:solidFill>
            <a:prstDash val="dash"/>
            <a:round/>
            <a:headEnd/>
            <a:tailEnd/>
          </a:ln>
        </p:spPr>
        <p:txBody>
          <a:bodyPr wrap="none" anchor="ctr">
            <a:prstTxWarp prst="textNoShape">
              <a:avLst/>
            </a:prstTxWarp>
          </a:bodyPr>
          <a:lstStyle/>
          <a:p>
            <a:endParaRPr lang="en-US" dirty="0">
              <a:latin typeface="Calibri"/>
            </a:endParaRPr>
          </a:p>
        </p:txBody>
      </p:sp>
      <p:sp>
        <p:nvSpPr>
          <p:cNvPr id="972811" name="Line 14"/>
          <p:cNvSpPr>
            <a:spLocks noChangeShapeType="1"/>
          </p:cNvSpPr>
          <p:nvPr/>
        </p:nvSpPr>
        <p:spPr bwMode="auto">
          <a:xfrm flipH="1">
            <a:off x="5029200" y="5257800"/>
            <a:ext cx="1828800" cy="457200"/>
          </a:xfrm>
          <a:prstGeom prst="line">
            <a:avLst/>
          </a:prstGeom>
          <a:noFill/>
          <a:ln w="63500">
            <a:solidFill>
              <a:schemeClr val="tx2"/>
            </a:solidFill>
            <a:prstDash val="dash"/>
            <a:round/>
            <a:headEnd/>
            <a:tailEnd type="triangle" w="med" len="med"/>
          </a:ln>
        </p:spPr>
        <p:txBody>
          <a:bodyPr wrap="none" anchor="ctr">
            <a:prstTxWarp prst="textNoShape">
              <a:avLst/>
            </a:prstTxWarp>
          </a:bodyPr>
          <a:lstStyle/>
          <a:p>
            <a:endParaRPr lang="en-US" dirty="0">
              <a:latin typeface="Calibri"/>
            </a:endParaRPr>
          </a:p>
        </p:txBody>
      </p:sp>
      <p:sp>
        <p:nvSpPr>
          <p:cNvPr id="972812" name="Rectangle 6"/>
          <p:cNvSpPr>
            <a:spLocks noChangeArrowheads="1"/>
          </p:cNvSpPr>
          <p:nvPr/>
        </p:nvSpPr>
        <p:spPr bwMode="auto">
          <a:xfrm>
            <a:off x="304800" y="1828800"/>
            <a:ext cx="8839200" cy="1600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200" b="0" dirty="0">
                <a:solidFill>
                  <a:srgbClr val="0C6034"/>
                </a:solidFill>
                <a:latin typeface="Calibri"/>
                <a:ea typeface="Osaka" pitchFamily="-1" charset="-128"/>
                <a:cs typeface="Osaka" pitchFamily="-1" charset="-128"/>
              </a:rPr>
              <a:t>Speakers will look at the novel thing they’re talking about</a:t>
            </a:r>
            <a:r>
              <a:rPr lang="en-US" sz="2200" b="0" dirty="0">
                <a:latin typeface="Calibri"/>
                <a:ea typeface="Osaka" pitchFamily="-1" charset="-128"/>
                <a:cs typeface="Osaka" pitchFamily="-1" charset="-128"/>
              </a:rPr>
              <a:t>: assume new word refers to object of speaker’s gaze (children do this by 18 months – Baldwin 1991)</a:t>
            </a:r>
            <a:endParaRPr lang="en-US" sz="2200" b="0" dirty="0">
              <a:solidFill>
                <a:srgbClr val="2AFF33"/>
              </a:solidFill>
              <a:latin typeface="Calibri"/>
              <a:ea typeface="Osaka" pitchFamily="-1" charset="-128"/>
              <a:cs typeface="Osaka"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Grp="1" noChangeArrowheads="1"/>
          </p:cNvSpPr>
          <p:nvPr>
            <p:ph type="title" idx="4294967295"/>
          </p:nvPr>
        </p:nvSpPr>
        <p:spPr/>
        <p:txBody>
          <a:bodyPr/>
          <a:lstStyle/>
          <a:p>
            <a:pPr eaLnBrk="1" hangingPunct="1"/>
            <a:r>
              <a:rPr lang="en-US" sz="3200"/>
              <a:t>Announcements</a:t>
            </a:r>
          </a:p>
        </p:txBody>
      </p:sp>
      <p:sp>
        <p:nvSpPr>
          <p:cNvPr id="945155" name="Rectangle 3"/>
          <p:cNvSpPr>
            <a:spLocks noGrp="1" noChangeArrowheads="1"/>
          </p:cNvSpPr>
          <p:nvPr>
            <p:ph type="body" idx="4294967295"/>
          </p:nvPr>
        </p:nvSpPr>
        <p:spPr>
          <a:xfrm>
            <a:off x="228600" y="1828800"/>
            <a:ext cx="8610600" cy="4114800"/>
          </a:xfrm>
        </p:spPr>
        <p:txBody>
          <a:bodyPr/>
          <a:lstStyle/>
          <a:p>
            <a:pPr eaLnBrk="1" hangingPunct="1">
              <a:buFontTx/>
              <a:buNone/>
            </a:pPr>
            <a:r>
              <a:rPr lang="en-US" sz="2400" dirty="0" smtClean="0"/>
              <a:t>Be </a:t>
            </a:r>
            <a:r>
              <a:rPr lang="en-US" sz="2400" dirty="0"/>
              <a:t>working on HW2 (due 2</a:t>
            </a:r>
            <a:r>
              <a:rPr lang="en-US" sz="2400" dirty="0" smtClean="0"/>
              <a:t>/</a:t>
            </a:r>
            <a:r>
              <a:rPr lang="en-US" sz="2400" dirty="0" smtClean="0"/>
              <a:t>21</a:t>
            </a:r>
            <a:r>
              <a:rPr lang="en-US" sz="2400" dirty="0" smtClean="0"/>
              <a:t>/</a:t>
            </a:r>
            <a:r>
              <a:rPr lang="en-US" sz="2400" dirty="0"/>
              <a:t>13)</a:t>
            </a:r>
          </a:p>
          <a:p>
            <a:pPr eaLnBrk="1" hangingPunct="1">
              <a:buFontTx/>
              <a:buNone/>
            </a:pPr>
            <a:r>
              <a:rPr lang="en-US" sz="2400" dirty="0"/>
              <a:t>	- Note: Remember that working in a group can be very beneficial</a:t>
            </a:r>
            <a:r>
              <a:rPr lang="en-US" sz="2400" dirty="0" smtClean="0"/>
              <a:t>. </a:t>
            </a:r>
          </a:p>
          <a:p>
            <a:pPr eaLnBrk="1" hangingPunct="1">
              <a:buFontTx/>
              <a:buNone/>
            </a:pPr>
            <a:endParaRPr lang="en-US" sz="2400" dirty="0"/>
          </a:p>
          <a:p>
            <a:pPr eaLnBrk="1" hangingPunct="1">
              <a:buFontTx/>
              <a:buNone/>
            </a:pPr>
            <a:r>
              <a:rPr lang="en-US" sz="2400" dirty="0" smtClean="0"/>
              <a:t>Be working on the lexical development review questions</a:t>
            </a:r>
            <a:endParaRPr lang="en-US" sz="2400" dirty="0"/>
          </a:p>
          <a:p>
            <a:pPr eaLnBrk="1" hangingPunct="1">
              <a:buFontTx/>
              <a:buNone/>
            </a:pP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4"/>
          <p:cNvSpPr>
            <a:spLocks noGrp="1" noChangeArrowheads="1"/>
          </p:cNvSpPr>
          <p:nvPr>
            <p:ph type="title" idx="4294967295"/>
          </p:nvPr>
        </p:nvSpPr>
        <p:spPr>
          <a:xfrm>
            <a:off x="609600" y="0"/>
            <a:ext cx="7772400" cy="1143000"/>
          </a:xfrm>
          <a:noFill/>
        </p:spPr>
        <p:txBody>
          <a:bodyPr/>
          <a:lstStyle/>
          <a:p>
            <a:pPr eaLnBrk="1" hangingPunct="1"/>
            <a:r>
              <a:rPr lang="en-US" sz="3200"/>
              <a:t>Knowing what to guess</a:t>
            </a:r>
          </a:p>
        </p:txBody>
      </p:sp>
      <p:sp>
        <p:nvSpPr>
          <p:cNvPr id="974851" name="Rectangle 5"/>
          <p:cNvSpPr>
            <a:spLocks noGrp="1" noChangeArrowheads="1"/>
          </p:cNvSpPr>
          <p:nvPr>
            <p:ph type="body" idx="4294967295"/>
          </p:nvPr>
        </p:nvSpPr>
        <p:spPr>
          <a:xfrm>
            <a:off x="0" y="1219200"/>
            <a:ext cx="2819400" cy="533400"/>
          </a:xfrm>
          <a:noFill/>
        </p:spPr>
        <p:txBody>
          <a:bodyPr/>
          <a:lstStyle/>
          <a:p>
            <a:pPr eaLnBrk="1" hangingPunct="1">
              <a:buFontTx/>
              <a:buNone/>
            </a:pPr>
            <a:r>
              <a:rPr lang="en-US" sz="2400"/>
              <a:t>Social Cues</a:t>
            </a:r>
          </a:p>
        </p:txBody>
      </p:sp>
      <p:pic>
        <p:nvPicPr>
          <p:cNvPr id="974852" name="Picture 7"/>
          <p:cNvPicPr>
            <a:picLocks noChangeAspect="1" noChangeArrowheads="1"/>
          </p:cNvPicPr>
          <p:nvPr/>
        </p:nvPicPr>
        <p:blipFill>
          <a:blip r:embed="rId3"/>
          <a:srcRect/>
          <a:stretch>
            <a:fillRect/>
          </a:stretch>
        </p:blipFill>
        <p:spPr bwMode="auto">
          <a:xfrm>
            <a:off x="6019800" y="4419600"/>
            <a:ext cx="2092325" cy="2076450"/>
          </a:xfrm>
          <a:prstGeom prst="rect">
            <a:avLst/>
          </a:prstGeom>
          <a:noFill/>
          <a:ln w="9525">
            <a:noFill/>
            <a:miter lim="800000"/>
            <a:headEnd/>
            <a:tailEnd/>
          </a:ln>
        </p:spPr>
      </p:pic>
      <p:sp>
        <p:nvSpPr>
          <p:cNvPr id="974853" name="AutoShape 8"/>
          <p:cNvSpPr>
            <a:spLocks noChangeArrowheads="1"/>
          </p:cNvSpPr>
          <p:nvPr/>
        </p:nvSpPr>
        <p:spPr bwMode="auto">
          <a:xfrm>
            <a:off x="457200" y="3505200"/>
            <a:ext cx="3886200" cy="2057400"/>
          </a:xfrm>
          <a:prstGeom prst="cloudCallout">
            <a:avLst>
              <a:gd name="adj1" fmla="val 106903"/>
              <a:gd name="adj2" fmla="val -9644"/>
            </a:avLst>
          </a:prstGeom>
          <a:noFill/>
          <a:ln w="9525">
            <a:solidFill>
              <a:schemeClr val="tx1"/>
            </a:solidFill>
            <a:round/>
            <a:headEnd/>
            <a:tailEnd/>
          </a:ln>
        </p:spPr>
        <p:txBody>
          <a:bodyPr wrap="none" anchor="ctr">
            <a:prstTxWarp prst="textNoShape">
              <a:avLst/>
            </a:prstTxWarp>
          </a:bodyPr>
          <a:lstStyle/>
          <a:p>
            <a:pPr algn="ctr"/>
            <a:r>
              <a:rPr lang="en-US" b="0" dirty="0">
                <a:solidFill>
                  <a:schemeClr val="tx2"/>
                </a:solidFill>
                <a:latin typeface="Calibri"/>
              </a:rPr>
              <a:t>Siamese =     =        </a:t>
            </a:r>
          </a:p>
        </p:txBody>
      </p:sp>
      <p:sp>
        <p:nvSpPr>
          <p:cNvPr id="974854" name="Text Box 9"/>
          <p:cNvSpPr txBox="1">
            <a:spLocks noChangeArrowheads="1"/>
          </p:cNvSpPr>
          <p:nvPr/>
        </p:nvSpPr>
        <p:spPr bwMode="auto">
          <a:xfrm>
            <a:off x="2057400" y="5867400"/>
            <a:ext cx="1914031" cy="400110"/>
          </a:xfrm>
          <a:prstGeom prst="rect">
            <a:avLst/>
          </a:prstGeom>
          <a:noFill/>
          <a:ln w="9525">
            <a:noFill/>
            <a:miter lim="800000"/>
            <a:headEnd/>
            <a:tailEnd/>
          </a:ln>
        </p:spPr>
        <p:txBody>
          <a:bodyPr wrap="none">
            <a:prstTxWarp prst="textNoShape">
              <a:avLst/>
            </a:prstTxWarp>
            <a:spAutoFit/>
          </a:bodyPr>
          <a:lstStyle/>
          <a:p>
            <a:r>
              <a:rPr lang="en-US" sz="2000" b="0" dirty="0">
                <a:solidFill>
                  <a:schemeClr val="tx2"/>
                </a:solidFill>
                <a:latin typeface="Calibri"/>
              </a:rPr>
              <a:t>Known as “kitty”</a:t>
            </a:r>
          </a:p>
        </p:txBody>
      </p:sp>
      <p:sp>
        <p:nvSpPr>
          <p:cNvPr id="974855" name="Text Box 10"/>
          <p:cNvSpPr txBox="1">
            <a:spLocks noChangeArrowheads="1"/>
          </p:cNvSpPr>
          <p:nvPr/>
        </p:nvSpPr>
        <p:spPr bwMode="auto">
          <a:xfrm>
            <a:off x="4495800" y="2667000"/>
            <a:ext cx="2546966" cy="400110"/>
          </a:xfrm>
          <a:prstGeom prst="rect">
            <a:avLst/>
          </a:prstGeom>
          <a:noFill/>
          <a:ln w="9525">
            <a:noFill/>
            <a:miter lim="800000"/>
            <a:headEnd/>
            <a:tailEnd/>
          </a:ln>
        </p:spPr>
        <p:txBody>
          <a:bodyPr wrap="none">
            <a:prstTxWarp prst="textNoShape">
              <a:avLst/>
            </a:prstTxWarp>
            <a:spAutoFit/>
          </a:bodyPr>
          <a:lstStyle/>
          <a:p>
            <a:r>
              <a:rPr lang="en-US" sz="2000" b="0" dirty="0">
                <a:solidFill>
                  <a:srgbClr val="0C6034"/>
                </a:solidFill>
                <a:latin typeface="Calibri"/>
              </a:rPr>
              <a:t>“Look at the </a:t>
            </a:r>
            <a:r>
              <a:rPr lang="en-US" sz="2000" b="0" i="1" dirty="0" err="1">
                <a:solidFill>
                  <a:srgbClr val="0C6034"/>
                </a:solidFill>
                <a:latin typeface="Calibri"/>
              </a:rPr>
              <a:t>siamese</a:t>
            </a:r>
            <a:r>
              <a:rPr lang="en-US" sz="2000" b="0" dirty="0">
                <a:solidFill>
                  <a:srgbClr val="0C6034"/>
                </a:solidFill>
                <a:latin typeface="Calibri"/>
              </a:rPr>
              <a:t>!”</a:t>
            </a:r>
          </a:p>
        </p:txBody>
      </p:sp>
      <p:pic>
        <p:nvPicPr>
          <p:cNvPr id="974856" name="Picture 11"/>
          <p:cNvPicPr>
            <a:picLocks noChangeAspect="1" noChangeArrowheads="1"/>
          </p:cNvPicPr>
          <p:nvPr/>
        </p:nvPicPr>
        <p:blipFill>
          <a:blip r:embed="rId4"/>
          <a:srcRect/>
          <a:stretch>
            <a:fillRect/>
          </a:stretch>
        </p:blipFill>
        <p:spPr bwMode="auto">
          <a:xfrm>
            <a:off x="4114800" y="5562600"/>
            <a:ext cx="1038225" cy="1079500"/>
          </a:xfrm>
          <a:prstGeom prst="rect">
            <a:avLst/>
          </a:prstGeom>
          <a:noFill/>
          <a:ln w="9525">
            <a:noFill/>
            <a:miter lim="800000"/>
            <a:headEnd/>
            <a:tailEnd/>
          </a:ln>
        </p:spPr>
      </p:pic>
      <p:pic>
        <p:nvPicPr>
          <p:cNvPr id="974857" name="Picture 12"/>
          <p:cNvPicPr>
            <a:picLocks noChangeAspect="1" noChangeArrowheads="1"/>
          </p:cNvPicPr>
          <p:nvPr/>
        </p:nvPicPr>
        <p:blipFill>
          <a:blip r:embed="rId5"/>
          <a:srcRect/>
          <a:stretch>
            <a:fillRect/>
          </a:stretch>
        </p:blipFill>
        <p:spPr bwMode="auto">
          <a:xfrm>
            <a:off x="7467600" y="2590800"/>
            <a:ext cx="1270000" cy="1612900"/>
          </a:xfrm>
          <a:prstGeom prst="rect">
            <a:avLst/>
          </a:prstGeom>
          <a:noFill/>
          <a:ln w="9525">
            <a:noFill/>
            <a:miter lim="800000"/>
            <a:headEnd/>
            <a:tailEnd/>
          </a:ln>
        </p:spPr>
      </p:pic>
      <p:sp>
        <p:nvSpPr>
          <p:cNvPr id="974858" name="Line 13"/>
          <p:cNvSpPr>
            <a:spLocks noChangeShapeType="1"/>
          </p:cNvSpPr>
          <p:nvPr/>
        </p:nvSpPr>
        <p:spPr bwMode="auto">
          <a:xfrm flipH="1">
            <a:off x="4419600" y="3200400"/>
            <a:ext cx="3581400" cy="2590800"/>
          </a:xfrm>
          <a:prstGeom prst="line">
            <a:avLst/>
          </a:prstGeom>
          <a:noFill/>
          <a:ln w="63500">
            <a:solidFill>
              <a:srgbClr val="0C6034"/>
            </a:solidFill>
            <a:prstDash val="dash"/>
            <a:round/>
            <a:headEnd/>
            <a:tailEnd/>
          </a:ln>
        </p:spPr>
        <p:txBody>
          <a:bodyPr wrap="none" anchor="ctr">
            <a:prstTxWarp prst="textNoShape">
              <a:avLst/>
            </a:prstTxWarp>
          </a:bodyPr>
          <a:lstStyle/>
          <a:p>
            <a:endParaRPr lang="en-US" dirty="0">
              <a:latin typeface="Calibri"/>
            </a:endParaRPr>
          </a:p>
        </p:txBody>
      </p:sp>
      <p:sp>
        <p:nvSpPr>
          <p:cNvPr id="974859" name="Line 14"/>
          <p:cNvSpPr>
            <a:spLocks noChangeShapeType="1"/>
          </p:cNvSpPr>
          <p:nvPr/>
        </p:nvSpPr>
        <p:spPr bwMode="auto">
          <a:xfrm flipH="1">
            <a:off x="5029200" y="5257800"/>
            <a:ext cx="1828800" cy="457200"/>
          </a:xfrm>
          <a:prstGeom prst="line">
            <a:avLst/>
          </a:prstGeom>
          <a:noFill/>
          <a:ln w="63500">
            <a:solidFill>
              <a:schemeClr val="tx2"/>
            </a:solidFill>
            <a:prstDash val="dash"/>
            <a:round/>
            <a:headEnd/>
            <a:tailEnd type="triangle" w="med" len="med"/>
          </a:ln>
        </p:spPr>
        <p:txBody>
          <a:bodyPr wrap="none" anchor="ctr">
            <a:prstTxWarp prst="textNoShape">
              <a:avLst/>
            </a:prstTxWarp>
          </a:bodyPr>
          <a:lstStyle/>
          <a:p>
            <a:endParaRPr lang="en-US" dirty="0">
              <a:latin typeface="Calibri"/>
            </a:endParaRPr>
          </a:p>
        </p:txBody>
      </p:sp>
      <p:pic>
        <p:nvPicPr>
          <p:cNvPr id="974860" name="Picture 15"/>
          <p:cNvPicPr>
            <a:picLocks noChangeAspect="1" noChangeArrowheads="1"/>
          </p:cNvPicPr>
          <p:nvPr/>
        </p:nvPicPr>
        <p:blipFill>
          <a:blip r:embed="rId4"/>
          <a:srcRect/>
          <a:stretch>
            <a:fillRect/>
          </a:stretch>
        </p:blipFill>
        <p:spPr bwMode="auto">
          <a:xfrm>
            <a:off x="2743200" y="4038600"/>
            <a:ext cx="1038225" cy="1079500"/>
          </a:xfrm>
          <a:prstGeom prst="rect">
            <a:avLst/>
          </a:prstGeom>
          <a:noFill/>
          <a:ln w="9525">
            <a:noFill/>
            <a:miter lim="800000"/>
            <a:headEnd/>
            <a:tailEnd/>
          </a:ln>
        </p:spPr>
      </p:pic>
      <p:sp>
        <p:nvSpPr>
          <p:cNvPr id="974861" name="Rectangle 6"/>
          <p:cNvSpPr>
            <a:spLocks noChangeArrowheads="1"/>
          </p:cNvSpPr>
          <p:nvPr/>
        </p:nvSpPr>
        <p:spPr bwMode="auto">
          <a:xfrm>
            <a:off x="304800" y="1828800"/>
            <a:ext cx="8839200" cy="1600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200" b="0" dirty="0">
                <a:solidFill>
                  <a:srgbClr val="0C6034"/>
                </a:solidFill>
                <a:latin typeface="Calibri"/>
                <a:ea typeface="Osaka" pitchFamily="-1" charset="-128"/>
                <a:cs typeface="Osaka" pitchFamily="-1" charset="-128"/>
              </a:rPr>
              <a:t>Speakers will look at the novel thing they’re talking about</a:t>
            </a:r>
            <a:r>
              <a:rPr lang="en-US" sz="2200" b="0" dirty="0">
                <a:latin typeface="Calibri"/>
                <a:ea typeface="Osaka" pitchFamily="-1" charset="-128"/>
                <a:cs typeface="Osaka" pitchFamily="-1" charset="-128"/>
              </a:rPr>
              <a:t>: assume new word refers to object of speaker’s gaze (children do this by 18 months – Baldwin 1991)</a:t>
            </a:r>
            <a:endParaRPr lang="en-US" sz="2200" b="0" dirty="0">
              <a:solidFill>
                <a:srgbClr val="2AFF33"/>
              </a:solidFill>
              <a:latin typeface="Calibri"/>
              <a:ea typeface="Osaka" pitchFamily="-1" charset="-128"/>
              <a:cs typeface="Osaka"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tx2"/>
                </a:solidFill>
                <a:effectLst/>
                <a:uLnTx/>
                <a:uFillTx/>
                <a:latin typeface="Calibri"/>
                <a:ea typeface="+mj-ea"/>
                <a:cs typeface="+mj-cs"/>
              </a:rPr>
              <a:t>Knowing what to guess</a:t>
            </a:r>
          </a:p>
        </p:txBody>
      </p:sp>
      <p:sp>
        <p:nvSpPr>
          <p:cNvPr id="3" name="Rectangle 5"/>
          <p:cNvSpPr txBox="1">
            <a:spLocks noChangeArrowheads="1"/>
          </p:cNvSpPr>
          <p:nvPr/>
        </p:nvSpPr>
        <p:spPr bwMode="auto">
          <a:xfrm>
            <a:off x="0" y="1219200"/>
            <a:ext cx="2819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a:ln>
                  <a:noFill/>
                </a:ln>
                <a:solidFill>
                  <a:schemeClr val="tx1"/>
                </a:solidFill>
                <a:effectLst/>
                <a:uLnTx/>
                <a:uFillTx/>
                <a:latin typeface="Calibri"/>
                <a:ea typeface="+mn-ea"/>
                <a:cs typeface="+mn-cs"/>
              </a:rPr>
              <a:t>Social Cues</a:t>
            </a:r>
          </a:p>
        </p:txBody>
      </p:sp>
      <p:pic>
        <p:nvPicPr>
          <p:cNvPr id="4" name="Picture 7"/>
          <p:cNvPicPr>
            <a:picLocks noChangeAspect="1" noChangeArrowheads="1"/>
          </p:cNvPicPr>
          <p:nvPr/>
        </p:nvPicPr>
        <p:blipFill>
          <a:blip r:embed="rId2"/>
          <a:srcRect/>
          <a:stretch>
            <a:fillRect/>
          </a:stretch>
        </p:blipFill>
        <p:spPr bwMode="auto">
          <a:xfrm>
            <a:off x="6019800" y="4419600"/>
            <a:ext cx="2092325" cy="2076450"/>
          </a:xfrm>
          <a:prstGeom prst="rect">
            <a:avLst/>
          </a:prstGeom>
          <a:noFill/>
          <a:ln w="9525">
            <a:noFill/>
            <a:miter lim="800000"/>
            <a:headEnd/>
            <a:tailEnd/>
          </a:ln>
        </p:spPr>
      </p:pic>
      <p:sp>
        <p:nvSpPr>
          <p:cNvPr id="5" name="AutoShape 8"/>
          <p:cNvSpPr>
            <a:spLocks noChangeArrowheads="1"/>
          </p:cNvSpPr>
          <p:nvPr/>
        </p:nvSpPr>
        <p:spPr bwMode="auto">
          <a:xfrm>
            <a:off x="457200" y="3505200"/>
            <a:ext cx="3886200" cy="2057400"/>
          </a:xfrm>
          <a:prstGeom prst="cloudCallout">
            <a:avLst>
              <a:gd name="adj1" fmla="val 106903"/>
              <a:gd name="adj2" fmla="val -9644"/>
            </a:avLst>
          </a:prstGeom>
          <a:noFill/>
          <a:ln w="9525">
            <a:solidFill>
              <a:schemeClr val="tx1"/>
            </a:solidFill>
            <a:round/>
            <a:headEnd/>
            <a:tailEnd/>
          </a:ln>
        </p:spPr>
        <p:txBody>
          <a:bodyPr wrap="none" anchor="ctr">
            <a:prstTxWarp prst="textNoShape">
              <a:avLst/>
            </a:prstTxWarp>
          </a:bodyPr>
          <a:lstStyle/>
          <a:p>
            <a:pPr algn="ctr"/>
            <a:r>
              <a:rPr lang="en-US" b="0" dirty="0">
                <a:solidFill>
                  <a:schemeClr val="tx2"/>
                </a:solidFill>
                <a:latin typeface="Calibri"/>
              </a:rPr>
              <a:t>Siamese =     =        </a:t>
            </a:r>
          </a:p>
        </p:txBody>
      </p:sp>
      <p:sp>
        <p:nvSpPr>
          <p:cNvPr id="6" name="Text Box 9"/>
          <p:cNvSpPr txBox="1">
            <a:spLocks noChangeArrowheads="1"/>
          </p:cNvSpPr>
          <p:nvPr/>
        </p:nvSpPr>
        <p:spPr bwMode="auto">
          <a:xfrm>
            <a:off x="2057400" y="5867400"/>
            <a:ext cx="1914031" cy="400110"/>
          </a:xfrm>
          <a:prstGeom prst="rect">
            <a:avLst/>
          </a:prstGeom>
          <a:noFill/>
          <a:ln w="9525">
            <a:noFill/>
            <a:miter lim="800000"/>
            <a:headEnd/>
            <a:tailEnd/>
          </a:ln>
        </p:spPr>
        <p:txBody>
          <a:bodyPr wrap="none">
            <a:prstTxWarp prst="textNoShape">
              <a:avLst/>
            </a:prstTxWarp>
            <a:spAutoFit/>
          </a:bodyPr>
          <a:lstStyle/>
          <a:p>
            <a:r>
              <a:rPr lang="en-US" sz="2000" b="0" dirty="0">
                <a:solidFill>
                  <a:schemeClr val="tx2"/>
                </a:solidFill>
                <a:latin typeface="Calibri"/>
              </a:rPr>
              <a:t>Known as “kitty”</a:t>
            </a:r>
          </a:p>
        </p:txBody>
      </p:sp>
      <p:sp>
        <p:nvSpPr>
          <p:cNvPr id="7" name="Text Box 10"/>
          <p:cNvSpPr txBox="1">
            <a:spLocks noChangeArrowheads="1"/>
          </p:cNvSpPr>
          <p:nvPr/>
        </p:nvSpPr>
        <p:spPr bwMode="auto">
          <a:xfrm>
            <a:off x="4495800" y="2667000"/>
            <a:ext cx="2546966" cy="400110"/>
          </a:xfrm>
          <a:prstGeom prst="rect">
            <a:avLst/>
          </a:prstGeom>
          <a:noFill/>
          <a:ln w="9525">
            <a:noFill/>
            <a:miter lim="800000"/>
            <a:headEnd/>
            <a:tailEnd/>
          </a:ln>
        </p:spPr>
        <p:txBody>
          <a:bodyPr wrap="none">
            <a:prstTxWarp prst="textNoShape">
              <a:avLst/>
            </a:prstTxWarp>
            <a:spAutoFit/>
          </a:bodyPr>
          <a:lstStyle/>
          <a:p>
            <a:r>
              <a:rPr lang="en-US" sz="2000" b="0" dirty="0">
                <a:solidFill>
                  <a:srgbClr val="0C6034"/>
                </a:solidFill>
                <a:latin typeface="Calibri"/>
              </a:rPr>
              <a:t>“Look at the </a:t>
            </a:r>
            <a:r>
              <a:rPr lang="en-US" sz="2000" b="0" i="1" dirty="0" err="1">
                <a:solidFill>
                  <a:srgbClr val="0C6034"/>
                </a:solidFill>
                <a:latin typeface="Calibri"/>
              </a:rPr>
              <a:t>siamese</a:t>
            </a:r>
            <a:r>
              <a:rPr lang="en-US" sz="2000" b="0" dirty="0">
                <a:solidFill>
                  <a:srgbClr val="0C6034"/>
                </a:solidFill>
                <a:latin typeface="Calibri"/>
              </a:rPr>
              <a:t>!”</a:t>
            </a:r>
          </a:p>
        </p:txBody>
      </p:sp>
      <p:pic>
        <p:nvPicPr>
          <p:cNvPr id="8" name="Picture 11"/>
          <p:cNvPicPr>
            <a:picLocks noChangeAspect="1" noChangeArrowheads="1"/>
          </p:cNvPicPr>
          <p:nvPr/>
        </p:nvPicPr>
        <p:blipFill>
          <a:blip r:embed="rId3"/>
          <a:srcRect/>
          <a:stretch>
            <a:fillRect/>
          </a:stretch>
        </p:blipFill>
        <p:spPr bwMode="auto">
          <a:xfrm>
            <a:off x="4114800" y="5562600"/>
            <a:ext cx="1038225" cy="1079500"/>
          </a:xfrm>
          <a:prstGeom prst="rect">
            <a:avLst/>
          </a:prstGeom>
          <a:noFill/>
          <a:ln w="9525">
            <a:noFill/>
            <a:miter lim="800000"/>
            <a:headEnd/>
            <a:tailEnd/>
          </a:ln>
        </p:spPr>
      </p:pic>
      <p:pic>
        <p:nvPicPr>
          <p:cNvPr id="9" name="Picture 12"/>
          <p:cNvPicPr>
            <a:picLocks noChangeAspect="1" noChangeArrowheads="1"/>
          </p:cNvPicPr>
          <p:nvPr/>
        </p:nvPicPr>
        <p:blipFill>
          <a:blip r:embed="rId4"/>
          <a:srcRect/>
          <a:stretch>
            <a:fillRect/>
          </a:stretch>
        </p:blipFill>
        <p:spPr bwMode="auto">
          <a:xfrm>
            <a:off x="7467600" y="2590800"/>
            <a:ext cx="1270000" cy="1612900"/>
          </a:xfrm>
          <a:prstGeom prst="rect">
            <a:avLst/>
          </a:prstGeom>
          <a:noFill/>
          <a:ln w="9525">
            <a:noFill/>
            <a:miter lim="800000"/>
            <a:headEnd/>
            <a:tailEnd/>
          </a:ln>
        </p:spPr>
      </p:pic>
      <p:sp>
        <p:nvSpPr>
          <p:cNvPr id="10" name="Line 13"/>
          <p:cNvSpPr>
            <a:spLocks noChangeShapeType="1"/>
          </p:cNvSpPr>
          <p:nvPr/>
        </p:nvSpPr>
        <p:spPr bwMode="auto">
          <a:xfrm flipH="1">
            <a:off x="4419600" y="3200400"/>
            <a:ext cx="3581400" cy="2590800"/>
          </a:xfrm>
          <a:prstGeom prst="line">
            <a:avLst/>
          </a:prstGeom>
          <a:noFill/>
          <a:ln w="63500">
            <a:solidFill>
              <a:srgbClr val="0C6034"/>
            </a:solidFill>
            <a:prstDash val="dash"/>
            <a:round/>
            <a:headEnd/>
            <a:tailEnd/>
          </a:ln>
        </p:spPr>
        <p:txBody>
          <a:bodyPr wrap="none" anchor="ctr">
            <a:prstTxWarp prst="textNoShape">
              <a:avLst/>
            </a:prstTxWarp>
          </a:bodyPr>
          <a:lstStyle/>
          <a:p>
            <a:endParaRPr lang="en-US" dirty="0">
              <a:latin typeface="Calibri"/>
            </a:endParaRPr>
          </a:p>
        </p:txBody>
      </p:sp>
      <p:sp>
        <p:nvSpPr>
          <p:cNvPr id="11" name="Line 14"/>
          <p:cNvSpPr>
            <a:spLocks noChangeShapeType="1"/>
          </p:cNvSpPr>
          <p:nvPr/>
        </p:nvSpPr>
        <p:spPr bwMode="auto">
          <a:xfrm flipH="1">
            <a:off x="5029200" y="5257800"/>
            <a:ext cx="1828800" cy="457200"/>
          </a:xfrm>
          <a:prstGeom prst="line">
            <a:avLst/>
          </a:prstGeom>
          <a:noFill/>
          <a:ln w="63500">
            <a:solidFill>
              <a:schemeClr val="tx2"/>
            </a:solidFill>
            <a:prstDash val="dash"/>
            <a:round/>
            <a:headEnd/>
            <a:tailEnd type="triangle" w="med" len="med"/>
          </a:ln>
        </p:spPr>
        <p:txBody>
          <a:bodyPr wrap="none" anchor="ctr">
            <a:prstTxWarp prst="textNoShape">
              <a:avLst/>
            </a:prstTxWarp>
          </a:bodyPr>
          <a:lstStyle/>
          <a:p>
            <a:endParaRPr lang="en-US" dirty="0">
              <a:latin typeface="Calibri"/>
            </a:endParaRPr>
          </a:p>
        </p:txBody>
      </p:sp>
      <p:pic>
        <p:nvPicPr>
          <p:cNvPr id="12" name="Picture 15"/>
          <p:cNvPicPr>
            <a:picLocks noChangeAspect="1" noChangeArrowheads="1"/>
          </p:cNvPicPr>
          <p:nvPr/>
        </p:nvPicPr>
        <p:blipFill>
          <a:blip r:embed="rId3"/>
          <a:srcRect/>
          <a:stretch>
            <a:fillRect/>
          </a:stretch>
        </p:blipFill>
        <p:spPr bwMode="auto">
          <a:xfrm>
            <a:off x="2743200" y="4038600"/>
            <a:ext cx="1038225" cy="1079500"/>
          </a:xfrm>
          <a:prstGeom prst="rect">
            <a:avLst/>
          </a:prstGeom>
          <a:noFill/>
          <a:ln w="9525">
            <a:noFill/>
            <a:miter lim="800000"/>
            <a:headEnd/>
            <a:tailEnd/>
          </a:ln>
        </p:spPr>
      </p:pic>
      <p:sp>
        <p:nvSpPr>
          <p:cNvPr id="13" name="Rectangle 6"/>
          <p:cNvSpPr>
            <a:spLocks noChangeArrowheads="1"/>
          </p:cNvSpPr>
          <p:nvPr/>
        </p:nvSpPr>
        <p:spPr bwMode="auto">
          <a:xfrm>
            <a:off x="304800" y="1752600"/>
            <a:ext cx="8839200" cy="1600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200" b="0" dirty="0">
                <a:latin typeface="Calibri"/>
                <a:ea typeface="Osaka" pitchFamily="-1" charset="-128"/>
                <a:cs typeface="Osaka" pitchFamily="-1" charset="-128"/>
              </a:rPr>
              <a:t>Brooks &amp; </a:t>
            </a:r>
            <a:r>
              <a:rPr lang="en-US" sz="2200" b="0" dirty="0" err="1">
                <a:latin typeface="Calibri"/>
                <a:ea typeface="Osaka" pitchFamily="-1" charset="-128"/>
                <a:cs typeface="Osaka" pitchFamily="-1" charset="-128"/>
              </a:rPr>
              <a:t>Meltzoff</a:t>
            </a:r>
            <a:r>
              <a:rPr lang="en-US" sz="2200" b="0" dirty="0">
                <a:latin typeface="Calibri"/>
                <a:ea typeface="Osaka" pitchFamily="-1" charset="-128"/>
                <a:cs typeface="Osaka" pitchFamily="-1" charset="-128"/>
              </a:rPr>
              <a:t> 2008 (the utility of social cues): 10-month-olds who follow the gaze of the speaker (and look longer at the target object) have faster vocabulary growth.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4"/>
          <p:cNvSpPr>
            <a:spLocks noGrp="1" noChangeArrowheads="1"/>
          </p:cNvSpPr>
          <p:nvPr>
            <p:ph type="title" idx="4294967295"/>
          </p:nvPr>
        </p:nvSpPr>
        <p:spPr>
          <a:xfrm>
            <a:off x="609600" y="0"/>
            <a:ext cx="7772400" cy="1143000"/>
          </a:xfrm>
          <a:noFill/>
        </p:spPr>
        <p:txBody>
          <a:bodyPr/>
          <a:lstStyle/>
          <a:p>
            <a:pPr eaLnBrk="1" hangingPunct="1"/>
            <a:r>
              <a:rPr lang="en-US" sz="3200"/>
              <a:t>Knowing what to guess</a:t>
            </a:r>
          </a:p>
        </p:txBody>
      </p:sp>
      <p:sp>
        <p:nvSpPr>
          <p:cNvPr id="976899" name="Rectangle 5"/>
          <p:cNvSpPr>
            <a:spLocks noGrp="1" noChangeArrowheads="1"/>
          </p:cNvSpPr>
          <p:nvPr>
            <p:ph type="body" idx="4294967295"/>
          </p:nvPr>
        </p:nvSpPr>
        <p:spPr>
          <a:xfrm>
            <a:off x="0" y="1219200"/>
            <a:ext cx="4495800" cy="533400"/>
          </a:xfrm>
          <a:noFill/>
        </p:spPr>
        <p:txBody>
          <a:bodyPr/>
          <a:lstStyle/>
          <a:p>
            <a:pPr eaLnBrk="1" hangingPunct="1">
              <a:buFontTx/>
              <a:buNone/>
            </a:pPr>
            <a:r>
              <a:rPr lang="en-US" sz="2400"/>
              <a:t>Clues from the input</a:t>
            </a:r>
          </a:p>
        </p:txBody>
      </p:sp>
      <p:sp>
        <p:nvSpPr>
          <p:cNvPr id="976900" name="Rectangle 6"/>
          <p:cNvSpPr>
            <a:spLocks noChangeArrowheads="1"/>
          </p:cNvSpPr>
          <p:nvPr/>
        </p:nvSpPr>
        <p:spPr bwMode="auto">
          <a:xfrm>
            <a:off x="304800" y="1828800"/>
            <a:ext cx="8839200" cy="1600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rgbClr val="0C6034"/>
                </a:solidFill>
                <a:latin typeface="Calibri"/>
                <a:ea typeface="Osaka" pitchFamily="-1" charset="-128"/>
                <a:cs typeface="Osaka" pitchFamily="-1" charset="-128"/>
              </a:rPr>
              <a:t>Speakers generally talk to children about the here and now</a:t>
            </a:r>
            <a:r>
              <a:rPr lang="en-US" b="0" dirty="0">
                <a:latin typeface="Calibri"/>
                <a:ea typeface="Osaka" pitchFamily="-1" charset="-128"/>
                <a:cs typeface="Osaka" pitchFamily="-1" charset="-128"/>
              </a:rPr>
              <a:t> (</a:t>
            </a:r>
            <a:r>
              <a:rPr lang="en-US" b="0" dirty="0" err="1">
                <a:latin typeface="Calibri"/>
                <a:ea typeface="Osaka" pitchFamily="-1" charset="-128"/>
                <a:cs typeface="Osaka" pitchFamily="-1" charset="-128"/>
              </a:rPr>
              <a:t>Quine’s</a:t>
            </a:r>
            <a:r>
              <a:rPr lang="en-US" b="0" dirty="0">
                <a:latin typeface="Calibri"/>
                <a:ea typeface="Osaka" pitchFamily="-1" charset="-128"/>
                <a:cs typeface="Osaka" pitchFamily="-1" charset="-128"/>
              </a:rPr>
              <a:t> problem is not nearly so serious in child-directed speech)</a:t>
            </a:r>
            <a:endParaRPr lang="en-US" b="0" dirty="0">
              <a:solidFill>
                <a:srgbClr val="2AFF33"/>
              </a:solidFill>
              <a:latin typeface="Calibri"/>
              <a:ea typeface="Osaka" pitchFamily="-1" charset="-128"/>
              <a:cs typeface="Osaka" pitchFamily="-1" charset="-128"/>
            </a:endParaRPr>
          </a:p>
        </p:txBody>
      </p:sp>
      <p:sp>
        <p:nvSpPr>
          <p:cNvPr id="976901" name="Text Box 16"/>
          <p:cNvSpPr txBox="1">
            <a:spLocks noChangeArrowheads="1"/>
          </p:cNvSpPr>
          <p:nvPr/>
        </p:nvSpPr>
        <p:spPr bwMode="auto">
          <a:xfrm>
            <a:off x="2057400" y="2895600"/>
            <a:ext cx="2546966" cy="400110"/>
          </a:xfrm>
          <a:prstGeom prst="rect">
            <a:avLst/>
          </a:prstGeom>
          <a:noFill/>
          <a:ln w="9525">
            <a:noFill/>
            <a:miter lim="800000"/>
            <a:headEnd/>
            <a:tailEnd/>
          </a:ln>
        </p:spPr>
        <p:txBody>
          <a:bodyPr wrap="none">
            <a:prstTxWarp prst="textNoShape">
              <a:avLst/>
            </a:prstTxWarp>
            <a:spAutoFit/>
          </a:bodyPr>
          <a:lstStyle/>
          <a:p>
            <a:r>
              <a:rPr lang="en-US" sz="2000" b="0" dirty="0">
                <a:solidFill>
                  <a:srgbClr val="0C6034"/>
                </a:solidFill>
                <a:latin typeface="Calibri"/>
              </a:rPr>
              <a:t>“Look at the </a:t>
            </a:r>
            <a:r>
              <a:rPr lang="en-US" sz="2000" b="0" i="1" dirty="0" err="1">
                <a:solidFill>
                  <a:srgbClr val="0C6034"/>
                </a:solidFill>
                <a:latin typeface="Calibri"/>
              </a:rPr>
              <a:t>siamese</a:t>
            </a:r>
            <a:r>
              <a:rPr lang="en-US" sz="2000" b="0" dirty="0">
                <a:solidFill>
                  <a:srgbClr val="0C6034"/>
                </a:solidFill>
                <a:latin typeface="Calibri"/>
              </a:rPr>
              <a:t>!”</a:t>
            </a:r>
          </a:p>
        </p:txBody>
      </p:sp>
      <p:pic>
        <p:nvPicPr>
          <p:cNvPr id="976902" name="Picture 17"/>
          <p:cNvPicPr>
            <a:picLocks noChangeAspect="1" noChangeArrowheads="1"/>
          </p:cNvPicPr>
          <p:nvPr/>
        </p:nvPicPr>
        <p:blipFill>
          <a:blip r:embed="rId3"/>
          <a:srcRect/>
          <a:stretch>
            <a:fillRect/>
          </a:stretch>
        </p:blipFill>
        <p:spPr bwMode="auto">
          <a:xfrm>
            <a:off x="2743200" y="4038600"/>
            <a:ext cx="1038225" cy="1079500"/>
          </a:xfrm>
          <a:prstGeom prst="rect">
            <a:avLst/>
          </a:prstGeom>
          <a:noFill/>
          <a:ln w="9525">
            <a:noFill/>
            <a:miter lim="800000"/>
            <a:headEnd/>
            <a:tailEnd/>
          </a:ln>
        </p:spPr>
      </p:pic>
      <p:sp>
        <p:nvSpPr>
          <p:cNvPr id="976903" name="Text Box 18"/>
          <p:cNvSpPr txBox="1">
            <a:spLocks noChangeArrowheads="1"/>
          </p:cNvSpPr>
          <p:nvPr/>
        </p:nvSpPr>
        <p:spPr bwMode="auto">
          <a:xfrm>
            <a:off x="4343400" y="4114800"/>
            <a:ext cx="3886200" cy="1006475"/>
          </a:xfrm>
          <a:prstGeom prst="rect">
            <a:avLst/>
          </a:prstGeom>
          <a:noFill/>
          <a:ln w="9525">
            <a:noFill/>
            <a:miter lim="800000"/>
            <a:headEnd/>
            <a:tailEnd/>
          </a:ln>
        </p:spPr>
        <p:txBody>
          <a:bodyPr>
            <a:prstTxWarp prst="textNoShape">
              <a:avLst/>
            </a:prstTxWarp>
            <a:spAutoFit/>
          </a:bodyPr>
          <a:lstStyle/>
          <a:p>
            <a:r>
              <a:rPr lang="en-US" sz="2000" b="0" dirty="0">
                <a:solidFill>
                  <a:schemeClr val="tx2"/>
                </a:solidFill>
                <a:latin typeface="Calibri"/>
              </a:rPr>
              <a:t>(Not “I just took her to the vet yesterday.  Poor thing’s been sick all of last week.”)</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4"/>
          <p:cNvSpPr>
            <a:spLocks noGrp="1" noChangeArrowheads="1"/>
          </p:cNvSpPr>
          <p:nvPr>
            <p:ph type="title" idx="4294967295"/>
          </p:nvPr>
        </p:nvSpPr>
        <p:spPr>
          <a:xfrm>
            <a:off x="609600" y="0"/>
            <a:ext cx="7772400" cy="1143000"/>
          </a:xfrm>
          <a:noFill/>
        </p:spPr>
        <p:txBody>
          <a:bodyPr/>
          <a:lstStyle/>
          <a:p>
            <a:pPr eaLnBrk="1" hangingPunct="1"/>
            <a:r>
              <a:rPr lang="en-US" sz="3200"/>
              <a:t>Knowing what to guess</a:t>
            </a:r>
          </a:p>
        </p:txBody>
      </p:sp>
      <p:sp>
        <p:nvSpPr>
          <p:cNvPr id="978947" name="Rectangle 5"/>
          <p:cNvSpPr>
            <a:spLocks noGrp="1" noChangeArrowheads="1"/>
          </p:cNvSpPr>
          <p:nvPr>
            <p:ph type="body" idx="4294967295"/>
          </p:nvPr>
        </p:nvSpPr>
        <p:spPr>
          <a:xfrm>
            <a:off x="0" y="1219200"/>
            <a:ext cx="4495800" cy="533400"/>
          </a:xfrm>
          <a:noFill/>
        </p:spPr>
        <p:txBody>
          <a:bodyPr/>
          <a:lstStyle/>
          <a:p>
            <a:pPr eaLnBrk="1" hangingPunct="1">
              <a:buFontTx/>
              <a:buNone/>
            </a:pPr>
            <a:r>
              <a:rPr lang="en-US" sz="2400"/>
              <a:t>Clues from the input</a:t>
            </a:r>
          </a:p>
        </p:txBody>
      </p:sp>
      <p:sp>
        <p:nvSpPr>
          <p:cNvPr id="978948" name="Rectangle 6"/>
          <p:cNvSpPr>
            <a:spLocks noChangeArrowheads="1"/>
          </p:cNvSpPr>
          <p:nvPr/>
        </p:nvSpPr>
        <p:spPr bwMode="auto">
          <a:xfrm>
            <a:off x="304800" y="1828800"/>
            <a:ext cx="8839200" cy="1600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Speakers also sometimes provide </a:t>
            </a:r>
            <a:r>
              <a:rPr lang="en-US" b="0" dirty="0">
                <a:solidFill>
                  <a:srgbClr val="0C6034"/>
                </a:solidFill>
                <a:latin typeface="Calibri"/>
                <a:ea typeface="Osaka" pitchFamily="-1" charset="-128"/>
                <a:cs typeface="Osaka" pitchFamily="-1" charset="-128"/>
              </a:rPr>
              <a:t>explicit correction</a:t>
            </a:r>
            <a:r>
              <a:rPr lang="en-US" b="0" dirty="0">
                <a:latin typeface="Calibri"/>
                <a:ea typeface="Osaka" pitchFamily="-1" charset="-128"/>
                <a:cs typeface="Osaka" pitchFamily="-1" charset="-128"/>
              </a:rPr>
              <a:t> for meaning, and provide additional information about the word’s meaning.</a:t>
            </a:r>
            <a:endParaRPr lang="en-US" b="0" dirty="0">
              <a:solidFill>
                <a:srgbClr val="2AFF33"/>
              </a:solidFill>
              <a:latin typeface="Calibri"/>
              <a:ea typeface="Osaka" pitchFamily="-1" charset="-128"/>
              <a:cs typeface="Osaka" pitchFamily="-1" charset="-128"/>
            </a:endParaRPr>
          </a:p>
        </p:txBody>
      </p:sp>
      <p:sp>
        <p:nvSpPr>
          <p:cNvPr id="978949" name="Text Box 7"/>
          <p:cNvSpPr txBox="1">
            <a:spLocks noChangeArrowheads="1"/>
          </p:cNvSpPr>
          <p:nvPr/>
        </p:nvSpPr>
        <p:spPr bwMode="auto">
          <a:xfrm>
            <a:off x="5638800" y="3124200"/>
            <a:ext cx="3021480" cy="400110"/>
          </a:xfrm>
          <a:prstGeom prst="rect">
            <a:avLst/>
          </a:prstGeom>
          <a:noFill/>
          <a:ln w="9525">
            <a:noFill/>
            <a:miter lim="800000"/>
            <a:headEnd/>
            <a:tailEnd/>
          </a:ln>
        </p:spPr>
        <p:txBody>
          <a:bodyPr wrap="none">
            <a:prstTxWarp prst="textNoShape">
              <a:avLst/>
            </a:prstTxWarp>
            <a:spAutoFit/>
          </a:bodyPr>
          <a:lstStyle/>
          <a:p>
            <a:r>
              <a:rPr lang="en-US" sz="2000" b="0" dirty="0">
                <a:solidFill>
                  <a:schemeClr val="tx2"/>
                </a:solidFill>
                <a:latin typeface="Calibri"/>
              </a:rPr>
              <a:t>“Can I see the bugs again?”</a:t>
            </a:r>
          </a:p>
        </p:txBody>
      </p:sp>
      <p:sp>
        <p:nvSpPr>
          <p:cNvPr id="978950" name="Text Box 9"/>
          <p:cNvSpPr txBox="1">
            <a:spLocks noChangeArrowheads="1"/>
          </p:cNvSpPr>
          <p:nvPr/>
        </p:nvSpPr>
        <p:spPr bwMode="auto">
          <a:xfrm>
            <a:off x="5715000" y="4191000"/>
            <a:ext cx="3200400" cy="1323439"/>
          </a:xfrm>
          <a:prstGeom prst="rect">
            <a:avLst/>
          </a:prstGeom>
          <a:noFill/>
          <a:ln w="9525">
            <a:noFill/>
            <a:miter lim="800000"/>
            <a:headEnd/>
            <a:tailEnd/>
          </a:ln>
        </p:spPr>
        <p:txBody>
          <a:bodyPr>
            <a:prstTxWarp prst="textNoShape">
              <a:avLst/>
            </a:prstTxWarp>
            <a:spAutoFit/>
          </a:bodyPr>
          <a:lstStyle/>
          <a:p>
            <a:r>
              <a:rPr lang="en-US" sz="2000" b="0" dirty="0">
                <a:latin typeface="Calibri"/>
              </a:rPr>
              <a:t>“Those are</a:t>
            </a:r>
            <a:r>
              <a:rPr lang="en-US" sz="2000" b="0" dirty="0">
                <a:solidFill>
                  <a:srgbClr val="0C6034"/>
                </a:solidFill>
                <a:latin typeface="Calibri"/>
              </a:rPr>
              <a:t> goblins, </a:t>
            </a:r>
            <a:r>
              <a:rPr lang="en-US" sz="2000" b="0" dirty="0">
                <a:latin typeface="Calibri"/>
              </a:rPr>
              <a:t>honey,</a:t>
            </a:r>
            <a:r>
              <a:rPr lang="en-US" sz="2000" b="0" dirty="0">
                <a:solidFill>
                  <a:srgbClr val="0C6034"/>
                </a:solidFill>
                <a:latin typeface="Calibri"/>
              </a:rPr>
              <a:t> not bugs.  </a:t>
            </a:r>
            <a:r>
              <a:rPr lang="en-US" sz="2000" b="0" dirty="0">
                <a:latin typeface="Calibri"/>
              </a:rPr>
              <a:t>Goblins live in the Labyrinth and occasionally take naughty children away.”</a:t>
            </a:r>
            <a:endParaRPr lang="en-US" sz="2000" b="0" dirty="0">
              <a:solidFill>
                <a:srgbClr val="0C6034"/>
              </a:solidFill>
              <a:latin typeface="Calibri"/>
            </a:endParaRPr>
          </a:p>
        </p:txBody>
      </p:sp>
      <p:pic>
        <p:nvPicPr>
          <p:cNvPr id="978951" name="Picture 11"/>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a:stretch>
        </p:blipFill>
        <p:spPr bwMode="auto">
          <a:xfrm>
            <a:off x="381000" y="3352800"/>
            <a:ext cx="5181600" cy="22066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Grp="1" noChangeArrowheads="1"/>
          </p:cNvSpPr>
          <p:nvPr>
            <p:ph type="title" idx="4294967295"/>
          </p:nvPr>
        </p:nvSpPr>
        <p:spPr>
          <a:xfrm>
            <a:off x="685800" y="0"/>
            <a:ext cx="7772400" cy="1143000"/>
          </a:xfrm>
          <a:noFill/>
        </p:spPr>
        <p:txBody>
          <a:bodyPr/>
          <a:lstStyle/>
          <a:p>
            <a:pPr eaLnBrk="1" hangingPunct="1"/>
            <a:r>
              <a:rPr lang="en-US" sz="3200"/>
              <a:t>Carey &amp; Bartlett 1978</a:t>
            </a:r>
          </a:p>
        </p:txBody>
      </p:sp>
      <p:sp>
        <p:nvSpPr>
          <p:cNvPr id="1022979" name="Rectangle 3"/>
          <p:cNvSpPr>
            <a:spLocks noGrp="1" noChangeArrowheads="1"/>
          </p:cNvSpPr>
          <p:nvPr>
            <p:ph type="body" idx="4294967295"/>
          </p:nvPr>
        </p:nvSpPr>
        <p:spPr>
          <a:xfrm>
            <a:off x="0" y="990600"/>
            <a:ext cx="8991600" cy="1371600"/>
          </a:xfrm>
          <a:noFill/>
        </p:spPr>
        <p:txBody>
          <a:bodyPr/>
          <a:lstStyle/>
          <a:p>
            <a:pPr eaLnBrk="1" hangingPunct="1">
              <a:buFontTx/>
              <a:buNone/>
            </a:pPr>
            <a:r>
              <a:rPr lang="en-US" sz="2400"/>
              <a:t>Children can use input to figure out which aspect of their experience is being lexicalized</a:t>
            </a:r>
          </a:p>
        </p:txBody>
      </p:sp>
      <p:sp>
        <p:nvSpPr>
          <p:cNvPr id="1022980" name="AutoShape 5"/>
          <p:cNvSpPr>
            <a:spLocks noChangeArrowheads="1"/>
          </p:cNvSpPr>
          <p:nvPr/>
        </p:nvSpPr>
        <p:spPr bwMode="auto">
          <a:xfrm>
            <a:off x="838200" y="2895600"/>
            <a:ext cx="914400" cy="838200"/>
          </a:xfrm>
          <a:prstGeom prst="roundRect">
            <a:avLst>
              <a:gd name="adj" fmla="val 16667"/>
            </a:avLst>
          </a:prstGeom>
          <a:solidFill>
            <a:srgbClr val="FF020C"/>
          </a:solidFill>
          <a:ln w="9525">
            <a:noFill/>
            <a:round/>
            <a:headEnd/>
            <a:tailEnd/>
          </a:ln>
        </p:spPr>
        <p:txBody>
          <a:bodyPr wrap="none" anchor="ctr">
            <a:prstTxWarp prst="textNoShape">
              <a:avLst/>
            </a:prstTxWarp>
          </a:bodyPr>
          <a:lstStyle/>
          <a:p>
            <a:endParaRPr lang="en-US" dirty="0">
              <a:latin typeface="Calibri"/>
            </a:endParaRPr>
          </a:p>
        </p:txBody>
      </p:sp>
      <p:sp>
        <p:nvSpPr>
          <p:cNvPr id="1022981" name="AutoShape 6"/>
          <p:cNvSpPr>
            <a:spLocks noChangeArrowheads="1"/>
          </p:cNvSpPr>
          <p:nvPr/>
        </p:nvSpPr>
        <p:spPr bwMode="auto">
          <a:xfrm>
            <a:off x="2209800" y="2895600"/>
            <a:ext cx="914400" cy="838200"/>
          </a:xfrm>
          <a:prstGeom prst="roundRect">
            <a:avLst>
              <a:gd name="adj" fmla="val 16667"/>
            </a:avLst>
          </a:prstGeom>
          <a:solidFill>
            <a:srgbClr val="FFFD09"/>
          </a:solidFill>
          <a:ln w="9525">
            <a:noFill/>
            <a:round/>
            <a:headEnd/>
            <a:tailEnd/>
          </a:ln>
        </p:spPr>
        <p:txBody>
          <a:bodyPr wrap="none" anchor="ctr">
            <a:prstTxWarp prst="textNoShape">
              <a:avLst/>
            </a:prstTxWarp>
          </a:bodyPr>
          <a:lstStyle/>
          <a:p>
            <a:endParaRPr lang="en-US" dirty="0">
              <a:solidFill>
                <a:schemeClr val="accent1"/>
              </a:solidFill>
              <a:latin typeface="Calibri"/>
            </a:endParaRPr>
          </a:p>
        </p:txBody>
      </p:sp>
      <p:sp>
        <p:nvSpPr>
          <p:cNvPr id="1022982" name="AutoShape 7"/>
          <p:cNvSpPr>
            <a:spLocks noChangeArrowheads="1"/>
          </p:cNvSpPr>
          <p:nvPr/>
        </p:nvSpPr>
        <p:spPr bwMode="auto">
          <a:xfrm>
            <a:off x="3581400" y="2895600"/>
            <a:ext cx="914400" cy="838200"/>
          </a:xfrm>
          <a:prstGeom prst="roundRect">
            <a:avLst>
              <a:gd name="adj" fmla="val 16667"/>
            </a:avLst>
          </a:prstGeom>
          <a:solidFill>
            <a:srgbClr val="2AFF33"/>
          </a:solidFill>
          <a:ln w="9525">
            <a:noFill/>
            <a:round/>
            <a:headEnd/>
            <a:tailEnd/>
          </a:ln>
        </p:spPr>
        <p:txBody>
          <a:bodyPr wrap="none" anchor="ctr">
            <a:prstTxWarp prst="textNoShape">
              <a:avLst/>
            </a:prstTxWarp>
          </a:bodyPr>
          <a:lstStyle/>
          <a:p>
            <a:endParaRPr lang="en-US" dirty="0">
              <a:latin typeface="Calibri"/>
            </a:endParaRPr>
          </a:p>
        </p:txBody>
      </p:sp>
      <p:sp>
        <p:nvSpPr>
          <p:cNvPr id="1022983" name="AutoShape 8"/>
          <p:cNvSpPr>
            <a:spLocks noChangeArrowheads="1"/>
          </p:cNvSpPr>
          <p:nvPr/>
        </p:nvSpPr>
        <p:spPr bwMode="auto">
          <a:xfrm>
            <a:off x="4800600" y="2895600"/>
            <a:ext cx="914400" cy="838200"/>
          </a:xfrm>
          <a:prstGeom prst="roundRect">
            <a:avLst>
              <a:gd name="adj" fmla="val 16667"/>
            </a:avLst>
          </a:prstGeom>
          <a:solidFill>
            <a:srgbClr val="4D8D2D">
              <a:alpha val="45882"/>
            </a:srgbClr>
          </a:solidFill>
          <a:ln w="9525">
            <a:noFill/>
            <a:round/>
            <a:headEnd/>
            <a:tailEnd/>
          </a:ln>
        </p:spPr>
        <p:txBody>
          <a:bodyPr wrap="none" anchor="ctr">
            <a:prstTxWarp prst="textNoShape">
              <a:avLst/>
            </a:prstTxWarp>
          </a:bodyPr>
          <a:lstStyle/>
          <a:p>
            <a:endParaRPr lang="en-US" dirty="0">
              <a:latin typeface="Calibri"/>
            </a:endParaRPr>
          </a:p>
        </p:txBody>
      </p:sp>
      <p:sp>
        <p:nvSpPr>
          <p:cNvPr id="1022984" name="AutoShape 9"/>
          <p:cNvSpPr>
            <a:spLocks noChangeArrowheads="1"/>
          </p:cNvSpPr>
          <p:nvPr/>
        </p:nvSpPr>
        <p:spPr bwMode="auto">
          <a:xfrm>
            <a:off x="6172200" y="2895600"/>
            <a:ext cx="914400" cy="838200"/>
          </a:xfrm>
          <a:prstGeom prst="roundRect">
            <a:avLst>
              <a:gd name="adj" fmla="val 16667"/>
            </a:avLst>
          </a:prstGeom>
          <a:solidFill>
            <a:schemeClr val="bg2"/>
          </a:solidFill>
          <a:ln w="9525">
            <a:noFill/>
            <a:round/>
            <a:headEnd/>
            <a:tailEnd/>
          </a:ln>
        </p:spPr>
        <p:txBody>
          <a:bodyPr wrap="none" anchor="ctr">
            <a:prstTxWarp prst="textNoShape">
              <a:avLst/>
            </a:prstTxWarp>
          </a:bodyPr>
          <a:lstStyle/>
          <a:p>
            <a:endParaRPr lang="en-US" dirty="0">
              <a:latin typeface="Calibri"/>
            </a:endParaRPr>
          </a:p>
        </p:txBody>
      </p:sp>
      <p:sp>
        <p:nvSpPr>
          <p:cNvPr id="1022985" name="Text Box 10"/>
          <p:cNvSpPr txBox="1">
            <a:spLocks noChangeArrowheads="1"/>
          </p:cNvSpPr>
          <p:nvPr/>
        </p:nvSpPr>
        <p:spPr bwMode="auto">
          <a:xfrm>
            <a:off x="914400" y="4114800"/>
            <a:ext cx="5486400" cy="457200"/>
          </a:xfrm>
          <a:prstGeom prst="rect">
            <a:avLst/>
          </a:prstGeom>
          <a:noFill/>
          <a:ln w="9525">
            <a:noFill/>
            <a:miter lim="800000"/>
            <a:headEnd/>
            <a:tailEnd/>
          </a:ln>
        </p:spPr>
        <p:txBody>
          <a:bodyPr>
            <a:prstTxWarp prst="textNoShape">
              <a:avLst/>
            </a:prstTxWarp>
            <a:spAutoFit/>
          </a:bodyPr>
          <a:lstStyle/>
          <a:p>
            <a:r>
              <a:rPr lang="en-US" b="0" dirty="0">
                <a:latin typeface="Calibri"/>
              </a:rPr>
              <a:t>“What colors are these?”</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33" name="Text Box 10"/>
          <p:cNvSpPr txBox="1">
            <a:spLocks noChangeArrowheads="1"/>
          </p:cNvSpPr>
          <p:nvPr/>
        </p:nvSpPr>
        <p:spPr bwMode="auto">
          <a:xfrm>
            <a:off x="838200" y="3886200"/>
            <a:ext cx="914400" cy="457200"/>
          </a:xfrm>
          <a:prstGeom prst="rect">
            <a:avLst/>
          </a:prstGeom>
          <a:noFill/>
          <a:ln w="9525">
            <a:noFill/>
            <a:miter lim="800000"/>
            <a:headEnd/>
            <a:tailEnd/>
          </a:ln>
        </p:spPr>
        <p:txBody>
          <a:bodyPr>
            <a:prstTxWarp prst="textNoShape">
              <a:avLst/>
            </a:prstTxWarp>
            <a:spAutoFit/>
          </a:bodyPr>
          <a:lstStyle/>
          <a:p>
            <a:r>
              <a:rPr lang="en-US" b="0" dirty="0">
                <a:latin typeface="Calibri"/>
              </a:rPr>
              <a:t>“red”</a:t>
            </a:r>
          </a:p>
        </p:txBody>
      </p:sp>
      <p:sp>
        <p:nvSpPr>
          <p:cNvPr id="1025034" name="Text Box 11"/>
          <p:cNvSpPr txBox="1">
            <a:spLocks noChangeArrowheads="1"/>
          </p:cNvSpPr>
          <p:nvPr/>
        </p:nvSpPr>
        <p:spPr bwMode="auto">
          <a:xfrm>
            <a:off x="2057400" y="3886200"/>
            <a:ext cx="1371600" cy="457200"/>
          </a:xfrm>
          <a:prstGeom prst="rect">
            <a:avLst/>
          </a:prstGeom>
          <a:noFill/>
          <a:ln w="9525">
            <a:noFill/>
            <a:miter lim="800000"/>
            <a:headEnd/>
            <a:tailEnd/>
          </a:ln>
        </p:spPr>
        <p:txBody>
          <a:bodyPr>
            <a:prstTxWarp prst="textNoShape">
              <a:avLst/>
            </a:prstTxWarp>
            <a:spAutoFit/>
          </a:bodyPr>
          <a:lstStyle/>
          <a:p>
            <a:r>
              <a:rPr lang="en-US" b="0" dirty="0">
                <a:latin typeface="Calibri"/>
              </a:rPr>
              <a:t>“yellow”</a:t>
            </a:r>
          </a:p>
        </p:txBody>
      </p:sp>
      <p:sp>
        <p:nvSpPr>
          <p:cNvPr id="1025035" name="Text Box 12"/>
          <p:cNvSpPr txBox="1">
            <a:spLocks noChangeArrowheads="1"/>
          </p:cNvSpPr>
          <p:nvPr/>
        </p:nvSpPr>
        <p:spPr bwMode="auto">
          <a:xfrm>
            <a:off x="3505200" y="3886200"/>
            <a:ext cx="1371600" cy="457200"/>
          </a:xfrm>
          <a:prstGeom prst="rect">
            <a:avLst/>
          </a:prstGeom>
          <a:noFill/>
          <a:ln w="9525">
            <a:noFill/>
            <a:miter lim="800000"/>
            <a:headEnd/>
            <a:tailEnd/>
          </a:ln>
        </p:spPr>
        <p:txBody>
          <a:bodyPr>
            <a:prstTxWarp prst="textNoShape">
              <a:avLst/>
            </a:prstTxWarp>
            <a:spAutoFit/>
          </a:bodyPr>
          <a:lstStyle/>
          <a:p>
            <a:r>
              <a:rPr lang="en-US" b="0" dirty="0">
                <a:latin typeface="Calibri"/>
              </a:rPr>
              <a:t>“green”</a:t>
            </a:r>
          </a:p>
        </p:txBody>
      </p:sp>
      <p:sp>
        <p:nvSpPr>
          <p:cNvPr id="1025036" name="Text Box 13"/>
          <p:cNvSpPr txBox="1">
            <a:spLocks noChangeArrowheads="1"/>
          </p:cNvSpPr>
          <p:nvPr/>
        </p:nvSpPr>
        <p:spPr bwMode="auto">
          <a:xfrm>
            <a:off x="6172200" y="3886200"/>
            <a:ext cx="1066800" cy="457200"/>
          </a:xfrm>
          <a:prstGeom prst="rect">
            <a:avLst/>
          </a:prstGeom>
          <a:noFill/>
          <a:ln w="9525">
            <a:noFill/>
            <a:miter lim="800000"/>
            <a:headEnd/>
            <a:tailEnd/>
          </a:ln>
        </p:spPr>
        <p:txBody>
          <a:bodyPr>
            <a:prstTxWarp prst="textNoShape">
              <a:avLst/>
            </a:prstTxWarp>
            <a:spAutoFit/>
          </a:bodyPr>
          <a:lstStyle/>
          <a:p>
            <a:r>
              <a:rPr lang="en-US" b="0" dirty="0">
                <a:latin typeface="Calibri"/>
              </a:rPr>
              <a:t>“blue”</a:t>
            </a:r>
          </a:p>
        </p:txBody>
      </p:sp>
      <p:sp>
        <p:nvSpPr>
          <p:cNvPr id="1025037" name="Text Box 14"/>
          <p:cNvSpPr txBox="1">
            <a:spLocks noChangeArrowheads="1"/>
          </p:cNvSpPr>
          <p:nvPr/>
        </p:nvSpPr>
        <p:spPr bwMode="auto">
          <a:xfrm>
            <a:off x="4800600" y="3886200"/>
            <a:ext cx="1219200" cy="457200"/>
          </a:xfrm>
          <a:prstGeom prst="rect">
            <a:avLst/>
          </a:prstGeom>
          <a:noFill/>
          <a:ln w="9525">
            <a:noFill/>
            <a:miter lim="800000"/>
            <a:headEnd/>
            <a:tailEnd/>
          </a:ln>
        </p:spPr>
        <p:txBody>
          <a:bodyPr>
            <a:prstTxWarp prst="textNoShape">
              <a:avLst/>
            </a:prstTxWarp>
            <a:spAutoFit/>
          </a:bodyPr>
          <a:lstStyle/>
          <a:p>
            <a:r>
              <a:rPr lang="en-US" b="0" dirty="0">
                <a:solidFill>
                  <a:schemeClr val="tx2"/>
                </a:solidFill>
                <a:latin typeface="Calibri"/>
              </a:rPr>
              <a:t>“green”</a:t>
            </a:r>
          </a:p>
        </p:txBody>
      </p:sp>
      <p:sp>
        <p:nvSpPr>
          <p:cNvPr id="1025040" name="AutoShape 5"/>
          <p:cNvSpPr>
            <a:spLocks noChangeArrowheads="1"/>
          </p:cNvSpPr>
          <p:nvPr/>
        </p:nvSpPr>
        <p:spPr bwMode="auto">
          <a:xfrm>
            <a:off x="838200" y="2895600"/>
            <a:ext cx="914400" cy="838200"/>
          </a:xfrm>
          <a:prstGeom prst="roundRect">
            <a:avLst>
              <a:gd name="adj" fmla="val 16667"/>
            </a:avLst>
          </a:prstGeom>
          <a:solidFill>
            <a:srgbClr val="FF020C"/>
          </a:solidFill>
          <a:ln w="9525">
            <a:noFill/>
            <a:round/>
            <a:headEnd/>
            <a:tailEnd/>
          </a:ln>
        </p:spPr>
        <p:txBody>
          <a:bodyPr wrap="none" anchor="ctr">
            <a:prstTxWarp prst="textNoShape">
              <a:avLst/>
            </a:prstTxWarp>
          </a:bodyPr>
          <a:lstStyle/>
          <a:p>
            <a:endParaRPr lang="en-US" dirty="0">
              <a:latin typeface="Calibri"/>
            </a:endParaRPr>
          </a:p>
        </p:txBody>
      </p:sp>
      <p:sp>
        <p:nvSpPr>
          <p:cNvPr id="1025041" name="AutoShape 6"/>
          <p:cNvSpPr>
            <a:spLocks noChangeArrowheads="1"/>
          </p:cNvSpPr>
          <p:nvPr/>
        </p:nvSpPr>
        <p:spPr bwMode="auto">
          <a:xfrm>
            <a:off x="2209800" y="2895600"/>
            <a:ext cx="914400" cy="838200"/>
          </a:xfrm>
          <a:prstGeom prst="roundRect">
            <a:avLst>
              <a:gd name="adj" fmla="val 16667"/>
            </a:avLst>
          </a:prstGeom>
          <a:solidFill>
            <a:srgbClr val="FFFD09"/>
          </a:solidFill>
          <a:ln w="9525">
            <a:noFill/>
            <a:round/>
            <a:headEnd/>
            <a:tailEnd/>
          </a:ln>
        </p:spPr>
        <p:txBody>
          <a:bodyPr wrap="none" anchor="ctr">
            <a:prstTxWarp prst="textNoShape">
              <a:avLst/>
            </a:prstTxWarp>
          </a:bodyPr>
          <a:lstStyle/>
          <a:p>
            <a:endParaRPr lang="en-US" dirty="0">
              <a:solidFill>
                <a:schemeClr val="accent1"/>
              </a:solidFill>
              <a:latin typeface="Calibri"/>
            </a:endParaRPr>
          </a:p>
        </p:txBody>
      </p:sp>
      <p:sp>
        <p:nvSpPr>
          <p:cNvPr id="1025042" name="AutoShape 7"/>
          <p:cNvSpPr>
            <a:spLocks noChangeArrowheads="1"/>
          </p:cNvSpPr>
          <p:nvPr/>
        </p:nvSpPr>
        <p:spPr bwMode="auto">
          <a:xfrm>
            <a:off x="3581400" y="2895600"/>
            <a:ext cx="914400" cy="838200"/>
          </a:xfrm>
          <a:prstGeom prst="roundRect">
            <a:avLst>
              <a:gd name="adj" fmla="val 16667"/>
            </a:avLst>
          </a:prstGeom>
          <a:solidFill>
            <a:srgbClr val="2AFF33"/>
          </a:solidFill>
          <a:ln w="9525">
            <a:noFill/>
            <a:round/>
            <a:headEnd/>
            <a:tailEnd/>
          </a:ln>
        </p:spPr>
        <p:txBody>
          <a:bodyPr wrap="none" anchor="ctr">
            <a:prstTxWarp prst="textNoShape">
              <a:avLst/>
            </a:prstTxWarp>
          </a:bodyPr>
          <a:lstStyle/>
          <a:p>
            <a:endParaRPr lang="en-US" dirty="0">
              <a:latin typeface="Calibri"/>
            </a:endParaRPr>
          </a:p>
        </p:txBody>
      </p:sp>
      <p:sp>
        <p:nvSpPr>
          <p:cNvPr id="1025043" name="AutoShape 8"/>
          <p:cNvSpPr>
            <a:spLocks noChangeArrowheads="1"/>
          </p:cNvSpPr>
          <p:nvPr/>
        </p:nvSpPr>
        <p:spPr bwMode="auto">
          <a:xfrm>
            <a:off x="4800600" y="2895600"/>
            <a:ext cx="914400" cy="838200"/>
          </a:xfrm>
          <a:prstGeom prst="roundRect">
            <a:avLst>
              <a:gd name="adj" fmla="val 16667"/>
            </a:avLst>
          </a:prstGeom>
          <a:solidFill>
            <a:srgbClr val="4D8D2D">
              <a:alpha val="45882"/>
            </a:srgbClr>
          </a:solidFill>
          <a:ln w="9525">
            <a:noFill/>
            <a:round/>
            <a:headEnd/>
            <a:tailEnd/>
          </a:ln>
        </p:spPr>
        <p:txBody>
          <a:bodyPr wrap="none" anchor="ctr">
            <a:prstTxWarp prst="textNoShape">
              <a:avLst/>
            </a:prstTxWarp>
          </a:bodyPr>
          <a:lstStyle/>
          <a:p>
            <a:endParaRPr lang="en-US" dirty="0">
              <a:latin typeface="Calibri"/>
            </a:endParaRPr>
          </a:p>
        </p:txBody>
      </p:sp>
      <p:sp>
        <p:nvSpPr>
          <p:cNvPr id="1025044" name="AutoShape 9"/>
          <p:cNvSpPr>
            <a:spLocks noChangeArrowheads="1"/>
          </p:cNvSpPr>
          <p:nvPr/>
        </p:nvSpPr>
        <p:spPr bwMode="auto">
          <a:xfrm>
            <a:off x="6172200" y="2895600"/>
            <a:ext cx="914400" cy="838200"/>
          </a:xfrm>
          <a:prstGeom prst="roundRect">
            <a:avLst>
              <a:gd name="adj" fmla="val 16667"/>
            </a:avLst>
          </a:prstGeom>
          <a:solidFill>
            <a:schemeClr val="bg2"/>
          </a:solidFill>
          <a:ln w="9525">
            <a:noFill/>
            <a:round/>
            <a:headEnd/>
            <a:tailEnd/>
          </a:ln>
        </p:spPr>
        <p:txBody>
          <a:bodyPr wrap="none" anchor="ctr">
            <a:prstTxWarp prst="textNoShape">
              <a:avLst/>
            </a:prstTxWarp>
          </a:bodyPr>
          <a:lstStyle/>
          <a:p>
            <a:endParaRPr lang="en-US" dirty="0">
              <a:latin typeface="Calibri"/>
            </a:endParaRPr>
          </a:p>
        </p:txBody>
      </p:sp>
      <p:sp>
        <p:nvSpPr>
          <p:cNvPr id="1025045"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Carey &amp; Bartlett 1978</a:t>
            </a:r>
          </a:p>
        </p:txBody>
      </p:sp>
      <p:sp>
        <p:nvSpPr>
          <p:cNvPr id="1025046" name="Rectangle 3"/>
          <p:cNvSpPr>
            <a:spLocks noChangeArrowheads="1"/>
          </p:cNvSpPr>
          <p:nvPr/>
        </p:nvSpPr>
        <p:spPr bwMode="auto">
          <a:xfrm>
            <a:off x="0" y="990600"/>
            <a:ext cx="8991600" cy="1371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Children can use input to figure out which aspect of their experience is being lexicalized</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6" name="AutoShape 4"/>
          <p:cNvSpPr>
            <a:spLocks noChangeArrowheads="1"/>
          </p:cNvSpPr>
          <p:nvPr/>
        </p:nvSpPr>
        <p:spPr bwMode="auto">
          <a:xfrm>
            <a:off x="914400" y="3429000"/>
            <a:ext cx="2286000" cy="914400"/>
          </a:xfrm>
          <a:prstGeom prst="parallelogram">
            <a:avLst>
              <a:gd name="adj" fmla="val 62500"/>
            </a:avLst>
          </a:prstGeom>
          <a:solidFill>
            <a:schemeClr val="bg2"/>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027077" name="AutoShape 5"/>
          <p:cNvSpPr>
            <a:spLocks noChangeArrowheads="1"/>
          </p:cNvSpPr>
          <p:nvPr/>
        </p:nvSpPr>
        <p:spPr bwMode="auto">
          <a:xfrm>
            <a:off x="4648200" y="3429000"/>
            <a:ext cx="2286000" cy="914400"/>
          </a:xfrm>
          <a:prstGeom prst="parallelogram">
            <a:avLst>
              <a:gd name="adj" fmla="val 62500"/>
            </a:avLst>
          </a:prstGeom>
          <a:solidFill>
            <a:srgbClr val="4D8D2D">
              <a:alpha val="34117"/>
            </a:srgbClr>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027078" name="Text Box 6"/>
          <p:cNvSpPr txBox="1">
            <a:spLocks noChangeArrowheads="1"/>
          </p:cNvSpPr>
          <p:nvPr/>
        </p:nvSpPr>
        <p:spPr bwMode="auto">
          <a:xfrm>
            <a:off x="898525" y="2714625"/>
            <a:ext cx="1818226" cy="461665"/>
          </a:xfrm>
          <a:prstGeom prst="rect">
            <a:avLst/>
          </a:prstGeom>
          <a:noFill/>
          <a:ln w="9525">
            <a:noFill/>
            <a:miter lim="800000"/>
            <a:headEnd/>
            <a:tailEnd/>
          </a:ln>
        </p:spPr>
        <p:txBody>
          <a:bodyPr wrap="none">
            <a:prstTxWarp prst="textNoShape">
              <a:avLst/>
            </a:prstTxWarp>
            <a:spAutoFit/>
          </a:bodyPr>
          <a:lstStyle/>
          <a:p>
            <a:r>
              <a:rPr lang="en-US" dirty="0">
                <a:latin typeface="Calibri"/>
              </a:rPr>
              <a:t>“a blue tray”</a:t>
            </a:r>
          </a:p>
        </p:txBody>
      </p:sp>
      <p:sp>
        <p:nvSpPr>
          <p:cNvPr id="1027079" name="Text Box 7"/>
          <p:cNvSpPr txBox="1">
            <a:spLocks noChangeArrowheads="1"/>
          </p:cNvSpPr>
          <p:nvPr/>
        </p:nvSpPr>
        <p:spPr bwMode="auto">
          <a:xfrm>
            <a:off x="4953000" y="2819400"/>
            <a:ext cx="2636359" cy="461665"/>
          </a:xfrm>
          <a:prstGeom prst="rect">
            <a:avLst/>
          </a:prstGeom>
          <a:noFill/>
          <a:ln w="9525">
            <a:noFill/>
            <a:miter lim="800000"/>
            <a:headEnd/>
            <a:tailEnd/>
          </a:ln>
        </p:spPr>
        <p:txBody>
          <a:bodyPr wrap="none">
            <a:prstTxWarp prst="textNoShape">
              <a:avLst/>
            </a:prstTxWarp>
            <a:spAutoFit/>
          </a:bodyPr>
          <a:lstStyle/>
          <a:p>
            <a:r>
              <a:rPr lang="en-US" dirty="0">
                <a:latin typeface="Calibri"/>
              </a:rPr>
              <a:t>“a </a:t>
            </a:r>
            <a:r>
              <a:rPr lang="en-US" i="1" dirty="0">
                <a:solidFill>
                  <a:schemeClr val="hlink"/>
                </a:solidFill>
                <a:latin typeface="Calibri"/>
              </a:rPr>
              <a:t>chromium</a:t>
            </a:r>
            <a:r>
              <a:rPr lang="en-US" dirty="0">
                <a:latin typeface="Calibri"/>
              </a:rPr>
              <a:t> tray”</a:t>
            </a:r>
          </a:p>
        </p:txBody>
      </p:sp>
      <p:sp>
        <p:nvSpPr>
          <p:cNvPr id="1027080" name="Text Box 8"/>
          <p:cNvSpPr txBox="1">
            <a:spLocks noChangeArrowheads="1"/>
          </p:cNvSpPr>
          <p:nvPr/>
        </p:nvSpPr>
        <p:spPr bwMode="auto">
          <a:xfrm>
            <a:off x="3810000" y="4648200"/>
            <a:ext cx="4648200" cy="1200328"/>
          </a:xfrm>
          <a:prstGeom prst="rect">
            <a:avLst/>
          </a:prstGeom>
          <a:noFill/>
          <a:ln w="9525">
            <a:noFill/>
            <a:miter lim="800000"/>
            <a:headEnd/>
            <a:tailEnd/>
          </a:ln>
        </p:spPr>
        <p:txBody>
          <a:bodyPr>
            <a:prstTxWarp prst="textNoShape">
              <a:avLst/>
            </a:prstTxWarp>
            <a:spAutoFit/>
          </a:bodyPr>
          <a:lstStyle/>
          <a:p>
            <a:r>
              <a:rPr lang="en-US" b="0" dirty="0">
                <a:latin typeface="Calibri"/>
              </a:rPr>
              <a:t>Note: none of the children knew either the word “olive” as a color or the word “chromium” as a property</a:t>
            </a:r>
          </a:p>
        </p:txBody>
      </p:sp>
      <p:sp>
        <p:nvSpPr>
          <p:cNvPr id="1027083"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Carey &amp; Bartlett 1978</a:t>
            </a:r>
          </a:p>
        </p:txBody>
      </p:sp>
      <p:sp>
        <p:nvSpPr>
          <p:cNvPr id="1027084" name="Rectangle 3"/>
          <p:cNvSpPr>
            <a:spLocks noChangeArrowheads="1"/>
          </p:cNvSpPr>
          <p:nvPr/>
        </p:nvSpPr>
        <p:spPr bwMode="auto">
          <a:xfrm>
            <a:off x="0" y="990600"/>
            <a:ext cx="8991600" cy="1371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Children can use input to figure out which aspect of their experience is being lexicalized</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4" name="AutoShape 6"/>
          <p:cNvSpPr>
            <a:spLocks noChangeArrowheads="1"/>
          </p:cNvSpPr>
          <p:nvPr/>
        </p:nvSpPr>
        <p:spPr bwMode="auto">
          <a:xfrm>
            <a:off x="914400" y="3429000"/>
            <a:ext cx="2286000" cy="914400"/>
          </a:xfrm>
          <a:prstGeom prst="parallelogram">
            <a:avLst>
              <a:gd name="adj" fmla="val 62500"/>
            </a:avLst>
          </a:prstGeom>
          <a:solidFill>
            <a:schemeClr val="bg2"/>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029125" name="AutoShape 7"/>
          <p:cNvSpPr>
            <a:spLocks noChangeArrowheads="1"/>
          </p:cNvSpPr>
          <p:nvPr/>
        </p:nvSpPr>
        <p:spPr bwMode="auto">
          <a:xfrm>
            <a:off x="4648200" y="3429000"/>
            <a:ext cx="2286000" cy="914400"/>
          </a:xfrm>
          <a:prstGeom prst="parallelogram">
            <a:avLst>
              <a:gd name="adj" fmla="val 62500"/>
            </a:avLst>
          </a:prstGeom>
          <a:solidFill>
            <a:srgbClr val="4D8D2D">
              <a:alpha val="34117"/>
            </a:srgbClr>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029126" name="Text Box 10"/>
          <p:cNvSpPr txBox="1">
            <a:spLocks noChangeArrowheads="1"/>
          </p:cNvSpPr>
          <p:nvPr/>
        </p:nvSpPr>
        <p:spPr bwMode="auto">
          <a:xfrm>
            <a:off x="914400" y="4800600"/>
            <a:ext cx="7239000" cy="830997"/>
          </a:xfrm>
          <a:prstGeom prst="rect">
            <a:avLst/>
          </a:prstGeom>
          <a:noFill/>
          <a:ln w="9525">
            <a:noFill/>
            <a:miter lim="800000"/>
            <a:headEnd/>
            <a:tailEnd/>
          </a:ln>
        </p:spPr>
        <p:txBody>
          <a:bodyPr>
            <a:prstTxWarp prst="textNoShape">
              <a:avLst/>
            </a:prstTxWarp>
            <a:spAutoFit/>
          </a:bodyPr>
          <a:lstStyle/>
          <a:p>
            <a:r>
              <a:rPr lang="en-US" b="0" dirty="0">
                <a:latin typeface="Calibri"/>
              </a:rPr>
              <a:t>“Bring me the chromium tray; not the blue one, the chromium one.”</a:t>
            </a:r>
          </a:p>
        </p:txBody>
      </p:sp>
      <p:sp>
        <p:nvSpPr>
          <p:cNvPr id="1029129"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Carey &amp; Bartlett 1978</a:t>
            </a:r>
          </a:p>
        </p:txBody>
      </p:sp>
      <p:sp>
        <p:nvSpPr>
          <p:cNvPr id="1029130" name="Rectangle 3"/>
          <p:cNvSpPr>
            <a:spLocks noChangeArrowheads="1"/>
          </p:cNvSpPr>
          <p:nvPr/>
        </p:nvSpPr>
        <p:spPr bwMode="auto">
          <a:xfrm>
            <a:off x="0" y="990600"/>
            <a:ext cx="8991600" cy="1371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Children can use input to figure out which aspect of their experience is being lexicalized</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172" name="AutoShape 6"/>
          <p:cNvSpPr>
            <a:spLocks noChangeArrowheads="1"/>
          </p:cNvSpPr>
          <p:nvPr/>
        </p:nvSpPr>
        <p:spPr bwMode="auto">
          <a:xfrm>
            <a:off x="914400" y="3429000"/>
            <a:ext cx="2286000" cy="914400"/>
          </a:xfrm>
          <a:prstGeom prst="parallelogram">
            <a:avLst>
              <a:gd name="adj" fmla="val 62500"/>
            </a:avLst>
          </a:prstGeom>
          <a:solidFill>
            <a:schemeClr val="bg2"/>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031173" name="AutoShape 7"/>
          <p:cNvSpPr>
            <a:spLocks noChangeArrowheads="1"/>
          </p:cNvSpPr>
          <p:nvPr/>
        </p:nvSpPr>
        <p:spPr bwMode="auto">
          <a:xfrm>
            <a:off x="4648200" y="3429000"/>
            <a:ext cx="2286000" cy="914400"/>
          </a:xfrm>
          <a:prstGeom prst="parallelogram">
            <a:avLst>
              <a:gd name="adj" fmla="val 62500"/>
            </a:avLst>
          </a:prstGeom>
          <a:solidFill>
            <a:srgbClr val="4D8D2D">
              <a:alpha val="34117"/>
            </a:srgbClr>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1031174" name="Text Box 10"/>
          <p:cNvSpPr txBox="1">
            <a:spLocks noChangeArrowheads="1"/>
          </p:cNvSpPr>
          <p:nvPr/>
        </p:nvSpPr>
        <p:spPr bwMode="auto">
          <a:xfrm>
            <a:off x="3276600" y="5181600"/>
            <a:ext cx="5486400" cy="457200"/>
          </a:xfrm>
          <a:prstGeom prst="rect">
            <a:avLst/>
          </a:prstGeom>
          <a:noFill/>
          <a:ln w="9525">
            <a:noFill/>
            <a:miter lim="800000"/>
            <a:headEnd/>
            <a:tailEnd/>
          </a:ln>
        </p:spPr>
        <p:txBody>
          <a:bodyPr>
            <a:prstTxWarp prst="textNoShape">
              <a:avLst/>
            </a:prstTxWarp>
            <a:spAutoFit/>
          </a:bodyPr>
          <a:lstStyle/>
          <a:p>
            <a:r>
              <a:rPr lang="en-US" b="0" dirty="0">
                <a:solidFill>
                  <a:schemeClr val="tx2"/>
                </a:solidFill>
                <a:latin typeface="Calibri"/>
              </a:rPr>
              <a:t>Children learned to give the olive tray.</a:t>
            </a:r>
          </a:p>
        </p:txBody>
      </p:sp>
      <p:sp>
        <p:nvSpPr>
          <p:cNvPr id="1031175" name="AutoShape 12"/>
          <p:cNvSpPr>
            <a:spLocks noChangeArrowheads="1"/>
          </p:cNvSpPr>
          <p:nvPr/>
        </p:nvSpPr>
        <p:spPr bwMode="auto">
          <a:xfrm>
            <a:off x="4343400" y="3048000"/>
            <a:ext cx="2895600" cy="1676400"/>
          </a:xfrm>
          <a:prstGeom prst="roundRect">
            <a:avLst>
              <a:gd name="adj" fmla="val 16667"/>
            </a:avLst>
          </a:prstGeom>
          <a:noFill/>
          <a:ln w="63500">
            <a:solidFill>
              <a:schemeClr val="tx2"/>
            </a:solidFill>
            <a:round/>
            <a:headEnd/>
            <a:tailEnd/>
          </a:ln>
        </p:spPr>
        <p:txBody>
          <a:bodyPr wrap="none" anchor="ctr">
            <a:prstTxWarp prst="textNoShape">
              <a:avLst/>
            </a:prstTxWarp>
          </a:bodyPr>
          <a:lstStyle/>
          <a:p>
            <a:endParaRPr lang="en-US" dirty="0">
              <a:latin typeface="Calibri"/>
            </a:endParaRPr>
          </a:p>
        </p:txBody>
      </p:sp>
      <p:sp>
        <p:nvSpPr>
          <p:cNvPr id="1031178"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Carey &amp; Bartlett 1978</a:t>
            </a:r>
          </a:p>
        </p:txBody>
      </p:sp>
      <p:sp>
        <p:nvSpPr>
          <p:cNvPr id="1031179" name="Rectangle 3"/>
          <p:cNvSpPr>
            <a:spLocks noChangeArrowheads="1"/>
          </p:cNvSpPr>
          <p:nvPr/>
        </p:nvSpPr>
        <p:spPr bwMode="auto">
          <a:xfrm>
            <a:off x="0" y="990600"/>
            <a:ext cx="8991600" cy="1371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Children can use input to figure out which aspect of their experience is being lexicalized</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20" name="Text Box 8"/>
          <p:cNvSpPr txBox="1">
            <a:spLocks noChangeArrowheads="1"/>
          </p:cNvSpPr>
          <p:nvPr/>
        </p:nvSpPr>
        <p:spPr bwMode="auto">
          <a:xfrm>
            <a:off x="457200" y="2362200"/>
            <a:ext cx="5486400" cy="457200"/>
          </a:xfrm>
          <a:prstGeom prst="rect">
            <a:avLst/>
          </a:prstGeom>
          <a:noFill/>
          <a:ln w="9525">
            <a:noFill/>
            <a:miter lim="800000"/>
            <a:headEnd/>
            <a:tailEnd/>
          </a:ln>
        </p:spPr>
        <p:txBody>
          <a:bodyPr>
            <a:prstTxWarp prst="textNoShape">
              <a:avLst/>
            </a:prstTxWarp>
            <a:spAutoFit/>
          </a:bodyPr>
          <a:lstStyle/>
          <a:p>
            <a:r>
              <a:rPr lang="en-US" b="0" dirty="0">
                <a:solidFill>
                  <a:schemeClr val="tx2"/>
                </a:solidFill>
                <a:latin typeface="Calibri"/>
              </a:rPr>
              <a:t>5 weeks later…</a:t>
            </a:r>
          </a:p>
        </p:txBody>
      </p:sp>
      <p:sp>
        <p:nvSpPr>
          <p:cNvPr id="1033226" name="Text Box 15"/>
          <p:cNvSpPr txBox="1">
            <a:spLocks noChangeArrowheads="1"/>
          </p:cNvSpPr>
          <p:nvPr/>
        </p:nvSpPr>
        <p:spPr bwMode="auto">
          <a:xfrm>
            <a:off x="914400" y="4114800"/>
            <a:ext cx="5486400" cy="457200"/>
          </a:xfrm>
          <a:prstGeom prst="rect">
            <a:avLst/>
          </a:prstGeom>
          <a:noFill/>
          <a:ln w="9525">
            <a:noFill/>
            <a:miter lim="800000"/>
            <a:headEnd/>
            <a:tailEnd/>
          </a:ln>
        </p:spPr>
        <p:txBody>
          <a:bodyPr>
            <a:prstTxWarp prst="textNoShape">
              <a:avLst/>
            </a:prstTxWarp>
            <a:spAutoFit/>
          </a:bodyPr>
          <a:lstStyle/>
          <a:p>
            <a:r>
              <a:rPr lang="en-US" b="0" dirty="0">
                <a:latin typeface="Calibri"/>
              </a:rPr>
              <a:t>“What colors are these?”</a:t>
            </a:r>
          </a:p>
        </p:txBody>
      </p:sp>
      <p:sp>
        <p:nvSpPr>
          <p:cNvPr id="1033229" name="AutoShape 5"/>
          <p:cNvSpPr>
            <a:spLocks noChangeArrowheads="1"/>
          </p:cNvSpPr>
          <p:nvPr/>
        </p:nvSpPr>
        <p:spPr bwMode="auto">
          <a:xfrm>
            <a:off x="838200" y="2895600"/>
            <a:ext cx="914400" cy="838200"/>
          </a:xfrm>
          <a:prstGeom prst="roundRect">
            <a:avLst>
              <a:gd name="adj" fmla="val 16667"/>
            </a:avLst>
          </a:prstGeom>
          <a:solidFill>
            <a:srgbClr val="FF020C"/>
          </a:solidFill>
          <a:ln w="9525">
            <a:noFill/>
            <a:round/>
            <a:headEnd/>
            <a:tailEnd/>
          </a:ln>
        </p:spPr>
        <p:txBody>
          <a:bodyPr wrap="none" anchor="ctr">
            <a:prstTxWarp prst="textNoShape">
              <a:avLst/>
            </a:prstTxWarp>
          </a:bodyPr>
          <a:lstStyle/>
          <a:p>
            <a:endParaRPr lang="en-US" dirty="0">
              <a:latin typeface="Calibri"/>
            </a:endParaRPr>
          </a:p>
        </p:txBody>
      </p:sp>
      <p:sp>
        <p:nvSpPr>
          <p:cNvPr id="1033230" name="AutoShape 6"/>
          <p:cNvSpPr>
            <a:spLocks noChangeArrowheads="1"/>
          </p:cNvSpPr>
          <p:nvPr/>
        </p:nvSpPr>
        <p:spPr bwMode="auto">
          <a:xfrm>
            <a:off x="2209800" y="2895600"/>
            <a:ext cx="914400" cy="838200"/>
          </a:xfrm>
          <a:prstGeom prst="roundRect">
            <a:avLst>
              <a:gd name="adj" fmla="val 16667"/>
            </a:avLst>
          </a:prstGeom>
          <a:solidFill>
            <a:srgbClr val="FFFD09"/>
          </a:solidFill>
          <a:ln w="9525">
            <a:noFill/>
            <a:round/>
            <a:headEnd/>
            <a:tailEnd/>
          </a:ln>
        </p:spPr>
        <p:txBody>
          <a:bodyPr wrap="none" anchor="ctr">
            <a:prstTxWarp prst="textNoShape">
              <a:avLst/>
            </a:prstTxWarp>
          </a:bodyPr>
          <a:lstStyle/>
          <a:p>
            <a:endParaRPr lang="en-US" dirty="0">
              <a:solidFill>
                <a:schemeClr val="accent1"/>
              </a:solidFill>
              <a:latin typeface="Calibri"/>
            </a:endParaRPr>
          </a:p>
        </p:txBody>
      </p:sp>
      <p:sp>
        <p:nvSpPr>
          <p:cNvPr id="1033231" name="AutoShape 7"/>
          <p:cNvSpPr>
            <a:spLocks noChangeArrowheads="1"/>
          </p:cNvSpPr>
          <p:nvPr/>
        </p:nvSpPr>
        <p:spPr bwMode="auto">
          <a:xfrm>
            <a:off x="3581400" y="2895600"/>
            <a:ext cx="914400" cy="838200"/>
          </a:xfrm>
          <a:prstGeom prst="roundRect">
            <a:avLst>
              <a:gd name="adj" fmla="val 16667"/>
            </a:avLst>
          </a:prstGeom>
          <a:solidFill>
            <a:srgbClr val="2AFF33"/>
          </a:solidFill>
          <a:ln w="9525">
            <a:noFill/>
            <a:round/>
            <a:headEnd/>
            <a:tailEnd/>
          </a:ln>
        </p:spPr>
        <p:txBody>
          <a:bodyPr wrap="none" anchor="ctr">
            <a:prstTxWarp prst="textNoShape">
              <a:avLst/>
            </a:prstTxWarp>
          </a:bodyPr>
          <a:lstStyle/>
          <a:p>
            <a:endParaRPr lang="en-US" dirty="0">
              <a:latin typeface="Calibri"/>
            </a:endParaRPr>
          </a:p>
        </p:txBody>
      </p:sp>
      <p:sp>
        <p:nvSpPr>
          <p:cNvPr id="1033232" name="AutoShape 8"/>
          <p:cNvSpPr>
            <a:spLocks noChangeArrowheads="1"/>
          </p:cNvSpPr>
          <p:nvPr/>
        </p:nvSpPr>
        <p:spPr bwMode="auto">
          <a:xfrm>
            <a:off x="4800600" y="2895600"/>
            <a:ext cx="914400" cy="838200"/>
          </a:xfrm>
          <a:prstGeom prst="roundRect">
            <a:avLst>
              <a:gd name="adj" fmla="val 16667"/>
            </a:avLst>
          </a:prstGeom>
          <a:solidFill>
            <a:srgbClr val="4D8D2D">
              <a:alpha val="45882"/>
            </a:srgbClr>
          </a:solidFill>
          <a:ln w="9525">
            <a:noFill/>
            <a:round/>
            <a:headEnd/>
            <a:tailEnd/>
          </a:ln>
        </p:spPr>
        <p:txBody>
          <a:bodyPr wrap="none" anchor="ctr">
            <a:prstTxWarp prst="textNoShape">
              <a:avLst/>
            </a:prstTxWarp>
          </a:bodyPr>
          <a:lstStyle/>
          <a:p>
            <a:endParaRPr lang="en-US" dirty="0">
              <a:latin typeface="Calibri"/>
            </a:endParaRPr>
          </a:p>
        </p:txBody>
      </p:sp>
      <p:sp>
        <p:nvSpPr>
          <p:cNvPr id="1033233" name="AutoShape 9"/>
          <p:cNvSpPr>
            <a:spLocks noChangeArrowheads="1"/>
          </p:cNvSpPr>
          <p:nvPr/>
        </p:nvSpPr>
        <p:spPr bwMode="auto">
          <a:xfrm>
            <a:off x="6172200" y="2895600"/>
            <a:ext cx="914400" cy="838200"/>
          </a:xfrm>
          <a:prstGeom prst="roundRect">
            <a:avLst>
              <a:gd name="adj" fmla="val 16667"/>
            </a:avLst>
          </a:prstGeom>
          <a:solidFill>
            <a:schemeClr val="bg2"/>
          </a:solidFill>
          <a:ln w="9525">
            <a:noFill/>
            <a:round/>
            <a:headEnd/>
            <a:tailEnd/>
          </a:ln>
        </p:spPr>
        <p:txBody>
          <a:bodyPr wrap="none" anchor="ctr">
            <a:prstTxWarp prst="textNoShape">
              <a:avLst/>
            </a:prstTxWarp>
          </a:bodyPr>
          <a:lstStyle/>
          <a:p>
            <a:endParaRPr lang="en-US" dirty="0">
              <a:latin typeface="Calibri"/>
            </a:endParaRPr>
          </a:p>
        </p:txBody>
      </p:sp>
      <p:sp>
        <p:nvSpPr>
          <p:cNvPr id="1033234"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Carey &amp; Bartlett 1978</a:t>
            </a:r>
          </a:p>
        </p:txBody>
      </p:sp>
      <p:sp>
        <p:nvSpPr>
          <p:cNvPr id="1033235" name="Rectangle 3"/>
          <p:cNvSpPr>
            <a:spLocks noChangeArrowheads="1"/>
          </p:cNvSpPr>
          <p:nvPr/>
        </p:nvSpPr>
        <p:spPr bwMode="auto">
          <a:xfrm>
            <a:off x="0" y="990600"/>
            <a:ext cx="8991600" cy="1371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Children can use input to figure out which aspect of their experience is being lexicalized</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026"/>
          <p:cNvGraphicFramePr>
            <a:graphicFrameLocks noChangeAspect="1"/>
          </p:cNvGraphicFramePr>
          <p:nvPr/>
        </p:nvGraphicFramePr>
        <p:xfrm>
          <a:off x="1112838" y="1630363"/>
          <a:ext cx="1704975" cy="1825625"/>
        </p:xfrm>
        <a:graphic>
          <a:graphicData uri="http://schemas.openxmlformats.org/presentationml/2006/ole">
            <mc:AlternateContent xmlns:mc="http://schemas.openxmlformats.org/markup-compatibility/2006">
              <mc:Choice xmlns:v="urn:schemas-microsoft-com:vml" Requires="v">
                <p:oleObj spid="_x0000_s947217" name="Clip" r:id="rId4" imgW="1003680" imgH="1074960" progId="MS_ClipArt_Gallery.2">
                  <p:embed/>
                </p:oleObj>
              </mc:Choice>
              <mc:Fallback>
                <p:oleObj name="Clip" r:id="rId4" imgW="1003680" imgH="1074960" progId="MS_ClipArt_Gallery.2">
                  <p:embed/>
                  <p:pic>
                    <p:nvPicPr>
                      <p:cNvPr id="0" name="Picture 10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838" y="1630363"/>
                        <a:ext cx="1704975" cy="1825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47203" name="Group 3"/>
          <p:cNvGrpSpPr>
            <a:grpSpLocks/>
          </p:cNvGrpSpPr>
          <p:nvPr/>
        </p:nvGrpSpPr>
        <p:grpSpPr bwMode="auto">
          <a:xfrm>
            <a:off x="5667375" y="2174875"/>
            <a:ext cx="1206500" cy="3478213"/>
            <a:chOff x="1518" y="1358"/>
            <a:chExt cx="760" cy="2191"/>
          </a:xfrm>
        </p:grpSpPr>
        <p:sp>
          <p:nvSpPr>
            <p:cNvPr id="947204" name="Freeform 4"/>
            <p:cNvSpPr>
              <a:spLocks/>
            </p:cNvSpPr>
            <p:nvPr/>
          </p:nvSpPr>
          <p:spPr bwMode="auto">
            <a:xfrm>
              <a:off x="1660" y="1358"/>
              <a:ext cx="418" cy="486"/>
            </a:xfrm>
            <a:custGeom>
              <a:avLst/>
              <a:gdLst>
                <a:gd name="T0" fmla="*/ 103 w 418"/>
                <a:gd name="T1" fmla="*/ 0 h 486"/>
                <a:gd name="T2" fmla="*/ 172 w 418"/>
                <a:gd name="T3" fmla="*/ 0 h 486"/>
                <a:gd name="T4" fmla="*/ 240 w 418"/>
                <a:gd name="T5" fmla="*/ 28 h 486"/>
                <a:gd name="T6" fmla="*/ 280 w 418"/>
                <a:gd name="T7" fmla="*/ 53 h 486"/>
                <a:gd name="T8" fmla="*/ 309 w 418"/>
                <a:gd name="T9" fmla="*/ 140 h 486"/>
                <a:gd name="T10" fmla="*/ 327 w 418"/>
                <a:gd name="T11" fmla="*/ 194 h 486"/>
                <a:gd name="T12" fmla="*/ 395 w 418"/>
                <a:gd name="T13" fmla="*/ 135 h 486"/>
                <a:gd name="T14" fmla="*/ 418 w 418"/>
                <a:gd name="T15" fmla="*/ 140 h 486"/>
                <a:gd name="T16" fmla="*/ 413 w 418"/>
                <a:gd name="T17" fmla="*/ 169 h 486"/>
                <a:gd name="T18" fmla="*/ 327 w 418"/>
                <a:gd name="T19" fmla="*/ 263 h 486"/>
                <a:gd name="T20" fmla="*/ 327 w 418"/>
                <a:gd name="T21" fmla="*/ 333 h 486"/>
                <a:gd name="T22" fmla="*/ 309 w 418"/>
                <a:gd name="T23" fmla="*/ 404 h 486"/>
                <a:gd name="T24" fmla="*/ 280 w 418"/>
                <a:gd name="T25" fmla="*/ 457 h 486"/>
                <a:gd name="T26" fmla="*/ 240 w 418"/>
                <a:gd name="T27" fmla="*/ 486 h 486"/>
                <a:gd name="T28" fmla="*/ 189 w 418"/>
                <a:gd name="T29" fmla="*/ 486 h 486"/>
                <a:gd name="T30" fmla="*/ 119 w 418"/>
                <a:gd name="T31" fmla="*/ 457 h 486"/>
                <a:gd name="T32" fmla="*/ 74 w 418"/>
                <a:gd name="T33" fmla="*/ 398 h 486"/>
                <a:gd name="T34" fmla="*/ 34 w 418"/>
                <a:gd name="T35" fmla="*/ 310 h 486"/>
                <a:gd name="T36" fmla="*/ 5 w 418"/>
                <a:gd name="T37" fmla="*/ 228 h 486"/>
                <a:gd name="T38" fmla="*/ 0 w 418"/>
                <a:gd name="T39" fmla="*/ 117 h 486"/>
                <a:gd name="T40" fmla="*/ 16 w 418"/>
                <a:gd name="T41" fmla="*/ 64 h 486"/>
                <a:gd name="T42" fmla="*/ 40 w 418"/>
                <a:gd name="T43" fmla="*/ 28 h 486"/>
                <a:gd name="T44" fmla="*/ 103 w 418"/>
                <a:gd name="T45" fmla="*/ 0 h 4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8"/>
                <a:gd name="T70" fmla="*/ 0 h 486"/>
                <a:gd name="T71" fmla="*/ 418 w 418"/>
                <a:gd name="T72" fmla="*/ 486 h 4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8" h="486">
                  <a:moveTo>
                    <a:pt x="103" y="0"/>
                  </a:moveTo>
                  <a:lnTo>
                    <a:pt x="172" y="0"/>
                  </a:lnTo>
                  <a:lnTo>
                    <a:pt x="240" y="28"/>
                  </a:lnTo>
                  <a:lnTo>
                    <a:pt x="280" y="53"/>
                  </a:lnTo>
                  <a:lnTo>
                    <a:pt x="309" y="140"/>
                  </a:lnTo>
                  <a:lnTo>
                    <a:pt x="327" y="194"/>
                  </a:lnTo>
                  <a:lnTo>
                    <a:pt x="395" y="135"/>
                  </a:lnTo>
                  <a:lnTo>
                    <a:pt x="418" y="140"/>
                  </a:lnTo>
                  <a:lnTo>
                    <a:pt x="413" y="169"/>
                  </a:lnTo>
                  <a:lnTo>
                    <a:pt x="327" y="263"/>
                  </a:lnTo>
                  <a:lnTo>
                    <a:pt x="327" y="333"/>
                  </a:lnTo>
                  <a:lnTo>
                    <a:pt x="309" y="404"/>
                  </a:lnTo>
                  <a:lnTo>
                    <a:pt x="280" y="457"/>
                  </a:lnTo>
                  <a:lnTo>
                    <a:pt x="240" y="486"/>
                  </a:lnTo>
                  <a:lnTo>
                    <a:pt x="189" y="486"/>
                  </a:lnTo>
                  <a:lnTo>
                    <a:pt x="119" y="457"/>
                  </a:lnTo>
                  <a:lnTo>
                    <a:pt x="74" y="398"/>
                  </a:lnTo>
                  <a:lnTo>
                    <a:pt x="34" y="310"/>
                  </a:lnTo>
                  <a:lnTo>
                    <a:pt x="5" y="228"/>
                  </a:lnTo>
                  <a:lnTo>
                    <a:pt x="0" y="117"/>
                  </a:lnTo>
                  <a:lnTo>
                    <a:pt x="16" y="64"/>
                  </a:lnTo>
                  <a:lnTo>
                    <a:pt x="40" y="28"/>
                  </a:lnTo>
                  <a:lnTo>
                    <a:pt x="103" y="0"/>
                  </a:lnTo>
                  <a:close/>
                </a:path>
              </a:pathLst>
            </a:custGeom>
            <a:solidFill>
              <a:schemeClr val="tx2"/>
            </a:solidFill>
            <a:ln w="9525">
              <a:noFill/>
              <a:round/>
              <a:headEnd/>
              <a:tailEnd/>
            </a:ln>
          </p:spPr>
          <p:txBody>
            <a:bodyPr>
              <a:prstTxWarp prst="textNoShape">
                <a:avLst/>
              </a:prstTxWarp>
            </a:bodyPr>
            <a:lstStyle/>
            <a:p>
              <a:endParaRPr lang="en-US" dirty="0">
                <a:latin typeface="Calibri"/>
              </a:endParaRPr>
            </a:p>
          </p:txBody>
        </p:sp>
        <p:sp>
          <p:nvSpPr>
            <p:cNvPr id="947205" name="Freeform 5"/>
            <p:cNvSpPr>
              <a:spLocks/>
            </p:cNvSpPr>
            <p:nvPr/>
          </p:nvSpPr>
          <p:spPr bwMode="auto">
            <a:xfrm>
              <a:off x="1746" y="1905"/>
              <a:ext cx="296" cy="840"/>
            </a:xfrm>
            <a:custGeom>
              <a:avLst/>
              <a:gdLst>
                <a:gd name="T0" fmla="*/ 40 w 296"/>
                <a:gd name="T1" fmla="*/ 29 h 840"/>
                <a:gd name="T2" fmla="*/ 85 w 296"/>
                <a:gd name="T3" fmla="*/ 0 h 840"/>
                <a:gd name="T4" fmla="*/ 153 w 296"/>
                <a:gd name="T5" fmla="*/ 0 h 840"/>
                <a:gd name="T6" fmla="*/ 205 w 296"/>
                <a:gd name="T7" fmla="*/ 18 h 840"/>
                <a:gd name="T8" fmla="*/ 239 w 296"/>
                <a:gd name="T9" fmla="*/ 81 h 840"/>
                <a:gd name="T10" fmla="*/ 273 w 296"/>
                <a:gd name="T11" fmla="*/ 186 h 840"/>
                <a:gd name="T12" fmla="*/ 291 w 296"/>
                <a:gd name="T13" fmla="*/ 302 h 840"/>
                <a:gd name="T14" fmla="*/ 296 w 296"/>
                <a:gd name="T15" fmla="*/ 440 h 840"/>
                <a:gd name="T16" fmla="*/ 296 w 296"/>
                <a:gd name="T17" fmla="*/ 597 h 840"/>
                <a:gd name="T18" fmla="*/ 273 w 296"/>
                <a:gd name="T19" fmla="*/ 724 h 840"/>
                <a:gd name="T20" fmla="*/ 239 w 296"/>
                <a:gd name="T21" fmla="*/ 794 h 840"/>
                <a:gd name="T22" fmla="*/ 160 w 296"/>
                <a:gd name="T23" fmla="*/ 840 h 840"/>
                <a:gd name="T24" fmla="*/ 120 w 296"/>
                <a:gd name="T25" fmla="*/ 830 h 840"/>
                <a:gd name="T26" fmla="*/ 68 w 296"/>
                <a:gd name="T27" fmla="*/ 776 h 840"/>
                <a:gd name="T28" fmla="*/ 51 w 296"/>
                <a:gd name="T29" fmla="*/ 701 h 840"/>
                <a:gd name="T30" fmla="*/ 35 w 296"/>
                <a:gd name="T31" fmla="*/ 562 h 840"/>
                <a:gd name="T32" fmla="*/ 51 w 296"/>
                <a:gd name="T33" fmla="*/ 463 h 840"/>
                <a:gd name="T34" fmla="*/ 51 w 296"/>
                <a:gd name="T35" fmla="*/ 360 h 840"/>
                <a:gd name="T36" fmla="*/ 23 w 296"/>
                <a:gd name="T37" fmla="*/ 290 h 840"/>
                <a:gd name="T38" fmla="*/ 0 w 296"/>
                <a:gd name="T39" fmla="*/ 197 h 840"/>
                <a:gd name="T40" fmla="*/ 0 w 296"/>
                <a:gd name="T41" fmla="*/ 99 h 840"/>
                <a:gd name="T42" fmla="*/ 40 w 296"/>
                <a:gd name="T43" fmla="*/ 29 h 8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6"/>
                <a:gd name="T67" fmla="*/ 0 h 840"/>
                <a:gd name="T68" fmla="*/ 296 w 296"/>
                <a:gd name="T69" fmla="*/ 840 h 8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6" h="840">
                  <a:moveTo>
                    <a:pt x="40" y="29"/>
                  </a:moveTo>
                  <a:lnTo>
                    <a:pt x="85" y="0"/>
                  </a:lnTo>
                  <a:lnTo>
                    <a:pt x="153" y="0"/>
                  </a:lnTo>
                  <a:lnTo>
                    <a:pt x="205" y="18"/>
                  </a:lnTo>
                  <a:lnTo>
                    <a:pt x="239" y="81"/>
                  </a:lnTo>
                  <a:lnTo>
                    <a:pt x="273" y="186"/>
                  </a:lnTo>
                  <a:lnTo>
                    <a:pt x="291" y="302"/>
                  </a:lnTo>
                  <a:lnTo>
                    <a:pt x="296" y="440"/>
                  </a:lnTo>
                  <a:lnTo>
                    <a:pt x="296" y="597"/>
                  </a:lnTo>
                  <a:lnTo>
                    <a:pt x="273" y="724"/>
                  </a:lnTo>
                  <a:lnTo>
                    <a:pt x="239" y="794"/>
                  </a:lnTo>
                  <a:lnTo>
                    <a:pt x="160" y="840"/>
                  </a:lnTo>
                  <a:lnTo>
                    <a:pt x="120" y="830"/>
                  </a:lnTo>
                  <a:lnTo>
                    <a:pt x="68" y="776"/>
                  </a:lnTo>
                  <a:lnTo>
                    <a:pt x="51" y="701"/>
                  </a:lnTo>
                  <a:lnTo>
                    <a:pt x="35" y="562"/>
                  </a:lnTo>
                  <a:lnTo>
                    <a:pt x="51" y="463"/>
                  </a:lnTo>
                  <a:lnTo>
                    <a:pt x="51" y="360"/>
                  </a:lnTo>
                  <a:lnTo>
                    <a:pt x="23" y="290"/>
                  </a:lnTo>
                  <a:lnTo>
                    <a:pt x="0" y="197"/>
                  </a:lnTo>
                  <a:lnTo>
                    <a:pt x="0" y="99"/>
                  </a:lnTo>
                  <a:lnTo>
                    <a:pt x="40" y="29"/>
                  </a:lnTo>
                  <a:close/>
                </a:path>
              </a:pathLst>
            </a:custGeom>
            <a:solidFill>
              <a:schemeClr val="tx2"/>
            </a:solidFill>
            <a:ln w="9525">
              <a:noFill/>
              <a:round/>
              <a:headEnd/>
              <a:tailEnd/>
            </a:ln>
          </p:spPr>
          <p:txBody>
            <a:bodyPr>
              <a:prstTxWarp prst="textNoShape">
                <a:avLst/>
              </a:prstTxWarp>
            </a:bodyPr>
            <a:lstStyle/>
            <a:p>
              <a:endParaRPr lang="en-US" dirty="0">
                <a:latin typeface="Calibri"/>
              </a:endParaRPr>
            </a:p>
          </p:txBody>
        </p:sp>
        <p:sp>
          <p:nvSpPr>
            <p:cNvPr id="947206" name="Freeform 6"/>
            <p:cNvSpPr>
              <a:spLocks/>
            </p:cNvSpPr>
            <p:nvPr/>
          </p:nvSpPr>
          <p:spPr bwMode="auto">
            <a:xfrm>
              <a:off x="1885" y="1937"/>
              <a:ext cx="393" cy="830"/>
            </a:xfrm>
            <a:custGeom>
              <a:avLst/>
              <a:gdLst>
                <a:gd name="T0" fmla="*/ 45 w 393"/>
                <a:gd name="T1" fmla="*/ 0 h 830"/>
                <a:gd name="T2" fmla="*/ 171 w 393"/>
                <a:gd name="T3" fmla="*/ 28 h 830"/>
                <a:gd name="T4" fmla="*/ 268 w 393"/>
                <a:gd name="T5" fmla="*/ 98 h 830"/>
                <a:gd name="T6" fmla="*/ 341 w 393"/>
                <a:gd name="T7" fmla="*/ 214 h 830"/>
                <a:gd name="T8" fmla="*/ 388 w 393"/>
                <a:gd name="T9" fmla="*/ 325 h 830"/>
                <a:gd name="T10" fmla="*/ 393 w 393"/>
                <a:gd name="T11" fmla="*/ 446 h 830"/>
                <a:gd name="T12" fmla="*/ 358 w 393"/>
                <a:gd name="T13" fmla="*/ 528 h 830"/>
                <a:gd name="T14" fmla="*/ 273 w 393"/>
                <a:gd name="T15" fmla="*/ 580 h 830"/>
                <a:gd name="T16" fmla="*/ 205 w 393"/>
                <a:gd name="T17" fmla="*/ 616 h 830"/>
                <a:gd name="T18" fmla="*/ 205 w 393"/>
                <a:gd name="T19" fmla="*/ 650 h 830"/>
                <a:gd name="T20" fmla="*/ 250 w 393"/>
                <a:gd name="T21" fmla="*/ 691 h 830"/>
                <a:gd name="T22" fmla="*/ 273 w 393"/>
                <a:gd name="T23" fmla="*/ 778 h 830"/>
                <a:gd name="T24" fmla="*/ 250 w 393"/>
                <a:gd name="T25" fmla="*/ 830 h 830"/>
                <a:gd name="T26" fmla="*/ 221 w 393"/>
                <a:gd name="T27" fmla="*/ 807 h 830"/>
                <a:gd name="T28" fmla="*/ 221 w 393"/>
                <a:gd name="T29" fmla="*/ 761 h 830"/>
                <a:gd name="T30" fmla="*/ 200 w 393"/>
                <a:gd name="T31" fmla="*/ 691 h 830"/>
                <a:gd name="T32" fmla="*/ 165 w 393"/>
                <a:gd name="T33" fmla="*/ 650 h 830"/>
                <a:gd name="T34" fmla="*/ 153 w 393"/>
                <a:gd name="T35" fmla="*/ 598 h 830"/>
                <a:gd name="T36" fmla="*/ 205 w 393"/>
                <a:gd name="T37" fmla="*/ 563 h 830"/>
                <a:gd name="T38" fmla="*/ 301 w 393"/>
                <a:gd name="T39" fmla="*/ 493 h 830"/>
                <a:gd name="T40" fmla="*/ 341 w 393"/>
                <a:gd name="T41" fmla="*/ 430 h 830"/>
                <a:gd name="T42" fmla="*/ 341 w 393"/>
                <a:gd name="T43" fmla="*/ 360 h 830"/>
                <a:gd name="T44" fmla="*/ 290 w 393"/>
                <a:gd name="T45" fmla="*/ 255 h 830"/>
                <a:gd name="T46" fmla="*/ 205 w 393"/>
                <a:gd name="T47" fmla="*/ 162 h 830"/>
                <a:gd name="T48" fmla="*/ 153 w 393"/>
                <a:gd name="T49" fmla="*/ 116 h 830"/>
                <a:gd name="T50" fmla="*/ 80 w 393"/>
                <a:gd name="T51" fmla="*/ 98 h 830"/>
                <a:gd name="T52" fmla="*/ 0 w 393"/>
                <a:gd name="T53" fmla="*/ 75 h 830"/>
                <a:gd name="T54" fmla="*/ 45 w 393"/>
                <a:gd name="T55" fmla="*/ 0 h 8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93"/>
                <a:gd name="T85" fmla="*/ 0 h 830"/>
                <a:gd name="T86" fmla="*/ 393 w 393"/>
                <a:gd name="T87" fmla="*/ 830 h 8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93" h="830">
                  <a:moveTo>
                    <a:pt x="45" y="0"/>
                  </a:moveTo>
                  <a:lnTo>
                    <a:pt x="171" y="28"/>
                  </a:lnTo>
                  <a:lnTo>
                    <a:pt x="268" y="98"/>
                  </a:lnTo>
                  <a:lnTo>
                    <a:pt x="341" y="214"/>
                  </a:lnTo>
                  <a:lnTo>
                    <a:pt x="388" y="325"/>
                  </a:lnTo>
                  <a:lnTo>
                    <a:pt x="393" y="446"/>
                  </a:lnTo>
                  <a:lnTo>
                    <a:pt x="358" y="528"/>
                  </a:lnTo>
                  <a:lnTo>
                    <a:pt x="273" y="580"/>
                  </a:lnTo>
                  <a:lnTo>
                    <a:pt x="205" y="616"/>
                  </a:lnTo>
                  <a:lnTo>
                    <a:pt x="205" y="650"/>
                  </a:lnTo>
                  <a:lnTo>
                    <a:pt x="250" y="691"/>
                  </a:lnTo>
                  <a:lnTo>
                    <a:pt x="273" y="778"/>
                  </a:lnTo>
                  <a:lnTo>
                    <a:pt x="250" y="830"/>
                  </a:lnTo>
                  <a:lnTo>
                    <a:pt x="221" y="807"/>
                  </a:lnTo>
                  <a:lnTo>
                    <a:pt x="221" y="761"/>
                  </a:lnTo>
                  <a:lnTo>
                    <a:pt x="200" y="691"/>
                  </a:lnTo>
                  <a:lnTo>
                    <a:pt x="165" y="650"/>
                  </a:lnTo>
                  <a:lnTo>
                    <a:pt x="153" y="598"/>
                  </a:lnTo>
                  <a:lnTo>
                    <a:pt x="205" y="563"/>
                  </a:lnTo>
                  <a:lnTo>
                    <a:pt x="301" y="493"/>
                  </a:lnTo>
                  <a:lnTo>
                    <a:pt x="341" y="430"/>
                  </a:lnTo>
                  <a:lnTo>
                    <a:pt x="341" y="360"/>
                  </a:lnTo>
                  <a:lnTo>
                    <a:pt x="290" y="255"/>
                  </a:lnTo>
                  <a:lnTo>
                    <a:pt x="205" y="162"/>
                  </a:lnTo>
                  <a:lnTo>
                    <a:pt x="153" y="116"/>
                  </a:lnTo>
                  <a:lnTo>
                    <a:pt x="80" y="98"/>
                  </a:lnTo>
                  <a:lnTo>
                    <a:pt x="0" y="75"/>
                  </a:lnTo>
                  <a:lnTo>
                    <a:pt x="45" y="0"/>
                  </a:lnTo>
                  <a:close/>
                </a:path>
              </a:pathLst>
            </a:custGeom>
            <a:solidFill>
              <a:schemeClr val="tx2"/>
            </a:solidFill>
            <a:ln w="9525">
              <a:noFill/>
              <a:round/>
              <a:headEnd/>
              <a:tailEnd/>
            </a:ln>
          </p:spPr>
          <p:txBody>
            <a:bodyPr>
              <a:prstTxWarp prst="textNoShape">
                <a:avLst/>
              </a:prstTxWarp>
            </a:bodyPr>
            <a:lstStyle/>
            <a:p>
              <a:endParaRPr lang="en-US" dirty="0">
                <a:latin typeface="Calibri"/>
              </a:endParaRPr>
            </a:p>
          </p:txBody>
        </p:sp>
        <p:sp>
          <p:nvSpPr>
            <p:cNvPr id="947207" name="Freeform 7"/>
            <p:cNvSpPr>
              <a:spLocks/>
            </p:cNvSpPr>
            <p:nvPr/>
          </p:nvSpPr>
          <p:spPr bwMode="auto">
            <a:xfrm>
              <a:off x="1518" y="1933"/>
              <a:ext cx="291" cy="780"/>
            </a:xfrm>
            <a:custGeom>
              <a:avLst/>
              <a:gdLst>
                <a:gd name="T0" fmla="*/ 183 w 291"/>
                <a:gd name="T1" fmla="*/ 35 h 780"/>
                <a:gd name="T2" fmla="*/ 240 w 291"/>
                <a:gd name="T3" fmla="*/ 0 h 780"/>
                <a:gd name="T4" fmla="*/ 291 w 291"/>
                <a:gd name="T5" fmla="*/ 5 h 780"/>
                <a:gd name="T6" fmla="*/ 286 w 291"/>
                <a:gd name="T7" fmla="*/ 69 h 780"/>
                <a:gd name="T8" fmla="*/ 251 w 291"/>
                <a:gd name="T9" fmla="*/ 105 h 780"/>
                <a:gd name="T10" fmla="*/ 200 w 291"/>
                <a:gd name="T11" fmla="*/ 134 h 780"/>
                <a:gd name="T12" fmla="*/ 136 w 291"/>
                <a:gd name="T13" fmla="*/ 209 h 780"/>
                <a:gd name="T14" fmla="*/ 68 w 291"/>
                <a:gd name="T15" fmla="*/ 314 h 780"/>
                <a:gd name="T16" fmla="*/ 52 w 291"/>
                <a:gd name="T17" fmla="*/ 401 h 780"/>
                <a:gd name="T18" fmla="*/ 63 w 291"/>
                <a:gd name="T19" fmla="*/ 453 h 780"/>
                <a:gd name="T20" fmla="*/ 80 w 291"/>
                <a:gd name="T21" fmla="*/ 483 h 780"/>
                <a:gd name="T22" fmla="*/ 155 w 291"/>
                <a:gd name="T23" fmla="*/ 517 h 780"/>
                <a:gd name="T24" fmla="*/ 223 w 291"/>
                <a:gd name="T25" fmla="*/ 541 h 780"/>
                <a:gd name="T26" fmla="*/ 251 w 291"/>
                <a:gd name="T27" fmla="*/ 571 h 780"/>
                <a:gd name="T28" fmla="*/ 256 w 291"/>
                <a:gd name="T29" fmla="*/ 594 h 780"/>
                <a:gd name="T30" fmla="*/ 216 w 291"/>
                <a:gd name="T31" fmla="*/ 640 h 780"/>
                <a:gd name="T32" fmla="*/ 200 w 291"/>
                <a:gd name="T33" fmla="*/ 698 h 780"/>
                <a:gd name="T34" fmla="*/ 183 w 291"/>
                <a:gd name="T35" fmla="*/ 780 h 780"/>
                <a:gd name="T36" fmla="*/ 148 w 291"/>
                <a:gd name="T37" fmla="*/ 767 h 780"/>
                <a:gd name="T38" fmla="*/ 148 w 291"/>
                <a:gd name="T39" fmla="*/ 710 h 780"/>
                <a:gd name="T40" fmla="*/ 166 w 291"/>
                <a:gd name="T41" fmla="*/ 623 h 780"/>
                <a:gd name="T42" fmla="*/ 200 w 291"/>
                <a:gd name="T43" fmla="*/ 587 h 780"/>
                <a:gd name="T44" fmla="*/ 136 w 291"/>
                <a:gd name="T45" fmla="*/ 553 h 780"/>
                <a:gd name="T46" fmla="*/ 63 w 291"/>
                <a:gd name="T47" fmla="*/ 517 h 780"/>
                <a:gd name="T48" fmla="*/ 0 w 291"/>
                <a:gd name="T49" fmla="*/ 466 h 780"/>
                <a:gd name="T50" fmla="*/ 0 w 291"/>
                <a:gd name="T51" fmla="*/ 401 h 780"/>
                <a:gd name="T52" fmla="*/ 17 w 291"/>
                <a:gd name="T53" fmla="*/ 291 h 780"/>
                <a:gd name="T54" fmla="*/ 68 w 291"/>
                <a:gd name="T55" fmla="*/ 185 h 780"/>
                <a:gd name="T56" fmla="*/ 131 w 291"/>
                <a:gd name="T57" fmla="*/ 98 h 780"/>
                <a:gd name="T58" fmla="*/ 183 w 291"/>
                <a:gd name="T59" fmla="*/ 35 h 7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1"/>
                <a:gd name="T91" fmla="*/ 0 h 780"/>
                <a:gd name="T92" fmla="*/ 291 w 291"/>
                <a:gd name="T93" fmla="*/ 780 h 7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1" h="780">
                  <a:moveTo>
                    <a:pt x="183" y="35"/>
                  </a:moveTo>
                  <a:lnTo>
                    <a:pt x="240" y="0"/>
                  </a:lnTo>
                  <a:lnTo>
                    <a:pt x="291" y="5"/>
                  </a:lnTo>
                  <a:lnTo>
                    <a:pt x="286" y="69"/>
                  </a:lnTo>
                  <a:lnTo>
                    <a:pt x="251" y="105"/>
                  </a:lnTo>
                  <a:lnTo>
                    <a:pt x="200" y="134"/>
                  </a:lnTo>
                  <a:lnTo>
                    <a:pt x="136" y="209"/>
                  </a:lnTo>
                  <a:lnTo>
                    <a:pt x="68" y="314"/>
                  </a:lnTo>
                  <a:lnTo>
                    <a:pt x="52" y="401"/>
                  </a:lnTo>
                  <a:lnTo>
                    <a:pt x="63" y="453"/>
                  </a:lnTo>
                  <a:lnTo>
                    <a:pt x="80" y="483"/>
                  </a:lnTo>
                  <a:lnTo>
                    <a:pt x="155" y="517"/>
                  </a:lnTo>
                  <a:lnTo>
                    <a:pt x="223" y="541"/>
                  </a:lnTo>
                  <a:lnTo>
                    <a:pt x="251" y="571"/>
                  </a:lnTo>
                  <a:lnTo>
                    <a:pt x="256" y="594"/>
                  </a:lnTo>
                  <a:lnTo>
                    <a:pt x="216" y="640"/>
                  </a:lnTo>
                  <a:lnTo>
                    <a:pt x="200" y="698"/>
                  </a:lnTo>
                  <a:lnTo>
                    <a:pt x="183" y="780"/>
                  </a:lnTo>
                  <a:lnTo>
                    <a:pt x="148" y="767"/>
                  </a:lnTo>
                  <a:lnTo>
                    <a:pt x="148" y="710"/>
                  </a:lnTo>
                  <a:lnTo>
                    <a:pt x="166" y="623"/>
                  </a:lnTo>
                  <a:lnTo>
                    <a:pt x="200" y="587"/>
                  </a:lnTo>
                  <a:lnTo>
                    <a:pt x="136" y="553"/>
                  </a:lnTo>
                  <a:lnTo>
                    <a:pt x="63" y="517"/>
                  </a:lnTo>
                  <a:lnTo>
                    <a:pt x="0" y="466"/>
                  </a:lnTo>
                  <a:lnTo>
                    <a:pt x="0" y="401"/>
                  </a:lnTo>
                  <a:lnTo>
                    <a:pt x="17" y="291"/>
                  </a:lnTo>
                  <a:lnTo>
                    <a:pt x="68" y="185"/>
                  </a:lnTo>
                  <a:lnTo>
                    <a:pt x="131" y="98"/>
                  </a:lnTo>
                  <a:lnTo>
                    <a:pt x="183" y="35"/>
                  </a:lnTo>
                  <a:close/>
                </a:path>
              </a:pathLst>
            </a:custGeom>
            <a:solidFill>
              <a:schemeClr val="tx2"/>
            </a:solidFill>
            <a:ln w="9525">
              <a:noFill/>
              <a:round/>
              <a:headEnd/>
              <a:tailEnd/>
            </a:ln>
          </p:spPr>
          <p:txBody>
            <a:bodyPr>
              <a:prstTxWarp prst="textNoShape">
                <a:avLst/>
              </a:prstTxWarp>
            </a:bodyPr>
            <a:lstStyle/>
            <a:p>
              <a:endParaRPr lang="en-US" dirty="0">
                <a:latin typeface="Calibri"/>
              </a:endParaRPr>
            </a:p>
          </p:txBody>
        </p:sp>
        <p:sp>
          <p:nvSpPr>
            <p:cNvPr id="947208" name="Freeform 8"/>
            <p:cNvSpPr>
              <a:spLocks/>
            </p:cNvSpPr>
            <p:nvPr/>
          </p:nvSpPr>
          <p:spPr bwMode="auto">
            <a:xfrm>
              <a:off x="1909" y="2618"/>
              <a:ext cx="344" cy="931"/>
            </a:xfrm>
            <a:custGeom>
              <a:avLst/>
              <a:gdLst>
                <a:gd name="T0" fmla="*/ 24 w 344"/>
                <a:gd name="T1" fmla="*/ 0 h 931"/>
                <a:gd name="T2" fmla="*/ 103 w 344"/>
                <a:gd name="T3" fmla="*/ 35 h 931"/>
                <a:gd name="T4" fmla="*/ 143 w 344"/>
                <a:gd name="T5" fmla="*/ 122 h 931"/>
                <a:gd name="T6" fmla="*/ 155 w 344"/>
                <a:gd name="T7" fmla="*/ 278 h 931"/>
                <a:gd name="T8" fmla="*/ 143 w 344"/>
                <a:gd name="T9" fmla="*/ 537 h 931"/>
                <a:gd name="T10" fmla="*/ 110 w 344"/>
                <a:gd name="T11" fmla="*/ 739 h 931"/>
                <a:gd name="T12" fmla="*/ 92 w 344"/>
                <a:gd name="T13" fmla="*/ 827 h 931"/>
                <a:gd name="T14" fmla="*/ 127 w 344"/>
                <a:gd name="T15" fmla="*/ 845 h 931"/>
                <a:gd name="T16" fmla="*/ 195 w 344"/>
                <a:gd name="T17" fmla="*/ 775 h 931"/>
                <a:gd name="T18" fmla="*/ 276 w 344"/>
                <a:gd name="T19" fmla="*/ 723 h 931"/>
                <a:gd name="T20" fmla="*/ 298 w 344"/>
                <a:gd name="T21" fmla="*/ 729 h 931"/>
                <a:gd name="T22" fmla="*/ 344 w 344"/>
                <a:gd name="T23" fmla="*/ 763 h 931"/>
                <a:gd name="T24" fmla="*/ 344 w 344"/>
                <a:gd name="T25" fmla="*/ 780 h 931"/>
                <a:gd name="T26" fmla="*/ 246 w 344"/>
                <a:gd name="T27" fmla="*/ 827 h 931"/>
                <a:gd name="T28" fmla="*/ 143 w 344"/>
                <a:gd name="T29" fmla="*/ 884 h 931"/>
                <a:gd name="T30" fmla="*/ 58 w 344"/>
                <a:gd name="T31" fmla="*/ 931 h 931"/>
                <a:gd name="T32" fmla="*/ 17 w 344"/>
                <a:gd name="T33" fmla="*/ 920 h 931"/>
                <a:gd name="T34" fmla="*/ 17 w 344"/>
                <a:gd name="T35" fmla="*/ 867 h 931"/>
                <a:gd name="T36" fmla="*/ 52 w 344"/>
                <a:gd name="T37" fmla="*/ 791 h 931"/>
                <a:gd name="T38" fmla="*/ 75 w 344"/>
                <a:gd name="T39" fmla="*/ 636 h 931"/>
                <a:gd name="T40" fmla="*/ 92 w 344"/>
                <a:gd name="T41" fmla="*/ 451 h 931"/>
                <a:gd name="T42" fmla="*/ 103 w 344"/>
                <a:gd name="T43" fmla="*/ 244 h 931"/>
                <a:gd name="T44" fmla="*/ 58 w 344"/>
                <a:gd name="T45" fmla="*/ 117 h 931"/>
                <a:gd name="T46" fmla="*/ 0 w 344"/>
                <a:gd name="T47" fmla="*/ 65 h 931"/>
                <a:gd name="T48" fmla="*/ 24 w 344"/>
                <a:gd name="T49" fmla="*/ 0 h 9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4"/>
                <a:gd name="T76" fmla="*/ 0 h 931"/>
                <a:gd name="T77" fmla="*/ 344 w 344"/>
                <a:gd name="T78" fmla="*/ 931 h 9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4" h="931">
                  <a:moveTo>
                    <a:pt x="24" y="0"/>
                  </a:moveTo>
                  <a:lnTo>
                    <a:pt x="103" y="35"/>
                  </a:lnTo>
                  <a:lnTo>
                    <a:pt x="143" y="122"/>
                  </a:lnTo>
                  <a:lnTo>
                    <a:pt x="155" y="278"/>
                  </a:lnTo>
                  <a:lnTo>
                    <a:pt x="143" y="537"/>
                  </a:lnTo>
                  <a:lnTo>
                    <a:pt x="110" y="739"/>
                  </a:lnTo>
                  <a:lnTo>
                    <a:pt x="92" y="827"/>
                  </a:lnTo>
                  <a:lnTo>
                    <a:pt x="127" y="845"/>
                  </a:lnTo>
                  <a:lnTo>
                    <a:pt x="195" y="775"/>
                  </a:lnTo>
                  <a:lnTo>
                    <a:pt x="276" y="723"/>
                  </a:lnTo>
                  <a:lnTo>
                    <a:pt x="298" y="729"/>
                  </a:lnTo>
                  <a:lnTo>
                    <a:pt x="344" y="763"/>
                  </a:lnTo>
                  <a:lnTo>
                    <a:pt x="344" y="780"/>
                  </a:lnTo>
                  <a:lnTo>
                    <a:pt x="246" y="827"/>
                  </a:lnTo>
                  <a:lnTo>
                    <a:pt x="143" y="884"/>
                  </a:lnTo>
                  <a:lnTo>
                    <a:pt x="58" y="931"/>
                  </a:lnTo>
                  <a:lnTo>
                    <a:pt x="17" y="920"/>
                  </a:lnTo>
                  <a:lnTo>
                    <a:pt x="17" y="867"/>
                  </a:lnTo>
                  <a:lnTo>
                    <a:pt x="52" y="791"/>
                  </a:lnTo>
                  <a:lnTo>
                    <a:pt x="75" y="636"/>
                  </a:lnTo>
                  <a:lnTo>
                    <a:pt x="92" y="451"/>
                  </a:lnTo>
                  <a:lnTo>
                    <a:pt x="103" y="244"/>
                  </a:lnTo>
                  <a:lnTo>
                    <a:pt x="58" y="117"/>
                  </a:lnTo>
                  <a:lnTo>
                    <a:pt x="0" y="65"/>
                  </a:lnTo>
                  <a:lnTo>
                    <a:pt x="24" y="0"/>
                  </a:lnTo>
                  <a:close/>
                </a:path>
              </a:pathLst>
            </a:custGeom>
            <a:solidFill>
              <a:schemeClr val="tx2"/>
            </a:solidFill>
            <a:ln w="9525">
              <a:noFill/>
              <a:round/>
              <a:headEnd/>
              <a:tailEnd/>
            </a:ln>
          </p:spPr>
          <p:txBody>
            <a:bodyPr>
              <a:prstTxWarp prst="textNoShape">
                <a:avLst/>
              </a:prstTxWarp>
            </a:bodyPr>
            <a:lstStyle/>
            <a:p>
              <a:endParaRPr lang="en-US" dirty="0">
                <a:latin typeface="Calibri"/>
              </a:endParaRPr>
            </a:p>
          </p:txBody>
        </p:sp>
        <p:sp>
          <p:nvSpPr>
            <p:cNvPr id="947209" name="Freeform 9"/>
            <p:cNvSpPr>
              <a:spLocks/>
            </p:cNvSpPr>
            <p:nvPr/>
          </p:nvSpPr>
          <p:spPr bwMode="auto">
            <a:xfrm>
              <a:off x="1665" y="2524"/>
              <a:ext cx="264" cy="1021"/>
            </a:xfrm>
            <a:custGeom>
              <a:avLst/>
              <a:gdLst>
                <a:gd name="T0" fmla="*/ 105 w 264"/>
                <a:gd name="T1" fmla="*/ 202 h 1021"/>
                <a:gd name="T2" fmla="*/ 176 w 264"/>
                <a:gd name="T3" fmla="*/ 47 h 1021"/>
                <a:gd name="T4" fmla="*/ 241 w 264"/>
                <a:gd name="T5" fmla="*/ 0 h 1021"/>
                <a:gd name="T6" fmla="*/ 264 w 264"/>
                <a:gd name="T7" fmla="*/ 29 h 1021"/>
                <a:gd name="T8" fmla="*/ 246 w 264"/>
                <a:gd name="T9" fmla="*/ 81 h 1021"/>
                <a:gd name="T10" fmla="*/ 176 w 264"/>
                <a:gd name="T11" fmla="*/ 208 h 1021"/>
                <a:gd name="T12" fmla="*/ 123 w 264"/>
                <a:gd name="T13" fmla="*/ 340 h 1021"/>
                <a:gd name="T14" fmla="*/ 87 w 264"/>
                <a:gd name="T15" fmla="*/ 530 h 1021"/>
                <a:gd name="T16" fmla="*/ 64 w 264"/>
                <a:gd name="T17" fmla="*/ 743 h 1021"/>
                <a:gd name="T18" fmla="*/ 64 w 264"/>
                <a:gd name="T19" fmla="*/ 928 h 1021"/>
                <a:gd name="T20" fmla="*/ 82 w 264"/>
                <a:gd name="T21" fmla="*/ 911 h 1021"/>
                <a:gd name="T22" fmla="*/ 123 w 264"/>
                <a:gd name="T23" fmla="*/ 842 h 1021"/>
                <a:gd name="T24" fmla="*/ 140 w 264"/>
                <a:gd name="T25" fmla="*/ 738 h 1021"/>
                <a:gd name="T26" fmla="*/ 176 w 264"/>
                <a:gd name="T27" fmla="*/ 738 h 1021"/>
                <a:gd name="T28" fmla="*/ 223 w 264"/>
                <a:gd name="T29" fmla="*/ 761 h 1021"/>
                <a:gd name="T30" fmla="*/ 193 w 264"/>
                <a:gd name="T31" fmla="*/ 847 h 1021"/>
                <a:gd name="T32" fmla="*/ 123 w 264"/>
                <a:gd name="T33" fmla="*/ 935 h 1021"/>
                <a:gd name="T34" fmla="*/ 53 w 264"/>
                <a:gd name="T35" fmla="*/ 1021 h 1021"/>
                <a:gd name="T36" fmla="*/ 18 w 264"/>
                <a:gd name="T37" fmla="*/ 1021 h 1021"/>
                <a:gd name="T38" fmla="*/ 0 w 264"/>
                <a:gd name="T39" fmla="*/ 986 h 1021"/>
                <a:gd name="T40" fmla="*/ 0 w 264"/>
                <a:gd name="T41" fmla="*/ 911 h 1021"/>
                <a:gd name="T42" fmla="*/ 11 w 264"/>
                <a:gd name="T43" fmla="*/ 691 h 1021"/>
                <a:gd name="T44" fmla="*/ 29 w 264"/>
                <a:gd name="T45" fmla="*/ 467 h 1021"/>
                <a:gd name="T46" fmla="*/ 53 w 264"/>
                <a:gd name="T47" fmla="*/ 306 h 1021"/>
                <a:gd name="T48" fmla="*/ 105 w 264"/>
                <a:gd name="T49" fmla="*/ 202 h 10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4"/>
                <a:gd name="T76" fmla="*/ 0 h 1021"/>
                <a:gd name="T77" fmla="*/ 264 w 264"/>
                <a:gd name="T78" fmla="*/ 1021 h 10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4" h="1021">
                  <a:moveTo>
                    <a:pt x="105" y="202"/>
                  </a:moveTo>
                  <a:lnTo>
                    <a:pt x="176" y="47"/>
                  </a:lnTo>
                  <a:lnTo>
                    <a:pt x="241" y="0"/>
                  </a:lnTo>
                  <a:lnTo>
                    <a:pt x="264" y="29"/>
                  </a:lnTo>
                  <a:lnTo>
                    <a:pt x="246" y="81"/>
                  </a:lnTo>
                  <a:lnTo>
                    <a:pt x="176" y="208"/>
                  </a:lnTo>
                  <a:lnTo>
                    <a:pt x="123" y="340"/>
                  </a:lnTo>
                  <a:lnTo>
                    <a:pt x="87" y="530"/>
                  </a:lnTo>
                  <a:lnTo>
                    <a:pt x="64" y="743"/>
                  </a:lnTo>
                  <a:lnTo>
                    <a:pt x="64" y="928"/>
                  </a:lnTo>
                  <a:lnTo>
                    <a:pt x="82" y="911"/>
                  </a:lnTo>
                  <a:lnTo>
                    <a:pt x="123" y="842"/>
                  </a:lnTo>
                  <a:lnTo>
                    <a:pt x="140" y="738"/>
                  </a:lnTo>
                  <a:lnTo>
                    <a:pt x="176" y="738"/>
                  </a:lnTo>
                  <a:lnTo>
                    <a:pt x="223" y="761"/>
                  </a:lnTo>
                  <a:lnTo>
                    <a:pt x="193" y="847"/>
                  </a:lnTo>
                  <a:lnTo>
                    <a:pt x="123" y="935"/>
                  </a:lnTo>
                  <a:lnTo>
                    <a:pt x="53" y="1021"/>
                  </a:lnTo>
                  <a:lnTo>
                    <a:pt x="18" y="1021"/>
                  </a:lnTo>
                  <a:lnTo>
                    <a:pt x="0" y="986"/>
                  </a:lnTo>
                  <a:lnTo>
                    <a:pt x="0" y="911"/>
                  </a:lnTo>
                  <a:lnTo>
                    <a:pt x="11" y="691"/>
                  </a:lnTo>
                  <a:lnTo>
                    <a:pt x="29" y="467"/>
                  </a:lnTo>
                  <a:lnTo>
                    <a:pt x="53" y="306"/>
                  </a:lnTo>
                  <a:lnTo>
                    <a:pt x="105" y="202"/>
                  </a:lnTo>
                  <a:close/>
                </a:path>
              </a:pathLst>
            </a:custGeom>
            <a:solidFill>
              <a:schemeClr val="tx2"/>
            </a:solidFill>
            <a:ln w="9525">
              <a:noFill/>
              <a:round/>
              <a:headEnd/>
              <a:tailEnd/>
            </a:ln>
          </p:spPr>
          <p:txBody>
            <a:bodyPr>
              <a:prstTxWarp prst="textNoShape">
                <a:avLst/>
              </a:prstTxWarp>
            </a:bodyPr>
            <a:lstStyle/>
            <a:p>
              <a:endParaRPr lang="en-US" dirty="0">
                <a:latin typeface="Calibri"/>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8" name="Text Box 6"/>
          <p:cNvSpPr txBox="1">
            <a:spLocks noChangeArrowheads="1"/>
          </p:cNvSpPr>
          <p:nvPr/>
        </p:nvSpPr>
        <p:spPr bwMode="auto">
          <a:xfrm>
            <a:off x="457200" y="2362200"/>
            <a:ext cx="5486400" cy="457200"/>
          </a:xfrm>
          <a:prstGeom prst="rect">
            <a:avLst/>
          </a:prstGeom>
          <a:noFill/>
          <a:ln w="9525">
            <a:noFill/>
            <a:miter lim="800000"/>
            <a:headEnd/>
            <a:tailEnd/>
          </a:ln>
        </p:spPr>
        <p:txBody>
          <a:bodyPr>
            <a:prstTxWarp prst="textNoShape">
              <a:avLst/>
            </a:prstTxWarp>
            <a:spAutoFit/>
          </a:bodyPr>
          <a:lstStyle/>
          <a:p>
            <a:r>
              <a:rPr lang="en-US" b="0" dirty="0">
                <a:solidFill>
                  <a:schemeClr val="tx2"/>
                </a:solidFill>
                <a:latin typeface="Calibri"/>
              </a:rPr>
              <a:t>5 weeks later…</a:t>
            </a:r>
          </a:p>
        </p:txBody>
      </p:sp>
      <p:sp>
        <p:nvSpPr>
          <p:cNvPr id="1035274" name="Text Box 12"/>
          <p:cNvSpPr txBox="1">
            <a:spLocks noChangeArrowheads="1"/>
          </p:cNvSpPr>
          <p:nvPr/>
        </p:nvSpPr>
        <p:spPr bwMode="auto">
          <a:xfrm>
            <a:off x="838200" y="3886200"/>
            <a:ext cx="914400" cy="457200"/>
          </a:xfrm>
          <a:prstGeom prst="rect">
            <a:avLst/>
          </a:prstGeom>
          <a:noFill/>
          <a:ln w="9525">
            <a:noFill/>
            <a:miter lim="800000"/>
            <a:headEnd/>
            <a:tailEnd/>
          </a:ln>
        </p:spPr>
        <p:txBody>
          <a:bodyPr>
            <a:prstTxWarp prst="textNoShape">
              <a:avLst/>
            </a:prstTxWarp>
            <a:spAutoFit/>
          </a:bodyPr>
          <a:lstStyle/>
          <a:p>
            <a:r>
              <a:rPr lang="en-US" b="0" dirty="0">
                <a:latin typeface="Calibri"/>
              </a:rPr>
              <a:t>“red”</a:t>
            </a:r>
          </a:p>
        </p:txBody>
      </p:sp>
      <p:sp>
        <p:nvSpPr>
          <p:cNvPr id="1035275" name="Text Box 13"/>
          <p:cNvSpPr txBox="1">
            <a:spLocks noChangeArrowheads="1"/>
          </p:cNvSpPr>
          <p:nvPr/>
        </p:nvSpPr>
        <p:spPr bwMode="auto">
          <a:xfrm>
            <a:off x="2057400" y="3886200"/>
            <a:ext cx="1371600" cy="457200"/>
          </a:xfrm>
          <a:prstGeom prst="rect">
            <a:avLst/>
          </a:prstGeom>
          <a:noFill/>
          <a:ln w="9525">
            <a:noFill/>
            <a:miter lim="800000"/>
            <a:headEnd/>
            <a:tailEnd/>
          </a:ln>
        </p:spPr>
        <p:txBody>
          <a:bodyPr>
            <a:prstTxWarp prst="textNoShape">
              <a:avLst/>
            </a:prstTxWarp>
            <a:spAutoFit/>
          </a:bodyPr>
          <a:lstStyle/>
          <a:p>
            <a:r>
              <a:rPr lang="en-US" b="0" dirty="0">
                <a:latin typeface="Calibri"/>
              </a:rPr>
              <a:t>“yellow”</a:t>
            </a:r>
          </a:p>
        </p:txBody>
      </p:sp>
      <p:sp>
        <p:nvSpPr>
          <p:cNvPr id="1035276" name="Text Box 14"/>
          <p:cNvSpPr txBox="1">
            <a:spLocks noChangeArrowheads="1"/>
          </p:cNvSpPr>
          <p:nvPr/>
        </p:nvSpPr>
        <p:spPr bwMode="auto">
          <a:xfrm>
            <a:off x="3505200" y="3886200"/>
            <a:ext cx="1371600" cy="457200"/>
          </a:xfrm>
          <a:prstGeom prst="rect">
            <a:avLst/>
          </a:prstGeom>
          <a:noFill/>
          <a:ln w="9525">
            <a:noFill/>
            <a:miter lim="800000"/>
            <a:headEnd/>
            <a:tailEnd/>
          </a:ln>
        </p:spPr>
        <p:txBody>
          <a:bodyPr>
            <a:prstTxWarp prst="textNoShape">
              <a:avLst/>
            </a:prstTxWarp>
            <a:spAutoFit/>
          </a:bodyPr>
          <a:lstStyle/>
          <a:p>
            <a:r>
              <a:rPr lang="en-US" b="0" dirty="0">
                <a:latin typeface="Calibri"/>
              </a:rPr>
              <a:t>“green”</a:t>
            </a:r>
          </a:p>
        </p:txBody>
      </p:sp>
      <p:sp>
        <p:nvSpPr>
          <p:cNvPr id="1035277" name="Text Box 15"/>
          <p:cNvSpPr txBox="1">
            <a:spLocks noChangeArrowheads="1"/>
          </p:cNvSpPr>
          <p:nvPr/>
        </p:nvSpPr>
        <p:spPr bwMode="auto">
          <a:xfrm>
            <a:off x="6172200" y="3810000"/>
            <a:ext cx="1066800" cy="457200"/>
          </a:xfrm>
          <a:prstGeom prst="rect">
            <a:avLst/>
          </a:prstGeom>
          <a:noFill/>
          <a:ln w="9525">
            <a:noFill/>
            <a:miter lim="800000"/>
            <a:headEnd/>
            <a:tailEnd/>
          </a:ln>
        </p:spPr>
        <p:txBody>
          <a:bodyPr>
            <a:prstTxWarp prst="textNoShape">
              <a:avLst/>
            </a:prstTxWarp>
            <a:spAutoFit/>
          </a:bodyPr>
          <a:lstStyle/>
          <a:p>
            <a:r>
              <a:rPr lang="en-US" b="0" dirty="0">
                <a:latin typeface="Calibri"/>
              </a:rPr>
              <a:t>“blue”</a:t>
            </a:r>
          </a:p>
        </p:txBody>
      </p:sp>
      <p:sp>
        <p:nvSpPr>
          <p:cNvPr id="1035278" name="Text Box 16"/>
          <p:cNvSpPr txBox="1">
            <a:spLocks noChangeArrowheads="1"/>
          </p:cNvSpPr>
          <p:nvPr/>
        </p:nvSpPr>
        <p:spPr bwMode="auto">
          <a:xfrm>
            <a:off x="4800600" y="3886200"/>
            <a:ext cx="1066800" cy="457200"/>
          </a:xfrm>
          <a:prstGeom prst="rect">
            <a:avLst/>
          </a:prstGeom>
          <a:noFill/>
          <a:ln w="9525">
            <a:noFill/>
            <a:miter lim="800000"/>
            <a:headEnd/>
            <a:tailEnd/>
          </a:ln>
        </p:spPr>
        <p:txBody>
          <a:bodyPr>
            <a:prstTxWarp prst="textNoShape">
              <a:avLst/>
            </a:prstTxWarp>
            <a:spAutoFit/>
          </a:bodyPr>
          <a:lstStyle/>
          <a:p>
            <a:r>
              <a:rPr lang="en-US" b="0" dirty="0">
                <a:solidFill>
                  <a:schemeClr val="tx2"/>
                </a:solidFill>
                <a:latin typeface="Calibri"/>
              </a:rPr>
              <a:t>????</a:t>
            </a:r>
          </a:p>
        </p:txBody>
      </p:sp>
      <p:sp>
        <p:nvSpPr>
          <p:cNvPr id="1035279" name="Text Box 17"/>
          <p:cNvSpPr txBox="1">
            <a:spLocks noChangeArrowheads="1"/>
          </p:cNvSpPr>
          <p:nvPr/>
        </p:nvSpPr>
        <p:spPr bwMode="auto">
          <a:xfrm>
            <a:off x="4800600" y="4495800"/>
            <a:ext cx="2209800" cy="457200"/>
          </a:xfrm>
          <a:prstGeom prst="rect">
            <a:avLst/>
          </a:prstGeom>
          <a:noFill/>
          <a:ln w="9525">
            <a:noFill/>
            <a:miter lim="800000"/>
            <a:headEnd/>
            <a:tailEnd/>
          </a:ln>
        </p:spPr>
        <p:txBody>
          <a:bodyPr>
            <a:prstTxWarp prst="textNoShape">
              <a:avLst/>
            </a:prstTxWarp>
            <a:spAutoFit/>
          </a:bodyPr>
          <a:lstStyle/>
          <a:p>
            <a:r>
              <a:rPr lang="en-US" b="0" dirty="0">
                <a:solidFill>
                  <a:schemeClr val="tx2"/>
                </a:solidFill>
                <a:latin typeface="Calibri"/>
              </a:rPr>
              <a:t>“I don’t know”</a:t>
            </a:r>
          </a:p>
        </p:txBody>
      </p:sp>
      <p:sp>
        <p:nvSpPr>
          <p:cNvPr id="1035280" name="Text Box 18"/>
          <p:cNvSpPr txBox="1">
            <a:spLocks noChangeArrowheads="1"/>
          </p:cNvSpPr>
          <p:nvPr/>
        </p:nvSpPr>
        <p:spPr bwMode="auto">
          <a:xfrm>
            <a:off x="4953000" y="5029200"/>
            <a:ext cx="3886200" cy="830997"/>
          </a:xfrm>
          <a:prstGeom prst="rect">
            <a:avLst/>
          </a:prstGeom>
          <a:noFill/>
          <a:ln w="9525">
            <a:noFill/>
            <a:miter lim="800000"/>
            <a:headEnd/>
            <a:tailEnd/>
          </a:ln>
        </p:spPr>
        <p:txBody>
          <a:bodyPr>
            <a:prstTxWarp prst="textNoShape">
              <a:avLst/>
            </a:prstTxWarp>
            <a:spAutoFit/>
          </a:bodyPr>
          <a:lstStyle/>
          <a:p>
            <a:r>
              <a:rPr lang="en-US" b="0" dirty="0">
                <a:solidFill>
                  <a:schemeClr val="tx2"/>
                </a:solidFill>
                <a:latin typeface="Calibri"/>
              </a:rPr>
              <a:t>[other previously unused color term like “gray”]</a:t>
            </a:r>
          </a:p>
        </p:txBody>
      </p:sp>
      <p:sp>
        <p:nvSpPr>
          <p:cNvPr id="1035281" name="Text Box 19"/>
          <p:cNvSpPr txBox="1">
            <a:spLocks noChangeArrowheads="1"/>
          </p:cNvSpPr>
          <p:nvPr/>
        </p:nvSpPr>
        <p:spPr bwMode="auto">
          <a:xfrm>
            <a:off x="304800" y="4495800"/>
            <a:ext cx="4114800" cy="1569660"/>
          </a:xfrm>
          <a:prstGeom prst="rect">
            <a:avLst/>
          </a:prstGeom>
          <a:noFill/>
          <a:ln w="9525">
            <a:solidFill>
              <a:schemeClr val="tx2"/>
            </a:solidFill>
            <a:miter lim="800000"/>
            <a:headEnd/>
            <a:tailEnd/>
          </a:ln>
        </p:spPr>
        <p:txBody>
          <a:bodyPr>
            <a:prstTxWarp prst="textNoShape">
              <a:avLst/>
            </a:prstTxWarp>
            <a:spAutoFit/>
          </a:bodyPr>
          <a:lstStyle/>
          <a:p>
            <a:r>
              <a:rPr lang="en-US" b="0" dirty="0">
                <a:solidFill>
                  <a:schemeClr val="tx2"/>
                </a:solidFill>
                <a:latin typeface="Calibri"/>
              </a:rPr>
              <a:t>Via input (contrast with blue), children figured out that “chromium” referred to a color the same way that blue does…</a:t>
            </a:r>
          </a:p>
        </p:txBody>
      </p:sp>
      <p:sp>
        <p:nvSpPr>
          <p:cNvPr id="1035284" name="AutoShape 5"/>
          <p:cNvSpPr>
            <a:spLocks noChangeArrowheads="1"/>
          </p:cNvSpPr>
          <p:nvPr/>
        </p:nvSpPr>
        <p:spPr bwMode="auto">
          <a:xfrm>
            <a:off x="838200" y="2895600"/>
            <a:ext cx="914400" cy="838200"/>
          </a:xfrm>
          <a:prstGeom prst="roundRect">
            <a:avLst>
              <a:gd name="adj" fmla="val 16667"/>
            </a:avLst>
          </a:prstGeom>
          <a:solidFill>
            <a:srgbClr val="FF020C"/>
          </a:solidFill>
          <a:ln w="9525">
            <a:noFill/>
            <a:round/>
            <a:headEnd/>
            <a:tailEnd/>
          </a:ln>
        </p:spPr>
        <p:txBody>
          <a:bodyPr wrap="none" anchor="ctr">
            <a:prstTxWarp prst="textNoShape">
              <a:avLst/>
            </a:prstTxWarp>
          </a:bodyPr>
          <a:lstStyle/>
          <a:p>
            <a:endParaRPr lang="en-US" dirty="0">
              <a:latin typeface="Calibri"/>
            </a:endParaRPr>
          </a:p>
        </p:txBody>
      </p:sp>
      <p:sp>
        <p:nvSpPr>
          <p:cNvPr id="1035285" name="AutoShape 6"/>
          <p:cNvSpPr>
            <a:spLocks noChangeArrowheads="1"/>
          </p:cNvSpPr>
          <p:nvPr/>
        </p:nvSpPr>
        <p:spPr bwMode="auto">
          <a:xfrm>
            <a:off x="2209800" y="2895600"/>
            <a:ext cx="914400" cy="838200"/>
          </a:xfrm>
          <a:prstGeom prst="roundRect">
            <a:avLst>
              <a:gd name="adj" fmla="val 16667"/>
            </a:avLst>
          </a:prstGeom>
          <a:solidFill>
            <a:srgbClr val="FFFD09"/>
          </a:solidFill>
          <a:ln w="9525">
            <a:noFill/>
            <a:round/>
            <a:headEnd/>
            <a:tailEnd/>
          </a:ln>
        </p:spPr>
        <p:txBody>
          <a:bodyPr wrap="none" anchor="ctr">
            <a:prstTxWarp prst="textNoShape">
              <a:avLst/>
            </a:prstTxWarp>
          </a:bodyPr>
          <a:lstStyle/>
          <a:p>
            <a:endParaRPr lang="en-US" dirty="0">
              <a:solidFill>
                <a:schemeClr val="accent1"/>
              </a:solidFill>
              <a:latin typeface="Calibri"/>
            </a:endParaRPr>
          </a:p>
        </p:txBody>
      </p:sp>
      <p:sp>
        <p:nvSpPr>
          <p:cNvPr id="1035286" name="AutoShape 7"/>
          <p:cNvSpPr>
            <a:spLocks noChangeArrowheads="1"/>
          </p:cNvSpPr>
          <p:nvPr/>
        </p:nvSpPr>
        <p:spPr bwMode="auto">
          <a:xfrm>
            <a:off x="3581400" y="2895600"/>
            <a:ext cx="914400" cy="838200"/>
          </a:xfrm>
          <a:prstGeom prst="roundRect">
            <a:avLst>
              <a:gd name="adj" fmla="val 16667"/>
            </a:avLst>
          </a:prstGeom>
          <a:solidFill>
            <a:srgbClr val="2AFF33"/>
          </a:solidFill>
          <a:ln w="9525">
            <a:noFill/>
            <a:round/>
            <a:headEnd/>
            <a:tailEnd/>
          </a:ln>
        </p:spPr>
        <p:txBody>
          <a:bodyPr wrap="none" anchor="ctr">
            <a:prstTxWarp prst="textNoShape">
              <a:avLst/>
            </a:prstTxWarp>
          </a:bodyPr>
          <a:lstStyle/>
          <a:p>
            <a:endParaRPr lang="en-US" dirty="0">
              <a:latin typeface="Calibri"/>
            </a:endParaRPr>
          </a:p>
        </p:txBody>
      </p:sp>
      <p:sp>
        <p:nvSpPr>
          <p:cNvPr id="1035287" name="AutoShape 8"/>
          <p:cNvSpPr>
            <a:spLocks noChangeArrowheads="1"/>
          </p:cNvSpPr>
          <p:nvPr/>
        </p:nvSpPr>
        <p:spPr bwMode="auto">
          <a:xfrm>
            <a:off x="4800600" y="2895600"/>
            <a:ext cx="914400" cy="838200"/>
          </a:xfrm>
          <a:prstGeom prst="roundRect">
            <a:avLst>
              <a:gd name="adj" fmla="val 16667"/>
            </a:avLst>
          </a:prstGeom>
          <a:solidFill>
            <a:srgbClr val="4D8D2D">
              <a:alpha val="45882"/>
            </a:srgbClr>
          </a:solidFill>
          <a:ln w="9525">
            <a:noFill/>
            <a:round/>
            <a:headEnd/>
            <a:tailEnd/>
          </a:ln>
        </p:spPr>
        <p:txBody>
          <a:bodyPr wrap="none" anchor="ctr">
            <a:prstTxWarp prst="textNoShape">
              <a:avLst/>
            </a:prstTxWarp>
          </a:bodyPr>
          <a:lstStyle/>
          <a:p>
            <a:endParaRPr lang="en-US" dirty="0">
              <a:latin typeface="Calibri"/>
            </a:endParaRPr>
          </a:p>
        </p:txBody>
      </p:sp>
      <p:sp>
        <p:nvSpPr>
          <p:cNvPr id="1035288" name="AutoShape 9"/>
          <p:cNvSpPr>
            <a:spLocks noChangeArrowheads="1"/>
          </p:cNvSpPr>
          <p:nvPr/>
        </p:nvSpPr>
        <p:spPr bwMode="auto">
          <a:xfrm>
            <a:off x="6172200" y="2895600"/>
            <a:ext cx="914400" cy="838200"/>
          </a:xfrm>
          <a:prstGeom prst="roundRect">
            <a:avLst>
              <a:gd name="adj" fmla="val 16667"/>
            </a:avLst>
          </a:prstGeom>
          <a:solidFill>
            <a:schemeClr val="bg2"/>
          </a:solidFill>
          <a:ln w="9525">
            <a:noFill/>
            <a:round/>
            <a:headEnd/>
            <a:tailEnd/>
          </a:ln>
        </p:spPr>
        <p:txBody>
          <a:bodyPr wrap="none" anchor="ctr">
            <a:prstTxWarp prst="textNoShape">
              <a:avLst/>
            </a:prstTxWarp>
          </a:bodyPr>
          <a:lstStyle/>
          <a:p>
            <a:endParaRPr lang="en-US" dirty="0">
              <a:latin typeface="Calibri"/>
            </a:endParaRPr>
          </a:p>
        </p:txBody>
      </p:sp>
      <p:sp>
        <p:nvSpPr>
          <p:cNvPr id="1035289"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Carey &amp; Bartlett 1978</a:t>
            </a:r>
          </a:p>
        </p:txBody>
      </p:sp>
      <p:sp>
        <p:nvSpPr>
          <p:cNvPr id="1035290" name="Rectangle 3"/>
          <p:cNvSpPr>
            <a:spLocks noChangeArrowheads="1"/>
          </p:cNvSpPr>
          <p:nvPr/>
        </p:nvSpPr>
        <p:spPr bwMode="auto">
          <a:xfrm>
            <a:off x="0" y="990600"/>
            <a:ext cx="8991600" cy="1371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Children can use input to figure out which aspect of their experience is being lexicalized</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6" name="Text Box 6"/>
          <p:cNvSpPr txBox="1">
            <a:spLocks noChangeArrowheads="1"/>
          </p:cNvSpPr>
          <p:nvPr/>
        </p:nvSpPr>
        <p:spPr bwMode="auto">
          <a:xfrm>
            <a:off x="457200" y="2362200"/>
            <a:ext cx="5486400" cy="457200"/>
          </a:xfrm>
          <a:prstGeom prst="rect">
            <a:avLst/>
          </a:prstGeom>
          <a:noFill/>
          <a:ln w="9525">
            <a:noFill/>
            <a:miter lim="800000"/>
            <a:headEnd/>
            <a:tailEnd/>
          </a:ln>
        </p:spPr>
        <p:txBody>
          <a:bodyPr>
            <a:prstTxWarp prst="textNoShape">
              <a:avLst/>
            </a:prstTxWarp>
            <a:spAutoFit/>
          </a:bodyPr>
          <a:lstStyle/>
          <a:p>
            <a:r>
              <a:rPr lang="en-US" b="0" dirty="0">
                <a:solidFill>
                  <a:schemeClr val="tx2"/>
                </a:solidFill>
                <a:latin typeface="Calibri"/>
              </a:rPr>
              <a:t>5 weeks later…</a:t>
            </a:r>
          </a:p>
        </p:txBody>
      </p:sp>
      <p:sp>
        <p:nvSpPr>
          <p:cNvPr id="1037322" name="Text Box 12"/>
          <p:cNvSpPr txBox="1">
            <a:spLocks noChangeArrowheads="1"/>
          </p:cNvSpPr>
          <p:nvPr/>
        </p:nvSpPr>
        <p:spPr bwMode="auto">
          <a:xfrm>
            <a:off x="838200" y="3886200"/>
            <a:ext cx="914400" cy="457200"/>
          </a:xfrm>
          <a:prstGeom prst="rect">
            <a:avLst/>
          </a:prstGeom>
          <a:noFill/>
          <a:ln w="9525">
            <a:noFill/>
            <a:miter lim="800000"/>
            <a:headEnd/>
            <a:tailEnd/>
          </a:ln>
        </p:spPr>
        <p:txBody>
          <a:bodyPr>
            <a:prstTxWarp prst="textNoShape">
              <a:avLst/>
            </a:prstTxWarp>
            <a:spAutoFit/>
          </a:bodyPr>
          <a:lstStyle/>
          <a:p>
            <a:r>
              <a:rPr lang="en-US" b="0" dirty="0">
                <a:latin typeface="Calibri"/>
              </a:rPr>
              <a:t>“red”</a:t>
            </a:r>
          </a:p>
        </p:txBody>
      </p:sp>
      <p:sp>
        <p:nvSpPr>
          <p:cNvPr id="1037323" name="Text Box 13"/>
          <p:cNvSpPr txBox="1">
            <a:spLocks noChangeArrowheads="1"/>
          </p:cNvSpPr>
          <p:nvPr/>
        </p:nvSpPr>
        <p:spPr bwMode="auto">
          <a:xfrm>
            <a:off x="2057400" y="3886200"/>
            <a:ext cx="1371600" cy="457200"/>
          </a:xfrm>
          <a:prstGeom prst="rect">
            <a:avLst/>
          </a:prstGeom>
          <a:noFill/>
          <a:ln w="9525">
            <a:noFill/>
            <a:miter lim="800000"/>
            <a:headEnd/>
            <a:tailEnd/>
          </a:ln>
        </p:spPr>
        <p:txBody>
          <a:bodyPr>
            <a:prstTxWarp prst="textNoShape">
              <a:avLst/>
            </a:prstTxWarp>
            <a:spAutoFit/>
          </a:bodyPr>
          <a:lstStyle/>
          <a:p>
            <a:r>
              <a:rPr lang="en-US" b="0" dirty="0">
                <a:latin typeface="Calibri"/>
              </a:rPr>
              <a:t>“yellow”</a:t>
            </a:r>
          </a:p>
        </p:txBody>
      </p:sp>
      <p:sp>
        <p:nvSpPr>
          <p:cNvPr id="1037324" name="Text Box 14"/>
          <p:cNvSpPr txBox="1">
            <a:spLocks noChangeArrowheads="1"/>
          </p:cNvSpPr>
          <p:nvPr/>
        </p:nvSpPr>
        <p:spPr bwMode="auto">
          <a:xfrm>
            <a:off x="3505200" y="3886200"/>
            <a:ext cx="1371600" cy="457200"/>
          </a:xfrm>
          <a:prstGeom prst="rect">
            <a:avLst/>
          </a:prstGeom>
          <a:noFill/>
          <a:ln w="9525">
            <a:noFill/>
            <a:miter lim="800000"/>
            <a:headEnd/>
            <a:tailEnd/>
          </a:ln>
        </p:spPr>
        <p:txBody>
          <a:bodyPr>
            <a:prstTxWarp prst="textNoShape">
              <a:avLst/>
            </a:prstTxWarp>
            <a:spAutoFit/>
          </a:bodyPr>
          <a:lstStyle/>
          <a:p>
            <a:r>
              <a:rPr lang="en-US" b="0" dirty="0">
                <a:latin typeface="Calibri"/>
              </a:rPr>
              <a:t>“green”</a:t>
            </a:r>
          </a:p>
        </p:txBody>
      </p:sp>
      <p:sp>
        <p:nvSpPr>
          <p:cNvPr id="1037325" name="Text Box 15"/>
          <p:cNvSpPr txBox="1">
            <a:spLocks noChangeArrowheads="1"/>
          </p:cNvSpPr>
          <p:nvPr/>
        </p:nvSpPr>
        <p:spPr bwMode="auto">
          <a:xfrm>
            <a:off x="6172200" y="3810000"/>
            <a:ext cx="1066800" cy="457200"/>
          </a:xfrm>
          <a:prstGeom prst="rect">
            <a:avLst/>
          </a:prstGeom>
          <a:noFill/>
          <a:ln w="9525">
            <a:noFill/>
            <a:miter lim="800000"/>
            <a:headEnd/>
            <a:tailEnd/>
          </a:ln>
        </p:spPr>
        <p:txBody>
          <a:bodyPr>
            <a:prstTxWarp prst="textNoShape">
              <a:avLst/>
            </a:prstTxWarp>
            <a:spAutoFit/>
          </a:bodyPr>
          <a:lstStyle/>
          <a:p>
            <a:r>
              <a:rPr lang="en-US" b="0" dirty="0">
                <a:latin typeface="Calibri"/>
              </a:rPr>
              <a:t>“blue”</a:t>
            </a:r>
          </a:p>
        </p:txBody>
      </p:sp>
      <p:sp>
        <p:nvSpPr>
          <p:cNvPr id="1037326" name="Text Box 16"/>
          <p:cNvSpPr txBox="1">
            <a:spLocks noChangeArrowheads="1"/>
          </p:cNvSpPr>
          <p:nvPr/>
        </p:nvSpPr>
        <p:spPr bwMode="auto">
          <a:xfrm>
            <a:off x="4800600" y="3886200"/>
            <a:ext cx="1066800" cy="457200"/>
          </a:xfrm>
          <a:prstGeom prst="rect">
            <a:avLst/>
          </a:prstGeom>
          <a:noFill/>
          <a:ln w="9525">
            <a:noFill/>
            <a:miter lim="800000"/>
            <a:headEnd/>
            <a:tailEnd/>
          </a:ln>
        </p:spPr>
        <p:txBody>
          <a:bodyPr>
            <a:prstTxWarp prst="textNoShape">
              <a:avLst/>
            </a:prstTxWarp>
            <a:spAutoFit/>
          </a:bodyPr>
          <a:lstStyle/>
          <a:p>
            <a:r>
              <a:rPr lang="en-US" b="0" dirty="0">
                <a:solidFill>
                  <a:schemeClr val="tx2"/>
                </a:solidFill>
                <a:latin typeface="Calibri"/>
              </a:rPr>
              <a:t>????</a:t>
            </a:r>
          </a:p>
        </p:txBody>
      </p:sp>
      <p:sp>
        <p:nvSpPr>
          <p:cNvPr id="1037327" name="Text Box 17"/>
          <p:cNvSpPr txBox="1">
            <a:spLocks noChangeArrowheads="1"/>
          </p:cNvSpPr>
          <p:nvPr/>
        </p:nvSpPr>
        <p:spPr bwMode="auto">
          <a:xfrm>
            <a:off x="4800600" y="4495800"/>
            <a:ext cx="2209800" cy="457200"/>
          </a:xfrm>
          <a:prstGeom prst="rect">
            <a:avLst/>
          </a:prstGeom>
          <a:noFill/>
          <a:ln w="9525">
            <a:noFill/>
            <a:miter lim="800000"/>
            <a:headEnd/>
            <a:tailEnd/>
          </a:ln>
        </p:spPr>
        <p:txBody>
          <a:bodyPr>
            <a:prstTxWarp prst="textNoShape">
              <a:avLst/>
            </a:prstTxWarp>
            <a:spAutoFit/>
          </a:bodyPr>
          <a:lstStyle/>
          <a:p>
            <a:r>
              <a:rPr lang="en-US" b="0" dirty="0">
                <a:solidFill>
                  <a:schemeClr val="tx2"/>
                </a:solidFill>
                <a:latin typeface="Calibri"/>
              </a:rPr>
              <a:t>“I don’t know”</a:t>
            </a:r>
          </a:p>
        </p:txBody>
      </p:sp>
      <p:sp>
        <p:nvSpPr>
          <p:cNvPr id="1037328" name="Text Box 18"/>
          <p:cNvSpPr txBox="1">
            <a:spLocks noChangeArrowheads="1"/>
          </p:cNvSpPr>
          <p:nvPr/>
        </p:nvSpPr>
        <p:spPr bwMode="auto">
          <a:xfrm>
            <a:off x="4953000" y="5029200"/>
            <a:ext cx="3886200" cy="830997"/>
          </a:xfrm>
          <a:prstGeom prst="rect">
            <a:avLst/>
          </a:prstGeom>
          <a:noFill/>
          <a:ln w="9525">
            <a:noFill/>
            <a:miter lim="800000"/>
            <a:headEnd/>
            <a:tailEnd/>
          </a:ln>
        </p:spPr>
        <p:txBody>
          <a:bodyPr>
            <a:prstTxWarp prst="textNoShape">
              <a:avLst/>
            </a:prstTxWarp>
            <a:spAutoFit/>
          </a:bodyPr>
          <a:lstStyle/>
          <a:p>
            <a:r>
              <a:rPr lang="en-US" b="0" dirty="0">
                <a:solidFill>
                  <a:schemeClr val="tx2"/>
                </a:solidFill>
                <a:latin typeface="Calibri"/>
              </a:rPr>
              <a:t>[other previously unused color term like “gray”]</a:t>
            </a:r>
          </a:p>
        </p:txBody>
      </p:sp>
      <p:sp>
        <p:nvSpPr>
          <p:cNvPr id="1037329" name="Text Box 19"/>
          <p:cNvSpPr txBox="1">
            <a:spLocks noChangeArrowheads="1"/>
          </p:cNvSpPr>
          <p:nvPr/>
        </p:nvSpPr>
        <p:spPr bwMode="auto">
          <a:xfrm>
            <a:off x="304800" y="4495800"/>
            <a:ext cx="4114800" cy="1196975"/>
          </a:xfrm>
          <a:prstGeom prst="rect">
            <a:avLst/>
          </a:prstGeom>
          <a:noFill/>
          <a:ln w="9525">
            <a:solidFill>
              <a:schemeClr val="tx2"/>
            </a:solidFill>
            <a:miter lim="800000"/>
            <a:headEnd/>
            <a:tailEnd/>
          </a:ln>
        </p:spPr>
        <p:txBody>
          <a:bodyPr>
            <a:prstTxWarp prst="textNoShape">
              <a:avLst/>
            </a:prstTxWarp>
            <a:spAutoFit/>
          </a:bodyPr>
          <a:lstStyle/>
          <a:p>
            <a:r>
              <a:rPr lang="en-US" b="0" dirty="0">
                <a:solidFill>
                  <a:schemeClr val="tx2"/>
                </a:solidFill>
                <a:latin typeface="Calibri"/>
              </a:rPr>
              <a:t>…and also that the dark green-</a:t>
            </a:r>
            <a:r>
              <a:rPr lang="en-US" b="0" dirty="0" err="1">
                <a:solidFill>
                  <a:schemeClr val="tx2"/>
                </a:solidFill>
                <a:latin typeface="Calibri"/>
              </a:rPr>
              <a:t>ish</a:t>
            </a:r>
            <a:r>
              <a:rPr lang="en-US" b="0" dirty="0">
                <a:solidFill>
                  <a:schemeClr val="tx2"/>
                </a:solidFill>
                <a:latin typeface="Calibri"/>
              </a:rPr>
              <a:t> color had a different name from “green”</a:t>
            </a:r>
          </a:p>
        </p:txBody>
      </p:sp>
      <p:sp>
        <p:nvSpPr>
          <p:cNvPr id="1037332" name="AutoShape 5"/>
          <p:cNvSpPr>
            <a:spLocks noChangeArrowheads="1"/>
          </p:cNvSpPr>
          <p:nvPr/>
        </p:nvSpPr>
        <p:spPr bwMode="auto">
          <a:xfrm>
            <a:off x="838200" y="2895600"/>
            <a:ext cx="914400" cy="838200"/>
          </a:xfrm>
          <a:prstGeom prst="roundRect">
            <a:avLst>
              <a:gd name="adj" fmla="val 16667"/>
            </a:avLst>
          </a:prstGeom>
          <a:solidFill>
            <a:srgbClr val="FF020C"/>
          </a:solidFill>
          <a:ln w="9525">
            <a:noFill/>
            <a:round/>
            <a:headEnd/>
            <a:tailEnd/>
          </a:ln>
        </p:spPr>
        <p:txBody>
          <a:bodyPr wrap="none" anchor="ctr">
            <a:prstTxWarp prst="textNoShape">
              <a:avLst/>
            </a:prstTxWarp>
          </a:bodyPr>
          <a:lstStyle/>
          <a:p>
            <a:endParaRPr lang="en-US" dirty="0">
              <a:latin typeface="Calibri"/>
            </a:endParaRPr>
          </a:p>
        </p:txBody>
      </p:sp>
      <p:sp>
        <p:nvSpPr>
          <p:cNvPr id="1037333" name="AutoShape 6"/>
          <p:cNvSpPr>
            <a:spLocks noChangeArrowheads="1"/>
          </p:cNvSpPr>
          <p:nvPr/>
        </p:nvSpPr>
        <p:spPr bwMode="auto">
          <a:xfrm>
            <a:off x="2209800" y="2895600"/>
            <a:ext cx="914400" cy="838200"/>
          </a:xfrm>
          <a:prstGeom prst="roundRect">
            <a:avLst>
              <a:gd name="adj" fmla="val 16667"/>
            </a:avLst>
          </a:prstGeom>
          <a:solidFill>
            <a:srgbClr val="FFFD09"/>
          </a:solidFill>
          <a:ln w="9525">
            <a:noFill/>
            <a:round/>
            <a:headEnd/>
            <a:tailEnd/>
          </a:ln>
        </p:spPr>
        <p:txBody>
          <a:bodyPr wrap="none" anchor="ctr">
            <a:prstTxWarp prst="textNoShape">
              <a:avLst/>
            </a:prstTxWarp>
          </a:bodyPr>
          <a:lstStyle/>
          <a:p>
            <a:endParaRPr lang="en-US" dirty="0">
              <a:solidFill>
                <a:schemeClr val="accent1"/>
              </a:solidFill>
              <a:latin typeface="Calibri"/>
            </a:endParaRPr>
          </a:p>
        </p:txBody>
      </p:sp>
      <p:sp>
        <p:nvSpPr>
          <p:cNvPr id="1037334" name="AutoShape 7"/>
          <p:cNvSpPr>
            <a:spLocks noChangeArrowheads="1"/>
          </p:cNvSpPr>
          <p:nvPr/>
        </p:nvSpPr>
        <p:spPr bwMode="auto">
          <a:xfrm>
            <a:off x="3581400" y="2895600"/>
            <a:ext cx="914400" cy="838200"/>
          </a:xfrm>
          <a:prstGeom prst="roundRect">
            <a:avLst>
              <a:gd name="adj" fmla="val 16667"/>
            </a:avLst>
          </a:prstGeom>
          <a:solidFill>
            <a:srgbClr val="2AFF33"/>
          </a:solidFill>
          <a:ln w="9525">
            <a:noFill/>
            <a:round/>
            <a:headEnd/>
            <a:tailEnd/>
          </a:ln>
        </p:spPr>
        <p:txBody>
          <a:bodyPr wrap="none" anchor="ctr">
            <a:prstTxWarp prst="textNoShape">
              <a:avLst/>
            </a:prstTxWarp>
          </a:bodyPr>
          <a:lstStyle/>
          <a:p>
            <a:endParaRPr lang="en-US" dirty="0">
              <a:latin typeface="Calibri"/>
            </a:endParaRPr>
          </a:p>
        </p:txBody>
      </p:sp>
      <p:sp>
        <p:nvSpPr>
          <p:cNvPr id="1037335" name="AutoShape 8"/>
          <p:cNvSpPr>
            <a:spLocks noChangeArrowheads="1"/>
          </p:cNvSpPr>
          <p:nvPr/>
        </p:nvSpPr>
        <p:spPr bwMode="auto">
          <a:xfrm>
            <a:off x="4800600" y="2895600"/>
            <a:ext cx="914400" cy="838200"/>
          </a:xfrm>
          <a:prstGeom prst="roundRect">
            <a:avLst>
              <a:gd name="adj" fmla="val 16667"/>
            </a:avLst>
          </a:prstGeom>
          <a:solidFill>
            <a:srgbClr val="4D8D2D">
              <a:alpha val="45882"/>
            </a:srgbClr>
          </a:solidFill>
          <a:ln w="9525">
            <a:noFill/>
            <a:round/>
            <a:headEnd/>
            <a:tailEnd/>
          </a:ln>
        </p:spPr>
        <p:txBody>
          <a:bodyPr wrap="none" anchor="ctr">
            <a:prstTxWarp prst="textNoShape">
              <a:avLst/>
            </a:prstTxWarp>
          </a:bodyPr>
          <a:lstStyle/>
          <a:p>
            <a:endParaRPr lang="en-US" dirty="0">
              <a:latin typeface="Calibri"/>
            </a:endParaRPr>
          </a:p>
        </p:txBody>
      </p:sp>
      <p:sp>
        <p:nvSpPr>
          <p:cNvPr id="1037336" name="AutoShape 9"/>
          <p:cNvSpPr>
            <a:spLocks noChangeArrowheads="1"/>
          </p:cNvSpPr>
          <p:nvPr/>
        </p:nvSpPr>
        <p:spPr bwMode="auto">
          <a:xfrm>
            <a:off x="6172200" y="2895600"/>
            <a:ext cx="914400" cy="838200"/>
          </a:xfrm>
          <a:prstGeom prst="roundRect">
            <a:avLst>
              <a:gd name="adj" fmla="val 16667"/>
            </a:avLst>
          </a:prstGeom>
          <a:solidFill>
            <a:schemeClr val="bg2"/>
          </a:solidFill>
          <a:ln w="9525">
            <a:noFill/>
            <a:round/>
            <a:headEnd/>
            <a:tailEnd/>
          </a:ln>
        </p:spPr>
        <p:txBody>
          <a:bodyPr wrap="none" anchor="ctr">
            <a:prstTxWarp prst="textNoShape">
              <a:avLst/>
            </a:prstTxWarp>
          </a:bodyPr>
          <a:lstStyle/>
          <a:p>
            <a:endParaRPr lang="en-US" dirty="0">
              <a:latin typeface="Calibri"/>
            </a:endParaRPr>
          </a:p>
        </p:txBody>
      </p:sp>
      <p:sp>
        <p:nvSpPr>
          <p:cNvPr id="1037337"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Carey &amp; Bartlett 1978</a:t>
            </a:r>
          </a:p>
        </p:txBody>
      </p:sp>
      <p:sp>
        <p:nvSpPr>
          <p:cNvPr id="1037338" name="Rectangle 3"/>
          <p:cNvSpPr>
            <a:spLocks noChangeArrowheads="1"/>
          </p:cNvSpPr>
          <p:nvPr/>
        </p:nvSpPr>
        <p:spPr bwMode="auto">
          <a:xfrm>
            <a:off x="0" y="990600"/>
            <a:ext cx="8991600" cy="1371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Children can use input to figure out which aspect of their experience is being lexicalized</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4"/>
          <p:cNvSpPr>
            <a:spLocks noGrp="1" noChangeArrowheads="1"/>
          </p:cNvSpPr>
          <p:nvPr>
            <p:ph type="title" idx="4294967295"/>
          </p:nvPr>
        </p:nvSpPr>
        <p:spPr>
          <a:xfrm>
            <a:off x="609600" y="0"/>
            <a:ext cx="7772400" cy="1143000"/>
          </a:xfrm>
          <a:noFill/>
        </p:spPr>
        <p:txBody>
          <a:bodyPr/>
          <a:lstStyle/>
          <a:p>
            <a:pPr eaLnBrk="1" hangingPunct="1"/>
            <a:r>
              <a:rPr lang="en-US" sz="3200"/>
              <a:t>Knowing what to guess</a:t>
            </a:r>
          </a:p>
        </p:txBody>
      </p:sp>
      <p:sp>
        <p:nvSpPr>
          <p:cNvPr id="980995" name="Rectangle 5"/>
          <p:cNvSpPr>
            <a:spLocks noGrp="1" noChangeArrowheads="1"/>
          </p:cNvSpPr>
          <p:nvPr>
            <p:ph type="body" idx="4294967295"/>
          </p:nvPr>
        </p:nvSpPr>
        <p:spPr>
          <a:xfrm>
            <a:off x="0" y="1219200"/>
            <a:ext cx="6019800" cy="533400"/>
          </a:xfrm>
          <a:noFill/>
        </p:spPr>
        <p:txBody>
          <a:bodyPr/>
          <a:lstStyle/>
          <a:p>
            <a:pPr eaLnBrk="1" hangingPunct="1">
              <a:buFontTx/>
              <a:buNone/>
            </a:pPr>
            <a:r>
              <a:rPr lang="en-US" sz="2400"/>
              <a:t>Clues from the syntactic structure</a:t>
            </a:r>
          </a:p>
        </p:txBody>
      </p:sp>
      <p:sp>
        <p:nvSpPr>
          <p:cNvPr id="980996" name="Rectangle 6"/>
          <p:cNvSpPr>
            <a:spLocks noChangeArrowheads="1"/>
          </p:cNvSpPr>
          <p:nvPr/>
        </p:nvSpPr>
        <p:spPr bwMode="auto">
          <a:xfrm>
            <a:off x="304800" y="1828800"/>
            <a:ext cx="8839200" cy="1600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Different grammatical categories (nouns, verb, etc.) tend to have different meanings. Once children have identified some grammatical categories (after ~14 months), they can use the syntactic structure (how words appear together) as a clue to meaning.</a:t>
            </a:r>
            <a:endParaRPr lang="en-US" b="0" dirty="0">
              <a:solidFill>
                <a:srgbClr val="2AFF33"/>
              </a:solidFill>
              <a:latin typeface="Calibri"/>
              <a:ea typeface="Osaka" pitchFamily="-1" charset="-128"/>
              <a:cs typeface="Osaka" pitchFamily="-1" charset="-128"/>
            </a:endParaRPr>
          </a:p>
        </p:txBody>
      </p:sp>
      <p:sp>
        <p:nvSpPr>
          <p:cNvPr id="980997" name="Text Box 7"/>
          <p:cNvSpPr txBox="1">
            <a:spLocks noChangeArrowheads="1"/>
          </p:cNvSpPr>
          <p:nvPr/>
        </p:nvSpPr>
        <p:spPr bwMode="auto">
          <a:xfrm>
            <a:off x="5638800" y="3657600"/>
            <a:ext cx="2340204" cy="400110"/>
          </a:xfrm>
          <a:prstGeom prst="rect">
            <a:avLst/>
          </a:prstGeom>
          <a:noFill/>
          <a:ln w="9525">
            <a:noFill/>
            <a:miter lim="800000"/>
            <a:headEnd/>
            <a:tailEnd/>
          </a:ln>
        </p:spPr>
        <p:txBody>
          <a:bodyPr wrap="none">
            <a:prstTxWarp prst="textNoShape">
              <a:avLst/>
            </a:prstTxWarp>
            <a:spAutoFit/>
          </a:bodyPr>
          <a:lstStyle/>
          <a:p>
            <a:r>
              <a:rPr lang="en-US" sz="2000" b="0" dirty="0">
                <a:solidFill>
                  <a:srgbClr val="0C6034"/>
                </a:solidFill>
                <a:latin typeface="Calibri"/>
              </a:rPr>
              <a:t>“Those are </a:t>
            </a:r>
            <a:r>
              <a:rPr lang="en-US" sz="2000" b="0" u="sng" dirty="0">
                <a:solidFill>
                  <a:srgbClr val="0C6034"/>
                </a:solidFill>
                <a:latin typeface="Calibri"/>
              </a:rPr>
              <a:t>goblins</a:t>
            </a:r>
            <a:r>
              <a:rPr lang="en-US" sz="2000" b="0" dirty="0">
                <a:solidFill>
                  <a:srgbClr val="0C6034"/>
                </a:solidFill>
                <a:latin typeface="Calibri"/>
              </a:rPr>
              <a:t>.”</a:t>
            </a:r>
          </a:p>
        </p:txBody>
      </p:sp>
      <p:sp>
        <p:nvSpPr>
          <p:cNvPr id="980998" name="Text Box 8"/>
          <p:cNvSpPr txBox="1">
            <a:spLocks noChangeArrowheads="1"/>
          </p:cNvSpPr>
          <p:nvPr/>
        </p:nvSpPr>
        <p:spPr bwMode="auto">
          <a:xfrm>
            <a:off x="5715000" y="4191000"/>
            <a:ext cx="3200400" cy="1920875"/>
          </a:xfrm>
          <a:prstGeom prst="rect">
            <a:avLst/>
          </a:prstGeom>
          <a:noFill/>
          <a:ln w="9525">
            <a:noFill/>
            <a:miter lim="800000"/>
            <a:headEnd/>
            <a:tailEnd/>
          </a:ln>
        </p:spPr>
        <p:txBody>
          <a:bodyPr>
            <a:prstTxWarp prst="textNoShape">
              <a:avLst/>
            </a:prstTxWarp>
            <a:spAutoFit/>
          </a:bodyPr>
          <a:lstStyle/>
          <a:p>
            <a:r>
              <a:rPr lang="en-US" sz="2000" b="0" dirty="0">
                <a:solidFill>
                  <a:schemeClr val="tx2"/>
                </a:solidFill>
                <a:latin typeface="Calibri"/>
              </a:rPr>
              <a:t>goblins = noun</a:t>
            </a:r>
          </a:p>
          <a:p>
            <a:endParaRPr lang="en-US" sz="2000" b="0" dirty="0">
              <a:solidFill>
                <a:schemeClr val="tx2"/>
              </a:solidFill>
              <a:latin typeface="Calibri"/>
            </a:endParaRPr>
          </a:p>
          <a:p>
            <a:r>
              <a:rPr lang="en-US" sz="2000" b="0" dirty="0">
                <a:solidFill>
                  <a:schemeClr val="tx2"/>
                </a:solidFill>
                <a:latin typeface="Calibri"/>
              </a:rPr>
              <a:t>nouns = objects</a:t>
            </a:r>
          </a:p>
          <a:p>
            <a:endParaRPr lang="en-US" sz="2000" b="0" dirty="0">
              <a:solidFill>
                <a:schemeClr val="tx2"/>
              </a:solidFill>
              <a:latin typeface="Calibri"/>
            </a:endParaRPr>
          </a:p>
          <a:p>
            <a:r>
              <a:rPr lang="en-US" sz="2000" b="0" dirty="0">
                <a:solidFill>
                  <a:schemeClr val="tx2"/>
                </a:solidFill>
                <a:latin typeface="Calibri"/>
              </a:rPr>
              <a:t>goblins = </a:t>
            </a:r>
          </a:p>
          <a:p>
            <a:endParaRPr lang="en-US" sz="2000" b="0" dirty="0">
              <a:solidFill>
                <a:schemeClr val="tx2"/>
              </a:solidFill>
              <a:latin typeface="Calibri"/>
            </a:endParaRPr>
          </a:p>
        </p:txBody>
      </p:sp>
      <p:pic>
        <p:nvPicPr>
          <p:cNvPr id="980999" name="Picture 9"/>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a:stretch>
        </p:blipFill>
        <p:spPr bwMode="auto">
          <a:xfrm>
            <a:off x="228600" y="3810000"/>
            <a:ext cx="5181600" cy="2206625"/>
          </a:xfrm>
          <a:prstGeom prst="rect">
            <a:avLst/>
          </a:prstGeom>
          <a:noFill/>
          <a:ln w="9525">
            <a:noFill/>
            <a:miter lim="800000"/>
            <a:headEnd/>
            <a:tailEnd/>
          </a:ln>
        </p:spPr>
      </p:pic>
      <p:pic>
        <p:nvPicPr>
          <p:cNvPr id="981000" name="Picture 10"/>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Lst>
          </a:blip>
          <a:srcRect/>
          <a:stretch>
            <a:fillRect/>
          </a:stretch>
        </p:blipFill>
        <p:spPr bwMode="auto">
          <a:xfrm>
            <a:off x="7010400" y="5334000"/>
            <a:ext cx="1825625" cy="7254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4"/>
          <p:cNvSpPr>
            <a:spLocks noGrp="1" noChangeArrowheads="1"/>
          </p:cNvSpPr>
          <p:nvPr>
            <p:ph type="title" idx="4294967295"/>
          </p:nvPr>
        </p:nvSpPr>
        <p:spPr>
          <a:xfrm>
            <a:off x="609600" y="0"/>
            <a:ext cx="7772400" cy="1143000"/>
          </a:xfrm>
          <a:noFill/>
        </p:spPr>
        <p:txBody>
          <a:bodyPr/>
          <a:lstStyle/>
          <a:p>
            <a:pPr eaLnBrk="1" hangingPunct="1"/>
            <a:r>
              <a:rPr lang="en-US" sz="3200"/>
              <a:t>Knowing what to guess</a:t>
            </a:r>
          </a:p>
        </p:txBody>
      </p:sp>
      <p:sp>
        <p:nvSpPr>
          <p:cNvPr id="5" name="Rectangle 5"/>
          <p:cNvSpPr txBox="1">
            <a:spLocks noChangeArrowheads="1"/>
          </p:cNvSpPr>
          <p:nvPr/>
        </p:nvSpPr>
        <p:spPr bwMode="auto">
          <a:xfrm>
            <a:off x="0" y="1219200"/>
            <a:ext cx="6019800" cy="533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defRPr/>
            </a:pPr>
            <a:r>
              <a:rPr lang="en-US" b="0" kern="0" dirty="0">
                <a:latin typeface="Calibri"/>
                <a:ea typeface="+mn-ea"/>
                <a:cs typeface="+mn-cs"/>
              </a:rPr>
              <a:t>Clues from the syntactic structure</a:t>
            </a:r>
          </a:p>
        </p:txBody>
      </p:sp>
      <p:pic>
        <p:nvPicPr>
          <p:cNvPr id="983044" name="Picture 3" descr="Brown 57"/>
          <p:cNvPicPr>
            <a:picLocks noChangeAspect="1" noChangeArrowheads="1"/>
          </p:cNvPicPr>
          <p:nvPr/>
        </p:nvPicPr>
        <p:blipFill>
          <a:blip r:embed="rId3"/>
          <a:srcRect/>
          <a:stretch>
            <a:fillRect/>
          </a:stretch>
        </p:blipFill>
        <p:spPr bwMode="auto">
          <a:xfrm>
            <a:off x="381000" y="2871788"/>
            <a:ext cx="4114800" cy="3346450"/>
          </a:xfrm>
          <a:prstGeom prst="rect">
            <a:avLst/>
          </a:prstGeom>
          <a:noFill/>
          <a:ln w="9525">
            <a:noFill/>
            <a:miter lim="800000"/>
            <a:headEnd/>
            <a:tailEnd/>
          </a:ln>
        </p:spPr>
      </p:pic>
      <p:sp>
        <p:nvSpPr>
          <p:cNvPr id="983045" name="AutoShape 4"/>
          <p:cNvSpPr>
            <a:spLocks noChangeArrowheads="1"/>
          </p:cNvSpPr>
          <p:nvPr/>
        </p:nvSpPr>
        <p:spPr bwMode="auto">
          <a:xfrm flipH="1">
            <a:off x="5483225" y="1398588"/>
            <a:ext cx="2743200" cy="1066800"/>
          </a:xfrm>
          <a:prstGeom prst="wedgeEllipseCallout">
            <a:avLst>
              <a:gd name="adj1" fmla="val -46528"/>
              <a:gd name="adj2" fmla="val 69940"/>
            </a:avLst>
          </a:prstGeom>
          <a:noFill/>
          <a:ln w="38100">
            <a:solidFill>
              <a:schemeClr val="tx1"/>
            </a:solidFill>
            <a:miter lim="800000"/>
            <a:headEnd/>
            <a:tailEnd/>
          </a:ln>
        </p:spPr>
        <p:txBody>
          <a:bodyPr wrap="none" anchor="ctr">
            <a:prstTxWarp prst="textNoShape">
              <a:avLst/>
            </a:prstTxWarp>
          </a:bodyPr>
          <a:lstStyle/>
          <a:p>
            <a:endParaRPr lang="en-US">
              <a:latin typeface="Times New Roman" pitchFamily="-1" charset="0"/>
            </a:endParaRPr>
          </a:p>
        </p:txBody>
      </p:sp>
      <p:sp>
        <p:nvSpPr>
          <p:cNvPr id="983046" name="Text Box 5"/>
          <p:cNvSpPr txBox="1">
            <a:spLocks noChangeArrowheads="1"/>
          </p:cNvSpPr>
          <p:nvPr/>
        </p:nvSpPr>
        <p:spPr bwMode="auto">
          <a:xfrm>
            <a:off x="5691188" y="1693863"/>
            <a:ext cx="2333625" cy="519112"/>
          </a:xfrm>
          <a:prstGeom prst="rect">
            <a:avLst/>
          </a:prstGeom>
          <a:noFill/>
          <a:ln w="9525">
            <a:noFill/>
            <a:miter lim="800000"/>
            <a:headEnd/>
            <a:tailEnd/>
          </a:ln>
        </p:spPr>
        <p:txBody>
          <a:bodyPr>
            <a:prstTxWarp prst="textNoShape">
              <a:avLst/>
            </a:prstTxWarp>
            <a:spAutoFit/>
          </a:bodyPr>
          <a:lstStyle/>
          <a:p>
            <a:pPr>
              <a:spcBef>
                <a:spcPct val="50000"/>
              </a:spcBef>
            </a:pPr>
            <a:r>
              <a:rPr lang="en-US" sz="2800">
                <a:latin typeface="Times New Roman" pitchFamily="-1" charset="0"/>
              </a:rPr>
              <a:t>He</a:t>
            </a:r>
            <a:r>
              <a:rPr lang="en-US" sz="2800">
                <a:solidFill>
                  <a:schemeClr val="hlink"/>
                </a:solidFill>
                <a:latin typeface="Times New Roman" pitchFamily="-1" charset="0"/>
              </a:rPr>
              <a:t>’s</a:t>
            </a:r>
            <a:r>
              <a:rPr lang="en-US" sz="2800">
                <a:latin typeface="Times New Roman" pitchFamily="-1" charset="0"/>
              </a:rPr>
              <a:t> sebb</a:t>
            </a:r>
            <a:r>
              <a:rPr lang="en-US" sz="2800">
                <a:solidFill>
                  <a:schemeClr val="hlink"/>
                </a:solidFill>
                <a:latin typeface="Times New Roman" pitchFamily="-1" charset="0"/>
              </a:rPr>
              <a:t>ing</a:t>
            </a:r>
            <a:r>
              <a:rPr lang="en-US" sz="2800">
                <a:latin typeface="Times New Roman" pitchFamily="-1" charset="0"/>
              </a:rPr>
              <a:t>!</a:t>
            </a:r>
            <a:r>
              <a:rPr lang="en-US">
                <a:latin typeface="Times New Roman" pitchFamily="-1" charset="0"/>
              </a:rPr>
              <a:t> </a:t>
            </a:r>
          </a:p>
        </p:txBody>
      </p:sp>
      <p:sp>
        <p:nvSpPr>
          <p:cNvPr id="983047" name="Text Box 5"/>
          <p:cNvSpPr txBox="1">
            <a:spLocks noChangeArrowheads="1"/>
          </p:cNvSpPr>
          <p:nvPr/>
        </p:nvSpPr>
        <p:spPr bwMode="auto">
          <a:xfrm>
            <a:off x="5410200" y="3733800"/>
            <a:ext cx="2333625" cy="1708150"/>
          </a:xfrm>
          <a:prstGeom prst="rect">
            <a:avLst/>
          </a:prstGeom>
          <a:noFill/>
          <a:ln w="9525">
            <a:noFill/>
            <a:miter lim="800000"/>
            <a:headEnd/>
            <a:tailEnd/>
          </a:ln>
        </p:spPr>
        <p:txBody>
          <a:bodyPr>
            <a:prstTxWarp prst="textNoShape">
              <a:avLst/>
            </a:prstTxWarp>
            <a:spAutoFit/>
          </a:bodyPr>
          <a:lstStyle/>
          <a:p>
            <a:pPr>
              <a:spcBef>
                <a:spcPct val="50000"/>
              </a:spcBef>
            </a:pPr>
            <a:r>
              <a:rPr lang="en-US" sz="2800">
                <a:latin typeface="Times New Roman" pitchFamily="-1" charset="0"/>
              </a:rPr>
              <a:t>seb = verb</a:t>
            </a:r>
          </a:p>
          <a:p>
            <a:pPr>
              <a:spcBef>
                <a:spcPct val="50000"/>
              </a:spcBef>
            </a:pPr>
            <a:r>
              <a:rPr lang="en-US" sz="2800">
                <a:latin typeface="Times New Roman" pitchFamily="-1" charset="0"/>
              </a:rPr>
              <a:t>verb = action</a:t>
            </a:r>
          </a:p>
          <a:p>
            <a:pPr>
              <a:spcBef>
                <a:spcPct val="50000"/>
              </a:spcBef>
            </a:pPr>
            <a:r>
              <a:rPr lang="en-US">
                <a:latin typeface="Times New Roman" pitchFamily="-1" charset="0"/>
              </a:rPr>
              <a:t>seb</a:t>
            </a:r>
          </a:p>
        </p:txBody>
      </p:sp>
      <p:sp>
        <p:nvSpPr>
          <p:cNvPr id="983048" name="Oval 14"/>
          <p:cNvSpPr>
            <a:spLocks noChangeArrowheads="1"/>
          </p:cNvSpPr>
          <p:nvPr/>
        </p:nvSpPr>
        <p:spPr bwMode="auto">
          <a:xfrm>
            <a:off x="5334000" y="5029200"/>
            <a:ext cx="838200" cy="533400"/>
          </a:xfrm>
          <a:prstGeom prst="ellipse">
            <a:avLst/>
          </a:prstGeom>
          <a:noFill/>
          <a:ln w="31750">
            <a:solidFill>
              <a:schemeClr val="hlink"/>
            </a:solidFill>
            <a:round/>
            <a:headEnd/>
            <a:tailEnd/>
          </a:ln>
        </p:spPr>
        <p:txBody>
          <a:bodyPr>
            <a:prstTxWarp prst="textNoShape">
              <a:avLst/>
            </a:prstTxWarp>
          </a:bodyPr>
          <a:lstStyle/>
          <a:p>
            <a:endParaRPr lang="en-US" dirty="0">
              <a:latin typeface="Calibri"/>
            </a:endParaRPr>
          </a:p>
        </p:txBody>
      </p:sp>
      <p:cxnSp>
        <p:nvCxnSpPr>
          <p:cNvPr id="983049" name="Curved Connector 16"/>
          <p:cNvCxnSpPr>
            <a:cxnSpLocks noChangeShapeType="1"/>
            <a:stCxn id="983048" idx="2"/>
          </p:cNvCxnSpPr>
          <p:nvPr/>
        </p:nvCxnSpPr>
        <p:spPr bwMode="auto">
          <a:xfrm rot="10800000">
            <a:off x="3276600" y="3962400"/>
            <a:ext cx="2057400" cy="1333500"/>
          </a:xfrm>
          <a:prstGeom prst="curvedConnector3">
            <a:avLst>
              <a:gd name="adj1" fmla="val 50000"/>
            </a:avLst>
          </a:prstGeom>
          <a:noFill/>
          <a:ln w="31750">
            <a:solidFill>
              <a:schemeClr val="hlink"/>
            </a:solidFill>
            <a:round/>
            <a:headEnd/>
            <a:tailEnd type="arrow" w="med" len="med"/>
          </a:ln>
        </p:spPr>
      </p:cxnSp>
      <p:sp>
        <p:nvSpPr>
          <p:cNvPr id="983050" name="Oval 17"/>
          <p:cNvSpPr>
            <a:spLocks noChangeArrowheads="1"/>
          </p:cNvSpPr>
          <p:nvPr/>
        </p:nvSpPr>
        <p:spPr bwMode="auto">
          <a:xfrm>
            <a:off x="1219200" y="3733800"/>
            <a:ext cx="2743200" cy="990600"/>
          </a:xfrm>
          <a:prstGeom prst="ellipse">
            <a:avLst/>
          </a:prstGeom>
          <a:solidFill>
            <a:schemeClr val="hlink">
              <a:alpha val="34117"/>
            </a:schemeClr>
          </a:solidFill>
          <a:ln w="31750">
            <a:noFill/>
            <a:round/>
            <a:headEnd/>
            <a:tailEnd/>
          </a:ln>
        </p:spPr>
        <p:txBody>
          <a:bodyPr>
            <a:prstTxWarp prst="textNoShape">
              <a:avLst/>
            </a:prstTxWarp>
          </a:bodyPr>
          <a:lstStyle/>
          <a:p>
            <a:endParaRPr lang="en-US" dirty="0">
              <a:latin typeface="Calibri"/>
            </a:endParaRPr>
          </a:p>
        </p:txBody>
      </p:sp>
      <p:sp>
        <p:nvSpPr>
          <p:cNvPr id="983051" name="Text Box 6"/>
          <p:cNvSpPr txBox="1">
            <a:spLocks noChangeArrowheads="1"/>
          </p:cNvSpPr>
          <p:nvPr/>
        </p:nvSpPr>
        <p:spPr bwMode="auto">
          <a:xfrm>
            <a:off x="2590800" y="5791200"/>
            <a:ext cx="3276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Times New Roman" pitchFamily="-1" charset="0"/>
              </a:rPr>
              <a:t>Brown, 1957</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Rectangle 4"/>
          <p:cNvSpPr>
            <a:spLocks noGrp="1" noChangeArrowheads="1"/>
          </p:cNvSpPr>
          <p:nvPr>
            <p:ph type="title" idx="4294967295"/>
          </p:nvPr>
        </p:nvSpPr>
        <p:spPr>
          <a:xfrm>
            <a:off x="609600" y="0"/>
            <a:ext cx="7772400" cy="1143000"/>
          </a:xfrm>
          <a:noFill/>
        </p:spPr>
        <p:txBody>
          <a:bodyPr/>
          <a:lstStyle/>
          <a:p>
            <a:pPr eaLnBrk="1" hangingPunct="1"/>
            <a:r>
              <a:rPr lang="en-US" sz="3200"/>
              <a:t>Knowing what to guess</a:t>
            </a:r>
          </a:p>
        </p:txBody>
      </p:sp>
      <p:sp>
        <p:nvSpPr>
          <p:cNvPr id="5" name="Rectangle 5"/>
          <p:cNvSpPr txBox="1">
            <a:spLocks noChangeArrowheads="1"/>
          </p:cNvSpPr>
          <p:nvPr/>
        </p:nvSpPr>
        <p:spPr bwMode="auto">
          <a:xfrm>
            <a:off x="0" y="1219200"/>
            <a:ext cx="6019800" cy="533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defRPr/>
            </a:pPr>
            <a:r>
              <a:rPr lang="en-US" b="0" kern="0" dirty="0">
                <a:latin typeface="Calibri"/>
                <a:ea typeface="+mn-ea"/>
                <a:cs typeface="+mn-cs"/>
              </a:rPr>
              <a:t>Clues from the syntactic structure</a:t>
            </a:r>
          </a:p>
        </p:txBody>
      </p:sp>
      <p:pic>
        <p:nvPicPr>
          <p:cNvPr id="984068" name="Picture 3" descr="Brown 57"/>
          <p:cNvPicPr>
            <a:picLocks noChangeAspect="1" noChangeArrowheads="1"/>
          </p:cNvPicPr>
          <p:nvPr/>
        </p:nvPicPr>
        <p:blipFill>
          <a:blip r:embed="rId3"/>
          <a:srcRect/>
          <a:stretch>
            <a:fillRect/>
          </a:stretch>
        </p:blipFill>
        <p:spPr bwMode="auto">
          <a:xfrm>
            <a:off x="381000" y="2871788"/>
            <a:ext cx="4114800" cy="3346450"/>
          </a:xfrm>
          <a:prstGeom prst="rect">
            <a:avLst/>
          </a:prstGeom>
          <a:noFill/>
          <a:ln w="9525">
            <a:noFill/>
            <a:miter lim="800000"/>
            <a:headEnd/>
            <a:tailEnd/>
          </a:ln>
        </p:spPr>
      </p:pic>
      <p:sp>
        <p:nvSpPr>
          <p:cNvPr id="984069" name="AutoShape 4"/>
          <p:cNvSpPr>
            <a:spLocks noChangeArrowheads="1"/>
          </p:cNvSpPr>
          <p:nvPr/>
        </p:nvSpPr>
        <p:spPr bwMode="auto">
          <a:xfrm flipH="1">
            <a:off x="5483225" y="1398588"/>
            <a:ext cx="2743200" cy="1066800"/>
          </a:xfrm>
          <a:prstGeom prst="wedgeEllipseCallout">
            <a:avLst>
              <a:gd name="adj1" fmla="val -46528"/>
              <a:gd name="adj2" fmla="val 69940"/>
            </a:avLst>
          </a:prstGeom>
          <a:noFill/>
          <a:ln w="38100">
            <a:solidFill>
              <a:schemeClr val="tx1"/>
            </a:solidFill>
            <a:miter lim="800000"/>
            <a:headEnd/>
            <a:tailEnd/>
          </a:ln>
        </p:spPr>
        <p:txBody>
          <a:bodyPr wrap="none" anchor="ctr">
            <a:prstTxWarp prst="textNoShape">
              <a:avLst/>
            </a:prstTxWarp>
          </a:bodyPr>
          <a:lstStyle/>
          <a:p>
            <a:endParaRPr lang="en-US">
              <a:latin typeface="Times New Roman" pitchFamily="-1" charset="0"/>
            </a:endParaRPr>
          </a:p>
        </p:txBody>
      </p:sp>
      <p:sp>
        <p:nvSpPr>
          <p:cNvPr id="984070" name="Text Box 5"/>
          <p:cNvSpPr txBox="1">
            <a:spLocks noChangeArrowheads="1"/>
          </p:cNvSpPr>
          <p:nvPr/>
        </p:nvSpPr>
        <p:spPr bwMode="auto">
          <a:xfrm>
            <a:off x="5691188" y="1693863"/>
            <a:ext cx="2333625" cy="519112"/>
          </a:xfrm>
          <a:prstGeom prst="rect">
            <a:avLst/>
          </a:prstGeom>
          <a:noFill/>
          <a:ln w="9525">
            <a:noFill/>
            <a:miter lim="800000"/>
            <a:headEnd/>
            <a:tailEnd/>
          </a:ln>
        </p:spPr>
        <p:txBody>
          <a:bodyPr>
            <a:prstTxWarp prst="textNoShape">
              <a:avLst/>
            </a:prstTxWarp>
            <a:spAutoFit/>
          </a:bodyPr>
          <a:lstStyle/>
          <a:p>
            <a:pPr>
              <a:spcBef>
                <a:spcPct val="50000"/>
              </a:spcBef>
            </a:pPr>
            <a:r>
              <a:rPr lang="en-US" sz="2800">
                <a:latin typeface="Times New Roman" pitchFamily="-1" charset="0"/>
              </a:rPr>
              <a:t>Look – </a:t>
            </a:r>
            <a:r>
              <a:rPr lang="en-US" sz="2800">
                <a:solidFill>
                  <a:schemeClr val="hlink"/>
                </a:solidFill>
                <a:latin typeface="Times New Roman" pitchFamily="-1" charset="0"/>
              </a:rPr>
              <a:t>a</a:t>
            </a:r>
            <a:r>
              <a:rPr lang="en-US" sz="2800">
                <a:latin typeface="Times New Roman" pitchFamily="-1" charset="0"/>
              </a:rPr>
              <a:t> seb!</a:t>
            </a:r>
            <a:r>
              <a:rPr lang="en-US">
                <a:latin typeface="Times New Roman" pitchFamily="-1" charset="0"/>
              </a:rPr>
              <a:t> </a:t>
            </a:r>
          </a:p>
        </p:txBody>
      </p:sp>
      <p:sp>
        <p:nvSpPr>
          <p:cNvPr id="984071" name="Text Box 5"/>
          <p:cNvSpPr txBox="1">
            <a:spLocks noChangeArrowheads="1"/>
          </p:cNvSpPr>
          <p:nvPr/>
        </p:nvSpPr>
        <p:spPr bwMode="auto">
          <a:xfrm>
            <a:off x="5410200" y="3733800"/>
            <a:ext cx="3429000" cy="2135188"/>
          </a:xfrm>
          <a:prstGeom prst="rect">
            <a:avLst/>
          </a:prstGeom>
          <a:noFill/>
          <a:ln w="9525">
            <a:noFill/>
            <a:miter lim="800000"/>
            <a:headEnd/>
            <a:tailEnd/>
          </a:ln>
        </p:spPr>
        <p:txBody>
          <a:bodyPr>
            <a:prstTxWarp prst="textNoShape">
              <a:avLst/>
            </a:prstTxWarp>
            <a:spAutoFit/>
          </a:bodyPr>
          <a:lstStyle/>
          <a:p>
            <a:pPr>
              <a:spcBef>
                <a:spcPct val="50000"/>
              </a:spcBef>
            </a:pPr>
            <a:r>
              <a:rPr lang="en-US" sz="2800">
                <a:latin typeface="Times New Roman" pitchFamily="-1" charset="0"/>
              </a:rPr>
              <a:t>seb = noun with “a”</a:t>
            </a:r>
          </a:p>
          <a:p>
            <a:pPr>
              <a:spcBef>
                <a:spcPct val="50000"/>
              </a:spcBef>
            </a:pPr>
            <a:r>
              <a:rPr lang="en-US" sz="2800">
                <a:latin typeface="Times New Roman" pitchFamily="-1" charset="0"/>
              </a:rPr>
              <a:t>noun = countable object like “bowl”</a:t>
            </a:r>
          </a:p>
          <a:p>
            <a:pPr>
              <a:spcBef>
                <a:spcPct val="50000"/>
              </a:spcBef>
            </a:pPr>
            <a:r>
              <a:rPr lang="en-US">
                <a:latin typeface="Times New Roman" pitchFamily="-1" charset="0"/>
              </a:rPr>
              <a:t>seb</a:t>
            </a:r>
          </a:p>
        </p:txBody>
      </p:sp>
      <p:sp>
        <p:nvSpPr>
          <p:cNvPr id="984072" name="Oval 9"/>
          <p:cNvSpPr>
            <a:spLocks noChangeArrowheads="1"/>
          </p:cNvSpPr>
          <p:nvPr/>
        </p:nvSpPr>
        <p:spPr bwMode="auto">
          <a:xfrm>
            <a:off x="5334000" y="5410200"/>
            <a:ext cx="838200" cy="533400"/>
          </a:xfrm>
          <a:prstGeom prst="ellipse">
            <a:avLst/>
          </a:prstGeom>
          <a:noFill/>
          <a:ln w="31750">
            <a:solidFill>
              <a:schemeClr val="hlink"/>
            </a:solidFill>
            <a:round/>
            <a:headEnd/>
            <a:tailEnd/>
          </a:ln>
        </p:spPr>
        <p:txBody>
          <a:bodyPr>
            <a:prstTxWarp prst="textNoShape">
              <a:avLst/>
            </a:prstTxWarp>
          </a:bodyPr>
          <a:lstStyle/>
          <a:p>
            <a:endParaRPr lang="en-US" dirty="0">
              <a:latin typeface="Calibri"/>
            </a:endParaRPr>
          </a:p>
        </p:txBody>
      </p:sp>
      <p:cxnSp>
        <p:nvCxnSpPr>
          <p:cNvPr id="984073" name="Curved Connector 10"/>
          <p:cNvCxnSpPr>
            <a:cxnSpLocks noChangeShapeType="1"/>
            <a:stCxn id="984072" idx="2"/>
            <a:endCxn id="984074" idx="7"/>
          </p:cNvCxnSpPr>
          <p:nvPr/>
        </p:nvCxnSpPr>
        <p:spPr bwMode="auto">
          <a:xfrm rot="10800000">
            <a:off x="3560763" y="4945063"/>
            <a:ext cx="1773237" cy="731837"/>
          </a:xfrm>
          <a:prstGeom prst="curvedConnector4">
            <a:avLst>
              <a:gd name="adj1" fmla="val 38671"/>
              <a:gd name="adj2" fmla="val 131264"/>
            </a:avLst>
          </a:prstGeom>
          <a:noFill/>
          <a:ln w="31750">
            <a:solidFill>
              <a:schemeClr val="hlink"/>
            </a:solidFill>
            <a:round/>
            <a:headEnd/>
            <a:tailEnd type="arrow" w="med" len="med"/>
          </a:ln>
        </p:spPr>
      </p:cxnSp>
      <p:sp>
        <p:nvSpPr>
          <p:cNvPr id="984074" name="Oval 11"/>
          <p:cNvSpPr>
            <a:spLocks noChangeArrowheads="1"/>
          </p:cNvSpPr>
          <p:nvPr/>
        </p:nvSpPr>
        <p:spPr bwMode="auto">
          <a:xfrm>
            <a:off x="1219200" y="4800600"/>
            <a:ext cx="2743200" cy="990600"/>
          </a:xfrm>
          <a:prstGeom prst="ellipse">
            <a:avLst/>
          </a:prstGeom>
          <a:solidFill>
            <a:schemeClr val="hlink">
              <a:alpha val="34117"/>
            </a:schemeClr>
          </a:solidFill>
          <a:ln w="31750">
            <a:noFill/>
            <a:round/>
            <a:headEnd/>
            <a:tailEnd/>
          </a:ln>
        </p:spPr>
        <p:txBody>
          <a:bodyPr>
            <a:prstTxWarp prst="textNoShape">
              <a:avLst/>
            </a:prstTxWarp>
          </a:bodyPr>
          <a:lstStyle/>
          <a:p>
            <a:endParaRPr lang="en-US" dirty="0">
              <a:latin typeface="Calibri"/>
            </a:endParaRPr>
          </a:p>
        </p:txBody>
      </p:sp>
      <p:sp>
        <p:nvSpPr>
          <p:cNvPr id="984075" name="Text Box 6"/>
          <p:cNvSpPr txBox="1">
            <a:spLocks noChangeArrowheads="1"/>
          </p:cNvSpPr>
          <p:nvPr/>
        </p:nvSpPr>
        <p:spPr bwMode="auto">
          <a:xfrm>
            <a:off x="2590800" y="5791200"/>
            <a:ext cx="3276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Times New Roman" pitchFamily="-1" charset="0"/>
              </a:rPr>
              <a:t>Brown, 1957</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4"/>
          <p:cNvSpPr>
            <a:spLocks noGrp="1" noChangeArrowheads="1"/>
          </p:cNvSpPr>
          <p:nvPr>
            <p:ph type="title" idx="4294967295"/>
          </p:nvPr>
        </p:nvSpPr>
        <p:spPr>
          <a:xfrm>
            <a:off x="609600" y="0"/>
            <a:ext cx="7772400" cy="1143000"/>
          </a:xfrm>
          <a:noFill/>
        </p:spPr>
        <p:txBody>
          <a:bodyPr/>
          <a:lstStyle/>
          <a:p>
            <a:pPr eaLnBrk="1" hangingPunct="1"/>
            <a:r>
              <a:rPr lang="en-US" sz="3200"/>
              <a:t>Knowing what to guess</a:t>
            </a:r>
          </a:p>
        </p:txBody>
      </p:sp>
      <p:sp>
        <p:nvSpPr>
          <p:cNvPr id="5" name="Rectangle 5"/>
          <p:cNvSpPr txBox="1">
            <a:spLocks noChangeArrowheads="1"/>
          </p:cNvSpPr>
          <p:nvPr/>
        </p:nvSpPr>
        <p:spPr bwMode="auto">
          <a:xfrm>
            <a:off x="0" y="1219200"/>
            <a:ext cx="6019800" cy="533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defRPr/>
            </a:pPr>
            <a:r>
              <a:rPr lang="en-US" b="0" kern="0" dirty="0">
                <a:latin typeface="Calibri"/>
                <a:ea typeface="+mn-ea"/>
                <a:cs typeface="+mn-cs"/>
              </a:rPr>
              <a:t>Clues from the syntactic structure</a:t>
            </a:r>
          </a:p>
        </p:txBody>
      </p:sp>
      <p:pic>
        <p:nvPicPr>
          <p:cNvPr id="985092" name="Picture 3" descr="Brown 57"/>
          <p:cNvPicPr>
            <a:picLocks noChangeAspect="1" noChangeArrowheads="1"/>
          </p:cNvPicPr>
          <p:nvPr/>
        </p:nvPicPr>
        <p:blipFill>
          <a:blip r:embed="rId3"/>
          <a:srcRect/>
          <a:stretch>
            <a:fillRect/>
          </a:stretch>
        </p:blipFill>
        <p:spPr bwMode="auto">
          <a:xfrm>
            <a:off x="381000" y="2871788"/>
            <a:ext cx="4114800" cy="3346450"/>
          </a:xfrm>
          <a:prstGeom prst="rect">
            <a:avLst/>
          </a:prstGeom>
          <a:noFill/>
          <a:ln w="9525">
            <a:noFill/>
            <a:miter lim="800000"/>
            <a:headEnd/>
            <a:tailEnd/>
          </a:ln>
        </p:spPr>
      </p:pic>
      <p:sp>
        <p:nvSpPr>
          <p:cNvPr id="985093" name="AutoShape 4"/>
          <p:cNvSpPr>
            <a:spLocks noChangeArrowheads="1"/>
          </p:cNvSpPr>
          <p:nvPr/>
        </p:nvSpPr>
        <p:spPr bwMode="auto">
          <a:xfrm flipH="1">
            <a:off x="5483225" y="1398588"/>
            <a:ext cx="3355975" cy="1066800"/>
          </a:xfrm>
          <a:prstGeom prst="wedgeEllipseCallout">
            <a:avLst>
              <a:gd name="adj1" fmla="val -46528"/>
              <a:gd name="adj2" fmla="val 69940"/>
            </a:avLst>
          </a:prstGeom>
          <a:noFill/>
          <a:ln w="38100">
            <a:solidFill>
              <a:schemeClr val="tx1"/>
            </a:solidFill>
            <a:miter lim="800000"/>
            <a:headEnd/>
            <a:tailEnd/>
          </a:ln>
        </p:spPr>
        <p:txBody>
          <a:bodyPr wrap="none" anchor="ctr">
            <a:prstTxWarp prst="textNoShape">
              <a:avLst/>
            </a:prstTxWarp>
          </a:bodyPr>
          <a:lstStyle/>
          <a:p>
            <a:endParaRPr lang="en-US">
              <a:latin typeface="Times New Roman" pitchFamily="-1" charset="0"/>
            </a:endParaRPr>
          </a:p>
        </p:txBody>
      </p:sp>
      <p:sp>
        <p:nvSpPr>
          <p:cNvPr id="985094" name="Text Box 5"/>
          <p:cNvSpPr txBox="1">
            <a:spLocks noChangeArrowheads="1"/>
          </p:cNvSpPr>
          <p:nvPr/>
        </p:nvSpPr>
        <p:spPr bwMode="auto">
          <a:xfrm>
            <a:off x="5691188" y="1693863"/>
            <a:ext cx="2995612" cy="519112"/>
          </a:xfrm>
          <a:prstGeom prst="rect">
            <a:avLst/>
          </a:prstGeom>
          <a:noFill/>
          <a:ln w="9525">
            <a:noFill/>
            <a:miter lim="800000"/>
            <a:headEnd/>
            <a:tailEnd/>
          </a:ln>
        </p:spPr>
        <p:txBody>
          <a:bodyPr>
            <a:prstTxWarp prst="textNoShape">
              <a:avLst/>
            </a:prstTxWarp>
            <a:spAutoFit/>
          </a:bodyPr>
          <a:lstStyle/>
          <a:p>
            <a:pPr>
              <a:spcBef>
                <a:spcPct val="50000"/>
              </a:spcBef>
            </a:pPr>
            <a:r>
              <a:rPr lang="en-US" sz="2800">
                <a:latin typeface="Times New Roman" pitchFamily="-1" charset="0"/>
              </a:rPr>
              <a:t>Look – </a:t>
            </a:r>
            <a:r>
              <a:rPr lang="en-US" sz="2800">
                <a:solidFill>
                  <a:schemeClr val="hlink"/>
                </a:solidFill>
                <a:latin typeface="Times New Roman" pitchFamily="-1" charset="0"/>
              </a:rPr>
              <a:t>some</a:t>
            </a:r>
            <a:r>
              <a:rPr lang="en-US" sz="2800">
                <a:latin typeface="Times New Roman" pitchFamily="-1" charset="0"/>
              </a:rPr>
              <a:t> seb!</a:t>
            </a:r>
            <a:r>
              <a:rPr lang="en-US">
                <a:latin typeface="Times New Roman" pitchFamily="-1" charset="0"/>
              </a:rPr>
              <a:t> </a:t>
            </a:r>
          </a:p>
        </p:txBody>
      </p:sp>
      <p:sp>
        <p:nvSpPr>
          <p:cNvPr id="985095" name="Text Box 5"/>
          <p:cNvSpPr txBox="1">
            <a:spLocks noChangeArrowheads="1"/>
          </p:cNvSpPr>
          <p:nvPr/>
        </p:nvSpPr>
        <p:spPr bwMode="auto">
          <a:xfrm>
            <a:off x="5410200" y="3733800"/>
            <a:ext cx="3429000" cy="1917700"/>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Times New Roman" pitchFamily="-1" charset="0"/>
              </a:rPr>
              <a:t>seb = noun with “some”</a:t>
            </a:r>
          </a:p>
          <a:p>
            <a:pPr>
              <a:spcBef>
                <a:spcPct val="50000"/>
              </a:spcBef>
            </a:pPr>
            <a:r>
              <a:rPr lang="en-US">
                <a:latin typeface="Times New Roman" pitchFamily="-1" charset="0"/>
              </a:rPr>
              <a:t>noun = mass substance like “stuff”</a:t>
            </a:r>
          </a:p>
          <a:p>
            <a:pPr>
              <a:spcBef>
                <a:spcPct val="50000"/>
              </a:spcBef>
            </a:pPr>
            <a:r>
              <a:rPr lang="en-US">
                <a:latin typeface="Times New Roman" pitchFamily="-1" charset="0"/>
              </a:rPr>
              <a:t>seb</a:t>
            </a:r>
          </a:p>
        </p:txBody>
      </p:sp>
      <p:sp>
        <p:nvSpPr>
          <p:cNvPr id="985096" name="Oval 9"/>
          <p:cNvSpPr>
            <a:spLocks noChangeArrowheads="1"/>
          </p:cNvSpPr>
          <p:nvPr/>
        </p:nvSpPr>
        <p:spPr bwMode="auto">
          <a:xfrm>
            <a:off x="5334000" y="5257800"/>
            <a:ext cx="838200" cy="533400"/>
          </a:xfrm>
          <a:prstGeom prst="ellipse">
            <a:avLst/>
          </a:prstGeom>
          <a:noFill/>
          <a:ln w="31750">
            <a:solidFill>
              <a:schemeClr val="hlink"/>
            </a:solidFill>
            <a:round/>
            <a:headEnd/>
            <a:tailEnd/>
          </a:ln>
        </p:spPr>
        <p:txBody>
          <a:bodyPr>
            <a:prstTxWarp prst="textNoShape">
              <a:avLst/>
            </a:prstTxWarp>
          </a:bodyPr>
          <a:lstStyle/>
          <a:p>
            <a:endParaRPr lang="en-US" dirty="0">
              <a:latin typeface="Calibri"/>
            </a:endParaRPr>
          </a:p>
        </p:txBody>
      </p:sp>
      <p:cxnSp>
        <p:nvCxnSpPr>
          <p:cNvPr id="985097" name="Curved Connector 10"/>
          <p:cNvCxnSpPr>
            <a:cxnSpLocks noChangeShapeType="1"/>
            <a:stCxn id="985096" idx="2"/>
            <a:endCxn id="985098" idx="7"/>
          </p:cNvCxnSpPr>
          <p:nvPr/>
        </p:nvCxnSpPr>
        <p:spPr bwMode="auto">
          <a:xfrm rot="10800000">
            <a:off x="3484563" y="4259263"/>
            <a:ext cx="1849437" cy="1265237"/>
          </a:xfrm>
          <a:prstGeom prst="curvedConnector4">
            <a:avLst>
              <a:gd name="adj1" fmla="val 39139"/>
              <a:gd name="adj2" fmla="val 118074"/>
            </a:avLst>
          </a:prstGeom>
          <a:noFill/>
          <a:ln w="31750">
            <a:solidFill>
              <a:schemeClr val="hlink"/>
            </a:solidFill>
            <a:round/>
            <a:headEnd/>
            <a:tailEnd type="arrow" w="med" len="med"/>
          </a:ln>
        </p:spPr>
      </p:cxnSp>
      <p:sp>
        <p:nvSpPr>
          <p:cNvPr id="985098" name="Oval 11"/>
          <p:cNvSpPr>
            <a:spLocks noChangeArrowheads="1"/>
          </p:cNvSpPr>
          <p:nvPr/>
        </p:nvSpPr>
        <p:spPr bwMode="auto">
          <a:xfrm>
            <a:off x="1143000" y="4114800"/>
            <a:ext cx="2743200" cy="990600"/>
          </a:xfrm>
          <a:prstGeom prst="ellipse">
            <a:avLst/>
          </a:prstGeom>
          <a:solidFill>
            <a:schemeClr val="hlink">
              <a:alpha val="34117"/>
            </a:schemeClr>
          </a:solidFill>
          <a:ln w="31750">
            <a:noFill/>
            <a:round/>
            <a:headEnd/>
            <a:tailEnd/>
          </a:ln>
        </p:spPr>
        <p:txBody>
          <a:bodyPr>
            <a:prstTxWarp prst="textNoShape">
              <a:avLst/>
            </a:prstTxWarp>
          </a:bodyPr>
          <a:lstStyle/>
          <a:p>
            <a:endParaRPr lang="en-US" dirty="0">
              <a:latin typeface="Calibri"/>
            </a:endParaRPr>
          </a:p>
        </p:txBody>
      </p:sp>
      <p:sp>
        <p:nvSpPr>
          <p:cNvPr id="985099" name="Text Box 6"/>
          <p:cNvSpPr txBox="1">
            <a:spLocks noChangeArrowheads="1"/>
          </p:cNvSpPr>
          <p:nvPr/>
        </p:nvSpPr>
        <p:spPr bwMode="auto">
          <a:xfrm>
            <a:off x="2590800" y="5791200"/>
            <a:ext cx="3276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Times New Roman" pitchFamily="-1" charset="0"/>
              </a:rPr>
              <a:t>Brown, 1957</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4"/>
          <p:cNvSpPr>
            <a:spLocks noGrp="1" noChangeArrowheads="1"/>
          </p:cNvSpPr>
          <p:nvPr>
            <p:ph type="title" idx="4294967295"/>
          </p:nvPr>
        </p:nvSpPr>
        <p:spPr>
          <a:xfrm>
            <a:off x="609600" y="0"/>
            <a:ext cx="7772400" cy="1143000"/>
          </a:xfrm>
          <a:noFill/>
        </p:spPr>
        <p:txBody>
          <a:bodyPr/>
          <a:lstStyle/>
          <a:p>
            <a:pPr eaLnBrk="1" hangingPunct="1"/>
            <a:r>
              <a:rPr lang="en-US" sz="3200"/>
              <a:t>Knowing what to guess</a:t>
            </a:r>
          </a:p>
        </p:txBody>
      </p:sp>
      <p:sp>
        <p:nvSpPr>
          <p:cNvPr id="986115" name="Rectangle 5"/>
          <p:cNvSpPr>
            <a:spLocks noGrp="1" noChangeArrowheads="1"/>
          </p:cNvSpPr>
          <p:nvPr>
            <p:ph type="body" idx="4294967295"/>
          </p:nvPr>
        </p:nvSpPr>
        <p:spPr>
          <a:xfrm>
            <a:off x="0" y="1219200"/>
            <a:ext cx="6019800" cy="533400"/>
          </a:xfrm>
          <a:noFill/>
        </p:spPr>
        <p:txBody>
          <a:bodyPr/>
          <a:lstStyle/>
          <a:p>
            <a:pPr eaLnBrk="1" hangingPunct="1">
              <a:buFontTx/>
              <a:buNone/>
            </a:pPr>
            <a:r>
              <a:rPr lang="en-US" sz="2400"/>
              <a:t>Clues from the syntactic structure</a:t>
            </a:r>
          </a:p>
        </p:txBody>
      </p:sp>
      <p:sp>
        <p:nvSpPr>
          <p:cNvPr id="986116" name="Rectangle 6"/>
          <p:cNvSpPr>
            <a:spLocks noChangeArrowheads="1"/>
          </p:cNvSpPr>
          <p:nvPr/>
        </p:nvSpPr>
        <p:spPr bwMode="auto">
          <a:xfrm>
            <a:off x="152400" y="1828800"/>
            <a:ext cx="8991600" cy="457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200" b="0" dirty="0">
                <a:latin typeface="Calibri"/>
                <a:ea typeface="Osaka" pitchFamily="-1" charset="-128"/>
                <a:cs typeface="Osaka" pitchFamily="-1" charset="-128"/>
              </a:rPr>
              <a:t>Experimental evidence with 4-year-olds (</a:t>
            </a:r>
            <a:r>
              <a:rPr lang="en-US" sz="2200" b="0" dirty="0" err="1">
                <a:latin typeface="Calibri"/>
                <a:ea typeface="Osaka" pitchFamily="-1" charset="-128"/>
                <a:cs typeface="Osaka" pitchFamily="-1" charset="-128"/>
              </a:rPr>
              <a:t>Gelman</a:t>
            </a:r>
            <a:r>
              <a:rPr lang="en-US" sz="2200" b="0" dirty="0">
                <a:latin typeface="Calibri"/>
                <a:ea typeface="Osaka" pitchFamily="-1" charset="-128"/>
                <a:cs typeface="Osaka" pitchFamily="-1" charset="-128"/>
              </a:rPr>
              <a:t> &amp; </a:t>
            </a:r>
            <a:r>
              <a:rPr lang="en-US" sz="2200" b="0" dirty="0" err="1">
                <a:latin typeface="Calibri"/>
                <a:ea typeface="Osaka" pitchFamily="-1" charset="-128"/>
                <a:cs typeface="Osaka" pitchFamily="-1" charset="-128"/>
              </a:rPr>
              <a:t>Markman</a:t>
            </a:r>
            <a:r>
              <a:rPr lang="en-US" sz="2200" b="0" dirty="0">
                <a:latin typeface="Calibri"/>
                <a:ea typeface="Osaka" pitchFamily="-1" charset="-128"/>
                <a:cs typeface="Osaka" pitchFamily="-1" charset="-128"/>
              </a:rPr>
              <a:t> 1985)</a:t>
            </a:r>
            <a:endParaRPr lang="en-US" sz="2200" b="0" dirty="0">
              <a:solidFill>
                <a:srgbClr val="2AFF33"/>
              </a:solidFill>
              <a:latin typeface="Calibri"/>
              <a:ea typeface="Osaka" pitchFamily="-1" charset="-128"/>
              <a:cs typeface="Osaka" pitchFamily="-1" charset="-128"/>
            </a:endParaRPr>
          </a:p>
        </p:txBody>
      </p:sp>
      <p:pic>
        <p:nvPicPr>
          <p:cNvPr id="986117" name="Picture 11"/>
          <p:cNvPicPr>
            <a:picLocks noChangeAspect="1" noChangeArrowheads="1"/>
          </p:cNvPicPr>
          <p:nvPr/>
        </p:nvPicPr>
        <p:blipFill>
          <a:blip r:embed="rId3"/>
          <a:srcRect/>
          <a:stretch>
            <a:fillRect/>
          </a:stretch>
        </p:blipFill>
        <p:spPr bwMode="auto">
          <a:xfrm>
            <a:off x="381000" y="2514600"/>
            <a:ext cx="3949700" cy="1282700"/>
          </a:xfrm>
          <a:prstGeom prst="rect">
            <a:avLst/>
          </a:prstGeom>
          <a:noFill/>
          <a:ln w="9525">
            <a:noFill/>
            <a:miter lim="800000"/>
            <a:headEnd/>
            <a:tailEnd/>
          </a:ln>
        </p:spPr>
      </p:pic>
      <p:sp>
        <p:nvSpPr>
          <p:cNvPr id="986118" name="Text Box 12"/>
          <p:cNvSpPr txBox="1">
            <a:spLocks noChangeArrowheads="1"/>
          </p:cNvSpPr>
          <p:nvPr/>
        </p:nvSpPr>
        <p:spPr bwMode="auto">
          <a:xfrm>
            <a:off x="4648200" y="2667000"/>
            <a:ext cx="2162747" cy="400110"/>
          </a:xfrm>
          <a:prstGeom prst="rect">
            <a:avLst/>
          </a:prstGeom>
          <a:noFill/>
          <a:ln w="9525">
            <a:noFill/>
            <a:miter lim="800000"/>
            <a:headEnd/>
            <a:tailEnd/>
          </a:ln>
        </p:spPr>
        <p:txBody>
          <a:bodyPr wrap="none">
            <a:prstTxWarp prst="textNoShape">
              <a:avLst/>
            </a:prstTxWarp>
            <a:spAutoFit/>
          </a:bodyPr>
          <a:lstStyle/>
          <a:p>
            <a:r>
              <a:rPr lang="en-US" sz="2000" b="0" dirty="0">
                <a:solidFill>
                  <a:schemeClr val="hlink"/>
                </a:solidFill>
                <a:latin typeface="Calibri"/>
              </a:rPr>
              <a:t>“Find the </a:t>
            </a:r>
            <a:r>
              <a:rPr lang="en-US" sz="2000" b="0" i="1" dirty="0" err="1">
                <a:solidFill>
                  <a:schemeClr val="hlink"/>
                </a:solidFill>
                <a:latin typeface="Calibri"/>
              </a:rPr>
              <a:t>fep</a:t>
            </a:r>
            <a:r>
              <a:rPr lang="en-US" sz="2000" b="0" dirty="0">
                <a:solidFill>
                  <a:schemeClr val="hlink"/>
                </a:solidFill>
                <a:latin typeface="Calibri"/>
              </a:rPr>
              <a:t> one.”</a:t>
            </a:r>
          </a:p>
        </p:txBody>
      </p:sp>
      <p:pic>
        <p:nvPicPr>
          <p:cNvPr id="986119" name="Picture 13"/>
          <p:cNvPicPr>
            <a:picLocks noChangeAspect="1" noChangeArrowheads="1"/>
          </p:cNvPicPr>
          <p:nvPr/>
        </p:nvPicPr>
        <p:blipFill>
          <a:blip r:embed="rId4"/>
          <a:srcRect/>
          <a:stretch>
            <a:fillRect/>
          </a:stretch>
        </p:blipFill>
        <p:spPr bwMode="auto">
          <a:xfrm>
            <a:off x="6096000" y="3429000"/>
            <a:ext cx="825500" cy="8763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4"/>
          <p:cNvSpPr>
            <a:spLocks noGrp="1" noChangeArrowheads="1"/>
          </p:cNvSpPr>
          <p:nvPr>
            <p:ph type="title" idx="4294967295"/>
          </p:nvPr>
        </p:nvSpPr>
        <p:spPr>
          <a:xfrm>
            <a:off x="609600" y="0"/>
            <a:ext cx="7772400" cy="1143000"/>
          </a:xfrm>
          <a:noFill/>
        </p:spPr>
        <p:txBody>
          <a:bodyPr/>
          <a:lstStyle/>
          <a:p>
            <a:pPr eaLnBrk="1" hangingPunct="1"/>
            <a:r>
              <a:rPr lang="en-US" sz="3200"/>
              <a:t>Knowing what to guess</a:t>
            </a:r>
          </a:p>
        </p:txBody>
      </p:sp>
      <p:sp>
        <p:nvSpPr>
          <p:cNvPr id="988163" name="Rectangle 5"/>
          <p:cNvSpPr>
            <a:spLocks noGrp="1" noChangeArrowheads="1"/>
          </p:cNvSpPr>
          <p:nvPr>
            <p:ph type="body" idx="4294967295"/>
          </p:nvPr>
        </p:nvSpPr>
        <p:spPr>
          <a:xfrm>
            <a:off x="0" y="1219200"/>
            <a:ext cx="6019800" cy="533400"/>
          </a:xfrm>
          <a:noFill/>
        </p:spPr>
        <p:txBody>
          <a:bodyPr/>
          <a:lstStyle/>
          <a:p>
            <a:pPr eaLnBrk="1" hangingPunct="1">
              <a:buFontTx/>
              <a:buNone/>
            </a:pPr>
            <a:r>
              <a:rPr lang="en-US" sz="2400"/>
              <a:t>Clues from the syntactic structure</a:t>
            </a:r>
          </a:p>
        </p:txBody>
      </p:sp>
      <p:pic>
        <p:nvPicPr>
          <p:cNvPr id="988164" name="Picture 7"/>
          <p:cNvPicPr>
            <a:picLocks noChangeAspect="1" noChangeArrowheads="1"/>
          </p:cNvPicPr>
          <p:nvPr/>
        </p:nvPicPr>
        <p:blipFill>
          <a:blip r:embed="rId3"/>
          <a:srcRect/>
          <a:stretch>
            <a:fillRect/>
          </a:stretch>
        </p:blipFill>
        <p:spPr bwMode="auto">
          <a:xfrm>
            <a:off x="381000" y="2514600"/>
            <a:ext cx="3949700" cy="1282700"/>
          </a:xfrm>
          <a:prstGeom prst="rect">
            <a:avLst/>
          </a:prstGeom>
          <a:noFill/>
          <a:ln w="9525">
            <a:noFill/>
            <a:miter lim="800000"/>
            <a:headEnd/>
            <a:tailEnd/>
          </a:ln>
        </p:spPr>
      </p:pic>
      <p:sp>
        <p:nvSpPr>
          <p:cNvPr id="988165" name="Text Box 8"/>
          <p:cNvSpPr txBox="1">
            <a:spLocks noChangeArrowheads="1"/>
          </p:cNvSpPr>
          <p:nvPr/>
        </p:nvSpPr>
        <p:spPr bwMode="auto">
          <a:xfrm>
            <a:off x="4648200" y="2667000"/>
            <a:ext cx="2162747" cy="400110"/>
          </a:xfrm>
          <a:prstGeom prst="rect">
            <a:avLst/>
          </a:prstGeom>
          <a:noFill/>
          <a:ln w="9525">
            <a:noFill/>
            <a:miter lim="800000"/>
            <a:headEnd/>
            <a:tailEnd/>
          </a:ln>
        </p:spPr>
        <p:txBody>
          <a:bodyPr wrap="none">
            <a:prstTxWarp prst="textNoShape">
              <a:avLst/>
            </a:prstTxWarp>
            <a:spAutoFit/>
          </a:bodyPr>
          <a:lstStyle/>
          <a:p>
            <a:r>
              <a:rPr lang="en-US" sz="2000" b="0" dirty="0">
                <a:solidFill>
                  <a:schemeClr val="hlink"/>
                </a:solidFill>
                <a:latin typeface="Calibri"/>
              </a:rPr>
              <a:t>“Find the </a:t>
            </a:r>
            <a:r>
              <a:rPr lang="en-US" sz="2000" b="0" i="1" dirty="0" err="1">
                <a:solidFill>
                  <a:schemeClr val="hlink"/>
                </a:solidFill>
                <a:latin typeface="Calibri"/>
              </a:rPr>
              <a:t>fep</a:t>
            </a:r>
            <a:r>
              <a:rPr lang="en-US" sz="2000" b="0" dirty="0">
                <a:solidFill>
                  <a:schemeClr val="hlink"/>
                </a:solidFill>
                <a:latin typeface="Calibri"/>
              </a:rPr>
              <a:t> one.”</a:t>
            </a:r>
          </a:p>
        </p:txBody>
      </p:sp>
      <p:pic>
        <p:nvPicPr>
          <p:cNvPr id="988166" name="Picture 9"/>
          <p:cNvPicPr>
            <a:picLocks noChangeAspect="1" noChangeArrowheads="1"/>
          </p:cNvPicPr>
          <p:nvPr/>
        </p:nvPicPr>
        <p:blipFill>
          <a:blip r:embed="rId4"/>
          <a:srcRect/>
          <a:stretch>
            <a:fillRect/>
          </a:stretch>
        </p:blipFill>
        <p:spPr bwMode="auto">
          <a:xfrm>
            <a:off x="6096000" y="3429000"/>
            <a:ext cx="825500" cy="876300"/>
          </a:xfrm>
          <a:prstGeom prst="rect">
            <a:avLst/>
          </a:prstGeom>
          <a:noFill/>
          <a:ln w="9525">
            <a:noFill/>
            <a:miter lim="800000"/>
            <a:headEnd/>
            <a:tailEnd/>
          </a:ln>
        </p:spPr>
      </p:pic>
      <p:sp>
        <p:nvSpPr>
          <p:cNvPr id="988167" name="Text Box 10"/>
          <p:cNvSpPr txBox="1">
            <a:spLocks noChangeArrowheads="1"/>
          </p:cNvSpPr>
          <p:nvPr/>
        </p:nvSpPr>
        <p:spPr bwMode="auto">
          <a:xfrm>
            <a:off x="4724400" y="4495800"/>
            <a:ext cx="3711773" cy="1015663"/>
          </a:xfrm>
          <a:prstGeom prst="rect">
            <a:avLst/>
          </a:prstGeom>
          <a:noFill/>
          <a:ln w="9525">
            <a:noFill/>
            <a:miter lim="800000"/>
            <a:headEnd/>
            <a:tailEnd/>
          </a:ln>
        </p:spPr>
        <p:txBody>
          <a:bodyPr wrap="none">
            <a:prstTxWarp prst="textNoShape">
              <a:avLst/>
            </a:prstTxWarp>
            <a:spAutoFit/>
          </a:bodyPr>
          <a:lstStyle/>
          <a:p>
            <a:r>
              <a:rPr lang="en-US" sz="2000" b="0" dirty="0">
                <a:solidFill>
                  <a:schemeClr val="tx2"/>
                </a:solidFill>
                <a:latin typeface="Calibri"/>
              </a:rPr>
              <a:t>the__ one = adjective</a:t>
            </a:r>
          </a:p>
          <a:p>
            <a:r>
              <a:rPr lang="en-US" sz="2000" b="0" dirty="0">
                <a:solidFill>
                  <a:schemeClr val="tx2"/>
                </a:solidFill>
                <a:latin typeface="Calibri"/>
              </a:rPr>
              <a:t>adjective = property (like spotted)</a:t>
            </a:r>
          </a:p>
          <a:p>
            <a:r>
              <a:rPr lang="en-US" sz="2000" b="0" dirty="0" err="1">
                <a:solidFill>
                  <a:schemeClr val="tx2"/>
                </a:solidFill>
                <a:latin typeface="Calibri"/>
              </a:rPr>
              <a:t>fep</a:t>
            </a:r>
            <a:r>
              <a:rPr lang="en-US" sz="2000" b="0" dirty="0">
                <a:solidFill>
                  <a:schemeClr val="tx2"/>
                </a:solidFill>
                <a:latin typeface="Calibri"/>
              </a:rPr>
              <a:t> =~ spotted</a:t>
            </a:r>
          </a:p>
        </p:txBody>
      </p:sp>
      <p:sp>
        <p:nvSpPr>
          <p:cNvPr id="988168" name="Rectangle 12"/>
          <p:cNvSpPr>
            <a:spLocks noChangeArrowheads="1"/>
          </p:cNvSpPr>
          <p:nvPr/>
        </p:nvSpPr>
        <p:spPr bwMode="auto">
          <a:xfrm>
            <a:off x="147638" y="1828800"/>
            <a:ext cx="8991600" cy="457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200" b="0" dirty="0">
                <a:latin typeface="Calibri"/>
                <a:ea typeface="Osaka" pitchFamily="-1" charset="-128"/>
                <a:cs typeface="Osaka" pitchFamily="-1" charset="-128"/>
              </a:rPr>
              <a:t>Experimental evidence with 4-year-olds (</a:t>
            </a:r>
            <a:r>
              <a:rPr lang="en-US" sz="2200" b="0" dirty="0" err="1">
                <a:latin typeface="Calibri"/>
                <a:ea typeface="Osaka" pitchFamily="-1" charset="-128"/>
                <a:cs typeface="Osaka" pitchFamily="-1" charset="-128"/>
              </a:rPr>
              <a:t>Gelman</a:t>
            </a:r>
            <a:r>
              <a:rPr lang="en-US" sz="2200" b="0" dirty="0">
                <a:latin typeface="Calibri"/>
                <a:ea typeface="Osaka" pitchFamily="-1" charset="-128"/>
                <a:cs typeface="Osaka" pitchFamily="-1" charset="-128"/>
              </a:rPr>
              <a:t> &amp; </a:t>
            </a:r>
            <a:r>
              <a:rPr lang="en-US" sz="2200" b="0" dirty="0" err="1">
                <a:latin typeface="Calibri"/>
                <a:ea typeface="Osaka" pitchFamily="-1" charset="-128"/>
                <a:cs typeface="Osaka" pitchFamily="-1" charset="-128"/>
              </a:rPr>
              <a:t>Markman</a:t>
            </a:r>
            <a:r>
              <a:rPr lang="en-US" sz="2200" b="0" dirty="0">
                <a:latin typeface="Calibri"/>
                <a:ea typeface="Osaka" pitchFamily="-1" charset="-128"/>
                <a:cs typeface="Osaka" pitchFamily="-1" charset="-128"/>
              </a:rPr>
              <a:t> 1985)</a:t>
            </a:r>
            <a:endParaRPr lang="en-US" sz="2200" b="0" dirty="0">
              <a:solidFill>
                <a:srgbClr val="2AFF33"/>
              </a:solidFill>
              <a:latin typeface="Calibri"/>
              <a:ea typeface="Osaka" pitchFamily="-1" charset="-128"/>
              <a:cs typeface="Osaka"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Rectangle 4"/>
          <p:cNvSpPr>
            <a:spLocks noGrp="1" noChangeArrowheads="1"/>
          </p:cNvSpPr>
          <p:nvPr>
            <p:ph type="title" idx="4294967295"/>
          </p:nvPr>
        </p:nvSpPr>
        <p:spPr>
          <a:xfrm>
            <a:off x="609600" y="0"/>
            <a:ext cx="7772400" cy="1143000"/>
          </a:xfrm>
          <a:noFill/>
        </p:spPr>
        <p:txBody>
          <a:bodyPr/>
          <a:lstStyle/>
          <a:p>
            <a:pPr eaLnBrk="1" hangingPunct="1"/>
            <a:r>
              <a:rPr lang="en-US" sz="3200"/>
              <a:t>Knowing what to guess</a:t>
            </a:r>
          </a:p>
        </p:txBody>
      </p:sp>
      <p:sp>
        <p:nvSpPr>
          <p:cNvPr id="990211" name="Rectangle 5"/>
          <p:cNvSpPr>
            <a:spLocks noGrp="1" noChangeArrowheads="1"/>
          </p:cNvSpPr>
          <p:nvPr>
            <p:ph type="body" idx="4294967295"/>
          </p:nvPr>
        </p:nvSpPr>
        <p:spPr>
          <a:xfrm>
            <a:off x="0" y="1219200"/>
            <a:ext cx="6019800" cy="533400"/>
          </a:xfrm>
          <a:noFill/>
        </p:spPr>
        <p:txBody>
          <a:bodyPr/>
          <a:lstStyle/>
          <a:p>
            <a:pPr eaLnBrk="1" hangingPunct="1">
              <a:buFontTx/>
              <a:buNone/>
            </a:pPr>
            <a:r>
              <a:rPr lang="en-US" sz="2400"/>
              <a:t>Clues from the syntactic structure</a:t>
            </a:r>
          </a:p>
        </p:txBody>
      </p:sp>
      <p:pic>
        <p:nvPicPr>
          <p:cNvPr id="990212" name="Picture 7"/>
          <p:cNvPicPr>
            <a:picLocks noChangeAspect="1" noChangeArrowheads="1"/>
          </p:cNvPicPr>
          <p:nvPr/>
        </p:nvPicPr>
        <p:blipFill>
          <a:blip r:embed="rId3"/>
          <a:srcRect/>
          <a:stretch>
            <a:fillRect/>
          </a:stretch>
        </p:blipFill>
        <p:spPr bwMode="auto">
          <a:xfrm>
            <a:off x="381000" y="2514600"/>
            <a:ext cx="3949700" cy="1282700"/>
          </a:xfrm>
          <a:prstGeom prst="rect">
            <a:avLst/>
          </a:prstGeom>
          <a:noFill/>
          <a:ln w="9525">
            <a:noFill/>
            <a:miter lim="800000"/>
            <a:headEnd/>
            <a:tailEnd/>
          </a:ln>
        </p:spPr>
      </p:pic>
      <p:sp>
        <p:nvSpPr>
          <p:cNvPr id="990213" name="Text Box 8"/>
          <p:cNvSpPr txBox="1">
            <a:spLocks noChangeArrowheads="1"/>
          </p:cNvSpPr>
          <p:nvPr/>
        </p:nvSpPr>
        <p:spPr bwMode="auto">
          <a:xfrm>
            <a:off x="4648200" y="2667000"/>
            <a:ext cx="2162747" cy="400110"/>
          </a:xfrm>
          <a:prstGeom prst="rect">
            <a:avLst/>
          </a:prstGeom>
          <a:noFill/>
          <a:ln w="9525">
            <a:noFill/>
            <a:miter lim="800000"/>
            <a:headEnd/>
            <a:tailEnd/>
          </a:ln>
        </p:spPr>
        <p:txBody>
          <a:bodyPr wrap="none">
            <a:prstTxWarp prst="textNoShape">
              <a:avLst/>
            </a:prstTxWarp>
            <a:spAutoFit/>
          </a:bodyPr>
          <a:lstStyle/>
          <a:p>
            <a:r>
              <a:rPr lang="en-US" sz="2000" b="0" dirty="0">
                <a:solidFill>
                  <a:schemeClr val="hlink"/>
                </a:solidFill>
                <a:latin typeface="Calibri"/>
              </a:rPr>
              <a:t>“Find the </a:t>
            </a:r>
            <a:r>
              <a:rPr lang="en-US" sz="2000" b="0" i="1" dirty="0" err="1">
                <a:solidFill>
                  <a:schemeClr val="hlink"/>
                </a:solidFill>
                <a:latin typeface="Calibri"/>
              </a:rPr>
              <a:t>fep</a:t>
            </a:r>
            <a:r>
              <a:rPr lang="en-US" sz="2000" b="0" dirty="0">
                <a:solidFill>
                  <a:schemeClr val="hlink"/>
                </a:solidFill>
                <a:latin typeface="Calibri"/>
              </a:rPr>
              <a:t> one.”</a:t>
            </a:r>
          </a:p>
        </p:txBody>
      </p:sp>
      <p:pic>
        <p:nvPicPr>
          <p:cNvPr id="990214" name="Picture 9"/>
          <p:cNvPicPr>
            <a:picLocks noChangeAspect="1" noChangeArrowheads="1"/>
          </p:cNvPicPr>
          <p:nvPr/>
        </p:nvPicPr>
        <p:blipFill>
          <a:blip r:embed="rId4"/>
          <a:srcRect/>
          <a:stretch>
            <a:fillRect/>
          </a:stretch>
        </p:blipFill>
        <p:spPr bwMode="auto">
          <a:xfrm>
            <a:off x="6096000" y="3429000"/>
            <a:ext cx="825500" cy="876300"/>
          </a:xfrm>
          <a:prstGeom prst="rect">
            <a:avLst/>
          </a:prstGeom>
          <a:noFill/>
          <a:ln w="9525">
            <a:noFill/>
            <a:miter lim="800000"/>
            <a:headEnd/>
            <a:tailEnd/>
          </a:ln>
        </p:spPr>
      </p:pic>
      <p:sp>
        <p:nvSpPr>
          <p:cNvPr id="990215" name="Text Box 10"/>
          <p:cNvSpPr txBox="1">
            <a:spLocks noChangeArrowheads="1"/>
          </p:cNvSpPr>
          <p:nvPr/>
        </p:nvSpPr>
        <p:spPr bwMode="auto">
          <a:xfrm>
            <a:off x="4724400" y="4495800"/>
            <a:ext cx="3711773" cy="1015663"/>
          </a:xfrm>
          <a:prstGeom prst="rect">
            <a:avLst/>
          </a:prstGeom>
          <a:noFill/>
          <a:ln w="9525">
            <a:noFill/>
            <a:miter lim="800000"/>
            <a:headEnd/>
            <a:tailEnd/>
          </a:ln>
        </p:spPr>
        <p:txBody>
          <a:bodyPr wrap="none">
            <a:prstTxWarp prst="textNoShape">
              <a:avLst/>
            </a:prstTxWarp>
            <a:spAutoFit/>
          </a:bodyPr>
          <a:lstStyle/>
          <a:p>
            <a:r>
              <a:rPr lang="en-US" sz="2000" b="0" dirty="0">
                <a:solidFill>
                  <a:schemeClr val="tx2"/>
                </a:solidFill>
                <a:latin typeface="Calibri"/>
              </a:rPr>
              <a:t>the__ one = adjective</a:t>
            </a:r>
          </a:p>
          <a:p>
            <a:r>
              <a:rPr lang="en-US" sz="2000" b="0" dirty="0">
                <a:solidFill>
                  <a:schemeClr val="tx2"/>
                </a:solidFill>
                <a:latin typeface="Calibri"/>
              </a:rPr>
              <a:t>adjective = property (like spotted)</a:t>
            </a:r>
          </a:p>
          <a:p>
            <a:r>
              <a:rPr lang="en-US" sz="2000" b="0" dirty="0" err="1">
                <a:solidFill>
                  <a:schemeClr val="tx2"/>
                </a:solidFill>
                <a:latin typeface="Calibri"/>
              </a:rPr>
              <a:t>fep</a:t>
            </a:r>
            <a:r>
              <a:rPr lang="en-US" sz="2000" b="0" dirty="0">
                <a:solidFill>
                  <a:schemeClr val="tx2"/>
                </a:solidFill>
                <a:latin typeface="Calibri"/>
              </a:rPr>
              <a:t> =~ spotted</a:t>
            </a:r>
          </a:p>
        </p:txBody>
      </p:sp>
      <p:sp>
        <p:nvSpPr>
          <p:cNvPr id="990216" name="AutoShape 11"/>
          <p:cNvSpPr>
            <a:spLocks noChangeArrowheads="1"/>
          </p:cNvSpPr>
          <p:nvPr/>
        </p:nvSpPr>
        <p:spPr bwMode="auto">
          <a:xfrm>
            <a:off x="3048000" y="2590800"/>
            <a:ext cx="1143000" cy="1219200"/>
          </a:xfrm>
          <a:prstGeom prst="roundRect">
            <a:avLst>
              <a:gd name="adj" fmla="val 16667"/>
            </a:avLst>
          </a:prstGeom>
          <a:noFill/>
          <a:ln w="63500">
            <a:solidFill>
              <a:schemeClr val="hlink"/>
            </a:solidFill>
            <a:round/>
            <a:headEnd/>
            <a:tailEnd/>
          </a:ln>
        </p:spPr>
        <p:txBody>
          <a:bodyPr wrap="none" anchor="ctr">
            <a:prstTxWarp prst="textNoShape">
              <a:avLst/>
            </a:prstTxWarp>
          </a:bodyPr>
          <a:lstStyle/>
          <a:p>
            <a:endParaRPr lang="en-US" dirty="0">
              <a:latin typeface="Calibri"/>
            </a:endParaRPr>
          </a:p>
        </p:txBody>
      </p:sp>
      <p:sp>
        <p:nvSpPr>
          <p:cNvPr id="990217" name="Line 12"/>
          <p:cNvSpPr>
            <a:spLocks noChangeShapeType="1"/>
          </p:cNvSpPr>
          <p:nvPr/>
        </p:nvSpPr>
        <p:spPr bwMode="auto">
          <a:xfrm flipH="1" flipV="1">
            <a:off x="4267200" y="3352800"/>
            <a:ext cx="1981200" cy="609600"/>
          </a:xfrm>
          <a:prstGeom prst="line">
            <a:avLst/>
          </a:prstGeom>
          <a:noFill/>
          <a:ln w="63500">
            <a:solidFill>
              <a:schemeClr val="tx2"/>
            </a:solidFill>
            <a:prstDash val="dash"/>
            <a:round/>
            <a:headEnd/>
            <a:tailEnd type="triangle" w="med" len="med"/>
          </a:ln>
        </p:spPr>
        <p:txBody>
          <a:bodyPr wrap="none" anchor="ctr">
            <a:prstTxWarp prst="textNoShape">
              <a:avLst/>
            </a:prstTxWarp>
          </a:bodyPr>
          <a:lstStyle/>
          <a:p>
            <a:endParaRPr lang="en-US" dirty="0">
              <a:latin typeface="Calibri"/>
            </a:endParaRPr>
          </a:p>
        </p:txBody>
      </p:sp>
      <p:sp>
        <p:nvSpPr>
          <p:cNvPr id="990218" name="Rectangle 13"/>
          <p:cNvSpPr>
            <a:spLocks noChangeArrowheads="1"/>
          </p:cNvSpPr>
          <p:nvPr/>
        </p:nvSpPr>
        <p:spPr bwMode="auto">
          <a:xfrm>
            <a:off x="147638" y="1828800"/>
            <a:ext cx="8991600" cy="457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200" b="0" dirty="0">
                <a:latin typeface="Calibri"/>
                <a:ea typeface="Osaka" pitchFamily="-1" charset="-128"/>
                <a:cs typeface="Osaka" pitchFamily="-1" charset="-128"/>
              </a:rPr>
              <a:t>Experimental evidence with 4-year-olds (</a:t>
            </a:r>
            <a:r>
              <a:rPr lang="en-US" sz="2200" b="0" dirty="0" err="1">
                <a:latin typeface="Calibri"/>
                <a:ea typeface="Osaka" pitchFamily="-1" charset="-128"/>
                <a:cs typeface="Osaka" pitchFamily="-1" charset="-128"/>
              </a:rPr>
              <a:t>Gelman</a:t>
            </a:r>
            <a:r>
              <a:rPr lang="en-US" sz="2200" b="0" dirty="0">
                <a:latin typeface="Calibri"/>
                <a:ea typeface="Osaka" pitchFamily="-1" charset="-128"/>
                <a:cs typeface="Osaka" pitchFamily="-1" charset="-128"/>
              </a:rPr>
              <a:t> &amp; </a:t>
            </a:r>
            <a:r>
              <a:rPr lang="en-US" sz="2200" b="0" dirty="0" err="1">
                <a:latin typeface="Calibri"/>
                <a:ea typeface="Osaka" pitchFamily="-1" charset="-128"/>
                <a:cs typeface="Osaka" pitchFamily="-1" charset="-128"/>
              </a:rPr>
              <a:t>Markman</a:t>
            </a:r>
            <a:r>
              <a:rPr lang="en-US" sz="2200" b="0" dirty="0">
                <a:latin typeface="Calibri"/>
                <a:ea typeface="Osaka" pitchFamily="-1" charset="-128"/>
                <a:cs typeface="Osaka" pitchFamily="-1" charset="-128"/>
              </a:rPr>
              <a:t> 1985)</a:t>
            </a:r>
            <a:endParaRPr lang="en-US" sz="2200" b="0" dirty="0">
              <a:solidFill>
                <a:srgbClr val="2AFF33"/>
              </a:solidFill>
              <a:latin typeface="Calibri"/>
              <a:ea typeface="Osaka" pitchFamily="-1" charset="-128"/>
              <a:cs typeface="Osaka"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Rectangle 4"/>
          <p:cNvSpPr>
            <a:spLocks noGrp="1" noChangeArrowheads="1"/>
          </p:cNvSpPr>
          <p:nvPr>
            <p:ph type="title" idx="4294967295"/>
          </p:nvPr>
        </p:nvSpPr>
        <p:spPr>
          <a:xfrm>
            <a:off x="609600" y="0"/>
            <a:ext cx="7772400" cy="1143000"/>
          </a:xfrm>
          <a:noFill/>
        </p:spPr>
        <p:txBody>
          <a:bodyPr/>
          <a:lstStyle/>
          <a:p>
            <a:pPr eaLnBrk="1" hangingPunct="1"/>
            <a:r>
              <a:rPr lang="en-US" sz="3200"/>
              <a:t>Knowing what to guess</a:t>
            </a:r>
          </a:p>
        </p:txBody>
      </p:sp>
      <p:sp>
        <p:nvSpPr>
          <p:cNvPr id="992259" name="Rectangle 5"/>
          <p:cNvSpPr>
            <a:spLocks noGrp="1" noChangeArrowheads="1"/>
          </p:cNvSpPr>
          <p:nvPr>
            <p:ph type="body" idx="4294967295"/>
          </p:nvPr>
        </p:nvSpPr>
        <p:spPr>
          <a:xfrm>
            <a:off x="0" y="1219200"/>
            <a:ext cx="6019800" cy="533400"/>
          </a:xfrm>
          <a:noFill/>
        </p:spPr>
        <p:txBody>
          <a:bodyPr/>
          <a:lstStyle/>
          <a:p>
            <a:pPr eaLnBrk="1" hangingPunct="1">
              <a:buFontTx/>
              <a:buNone/>
            </a:pPr>
            <a:r>
              <a:rPr lang="en-US" sz="2400"/>
              <a:t>Clues from the syntactic structure</a:t>
            </a:r>
          </a:p>
        </p:txBody>
      </p:sp>
      <p:sp>
        <p:nvSpPr>
          <p:cNvPr id="992260" name="Text Box 8"/>
          <p:cNvSpPr txBox="1">
            <a:spLocks noChangeArrowheads="1"/>
          </p:cNvSpPr>
          <p:nvPr/>
        </p:nvSpPr>
        <p:spPr bwMode="auto">
          <a:xfrm>
            <a:off x="4648200" y="2667000"/>
            <a:ext cx="2230438" cy="396875"/>
          </a:xfrm>
          <a:prstGeom prst="rect">
            <a:avLst/>
          </a:prstGeom>
          <a:noFill/>
          <a:ln w="9525">
            <a:noFill/>
            <a:miter lim="800000"/>
            <a:headEnd/>
            <a:tailEnd/>
          </a:ln>
        </p:spPr>
        <p:txBody>
          <a:bodyPr wrap="none">
            <a:prstTxWarp prst="textNoShape">
              <a:avLst/>
            </a:prstTxWarp>
            <a:spAutoFit/>
          </a:bodyPr>
          <a:lstStyle/>
          <a:p>
            <a:r>
              <a:rPr lang="en-US" sz="2000" b="0" dirty="0">
                <a:solidFill>
                  <a:srgbClr val="0C6034"/>
                </a:solidFill>
                <a:latin typeface="Calibri"/>
              </a:rPr>
              <a:t>“Now find the </a:t>
            </a:r>
            <a:r>
              <a:rPr lang="en-US" sz="2000" b="0" i="1" dirty="0" err="1">
                <a:solidFill>
                  <a:srgbClr val="0C6034"/>
                </a:solidFill>
                <a:latin typeface="Calibri"/>
              </a:rPr>
              <a:t>zib</a:t>
            </a:r>
            <a:r>
              <a:rPr lang="en-US" sz="2000" b="0" dirty="0">
                <a:solidFill>
                  <a:srgbClr val="0C6034"/>
                </a:solidFill>
                <a:latin typeface="Calibri"/>
              </a:rPr>
              <a:t>.”</a:t>
            </a:r>
          </a:p>
        </p:txBody>
      </p:sp>
      <p:pic>
        <p:nvPicPr>
          <p:cNvPr id="992261" name="Picture 9"/>
          <p:cNvPicPr>
            <a:picLocks noChangeAspect="1" noChangeArrowheads="1"/>
          </p:cNvPicPr>
          <p:nvPr/>
        </p:nvPicPr>
        <p:blipFill>
          <a:blip r:embed="rId3"/>
          <a:srcRect/>
          <a:stretch>
            <a:fillRect/>
          </a:stretch>
        </p:blipFill>
        <p:spPr bwMode="auto">
          <a:xfrm>
            <a:off x="6096000" y="3429000"/>
            <a:ext cx="825500" cy="876300"/>
          </a:xfrm>
          <a:prstGeom prst="rect">
            <a:avLst/>
          </a:prstGeom>
          <a:noFill/>
          <a:ln w="9525">
            <a:noFill/>
            <a:miter lim="800000"/>
            <a:headEnd/>
            <a:tailEnd/>
          </a:ln>
        </p:spPr>
      </p:pic>
      <p:pic>
        <p:nvPicPr>
          <p:cNvPr id="992262" name="Picture 13"/>
          <p:cNvPicPr>
            <a:picLocks noChangeAspect="1" noChangeArrowheads="1"/>
          </p:cNvPicPr>
          <p:nvPr/>
        </p:nvPicPr>
        <p:blipFill>
          <a:blip r:embed="rId4"/>
          <a:srcRect/>
          <a:stretch>
            <a:fillRect/>
          </a:stretch>
        </p:blipFill>
        <p:spPr bwMode="auto">
          <a:xfrm>
            <a:off x="685800" y="2590800"/>
            <a:ext cx="3581400" cy="1287463"/>
          </a:xfrm>
          <a:prstGeom prst="rect">
            <a:avLst/>
          </a:prstGeom>
          <a:noFill/>
          <a:ln w="9525">
            <a:noFill/>
            <a:miter lim="800000"/>
            <a:headEnd/>
            <a:tailEnd/>
          </a:ln>
        </p:spPr>
      </p:pic>
      <p:sp>
        <p:nvSpPr>
          <p:cNvPr id="992263" name="Rectangle 15"/>
          <p:cNvSpPr>
            <a:spLocks noChangeArrowheads="1"/>
          </p:cNvSpPr>
          <p:nvPr/>
        </p:nvSpPr>
        <p:spPr bwMode="auto">
          <a:xfrm>
            <a:off x="147638" y="1828800"/>
            <a:ext cx="8991600" cy="457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200" b="0" dirty="0">
                <a:latin typeface="Calibri"/>
                <a:ea typeface="Osaka" pitchFamily="-1" charset="-128"/>
                <a:cs typeface="Osaka" pitchFamily="-1" charset="-128"/>
              </a:rPr>
              <a:t>Experimental evidence with 4-year-olds (</a:t>
            </a:r>
            <a:r>
              <a:rPr lang="en-US" sz="2200" b="0" dirty="0" err="1">
                <a:latin typeface="Calibri"/>
                <a:ea typeface="Osaka" pitchFamily="-1" charset="-128"/>
                <a:cs typeface="Osaka" pitchFamily="-1" charset="-128"/>
              </a:rPr>
              <a:t>Gelman</a:t>
            </a:r>
            <a:r>
              <a:rPr lang="en-US" sz="2200" b="0" dirty="0">
                <a:latin typeface="Calibri"/>
                <a:ea typeface="Osaka" pitchFamily="-1" charset="-128"/>
                <a:cs typeface="Osaka" pitchFamily="-1" charset="-128"/>
              </a:rPr>
              <a:t> &amp; </a:t>
            </a:r>
            <a:r>
              <a:rPr lang="en-US" sz="2200" b="0" dirty="0" err="1">
                <a:latin typeface="Calibri"/>
                <a:ea typeface="Osaka" pitchFamily="-1" charset="-128"/>
                <a:cs typeface="Osaka" pitchFamily="-1" charset="-128"/>
              </a:rPr>
              <a:t>Markman</a:t>
            </a:r>
            <a:r>
              <a:rPr lang="en-US" sz="2200" b="0" dirty="0">
                <a:latin typeface="Calibri"/>
                <a:ea typeface="Osaka" pitchFamily="-1" charset="-128"/>
                <a:cs typeface="Osaka" pitchFamily="-1" charset="-128"/>
              </a:rPr>
              <a:t> 1985)</a:t>
            </a:r>
            <a:endParaRPr lang="en-US" sz="2200" b="0" dirty="0">
              <a:solidFill>
                <a:srgbClr val="2AFF33"/>
              </a:solidFill>
              <a:latin typeface="Calibri"/>
              <a:ea typeface="Osaka" pitchFamily="-1" charset="-128"/>
              <a:cs typeface="Osaka"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8226" name="Object 1026"/>
          <p:cNvGraphicFramePr>
            <a:graphicFrameLocks noChangeAspect="1"/>
          </p:cNvGraphicFramePr>
          <p:nvPr/>
        </p:nvGraphicFramePr>
        <p:xfrm>
          <a:off x="1084263" y="1687513"/>
          <a:ext cx="1704975" cy="1825625"/>
        </p:xfrm>
        <a:graphic>
          <a:graphicData uri="http://schemas.openxmlformats.org/presentationml/2006/ole">
            <mc:AlternateContent xmlns:mc="http://schemas.openxmlformats.org/markup-compatibility/2006">
              <mc:Choice xmlns:v="urn:schemas-microsoft-com:vml" Requires="v">
                <p:oleObj spid="_x0000_s948241" name="Clip" r:id="rId4" imgW="1003680" imgH="1074960" progId="MS_ClipArt_Gallery.2">
                  <p:embed/>
                </p:oleObj>
              </mc:Choice>
              <mc:Fallback>
                <p:oleObj name="Clip" r:id="rId4" imgW="1003680" imgH="1074960" progId="MS_ClipArt_Gallery.2">
                  <p:embed/>
                  <p:pic>
                    <p:nvPicPr>
                      <p:cNvPr id="0" name="Picture 10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4263" y="1687513"/>
                        <a:ext cx="1704975" cy="1825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48227" name="Group 3"/>
          <p:cNvGrpSpPr>
            <a:grpSpLocks/>
          </p:cNvGrpSpPr>
          <p:nvPr/>
        </p:nvGrpSpPr>
        <p:grpSpPr bwMode="auto">
          <a:xfrm>
            <a:off x="4224338" y="1519238"/>
            <a:ext cx="4183062" cy="4679950"/>
            <a:chOff x="2661" y="543"/>
            <a:chExt cx="2635" cy="2948"/>
          </a:xfrm>
        </p:grpSpPr>
        <p:grpSp>
          <p:nvGrpSpPr>
            <p:cNvPr id="948228" name="Group 4"/>
            <p:cNvGrpSpPr>
              <a:grpSpLocks/>
            </p:cNvGrpSpPr>
            <p:nvPr/>
          </p:nvGrpSpPr>
          <p:grpSpPr bwMode="auto">
            <a:xfrm>
              <a:off x="2661" y="1407"/>
              <a:ext cx="1707" cy="2084"/>
              <a:chOff x="3008" y="1223"/>
              <a:chExt cx="1707" cy="2084"/>
            </a:xfrm>
          </p:grpSpPr>
          <p:sp>
            <p:nvSpPr>
              <p:cNvPr id="948229" name="Freeform 5"/>
              <p:cNvSpPr>
                <a:spLocks/>
              </p:cNvSpPr>
              <p:nvPr/>
            </p:nvSpPr>
            <p:spPr bwMode="auto">
              <a:xfrm flipH="1">
                <a:off x="3744" y="1223"/>
                <a:ext cx="496" cy="481"/>
              </a:xfrm>
              <a:custGeom>
                <a:avLst/>
                <a:gdLst>
                  <a:gd name="T0" fmla="*/ 102 w 496"/>
                  <a:gd name="T1" fmla="*/ 22 h 481"/>
                  <a:gd name="T2" fmla="*/ 157 w 496"/>
                  <a:gd name="T3" fmla="*/ 0 h 481"/>
                  <a:gd name="T4" fmla="*/ 197 w 496"/>
                  <a:gd name="T5" fmla="*/ 16 h 481"/>
                  <a:gd name="T6" fmla="*/ 239 w 496"/>
                  <a:gd name="T7" fmla="*/ 68 h 481"/>
                  <a:gd name="T8" fmla="*/ 266 w 496"/>
                  <a:gd name="T9" fmla="*/ 143 h 481"/>
                  <a:gd name="T10" fmla="*/ 269 w 496"/>
                  <a:gd name="T11" fmla="*/ 196 h 481"/>
                  <a:gd name="T12" fmla="*/ 272 w 496"/>
                  <a:gd name="T13" fmla="*/ 265 h 481"/>
                  <a:gd name="T14" fmla="*/ 450 w 496"/>
                  <a:gd name="T15" fmla="*/ 262 h 481"/>
                  <a:gd name="T16" fmla="*/ 496 w 496"/>
                  <a:gd name="T17" fmla="*/ 272 h 481"/>
                  <a:gd name="T18" fmla="*/ 490 w 496"/>
                  <a:gd name="T19" fmla="*/ 304 h 481"/>
                  <a:gd name="T20" fmla="*/ 395 w 496"/>
                  <a:gd name="T21" fmla="*/ 291 h 481"/>
                  <a:gd name="T22" fmla="*/ 269 w 496"/>
                  <a:gd name="T23" fmla="*/ 311 h 481"/>
                  <a:gd name="T24" fmla="*/ 243 w 496"/>
                  <a:gd name="T25" fmla="*/ 379 h 481"/>
                  <a:gd name="T26" fmla="*/ 207 w 496"/>
                  <a:gd name="T27" fmla="*/ 438 h 481"/>
                  <a:gd name="T28" fmla="*/ 164 w 496"/>
                  <a:gd name="T29" fmla="*/ 461 h 481"/>
                  <a:gd name="T30" fmla="*/ 118 w 496"/>
                  <a:gd name="T31" fmla="*/ 481 h 481"/>
                  <a:gd name="T32" fmla="*/ 85 w 496"/>
                  <a:gd name="T33" fmla="*/ 468 h 481"/>
                  <a:gd name="T34" fmla="*/ 39 w 496"/>
                  <a:gd name="T35" fmla="*/ 415 h 481"/>
                  <a:gd name="T36" fmla="*/ 7 w 496"/>
                  <a:gd name="T37" fmla="*/ 350 h 481"/>
                  <a:gd name="T38" fmla="*/ 0 w 496"/>
                  <a:gd name="T39" fmla="*/ 295 h 481"/>
                  <a:gd name="T40" fmla="*/ 17 w 496"/>
                  <a:gd name="T41" fmla="*/ 182 h 481"/>
                  <a:gd name="T42" fmla="*/ 56 w 496"/>
                  <a:gd name="T43" fmla="*/ 98 h 481"/>
                  <a:gd name="T44" fmla="*/ 85 w 496"/>
                  <a:gd name="T45" fmla="*/ 49 h 481"/>
                  <a:gd name="T46" fmla="*/ 121 w 496"/>
                  <a:gd name="T47" fmla="*/ 19 h 481"/>
                  <a:gd name="T48" fmla="*/ 102 w 496"/>
                  <a:gd name="T49" fmla="*/ 22 h 4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481"/>
                  <a:gd name="T77" fmla="*/ 496 w 496"/>
                  <a:gd name="T78" fmla="*/ 481 h 4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481">
                    <a:moveTo>
                      <a:pt x="102" y="22"/>
                    </a:moveTo>
                    <a:lnTo>
                      <a:pt x="157" y="0"/>
                    </a:lnTo>
                    <a:lnTo>
                      <a:pt x="197" y="16"/>
                    </a:lnTo>
                    <a:lnTo>
                      <a:pt x="239" y="68"/>
                    </a:lnTo>
                    <a:lnTo>
                      <a:pt x="266" y="143"/>
                    </a:lnTo>
                    <a:lnTo>
                      <a:pt x="269" y="196"/>
                    </a:lnTo>
                    <a:lnTo>
                      <a:pt x="272" y="265"/>
                    </a:lnTo>
                    <a:lnTo>
                      <a:pt x="450" y="262"/>
                    </a:lnTo>
                    <a:lnTo>
                      <a:pt x="496" y="272"/>
                    </a:lnTo>
                    <a:lnTo>
                      <a:pt x="490" y="304"/>
                    </a:lnTo>
                    <a:lnTo>
                      <a:pt x="395" y="291"/>
                    </a:lnTo>
                    <a:lnTo>
                      <a:pt x="269" y="311"/>
                    </a:lnTo>
                    <a:lnTo>
                      <a:pt x="243" y="379"/>
                    </a:lnTo>
                    <a:lnTo>
                      <a:pt x="207" y="438"/>
                    </a:lnTo>
                    <a:lnTo>
                      <a:pt x="164" y="461"/>
                    </a:lnTo>
                    <a:lnTo>
                      <a:pt x="118" y="481"/>
                    </a:lnTo>
                    <a:lnTo>
                      <a:pt x="85" y="468"/>
                    </a:lnTo>
                    <a:lnTo>
                      <a:pt x="39" y="415"/>
                    </a:lnTo>
                    <a:lnTo>
                      <a:pt x="7" y="350"/>
                    </a:lnTo>
                    <a:lnTo>
                      <a:pt x="0" y="295"/>
                    </a:lnTo>
                    <a:lnTo>
                      <a:pt x="17" y="182"/>
                    </a:lnTo>
                    <a:lnTo>
                      <a:pt x="56" y="98"/>
                    </a:lnTo>
                    <a:lnTo>
                      <a:pt x="85" y="49"/>
                    </a:lnTo>
                    <a:lnTo>
                      <a:pt x="121" y="19"/>
                    </a:lnTo>
                    <a:lnTo>
                      <a:pt x="102" y="22"/>
                    </a:lnTo>
                    <a:close/>
                  </a:path>
                </a:pathLst>
              </a:custGeom>
              <a:solidFill>
                <a:schemeClr val="tx2"/>
              </a:solidFill>
              <a:ln w="9525">
                <a:solidFill>
                  <a:schemeClr val="tx2"/>
                </a:solidFill>
                <a:round/>
                <a:headEnd/>
                <a:tailEnd/>
              </a:ln>
            </p:spPr>
            <p:txBody>
              <a:bodyPr>
                <a:prstTxWarp prst="textNoShape">
                  <a:avLst/>
                </a:prstTxWarp>
              </a:bodyPr>
              <a:lstStyle/>
              <a:p>
                <a:endParaRPr lang="en-US" dirty="0">
                  <a:latin typeface="Calibri"/>
                </a:endParaRPr>
              </a:p>
            </p:txBody>
          </p:sp>
          <p:sp>
            <p:nvSpPr>
              <p:cNvPr id="948230" name="Freeform 6"/>
              <p:cNvSpPr>
                <a:spLocks/>
              </p:cNvSpPr>
              <p:nvPr/>
            </p:nvSpPr>
            <p:spPr bwMode="auto">
              <a:xfrm flipH="1">
                <a:off x="3008" y="1684"/>
                <a:ext cx="1015" cy="179"/>
              </a:xfrm>
              <a:custGeom>
                <a:avLst/>
                <a:gdLst>
                  <a:gd name="T0" fmla="*/ 0 w 1015"/>
                  <a:gd name="T1" fmla="*/ 114 h 179"/>
                  <a:gd name="T2" fmla="*/ 85 w 1015"/>
                  <a:gd name="T3" fmla="*/ 85 h 179"/>
                  <a:gd name="T4" fmla="*/ 267 w 1015"/>
                  <a:gd name="T5" fmla="*/ 72 h 179"/>
                  <a:gd name="T6" fmla="*/ 417 w 1015"/>
                  <a:gd name="T7" fmla="*/ 59 h 179"/>
                  <a:gd name="T8" fmla="*/ 585 w 1015"/>
                  <a:gd name="T9" fmla="*/ 33 h 179"/>
                  <a:gd name="T10" fmla="*/ 709 w 1015"/>
                  <a:gd name="T11" fmla="*/ 29 h 179"/>
                  <a:gd name="T12" fmla="*/ 874 w 1015"/>
                  <a:gd name="T13" fmla="*/ 10 h 179"/>
                  <a:gd name="T14" fmla="*/ 1012 w 1015"/>
                  <a:gd name="T15" fmla="*/ 0 h 179"/>
                  <a:gd name="T16" fmla="*/ 1015 w 1015"/>
                  <a:gd name="T17" fmla="*/ 20 h 179"/>
                  <a:gd name="T18" fmla="*/ 982 w 1015"/>
                  <a:gd name="T19" fmla="*/ 46 h 179"/>
                  <a:gd name="T20" fmla="*/ 858 w 1015"/>
                  <a:gd name="T21" fmla="*/ 46 h 179"/>
                  <a:gd name="T22" fmla="*/ 868 w 1015"/>
                  <a:gd name="T23" fmla="*/ 78 h 179"/>
                  <a:gd name="T24" fmla="*/ 851 w 1015"/>
                  <a:gd name="T25" fmla="*/ 117 h 179"/>
                  <a:gd name="T26" fmla="*/ 818 w 1015"/>
                  <a:gd name="T27" fmla="*/ 143 h 179"/>
                  <a:gd name="T28" fmla="*/ 766 w 1015"/>
                  <a:gd name="T29" fmla="*/ 143 h 179"/>
                  <a:gd name="T30" fmla="*/ 722 w 1015"/>
                  <a:gd name="T31" fmla="*/ 130 h 179"/>
                  <a:gd name="T32" fmla="*/ 706 w 1015"/>
                  <a:gd name="T33" fmla="*/ 88 h 179"/>
                  <a:gd name="T34" fmla="*/ 706 w 1015"/>
                  <a:gd name="T35" fmla="*/ 62 h 179"/>
                  <a:gd name="T36" fmla="*/ 588 w 1015"/>
                  <a:gd name="T37" fmla="*/ 65 h 179"/>
                  <a:gd name="T38" fmla="*/ 539 w 1015"/>
                  <a:gd name="T39" fmla="*/ 78 h 179"/>
                  <a:gd name="T40" fmla="*/ 440 w 1015"/>
                  <a:gd name="T41" fmla="*/ 104 h 179"/>
                  <a:gd name="T42" fmla="*/ 299 w 1015"/>
                  <a:gd name="T43" fmla="*/ 121 h 179"/>
                  <a:gd name="T44" fmla="*/ 181 w 1015"/>
                  <a:gd name="T45" fmla="*/ 124 h 179"/>
                  <a:gd name="T46" fmla="*/ 102 w 1015"/>
                  <a:gd name="T47" fmla="*/ 140 h 179"/>
                  <a:gd name="T48" fmla="*/ 30 w 1015"/>
                  <a:gd name="T49" fmla="*/ 179 h 179"/>
                  <a:gd name="T50" fmla="*/ 0 w 1015"/>
                  <a:gd name="T51" fmla="*/ 140 h 179"/>
                  <a:gd name="T52" fmla="*/ 20 w 1015"/>
                  <a:gd name="T53" fmla="*/ 104 h 179"/>
                  <a:gd name="T54" fmla="*/ 36 w 1015"/>
                  <a:gd name="T55" fmla="*/ 95 h 179"/>
                  <a:gd name="T56" fmla="*/ 0 w 1015"/>
                  <a:gd name="T57" fmla="*/ 114 h 1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15"/>
                  <a:gd name="T88" fmla="*/ 0 h 179"/>
                  <a:gd name="T89" fmla="*/ 1015 w 1015"/>
                  <a:gd name="T90" fmla="*/ 179 h 1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15" h="179">
                    <a:moveTo>
                      <a:pt x="0" y="114"/>
                    </a:moveTo>
                    <a:lnTo>
                      <a:pt x="85" y="85"/>
                    </a:lnTo>
                    <a:lnTo>
                      <a:pt x="267" y="72"/>
                    </a:lnTo>
                    <a:lnTo>
                      <a:pt x="417" y="59"/>
                    </a:lnTo>
                    <a:lnTo>
                      <a:pt x="585" y="33"/>
                    </a:lnTo>
                    <a:lnTo>
                      <a:pt x="709" y="29"/>
                    </a:lnTo>
                    <a:lnTo>
                      <a:pt x="874" y="10"/>
                    </a:lnTo>
                    <a:lnTo>
                      <a:pt x="1012" y="0"/>
                    </a:lnTo>
                    <a:lnTo>
                      <a:pt x="1015" y="20"/>
                    </a:lnTo>
                    <a:lnTo>
                      <a:pt x="982" y="46"/>
                    </a:lnTo>
                    <a:lnTo>
                      <a:pt x="858" y="46"/>
                    </a:lnTo>
                    <a:lnTo>
                      <a:pt x="868" y="78"/>
                    </a:lnTo>
                    <a:lnTo>
                      <a:pt x="851" y="117"/>
                    </a:lnTo>
                    <a:lnTo>
                      <a:pt x="818" y="143"/>
                    </a:lnTo>
                    <a:lnTo>
                      <a:pt x="766" y="143"/>
                    </a:lnTo>
                    <a:lnTo>
                      <a:pt x="722" y="130"/>
                    </a:lnTo>
                    <a:lnTo>
                      <a:pt x="706" y="88"/>
                    </a:lnTo>
                    <a:lnTo>
                      <a:pt x="706" y="62"/>
                    </a:lnTo>
                    <a:lnTo>
                      <a:pt x="588" y="65"/>
                    </a:lnTo>
                    <a:lnTo>
                      <a:pt x="539" y="78"/>
                    </a:lnTo>
                    <a:lnTo>
                      <a:pt x="440" y="104"/>
                    </a:lnTo>
                    <a:lnTo>
                      <a:pt x="299" y="121"/>
                    </a:lnTo>
                    <a:lnTo>
                      <a:pt x="181" y="124"/>
                    </a:lnTo>
                    <a:lnTo>
                      <a:pt x="102" y="140"/>
                    </a:lnTo>
                    <a:lnTo>
                      <a:pt x="30" y="179"/>
                    </a:lnTo>
                    <a:lnTo>
                      <a:pt x="0" y="140"/>
                    </a:lnTo>
                    <a:lnTo>
                      <a:pt x="20" y="104"/>
                    </a:lnTo>
                    <a:lnTo>
                      <a:pt x="36" y="95"/>
                    </a:lnTo>
                    <a:lnTo>
                      <a:pt x="0" y="114"/>
                    </a:lnTo>
                    <a:close/>
                  </a:path>
                </a:pathLst>
              </a:custGeom>
              <a:solidFill>
                <a:schemeClr val="tx2"/>
              </a:solidFill>
              <a:ln w="9525">
                <a:solidFill>
                  <a:schemeClr val="tx2"/>
                </a:solidFill>
                <a:round/>
                <a:headEnd/>
                <a:tailEnd/>
              </a:ln>
            </p:spPr>
            <p:txBody>
              <a:bodyPr>
                <a:prstTxWarp prst="textNoShape">
                  <a:avLst/>
                </a:prstTxWarp>
              </a:bodyPr>
              <a:lstStyle/>
              <a:p>
                <a:endParaRPr lang="en-US" dirty="0">
                  <a:latin typeface="Calibri"/>
                </a:endParaRPr>
              </a:p>
            </p:txBody>
          </p:sp>
          <p:sp>
            <p:nvSpPr>
              <p:cNvPr id="948231" name="Freeform 7"/>
              <p:cNvSpPr>
                <a:spLocks/>
              </p:cNvSpPr>
              <p:nvPr/>
            </p:nvSpPr>
            <p:spPr bwMode="auto">
              <a:xfrm flipH="1">
                <a:off x="3944" y="1725"/>
                <a:ext cx="396" cy="825"/>
              </a:xfrm>
              <a:custGeom>
                <a:avLst/>
                <a:gdLst>
                  <a:gd name="T0" fmla="*/ 176 w 396"/>
                  <a:gd name="T1" fmla="*/ 0 h 825"/>
                  <a:gd name="T2" fmla="*/ 225 w 396"/>
                  <a:gd name="T3" fmla="*/ 9 h 825"/>
                  <a:gd name="T4" fmla="*/ 284 w 396"/>
                  <a:gd name="T5" fmla="*/ 9 h 825"/>
                  <a:gd name="T6" fmla="*/ 363 w 396"/>
                  <a:gd name="T7" fmla="*/ 48 h 825"/>
                  <a:gd name="T8" fmla="*/ 392 w 396"/>
                  <a:gd name="T9" fmla="*/ 127 h 825"/>
                  <a:gd name="T10" fmla="*/ 396 w 396"/>
                  <a:gd name="T11" fmla="*/ 235 h 825"/>
                  <a:gd name="T12" fmla="*/ 366 w 396"/>
                  <a:gd name="T13" fmla="*/ 356 h 825"/>
                  <a:gd name="T14" fmla="*/ 314 w 396"/>
                  <a:gd name="T15" fmla="*/ 471 h 825"/>
                  <a:gd name="T16" fmla="*/ 275 w 396"/>
                  <a:gd name="T17" fmla="*/ 569 h 825"/>
                  <a:gd name="T18" fmla="*/ 235 w 396"/>
                  <a:gd name="T19" fmla="*/ 706 h 825"/>
                  <a:gd name="T20" fmla="*/ 189 w 396"/>
                  <a:gd name="T21" fmla="*/ 788 h 825"/>
                  <a:gd name="T22" fmla="*/ 131 w 396"/>
                  <a:gd name="T23" fmla="*/ 825 h 825"/>
                  <a:gd name="T24" fmla="*/ 81 w 396"/>
                  <a:gd name="T25" fmla="*/ 825 h 825"/>
                  <a:gd name="T26" fmla="*/ 23 w 396"/>
                  <a:gd name="T27" fmla="*/ 788 h 825"/>
                  <a:gd name="T28" fmla="*/ 0 w 396"/>
                  <a:gd name="T29" fmla="*/ 735 h 825"/>
                  <a:gd name="T30" fmla="*/ 0 w 396"/>
                  <a:gd name="T31" fmla="*/ 650 h 825"/>
                  <a:gd name="T32" fmla="*/ 32 w 396"/>
                  <a:gd name="T33" fmla="*/ 539 h 825"/>
                  <a:gd name="T34" fmla="*/ 59 w 396"/>
                  <a:gd name="T35" fmla="*/ 386 h 825"/>
                  <a:gd name="T36" fmla="*/ 68 w 396"/>
                  <a:gd name="T37" fmla="*/ 195 h 825"/>
                  <a:gd name="T38" fmla="*/ 52 w 396"/>
                  <a:gd name="T39" fmla="*/ 52 h 825"/>
                  <a:gd name="T40" fmla="*/ 101 w 396"/>
                  <a:gd name="T41" fmla="*/ 3 h 825"/>
                  <a:gd name="T42" fmla="*/ 176 w 396"/>
                  <a:gd name="T43" fmla="*/ 0 h 8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6"/>
                  <a:gd name="T67" fmla="*/ 0 h 825"/>
                  <a:gd name="T68" fmla="*/ 396 w 396"/>
                  <a:gd name="T69" fmla="*/ 825 h 8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6" h="825">
                    <a:moveTo>
                      <a:pt x="176" y="0"/>
                    </a:moveTo>
                    <a:lnTo>
                      <a:pt x="225" y="9"/>
                    </a:lnTo>
                    <a:lnTo>
                      <a:pt x="284" y="9"/>
                    </a:lnTo>
                    <a:lnTo>
                      <a:pt x="363" y="48"/>
                    </a:lnTo>
                    <a:lnTo>
                      <a:pt x="392" y="127"/>
                    </a:lnTo>
                    <a:lnTo>
                      <a:pt x="396" y="235"/>
                    </a:lnTo>
                    <a:lnTo>
                      <a:pt x="366" y="356"/>
                    </a:lnTo>
                    <a:lnTo>
                      <a:pt x="314" y="471"/>
                    </a:lnTo>
                    <a:lnTo>
                      <a:pt x="275" y="569"/>
                    </a:lnTo>
                    <a:lnTo>
                      <a:pt x="235" y="706"/>
                    </a:lnTo>
                    <a:lnTo>
                      <a:pt x="189" y="788"/>
                    </a:lnTo>
                    <a:lnTo>
                      <a:pt x="131" y="825"/>
                    </a:lnTo>
                    <a:lnTo>
                      <a:pt x="81" y="825"/>
                    </a:lnTo>
                    <a:lnTo>
                      <a:pt x="23" y="788"/>
                    </a:lnTo>
                    <a:lnTo>
                      <a:pt x="0" y="735"/>
                    </a:lnTo>
                    <a:lnTo>
                      <a:pt x="0" y="650"/>
                    </a:lnTo>
                    <a:lnTo>
                      <a:pt x="32" y="539"/>
                    </a:lnTo>
                    <a:lnTo>
                      <a:pt x="59" y="386"/>
                    </a:lnTo>
                    <a:lnTo>
                      <a:pt x="68" y="195"/>
                    </a:lnTo>
                    <a:lnTo>
                      <a:pt x="52" y="52"/>
                    </a:lnTo>
                    <a:lnTo>
                      <a:pt x="101" y="3"/>
                    </a:lnTo>
                    <a:lnTo>
                      <a:pt x="176" y="0"/>
                    </a:lnTo>
                    <a:close/>
                  </a:path>
                </a:pathLst>
              </a:custGeom>
              <a:solidFill>
                <a:schemeClr val="tx2"/>
              </a:solidFill>
              <a:ln w="9525">
                <a:solidFill>
                  <a:schemeClr val="tx2"/>
                </a:solidFill>
                <a:round/>
                <a:headEnd/>
                <a:tailEnd/>
              </a:ln>
            </p:spPr>
            <p:txBody>
              <a:bodyPr>
                <a:prstTxWarp prst="textNoShape">
                  <a:avLst/>
                </a:prstTxWarp>
              </a:bodyPr>
              <a:lstStyle/>
              <a:p>
                <a:endParaRPr lang="en-US" dirty="0">
                  <a:latin typeface="Calibri"/>
                </a:endParaRPr>
              </a:p>
            </p:txBody>
          </p:sp>
          <p:sp>
            <p:nvSpPr>
              <p:cNvPr id="948232" name="Freeform 8"/>
              <p:cNvSpPr>
                <a:spLocks/>
              </p:cNvSpPr>
              <p:nvPr/>
            </p:nvSpPr>
            <p:spPr bwMode="auto">
              <a:xfrm flipH="1">
                <a:off x="4241" y="1759"/>
                <a:ext cx="453" cy="737"/>
              </a:xfrm>
              <a:custGeom>
                <a:avLst/>
                <a:gdLst>
                  <a:gd name="T0" fmla="*/ 345 w 453"/>
                  <a:gd name="T1" fmla="*/ 29 h 737"/>
                  <a:gd name="T2" fmla="*/ 394 w 453"/>
                  <a:gd name="T3" fmla="*/ 0 h 737"/>
                  <a:gd name="T4" fmla="*/ 430 w 453"/>
                  <a:gd name="T5" fmla="*/ 0 h 737"/>
                  <a:gd name="T6" fmla="*/ 453 w 453"/>
                  <a:gd name="T7" fmla="*/ 23 h 737"/>
                  <a:gd name="T8" fmla="*/ 440 w 453"/>
                  <a:gd name="T9" fmla="*/ 68 h 737"/>
                  <a:gd name="T10" fmla="*/ 410 w 453"/>
                  <a:gd name="T11" fmla="*/ 98 h 737"/>
                  <a:gd name="T12" fmla="*/ 355 w 453"/>
                  <a:gd name="T13" fmla="*/ 127 h 737"/>
                  <a:gd name="T14" fmla="*/ 246 w 453"/>
                  <a:gd name="T15" fmla="*/ 170 h 737"/>
                  <a:gd name="T16" fmla="*/ 108 w 453"/>
                  <a:gd name="T17" fmla="*/ 246 h 737"/>
                  <a:gd name="T18" fmla="*/ 56 w 453"/>
                  <a:gd name="T19" fmla="*/ 249 h 737"/>
                  <a:gd name="T20" fmla="*/ 85 w 453"/>
                  <a:gd name="T21" fmla="*/ 318 h 737"/>
                  <a:gd name="T22" fmla="*/ 144 w 453"/>
                  <a:gd name="T23" fmla="*/ 393 h 737"/>
                  <a:gd name="T24" fmla="*/ 193 w 453"/>
                  <a:gd name="T25" fmla="*/ 485 h 737"/>
                  <a:gd name="T26" fmla="*/ 213 w 453"/>
                  <a:gd name="T27" fmla="*/ 580 h 737"/>
                  <a:gd name="T28" fmla="*/ 203 w 453"/>
                  <a:gd name="T29" fmla="*/ 609 h 737"/>
                  <a:gd name="T30" fmla="*/ 174 w 453"/>
                  <a:gd name="T31" fmla="*/ 629 h 737"/>
                  <a:gd name="T32" fmla="*/ 134 w 453"/>
                  <a:gd name="T33" fmla="*/ 642 h 737"/>
                  <a:gd name="T34" fmla="*/ 95 w 453"/>
                  <a:gd name="T35" fmla="*/ 671 h 737"/>
                  <a:gd name="T36" fmla="*/ 79 w 453"/>
                  <a:gd name="T37" fmla="*/ 701 h 737"/>
                  <a:gd name="T38" fmla="*/ 69 w 453"/>
                  <a:gd name="T39" fmla="*/ 737 h 737"/>
                  <a:gd name="T40" fmla="*/ 39 w 453"/>
                  <a:gd name="T41" fmla="*/ 737 h 737"/>
                  <a:gd name="T42" fmla="*/ 29 w 453"/>
                  <a:gd name="T43" fmla="*/ 710 h 737"/>
                  <a:gd name="T44" fmla="*/ 49 w 453"/>
                  <a:gd name="T45" fmla="*/ 668 h 737"/>
                  <a:gd name="T46" fmla="*/ 105 w 453"/>
                  <a:gd name="T47" fmla="*/ 639 h 737"/>
                  <a:gd name="T48" fmla="*/ 138 w 453"/>
                  <a:gd name="T49" fmla="*/ 609 h 737"/>
                  <a:gd name="T50" fmla="*/ 167 w 453"/>
                  <a:gd name="T51" fmla="*/ 593 h 737"/>
                  <a:gd name="T52" fmla="*/ 177 w 453"/>
                  <a:gd name="T53" fmla="*/ 563 h 737"/>
                  <a:gd name="T54" fmla="*/ 164 w 453"/>
                  <a:gd name="T55" fmla="*/ 485 h 737"/>
                  <a:gd name="T56" fmla="*/ 118 w 453"/>
                  <a:gd name="T57" fmla="*/ 426 h 737"/>
                  <a:gd name="T58" fmla="*/ 79 w 453"/>
                  <a:gd name="T59" fmla="*/ 374 h 737"/>
                  <a:gd name="T60" fmla="*/ 29 w 453"/>
                  <a:gd name="T61" fmla="*/ 315 h 737"/>
                  <a:gd name="T62" fmla="*/ 0 w 453"/>
                  <a:gd name="T63" fmla="*/ 259 h 737"/>
                  <a:gd name="T64" fmla="*/ 0 w 453"/>
                  <a:gd name="T65" fmla="*/ 225 h 737"/>
                  <a:gd name="T66" fmla="*/ 26 w 453"/>
                  <a:gd name="T67" fmla="*/ 209 h 737"/>
                  <a:gd name="T68" fmla="*/ 128 w 453"/>
                  <a:gd name="T69" fmla="*/ 150 h 737"/>
                  <a:gd name="T70" fmla="*/ 226 w 453"/>
                  <a:gd name="T71" fmla="*/ 98 h 737"/>
                  <a:gd name="T72" fmla="*/ 325 w 453"/>
                  <a:gd name="T73" fmla="*/ 49 h 737"/>
                  <a:gd name="T74" fmla="*/ 345 w 453"/>
                  <a:gd name="T75" fmla="*/ 29 h 7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3"/>
                  <a:gd name="T115" fmla="*/ 0 h 737"/>
                  <a:gd name="T116" fmla="*/ 453 w 453"/>
                  <a:gd name="T117" fmla="*/ 737 h 7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3" h="737">
                    <a:moveTo>
                      <a:pt x="345" y="29"/>
                    </a:moveTo>
                    <a:lnTo>
                      <a:pt x="394" y="0"/>
                    </a:lnTo>
                    <a:lnTo>
                      <a:pt x="430" y="0"/>
                    </a:lnTo>
                    <a:lnTo>
                      <a:pt x="453" y="23"/>
                    </a:lnTo>
                    <a:lnTo>
                      <a:pt x="440" y="68"/>
                    </a:lnTo>
                    <a:lnTo>
                      <a:pt x="410" y="98"/>
                    </a:lnTo>
                    <a:lnTo>
                      <a:pt x="355" y="127"/>
                    </a:lnTo>
                    <a:lnTo>
                      <a:pt x="246" y="170"/>
                    </a:lnTo>
                    <a:lnTo>
                      <a:pt x="108" y="246"/>
                    </a:lnTo>
                    <a:lnTo>
                      <a:pt x="56" y="249"/>
                    </a:lnTo>
                    <a:lnTo>
                      <a:pt x="85" y="318"/>
                    </a:lnTo>
                    <a:lnTo>
                      <a:pt x="144" y="393"/>
                    </a:lnTo>
                    <a:lnTo>
                      <a:pt x="193" y="485"/>
                    </a:lnTo>
                    <a:lnTo>
                      <a:pt x="213" y="580"/>
                    </a:lnTo>
                    <a:lnTo>
                      <a:pt x="203" y="609"/>
                    </a:lnTo>
                    <a:lnTo>
                      <a:pt x="174" y="629"/>
                    </a:lnTo>
                    <a:lnTo>
                      <a:pt x="134" y="642"/>
                    </a:lnTo>
                    <a:lnTo>
                      <a:pt x="95" y="671"/>
                    </a:lnTo>
                    <a:lnTo>
                      <a:pt x="79" y="701"/>
                    </a:lnTo>
                    <a:lnTo>
                      <a:pt x="69" y="737"/>
                    </a:lnTo>
                    <a:lnTo>
                      <a:pt x="39" y="737"/>
                    </a:lnTo>
                    <a:lnTo>
                      <a:pt x="29" y="710"/>
                    </a:lnTo>
                    <a:lnTo>
                      <a:pt x="49" y="668"/>
                    </a:lnTo>
                    <a:lnTo>
                      <a:pt x="105" y="639"/>
                    </a:lnTo>
                    <a:lnTo>
                      <a:pt x="138" y="609"/>
                    </a:lnTo>
                    <a:lnTo>
                      <a:pt x="167" y="593"/>
                    </a:lnTo>
                    <a:lnTo>
                      <a:pt x="177" y="563"/>
                    </a:lnTo>
                    <a:lnTo>
                      <a:pt x="164" y="485"/>
                    </a:lnTo>
                    <a:lnTo>
                      <a:pt x="118" y="426"/>
                    </a:lnTo>
                    <a:lnTo>
                      <a:pt x="79" y="374"/>
                    </a:lnTo>
                    <a:lnTo>
                      <a:pt x="29" y="315"/>
                    </a:lnTo>
                    <a:lnTo>
                      <a:pt x="0" y="259"/>
                    </a:lnTo>
                    <a:lnTo>
                      <a:pt x="0" y="225"/>
                    </a:lnTo>
                    <a:lnTo>
                      <a:pt x="26" y="209"/>
                    </a:lnTo>
                    <a:lnTo>
                      <a:pt x="128" y="150"/>
                    </a:lnTo>
                    <a:lnTo>
                      <a:pt x="226" y="98"/>
                    </a:lnTo>
                    <a:lnTo>
                      <a:pt x="325" y="49"/>
                    </a:lnTo>
                    <a:lnTo>
                      <a:pt x="345" y="29"/>
                    </a:lnTo>
                    <a:close/>
                  </a:path>
                </a:pathLst>
              </a:custGeom>
              <a:solidFill>
                <a:schemeClr val="tx2"/>
              </a:solidFill>
              <a:ln w="9525">
                <a:solidFill>
                  <a:schemeClr val="tx2"/>
                </a:solidFill>
                <a:round/>
                <a:headEnd/>
                <a:tailEnd/>
              </a:ln>
            </p:spPr>
            <p:txBody>
              <a:bodyPr>
                <a:prstTxWarp prst="textNoShape">
                  <a:avLst/>
                </a:prstTxWarp>
              </a:bodyPr>
              <a:lstStyle/>
              <a:p>
                <a:endParaRPr lang="en-US" dirty="0">
                  <a:latin typeface="Calibri"/>
                </a:endParaRPr>
              </a:p>
            </p:txBody>
          </p:sp>
          <p:sp>
            <p:nvSpPr>
              <p:cNvPr id="948233" name="Freeform 9"/>
              <p:cNvSpPr>
                <a:spLocks/>
              </p:cNvSpPr>
              <p:nvPr/>
            </p:nvSpPr>
            <p:spPr bwMode="auto">
              <a:xfrm flipH="1">
                <a:off x="3950" y="2480"/>
                <a:ext cx="301" cy="799"/>
              </a:xfrm>
              <a:custGeom>
                <a:avLst/>
                <a:gdLst>
                  <a:gd name="T0" fmla="*/ 56 w 301"/>
                  <a:gd name="T1" fmla="*/ 93 h 799"/>
                  <a:gd name="T2" fmla="*/ 17 w 301"/>
                  <a:gd name="T3" fmla="*/ 40 h 799"/>
                  <a:gd name="T4" fmla="*/ 30 w 301"/>
                  <a:gd name="T5" fmla="*/ 0 h 799"/>
                  <a:gd name="T6" fmla="*/ 69 w 301"/>
                  <a:gd name="T7" fmla="*/ 0 h 799"/>
                  <a:gd name="T8" fmla="*/ 115 w 301"/>
                  <a:gd name="T9" fmla="*/ 43 h 799"/>
                  <a:gd name="T10" fmla="*/ 174 w 301"/>
                  <a:gd name="T11" fmla="*/ 132 h 799"/>
                  <a:gd name="T12" fmla="*/ 207 w 301"/>
                  <a:gd name="T13" fmla="*/ 217 h 799"/>
                  <a:gd name="T14" fmla="*/ 236 w 301"/>
                  <a:gd name="T15" fmla="*/ 299 h 799"/>
                  <a:gd name="T16" fmla="*/ 246 w 301"/>
                  <a:gd name="T17" fmla="*/ 374 h 799"/>
                  <a:gd name="T18" fmla="*/ 243 w 301"/>
                  <a:gd name="T19" fmla="*/ 413 h 799"/>
                  <a:gd name="T20" fmla="*/ 213 w 301"/>
                  <a:gd name="T21" fmla="*/ 462 h 799"/>
                  <a:gd name="T22" fmla="*/ 164 w 301"/>
                  <a:gd name="T23" fmla="*/ 594 h 799"/>
                  <a:gd name="T24" fmla="*/ 108 w 301"/>
                  <a:gd name="T25" fmla="*/ 669 h 799"/>
                  <a:gd name="T26" fmla="*/ 95 w 301"/>
                  <a:gd name="T27" fmla="*/ 702 h 799"/>
                  <a:gd name="T28" fmla="*/ 148 w 301"/>
                  <a:gd name="T29" fmla="*/ 708 h 799"/>
                  <a:gd name="T30" fmla="*/ 216 w 301"/>
                  <a:gd name="T31" fmla="*/ 708 h 799"/>
                  <a:gd name="T32" fmla="*/ 301 w 301"/>
                  <a:gd name="T33" fmla="*/ 737 h 799"/>
                  <a:gd name="T34" fmla="*/ 295 w 301"/>
                  <a:gd name="T35" fmla="*/ 760 h 799"/>
                  <a:gd name="T36" fmla="*/ 282 w 301"/>
                  <a:gd name="T37" fmla="*/ 786 h 799"/>
                  <a:gd name="T38" fmla="*/ 256 w 301"/>
                  <a:gd name="T39" fmla="*/ 799 h 799"/>
                  <a:gd name="T40" fmla="*/ 203 w 301"/>
                  <a:gd name="T41" fmla="*/ 780 h 799"/>
                  <a:gd name="T42" fmla="*/ 148 w 301"/>
                  <a:gd name="T43" fmla="*/ 751 h 799"/>
                  <a:gd name="T44" fmla="*/ 69 w 301"/>
                  <a:gd name="T45" fmla="*/ 747 h 799"/>
                  <a:gd name="T46" fmla="*/ 20 w 301"/>
                  <a:gd name="T47" fmla="*/ 757 h 799"/>
                  <a:gd name="T48" fmla="*/ 0 w 301"/>
                  <a:gd name="T49" fmla="*/ 741 h 799"/>
                  <a:gd name="T50" fmla="*/ 0 w 301"/>
                  <a:gd name="T51" fmla="*/ 718 h 799"/>
                  <a:gd name="T52" fmla="*/ 27 w 301"/>
                  <a:gd name="T53" fmla="*/ 692 h 799"/>
                  <a:gd name="T54" fmla="*/ 69 w 301"/>
                  <a:gd name="T55" fmla="*/ 649 h 799"/>
                  <a:gd name="T56" fmla="*/ 144 w 301"/>
                  <a:gd name="T57" fmla="*/ 540 h 799"/>
                  <a:gd name="T58" fmla="*/ 177 w 301"/>
                  <a:gd name="T59" fmla="*/ 446 h 799"/>
                  <a:gd name="T60" fmla="*/ 187 w 301"/>
                  <a:gd name="T61" fmla="*/ 354 h 799"/>
                  <a:gd name="T62" fmla="*/ 184 w 301"/>
                  <a:gd name="T63" fmla="*/ 305 h 799"/>
                  <a:gd name="T64" fmla="*/ 158 w 301"/>
                  <a:gd name="T65" fmla="*/ 217 h 799"/>
                  <a:gd name="T66" fmla="*/ 89 w 301"/>
                  <a:gd name="T67" fmla="*/ 122 h 799"/>
                  <a:gd name="T68" fmla="*/ 40 w 301"/>
                  <a:gd name="T69" fmla="*/ 73 h 799"/>
                  <a:gd name="T70" fmla="*/ 56 w 301"/>
                  <a:gd name="T71" fmla="*/ 93 h 7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1"/>
                  <a:gd name="T109" fmla="*/ 0 h 799"/>
                  <a:gd name="T110" fmla="*/ 301 w 301"/>
                  <a:gd name="T111" fmla="*/ 799 h 7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1" h="799">
                    <a:moveTo>
                      <a:pt x="56" y="93"/>
                    </a:moveTo>
                    <a:lnTo>
                      <a:pt x="17" y="40"/>
                    </a:lnTo>
                    <a:lnTo>
                      <a:pt x="30" y="0"/>
                    </a:lnTo>
                    <a:lnTo>
                      <a:pt x="69" y="0"/>
                    </a:lnTo>
                    <a:lnTo>
                      <a:pt x="115" y="43"/>
                    </a:lnTo>
                    <a:lnTo>
                      <a:pt x="174" y="132"/>
                    </a:lnTo>
                    <a:lnTo>
                      <a:pt x="207" y="217"/>
                    </a:lnTo>
                    <a:lnTo>
                      <a:pt x="236" y="299"/>
                    </a:lnTo>
                    <a:lnTo>
                      <a:pt x="246" y="374"/>
                    </a:lnTo>
                    <a:lnTo>
                      <a:pt x="243" y="413"/>
                    </a:lnTo>
                    <a:lnTo>
                      <a:pt x="213" y="462"/>
                    </a:lnTo>
                    <a:lnTo>
                      <a:pt x="164" y="594"/>
                    </a:lnTo>
                    <a:lnTo>
                      <a:pt x="108" y="669"/>
                    </a:lnTo>
                    <a:lnTo>
                      <a:pt x="95" y="702"/>
                    </a:lnTo>
                    <a:lnTo>
                      <a:pt x="148" y="708"/>
                    </a:lnTo>
                    <a:lnTo>
                      <a:pt x="216" y="708"/>
                    </a:lnTo>
                    <a:lnTo>
                      <a:pt x="301" y="737"/>
                    </a:lnTo>
                    <a:lnTo>
                      <a:pt x="295" y="760"/>
                    </a:lnTo>
                    <a:lnTo>
                      <a:pt x="282" y="786"/>
                    </a:lnTo>
                    <a:lnTo>
                      <a:pt x="256" y="799"/>
                    </a:lnTo>
                    <a:lnTo>
                      <a:pt x="203" y="780"/>
                    </a:lnTo>
                    <a:lnTo>
                      <a:pt x="148" y="751"/>
                    </a:lnTo>
                    <a:lnTo>
                      <a:pt x="69" y="747"/>
                    </a:lnTo>
                    <a:lnTo>
                      <a:pt x="20" y="757"/>
                    </a:lnTo>
                    <a:lnTo>
                      <a:pt x="0" y="741"/>
                    </a:lnTo>
                    <a:lnTo>
                      <a:pt x="0" y="718"/>
                    </a:lnTo>
                    <a:lnTo>
                      <a:pt x="27" y="692"/>
                    </a:lnTo>
                    <a:lnTo>
                      <a:pt x="69" y="649"/>
                    </a:lnTo>
                    <a:lnTo>
                      <a:pt x="144" y="540"/>
                    </a:lnTo>
                    <a:lnTo>
                      <a:pt x="177" y="446"/>
                    </a:lnTo>
                    <a:lnTo>
                      <a:pt x="187" y="354"/>
                    </a:lnTo>
                    <a:lnTo>
                      <a:pt x="184" y="305"/>
                    </a:lnTo>
                    <a:lnTo>
                      <a:pt x="158" y="217"/>
                    </a:lnTo>
                    <a:lnTo>
                      <a:pt x="89" y="122"/>
                    </a:lnTo>
                    <a:lnTo>
                      <a:pt x="40" y="73"/>
                    </a:lnTo>
                    <a:lnTo>
                      <a:pt x="56" y="93"/>
                    </a:lnTo>
                    <a:close/>
                  </a:path>
                </a:pathLst>
              </a:custGeom>
              <a:solidFill>
                <a:schemeClr val="tx2"/>
              </a:solidFill>
              <a:ln w="9525">
                <a:solidFill>
                  <a:schemeClr val="tx2"/>
                </a:solidFill>
                <a:round/>
                <a:headEnd/>
                <a:tailEnd/>
              </a:ln>
            </p:spPr>
            <p:txBody>
              <a:bodyPr>
                <a:prstTxWarp prst="textNoShape">
                  <a:avLst/>
                </a:prstTxWarp>
              </a:bodyPr>
              <a:lstStyle/>
              <a:p>
                <a:endParaRPr lang="en-US" dirty="0">
                  <a:latin typeface="Calibri"/>
                </a:endParaRPr>
              </a:p>
            </p:txBody>
          </p:sp>
          <p:sp>
            <p:nvSpPr>
              <p:cNvPr id="948234" name="Freeform 10"/>
              <p:cNvSpPr>
                <a:spLocks/>
              </p:cNvSpPr>
              <p:nvPr/>
            </p:nvSpPr>
            <p:spPr bwMode="auto">
              <a:xfrm flipH="1">
                <a:off x="4272" y="2426"/>
                <a:ext cx="443" cy="881"/>
              </a:xfrm>
              <a:custGeom>
                <a:avLst/>
                <a:gdLst>
                  <a:gd name="T0" fmla="*/ 258 w 443"/>
                  <a:gd name="T1" fmla="*/ 155 h 881"/>
                  <a:gd name="T2" fmla="*/ 325 w 443"/>
                  <a:gd name="T3" fmla="*/ 69 h 881"/>
                  <a:gd name="T4" fmla="*/ 384 w 443"/>
                  <a:gd name="T5" fmla="*/ 0 h 881"/>
                  <a:gd name="T6" fmla="*/ 423 w 443"/>
                  <a:gd name="T7" fmla="*/ 7 h 881"/>
                  <a:gd name="T8" fmla="*/ 443 w 443"/>
                  <a:gd name="T9" fmla="*/ 36 h 881"/>
                  <a:gd name="T10" fmla="*/ 443 w 443"/>
                  <a:gd name="T11" fmla="*/ 88 h 881"/>
                  <a:gd name="T12" fmla="*/ 407 w 443"/>
                  <a:gd name="T13" fmla="*/ 119 h 881"/>
                  <a:gd name="T14" fmla="*/ 344 w 443"/>
                  <a:gd name="T15" fmla="*/ 158 h 881"/>
                  <a:gd name="T16" fmla="*/ 295 w 443"/>
                  <a:gd name="T17" fmla="*/ 207 h 881"/>
                  <a:gd name="T18" fmla="*/ 239 w 443"/>
                  <a:gd name="T19" fmla="*/ 272 h 881"/>
                  <a:gd name="T20" fmla="*/ 216 w 443"/>
                  <a:gd name="T21" fmla="*/ 321 h 881"/>
                  <a:gd name="T22" fmla="*/ 190 w 443"/>
                  <a:gd name="T23" fmla="*/ 380 h 881"/>
                  <a:gd name="T24" fmla="*/ 176 w 443"/>
                  <a:gd name="T25" fmla="*/ 459 h 881"/>
                  <a:gd name="T26" fmla="*/ 176 w 443"/>
                  <a:gd name="T27" fmla="*/ 530 h 881"/>
                  <a:gd name="T28" fmla="*/ 190 w 443"/>
                  <a:gd name="T29" fmla="*/ 619 h 881"/>
                  <a:gd name="T30" fmla="*/ 226 w 443"/>
                  <a:gd name="T31" fmla="*/ 705 h 881"/>
                  <a:gd name="T32" fmla="*/ 255 w 443"/>
                  <a:gd name="T33" fmla="*/ 754 h 881"/>
                  <a:gd name="T34" fmla="*/ 275 w 443"/>
                  <a:gd name="T35" fmla="*/ 786 h 881"/>
                  <a:gd name="T36" fmla="*/ 275 w 443"/>
                  <a:gd name="T37" fmla="*/ 813 h 881"/>
                  <a:gd name="T38" fmla="*/ 255 w 443"/>
                  <a:gd name="T39" fmla="*/ 822 h 881"/>
                  <a:gd name="T40" fmla="*/ 209 w 443"/>
                  <a:gd name="T41" fmla="*/ 822 h 881"/>
                  <a:gd name="T42" fmla="*/ 137 w 443"/>
                  <a:gd name="T43" fmla="*/ 835 h 881"/>
                  <a:gd name="T44" fmla="*/ 81 w 443"/>
                  <a:gd name="T45" fmla="*/ 855 h 881"/>
                  <a:gd name="T46" fmla="*/ 49 w 443"/>
                  <a:gd name="T47" fmla="*/ 881 h 881"/>
                  <a:gd name="T48" fmla="*/ 19 w 443"/>
                  <a:gd name="T49" fmla="*/ 871 h 881"/>
                  <a:gd name="T50" fmla="*/ 0 w 443"/>
                  <a:gd name="T51" fmla="*/ 835 h 881"/>
                  <a:gd name="T52" fmla="*/ 3 w 443"/>
                  <a:gd name="T53" fmla="*/ 806 h 881"/>
                  <a:gd name="T54" fmla="*/ 59 w 443"/>
                  <a:gd name="T55" fmla="*/ 783 h 881"/>
                  <a:gd name="T56" fmla="*/ 147 w 443"/>
                  <a:gd name="T57" fmla="*/ 777 h 881"/>
                  <a:gd name="T58" fmla="*/ 229 w 443"/>
                  <a:gd name="T59" fmla="*/ 777 h 881"/>
                  <a:gd name="T60" fmla="*/ 196 w 443"/>
                  <a:gd name="T61" fmla="*/ 737 h 881"/>
                  <a:gd name="T62" fmla="*/ 180 w 443"/>
                  <a:gd name="T63" fmla="*/ 688 h 881"/>
                  <a:gd name="T64" fmla="*/ 157 w 443"/>
                  <a:gd name="T65" fmla="*/ 619 h 881"/>
                  <a:gd name="T66" fmla="*/ 131 w 443"/>
                  <a:gd name="T67" fmla="*/ 547 h 881"/>
                  <a:gd name="T68" fmla="*/ 131 w 443"/>
                  <a:gd name="T69" fmla="*/ 462 h 881"/>
                  <a:gd name="T70" fmla="*/ 137 w 443"/>
                  <a:gd name="T71" fmla="*/ 380 h 881"/>
                  <a:gd name="T72" fmla="*/ 167 w 443"/>
                  <a:gd name="T73" fmla="*/ 305 h 881"/>
                  <a:gd name="T74" fmla="*/ 219 w 443"/>
                  <a:gd name="T75" fmla="*/ 207 h 881"/>
                  <a:gd name="T76" fmla="*/ 258 w 443"/>
                  <a:gd name="T77" fmla="*/ 155 h 8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43"/>
                  <a:gd name="T118" fmla="*/ 0 h 881"/>
                  <a:gd name="T119" fmla="*/ 443 w 443"/>
                  <a:gd name="T120" fmla="*/ 881 h 8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43" h="881">
                    <a:moveTo>
                      <a:pt x="258" y="155"/>
                    </a:moveTo>
                    <a:lnTo>
                      <a:pt x="325" y="69"/>
                    </a:lnTo>
                    <a:lnTo>
                      <a:pt x="384" y="0"/>
                    </a:lnTo>
                    <a:lnTo>
                      <a:pt x="423" y="7"/>
                    </a:lnTo>
                    <a:lnTo>
                      <a:pt x="443" y="36"/>
                    </a:lnTo>
                    <a:lnTo>
                      <a:pt x="443" y="88"/>
                    </a:lnTo>
                    <a:lnTo>
                      <a:pt x="407" y="119"/>
                    </a:lnTo>
                    <a:lnTo>
                      <a:pt x="344" y="158"/>
                    </a:lnTo>
                    <a:lnTo>
                      <a:pt x="295" y="207"/>
                    </a:lnTo>
                    <a:lnTo>
                      <a:pt x="239" y="272"/>
                    </a:lnTo>
                    <a:lnTo>
                      <a:pt x="216" y="321"/>
                    </a:lnTo>
                    <a:lnTo>
                      <a:pt x="190" y="380"/>
                    </a:lnTo>
                    <a:lnTo>
                      <a:pt x="176" y="459"/>
                    </a:lnTo>
                    <a:lnTo>
                      <a:pt x="176" y="530"/>
                    </a:lnTo>
                    <a:lnTo>
                      <a:pt x="190" y="619"/>
                    </a:lnTo>
                    <a:lnTo>
                      <a:pt x="226" y="705"/>
                    </a:lnTo>
                    <a:lnTo>
                      <a:pt x="255" y="754"/>
                    </a:lnTo>
                    <a:lnTo>
                      <a:pt x="275" y="786"/>
                    </a:lnTo>
                    <a:lnTo>
                      <a:pt x="275" y="813"/>
                    </a:lnTo>
                    <a:lnTo>
                      <a:pt x="255" y="822"/>
                    </a:lnTo>
                    <a:lnTo>
                      <a:pt x="209" y="822"/>
                    </a:lnTo>
                    <a:lnTo>
                      <a:pt x="137" y="835"/>
                    </a:lnTo>
                    <a:lnTo>
                      <a:pt x="81" y="855"/>
                    </a:lnTo>
                    <a:lnTo>
                      <a:pt x="49" y="881"/>
                    </a:lnTo>
                    <a:lnTo>
                      <a:pt x="19" y="871"/>
                    </a:lnTo>
                    <a:lnTo>
                      <a:pt x="0" y="835"/>
                    </a:lnTo>
                    <a:lnTo>
                      <a:pt x="3" y="806"/>
                    </a:lnTo>
                    <a:lnTo>
                      <a:pt x="59" y="783"/>
                    </a:lnTo>
                    <a:lnTo>
                      <a:pt x="147" y="777"/>
                    </a:lnTo>
                    <a:lnTo>
                      <a:pt x="229" y="777"/>
                    </a:lnTo>
                    <a:lnTo>
                      <a:pt x="196" y="737"/>
                    </a:lnTo>
                    <a:lnTo>
                      <a:pt x="180" y="688"/>
                    </a:lnTo>
                    <a:lnTo>
                      <a:pt x="157" y="619"/>
                    </a:lnTo>
                    <a:lnTo>
                      <a:pt x="131" y="547"/>
                    </a:lnTo>
                    <a:lnTo>
                      <a:pt x="131" y="462"/>
                    </a:lnTo>
                    <a:lnTo>
                      <a:pt x="137" y="380"/>
                    </a:lnTo>
                    <a:lnTo>
                      <a:pt x="167" y="305"/>
                    </a:lnTo>
                    <a:lnTo>
                      <a:pt x="219" y="207"/>
                    </a:lnTo>
                    <a:lnTo>
                      <a:pt x="258" y="155"/>
                    </a:lnTo>
                    <a:close/>
                  </a:path>
                </a:pathLst>
              </a:custGeom>
              <a:solidFill>
                <a:schemeClr val="tx2"/>
              </a:solidFill>
              <a:ln w="9525">
                <a:solidFill>
                  <a:schemeClr val="tx2"/>
                </a:solidFill>
                <a:round/>
                <a:headEnd/>
                <a:tailEnd/>
              </a:ln>
            </p:spPr>
            <p:txBody>
              <a:bodyPr>
                <a:prstTxWarp prst="textNoShape">
                  <a:avLst/>
                </a:prstTxWarp>
              </a:bodyPr>
              <a:lstStyle/>
              <a:p>
                <a:endParaRPr lang="en-US" dirty="0">
                  <a:latin typeface="Calibri"/>
                </a:endParaRPr>
              </a:p>
            </p:txBody>
          </p:sp>
        </p:grpSp>
        <p:sp>
          <p:nvSpPr>
            <p:cNvPr id="948235" name="AutoShape 11"/>
            <p:cNvSpPr>
              <a:spLocks noChangeArrowheads="1"/>
            </p:cNvSpPr>
            <p:nvPr/>
          </p:nvSpPr>
          <p:spPr bwMode="auto">
            <a:xfrm>
              <a:off x="3923" y="543"/>
              <a:ext cx="1373" cy="773"/>
            </a:xfrm>
            <a:prstGeom prst="wedgeEllipseCallout">
              <a:avLst>
                <a:gd name="adj1" fmla="val -43750"/>
                <a:gd name="adj2" fmla="val 70000"/>
              </a:avLst>
            </a:prstGeom>
            <a:noFill/>
            <a:ln w="9525">
              <a:solidFill>
                <a:schemeClr val="tx1"/>
              </a:solidFill>
              <a:miter lim="800000"/>
              <a:headEnd/>
              <a:tailEnd/>
            </a:ln>
          </p:spPr>
          <p:txBody>
            <a:bodyPr wrap="none" anchor="ctr">
              <a:prstTxWarp prst="textNoShape">
                <a:avLst/>
              </a:prstTxWarp>
            </a:bodyPr>
            <a:lstStyle/>
            <a:p>
              <a:pPr algn="ctr"/>
              <a:r>
                <a:rPr lang="en-US" sz="3200">
                  <a:latin typeface="Comic Sans MS" pitchFamily="-1" charset="0"/>
                </a:rPr>
                <a:t>Gavagai!</a:t>
              </a:r>
            </a:p>
          </p:txBody>
        </p:sp>
      </p:grpSp>
      <p:sp>
        <p:nvSpPr>
          <p:cNvPr id="14" name="Rectangle 13"/>
          <p:cNvSpPr>
            <a:spLocks noChangeArrowheads="1"/>
          </p:cNvSpPr>
          <p:nvPr/>
        </p:nvSpPr>
        <p:spPr bwMode="auto">
          <a:xfrm>
            <a:off x="685800" y="685800"/>
            <a:ext cx="8229600" cy="1143000"/>
          </a:xfrm>
          <a:prstGeom prst="rect">
            <a:avLst/>
          </a:prstGeom>
          <a:noFill/>
          <a:ln w="9525">
            <a:noFill/>
            <a:miter lim="800000"/>
            <a:headEnd/>
            <a:tailEnd/>
          </a:ln>
          <a:effectLst/>
        </p:spPr>
        <p:txBody>
          <a:bodyPr anchor="ctr">
            <a:prstTxWarp prst="textNoShape">
              <a:avLst/>
            </a:prstTxWarp>
          </a:bodyPr>
          <a:lstStyle/>
          <a:p>
            <a:pPr eaLnBrk="1" hangingPunct="1"/>
            <a:r>
              <a:rPr lang="en-US" sz="4000" dirty="0">
                <a:solidFill>
                  <a:schemeClr val="tx2"/>
                </a:solidFill>
                <a:latin typeface="Calibri"/>
              </a:rPr>
              <a:t>What does “</a:t>
            </a:r>
            <a:r>
              <a:rPr lang="en-US" sz="4000" dirty="0" err="1">
                <a:solidFill>
                  <a:schemeClr val="tx2"/>
                </a:solidFill>
                <a:latin typeface="Calibri"/>
              </a:rPr>
              <a:t>gavagai</a:t>
            </a:r>
            <a:r>
              <a:rPr lang="en-US" sz="4000" dirty="0">
                <a:solidFill>
                  <a:schemeClr val="tx2"/>
                </a:solidFill>
                <a:latin typeface="Calibri"/>
              </a:rPr>
              <a:t>” mean?</a:t>
            </a:r>
            <a:br>
              <a:rPr lang="en-US" sz="4000" dirty="0">
                <a:solidFill>
                  <a:schemeClr val="tx2"/>
                </a:solidFill>
                <a:latin typeface="Calibri"/>
              </a:rPr>
            </a:br>
            <a:endParaRPr lang="en-US" sz="4000" dirty="0">
              <a:solidFill>
                <a:schemeClr val="tx2"/>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Rectangle 4"/>
          <p:cNvSpPr>
            <a:spLocks noGrp="1" noChangeArrowheads="1"/>
          </p:cNvSpPr>
          <p:nvPr>
            <p:ph type="title" idx="4294967295"/>
          </p:nvPr>
        </p:nvSpPr>
        <p:spPr>
          <a:xfrm>
            <a:off x="609600" y="0"/>
            <a:ext cx="7772400" cy="1143000"/>
          </a:xfrm>
          <a:noFill/>
        </p:spPr>
        <p:txBody>
          <a:bodyPr/>
          <a:lstStyle/>
          <a:p>
            <a:pPr eaLnBrk="1" hangingPunct="1"/>
            <a:r>
              <a:rPr lang="en-US" sz="3200"/>
              <a:t>Knowing what to guess</a:t>
            </a:r>
          </a:p>
        </p:txBody>
      </p:sp>
      <p:sp>
        <p:nvSpPr>
          <p:cNvPr id="994307" name="Rectangle 5"/>
          <p:cNvSpPr>
            <a:spLocks noGrp="1" noChangeArrowheads="1"/>
          </p:cNvSpPr>
          <p:nvPr>
            <p:ph type="body" idx="4294967295"/>
          </p:nvPr>
        </p:nvSpPr>
        <p:spPr>
          <a:xfrm>
            <a:off x="0" y="1219200"/>
            <a:ext cx="6019800" cy="533400"/>
          </a:xfrm>
          <a:noFill/>
        </p:spPr>
        <p:txBody>
          <a:bodyPr/>
          <a:lstStyle/>
          <a:p>
            <a:pPr eaLnBrk="1" hangingPunct="1">
              <a:buFontTx/>
              <a:buNone/>
            </a:pPr>
            <a:r>
              <a:rPr lang="en-US" sz="2400"/>
              <a:t>Clues from the syntactic structure</a:t>
            </a:r>
          </a:p>
        </p:txBody>
      </p:sp>
      <p:sp>
        <p:nvSpPr>
          <p:cNvPr id="994308" name="Text Box 7"/>
          <p:cNvSpPr txBox="1">
            <a:spLocks noChangeArrowheads="1"/>
          </p:cNvSpPr>
          <p:nvPr/>
        </p:nvSpPr>
        <p:spPr bwMode="auto">
          <a:xfrm>
            <a:off x="4648200" y="2667000"/>
            <a:ext cx="2230438" cy="396875"/>
          </a:xfrm>
          <a:prstGeom prst="rect">
            <a:avLst/>
          </a:prstGeom>
          <a:noFill/>
          <a:ln w="9525">
            <a:noFill/>
            <a:miter lim="800000"/>
            <a:headEnd/>
            <a:tailEnd/>
          </a:ln>
        </p:spPr>
        <p:txBody>
          <a:bodyPr wrap="none">
            <a:prstTxWarp prst="textNoShape">
              <a:avLst/>
            </a:prstTxWarp>
            <a:spAutoFit/>
          </a:bodyPr>
          <a:lstStyle/>
          <a:p>
            <a:r>
              <a:rPr lang="en-US" sz="2000" b="0" dirty="0">
                <a:solidFill>
                  <a:srgbClr val="0C6034"/>
                </a:solidFill>
                <a:latin typeface="Calibri"/>
              </a:rPr>
              <a:t>“Now find the </a:t>
            </a:r>
            <a:r>
              <a:rPr lang="en-US" sz="2000" b="0" i="1" dirty="0" err="1">
                <a:solidFill>
                  <a:srgbClr val="0C6034"/>
                </a:solidFill>
                <a:latin typeface="Calibri"/>
              </a:rPr>
              <a:t>zib</a:t>
            </a:r>
            <a:r>
              <a:rPr lang="en-US" sz="2000" b="0" dirty="0">
                <a:solidFill>
                  <a:srgbClr val="0C6034"/>
                </a:solidFill>
                <a:latin typeface="Calibri"/>
              </a:rPr>
              <a:t>.”</a:t>
            </a:r>
          </a:p>
        </p:txBody>
      </p:sp>
      <p:pic>
        <p:nvPicPr>
          <p:cNvPr id="994309" name="Picture 8"/>
          <p:cNvPicPr>
            <a:picLocks noChangeAspect="1" noChangeArrowheads="1"/>
          </p:cNvPicPr>
          <p:nvPr/>
        </p:nvPicPr>
        <p:blipFill>
          <a:blip r:embed="rId3"/>
          <a:srcRect/>
          <a:stretch>
            <a:fillRect/>
          </a:stretch>
        </p:blipFill>
        <p:spPr bwMode="auto">
          <a:xfrm>
            <a:off x="6096000" y="3429000"/>
            <a:ext cx="825500" cy="876300"/>
          </a:xfrm>
          <a:prstGeom prst="rect">
            <a:avLst/>
          </a:prstGeom>
          <a:noFill/>
          <a:ln w="9525">
            <a:noFill/>
            <a:miter lim="800000"/>
            <a:headEnd/>
            <a:tailEnd/>
          </a:ln>
        </p:spPr>
      </p:pic>
      <p:pic>
        <p:nvPicPr>
          <p:cNvPr id="994310" name="Picture 11"/>
          <p:cNvPicPr>
            <a:picLocks noChangeAspect="1" noChangeArrowheads="1"/>
          </p:cNvPicPr>
          <p:nvPr/>
        </p:nvPicPr>
        <p:blipFill>
          <a:blip r:embed="rId4"/>
          <a:srcRect/>
          <a:stretch>
            <a:fillRect/>
          </a:stretch>
        </p:blipFill>
        <p:spPr bwMode="auto">
          <a:xfrm>
            <a:off x="685800" y="2590800"/>
            <a:ext cx="3581400" cy="1287463"/>
          </a:xfrm>
          <a:prstGeom prst="rect">
            <a:avLst/>
          </a:prstGeom>
          <a:noFill/>
          <a:ln w="9525">
            <a:noFill/>
            <a:miter lim="800000"/>
            <a:headEnd/>
            <a:tailEnd/>
          </a:ln>
        </p:spPr>
      </p:pic>
      <p:sp>
        <p:nvSpPr>
          <p:cNvPr id="994311" name="Text Box 13"/>
          <p:cNvSpPr txBox="1">
            <a:spLocks noChangeArrowheads="1"/>
          </p:cNvSpPr>
          <p:nvPr/>
        </p:nvSpPr>
        <p:spPr bwMode="auto">
          <a:xfrm>
            <a:off x="4495800" y="4495800"/>
            <a:ext cx="4134465" cy="1015663"/>
          </a:xfrm>
          <a:prstGeom prst="rect">
            <a:avLst/>
          </a:prstGeom>
          <a:noFill/>
          <a:ln w="9525">
            <a:noFill/>
            <a:miter lim="800000"/>
            <a:headEnd/>
            <a:tailEnd/>
          </a:ln>
        </p:spPr>
        <p:txBody>
          <a:bodyPr wrap="none">
            <a:prstTxWarp prst="textNoShape">
              <a:avLst/>
            </a:prstTxWarp>
            <a:spAutoFit/>
          </a:bodyPr>
          <a:lstStyle/>
          <a:p>
            <a:r>
              <a:rPr lang="en-US" sz="2000" b="0" dirty="0">
                <a:solidFill>
                  <a:schemeClr val="tx2"/>
                </a:solidFill>
                <a:latin typeface="Calibri"/>
              </a:rPr>
              <a:t>the__  = noun</a:t>
            </a:r>
          </a:p>
          <a:p>
            <a:r>
              <a:rPr lang="en-US" sz="2000" b="0" dirty="0">
                <a:solidFill>
                  <a:schemeClr val="tx2"/>
                </a:solidFill>
                <a:latin typeface="Calibri"/>
              </a:rPr>
              <a:t>noun = object</a:t>
            </a:r>
          </a:p>
          <a:p>
            <a:r>
              <a:rPr lang="en-US" sz="2000" b="0" dirty="0" err="1">
                <a:solidFill>
                  <a:schemeClr val="tx2"/>
                </a:solidFill>
                <a:latin typeface="Calibri"/>
              </a:rPr>
              <a:t>zib</a:t>
            </a:r>
            <a:r>
              <a:rPr lang="en-US" sz="2000" b="0" dirty="0">
                <a:solidFill>
                  <a:schemeClr val="tx2"/>
                </a:solidFill>
                <a:latin typeface="Calibri"/>
              </a:rPr>
              <a:t> =~ new object that’s more familiar</a:t>
            </a:r>
          </a:p>
        </p:txBody>
      </p:sp>
      <p:sp>
        <p:nvSpPr>
          <p:cNvPr id="994312" name="Rectangle 14"/>
          <p:cNvSpPr>
            <a:spLocks noChangeArrowheads="1"/>
          </p:cNvSpPr>
          <p:nvPr/>
        </p:nvSpPr>
        <p:spPr bwMode="auto">
          <a:xfrm>
            <a:off x="147638" y="1828800"/>
            <a:ext cx="8991600" cy="457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200" b="0" dirty="0">
                <a:latin typeface="Calibri"/>
                <a:ea typeface="Osaka" pitchFamily="-1" charset="-128"/>
                <a:cs typeface="Osaka" pitchFamily="-1" charset="-128"/>
              </a:rPr>
              <a:t>Experimental evidence with 4-year-olds (</a:t>
            </a:r>
            <a:r>
              <a:rPr lang="en-US" sz="2200" b="0" dirty="0" err="1">
                <a:latin typeface="Calibri"/>
                <a:ea typeface="Osaka" pitchFamily="-1" charset="-128"/>
                <a:cs typeface="Osaka" pitchFamily="-1" charset="-128"/>
              </a:rPr>
              <a:t>Gelman</a:t>
            </a:r>
            <a:r>
              <a:rPr lang="en-US" sz="2200" b="0" dirty="0">
                <a:latin typeface="Calibri"/>
                <a:ea typeface="Osaka" pitchFamily="-1" charset="-128"/>
                <a:cs typeface="Osaka" pitchFamily="-1" charset="-128"/>
              </a:rPr>
              <a:t> &amp; </a:t>
            </a:r>
            <a:r>
              <a:rPr lang="en-US" sz="2200" b="0" dirty="0" err="1">
                <a:latin typeface="Calibri"/>
                <a:ea typeface="Osaka" pitchFamily="-1" charset="-128"/>
                <a:cs typeface="Osaka" pitchFamily="-1" charset="-128"/>
              </a:rPr>
              <a:t>Markman</a:t>
            </a:r>
            <a:r>
              <a:rPr lang="en-US" sz="2200" b="0" dirty="0">
                <a:latin typeface="Calibri"/>
                <a:ea typeface="Osaka" pitchFamily="-1" charset="-128"/>
                <a:cs typeface="Osaka" pitchFamily="-1" charset="-128"/>
              </a:rPr>
              <a:t> 1985)</a:t>
            </a:r>
            <a:endParaRPr lang="en-US" sz="2200" b="0" dirty="0">
              <a:solidFill>
                <a:srgbClr val="2AFF33"/>
              </a:solidFill>
              <a:latin typeface="Calibri"/>
              <a:ea typeface="Osaka" pitchFamily="-1" charset="-128"/>
              <a:cs typeface="Osaka"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4"/>
          <p:cNvSpPr>
            <a:spLocks noGrp="1" noChangeArrowheads="1"/>
          </p:cNvSpPr>
          <p:nvPr>
            <p:ph type="title" idx="4294967295"/>
          </p:nvPr>
        </p:nvSpPr>
        <p:spPr>
          <a:xfrm>
            <a:off x="609600" y="0"/>
            <a:ext cx="7772400" cy="1143000"/>
          </a:xfrm>
          <a:noFill/>
        </p:spPr>
        <p:txBody>
          <a:bodyPr/>
          <a:lstStyle/>
          <a:p>
            <a:pPr eaLnBrk="1" hangingPunct="1"/>
            <a:r>
              <a:rPr lang="en-US" sz="3200"/>
              <a:t>Knowing what to guess</a:t>
            </a:r>
          </a:p>
        </p:txBody>
      </p:sp>
      <p:sp>
        <p:nvSpPr>
          <p:cNvPr id="996355" name="Rectangle 5"/>
          <p:cNvSpPr>
            <a:spLocks noGrp="1" noChangeArrowheads="1"/>
          </p:cNvSpPr>
          <p:nvPr>
            <p:ph type="body" idx="4294967295"/>
          </p:nvPr>
        </p:nvSpPr>
        <p:spPr>
          <a:xfrm>
            <a:off x="0" y="1219200"/>
            <a:ext cx="6019800" cy="533400"/>
          </a:xfrm>
          <a:noFill/>
        </p:spPr>
        <p:txBody>
          <a:bodyPr/>
          <a:lstStyle/>
          <a:p>
            <a:pPr eaLnBrk="1" hangingPunct="1">
              <a:buFontTx/>
              <a:buNone/>
            </a:pPr>
            <a:r>
              <a:rPr lang="en-US" sz="2400"/>
              <a:t>Clues from the syntactic structure</a:t>
            </a:r>
          </a:p>
        </p:txBody>
      </p:sp>
      <p:sp>
        <p:nvSpPr>
          <p:cNvPr id="996356" name="Text Box 7"/>
          <p:cNvSpPr txBox="1">
            <a:spLocks noChangeArrowheads="1"/>
          </p:cNvSpPr>
          <p:nvPr/>
        </p:nvSpPr>
        <p:spPr bwMode="auto">
          <a:xfrm>
            <a:off x="4648200" y="2667000"/>
            <a:ext cx="2230438" cy="396875"/>
          </a:xfrm>
          <a:prstGeom prst="rect">
            <a:avLst/>
          </a:prstGeom>
          <a:noFill/>
          <a:ln w="9525">
            <a:noFill/>
            <a:miter lim="800000"/>
            <a:headEnd/>
            <a:tailEnd/>
          </a:ln>
        </p:spPr>
        <p:txBody>
          <a:bodyPr wrap="none">
            <a:prstTxWarp prst="textNoShape">
              <a:avLst/>
            </a:prstTxWarp>
            <a:spAutoFit/>
          </a:bodyPr>
          <a:lstStyle/>
          <a:p>
            <a:r>
              <a:rPr lang="en-US" sz="2000" b="0" dirty="0">
                <a:solidFill>
                  <a:srgbClr val="0C6034"/>
                </a:solidFill>
                <a:latin typeface="Calibri"/>
              </a:rPr>
              <a:t>“Now find the </a:t>
            </a:r>
            <a:r>
              <a:rPr lang="en-US" sz="2000" b="0" i="1" dirty="0" err="1">
                <a:solidFill>
                  <a:srgbClr val="0C6034"/>
                </a:solidFill>
                <a:latin typeface="Calibri"/>
              </a:rPr>
              <a:t>zib</a:t>
            </a:r>
            <a:r>
              <a:rPr lang="en-US" sz="2000" b="0" dirty="0">
                <a:solidFill>
                  <a:srgbClr val="0C6034"/>
                </a:solidFill>
                <a:latin typeface="Calibri"/>
              </a:rPr>
              <a:t>.”</a:t>
            </a:r>
          </a:p>
        </p:txBody>
      </p:sp>
      <p:pic>
        <p:nvPicPr>
          <p:cNvPr id="996357" name="Picture 8"/>
          <p:cNvPicPr>
            <a:picLocks noChangeAspect="1" noChangeArrowheads="1"/>
          </p:cNvPicPr>
          <p:nvPr/>
        </p:nvPicPr>
        <p:blipFill>
          <a:blip r:embed="rId3"/>
          <a:srcRect/>
          <a:stretch>
            <a:fillRect/>
          </a:stretch>
        </p:blipFill>
        <p:spPr bwMode="auto">
          <a:xfrm>
            <a:off x="6096000" y="3429000"/>
            <a:ext cx="825500" cy="876300"/>
          </a:xfrm>
          <a:prstGeom prst="rect">
            <a:avLst/>
          </a:prstGeom>
          <a:noFill/>
          <a:ln w="9525">
            <a:noFill/>
            <a:miter lim="800000"/>
            <a:headEnd/>
            <a:tailEnd/>
          </a:ln>
        </p:spPr>
      </p:pic>
      <p:sp>
        <p:nvSpPr>
          <p:cNvPr id="996358" name="Text Box 9"/>
          <p:cNvSpPr txBox="1">
            <a:spLocks noChangeArrowheads="1"/>
          </p:cNvSpPr>
          <p:nvPr/>
        </p:nvSpPr>
        <p:spPr bwMode="auto">
          <a:xfrm>
            <a:off x="4495800" y="4495800"/>
            <a:ext cx="4134465" cy="1015663"/>
          </a:xfrm>
          <a:prstGeom prst="rect">
            <a:avLst/>
          </a:prstGeom>
          <a:noFill/>
          <a:ln w="9525">
            <a:noFill/>
            <a:miter lim="800000"/>
            <a:headEnd/>
            <a:tailEnd/>
          </a:ln>
        </p:spPr>
        <p:txBody>
          <a:bodyPr wrap="none">
            <a:prstTxWarp prst="textNoShape">
              <a:avLst/>
            </a:prstTxWarp>
            <a:spAutoFit/>
          </a:bodyPr>
          <a:lstStyle/>
          <a:p>
            <a:r>
              <a:rPr lang="en-US" sz="2000" b="0" dirty="0">
                <a:solidFill>
                  <a:schemeClr val="tx2"/>
                </a:solidFill>
                <a:latin typeface="Calibri"/>
              </a:rPr>
              <a:t>the__  = noun</a:t>
            </a:r>
          </a:p>
          <a:p>
            <a:r>
              <a:rPr lang="en-US" sz="2000" b="0" dirty="0">
                <a:solidFill>
                  <a:schemeClr val="tx2"/>
                </a:solidFill>
                <a:latin typeface="Calibri"/>
              </a:rPr>
              <a:t>noun = object</a:t>
            </a:r>
          </a:p>
          <a:p>
            <a:r>
              <a:rPr lang="en-US" sz="2000" b="0" dirty="0" err="1">
                <a:solidFill>
                  <a:schemeClr val="tx2"/>
                </a:solidFill>
                <a:latin typeface="Calibri"/>
              </a:rPr>
              <a:t>zib</a:t>
            </a:r>
            <a:r>
              <a:rPr lang="en-US" sz="2000" b="0" dirty="0">
                <a:solidFill>
                  <a:schemeClr val="tx2"/>
                </a:solidFill>
                <a:latin typeface="Calibri"/>
              </a:rPr>
              <a:t> =~ new object that’s more familiar</a:t>
            </a:r>
          </a:p>
        </p:txBody>
      </p:sp>
      <p:sp>
        <p:nvSpPr>
          <p:cNvPr id="996359" name="Line 10"/>
          <p:cNvSpPr>
            <a:spLocks noChangeShapeType="1"/>
          </p:cNvSpPr>
          <p:nvPr/>
        </p:nvSpPr>
        <p:spPr bwMode="auto">
          <a:xfrm flipH="1" flipV="1">
            <a:off x="4267200" y="3352800"/>
            <a:ext cx="1981200" cy="609600"/>
          </a:xfrm>
          <a:prstGeom prst="line">
            <a:avLst/>
          </a:prstGeom>
          <a:noFill/>
          <a:ln w="63500">
            <a:solidFill>
              <a:schemeClr val="tx2"/>
            </a:solidFill>
            <a:prstDash val="dash"/>
            <a:round/>
            <a:headEnd/>
            <a:tailEnd type="triangle" w="med" len="med"/>
          </a:ln>
        </p:spPr>
        <p:txBody>
          <a:bodyPr wrap="none" anchor="ctr">
            <a:prstTxWarp prst="textNoShape">
              <a:avLst/>
            </a:prstTxWarp>
          </a:bodyPr>
          <a:lstStyle/>
          <a:p>
            <a:endParaRPr lang="en-US" dirty="0">
              <a:latin typeface="Calibri"/>
            </a:endParaRPr>
          </a:p>
        </p:txBody>
      </p:sp>
      <p:pic>
        <p:nvPicPr>
          <p:cNvPr id="996360" name="Picture 11"/>
          <p:cNvPicPr>
            <a:picLocks noChangeAspect="1" noChangeArrowheads="1"/>
          </p:cNvPicPr>
          <p:nvPr/>
        </p:nvPicPr>
        <p:blipFill>
          <a:blip r:embed="rId4"/>
          <a:srcRect/>
          <a:stretch>
            <a:fillRect/>
          </a:stretch>
        </p:blipFill>
        <p:spPr bwMode="auto">
          <a:xfrm>
            <a:off x="685800" y="2590800"/>
            <a:ext cx="3581400" cy="1287463"/>
          </a:xfrm>
          <a:prstGeom prst="rect">
            <a:avLst/>
          </a:prstGeom>
          <a:noFill/>
          <a:ln w="9525">
            <a:noFill/>
            <a:miter lim="800000"/>
            <a:headEnd/>
            <a:tailEnd/>
          </a:ln>
        </p:spPr>
      </p:pic>
      <p:sp>
        <p:nvSpPr>
          <p:cNvPr id="996361" name="AutoShape 12"/>
          <p:cNvSpPr>
            <a:spLocks noChangeArrowheads="1"/>
          </p:cNvSpPr>
          <p:nvPr/>
        </p:nvSpPr>
        <p:spPr bwMode="auto">
          <a:xfrm>
            <a:off x="3048000" y="2667000"/>
            <a:ext cx="1143000" cy="1219200"/>
          </a:xfrm>
          <a:prstGeom prst="roundRect">
            <a:avLst>
              <a:gd name="adj" fmla="val 16667"/>
            </a:avLst>
          </a:prstGeom>
          <a:noFill/>
          <a:ln w="63500">
            <a:solidFill>
              <a:srgbClr val="0C6034"/>
            </a:solidFill>
            <a:round/>
            <a:headEnd/>
            <a:tailEnd/>
          </a:ln>
        </p:spPr>
        <p:txBody>
          <a:bodyPr wrap="none" anchor="ctr">
            <a:prstTxWarp prst="textNoShape">
              <a:avLst/>
            </a:prstTxWarp>
          </a:bodyPr>
          <a:lstStyle/>
          <a:p>
            <a:endParaRPr lang="en-US" dirty="0">
              <a:latin typeface="Calibri"/>
            </a:endParaRPr>
          </a:p>
        </p:txBody>
      </p:sp>
      <p:sp>
        <p:nvSpPr>
          <p:cNvPr id="996362" name="Rectangle 13"/>
          <p:cNvSpPr>
            <a:spLocks noChangeArrowheads="1"/>
          </p:cNvSpPr>
          <p:nvPr/>
        </p:nvSpPr>
        <p:spPr bwMode="auto">
          <a:xfrm>
            <a:off x="147638" y="1828800"/>
            <a:ext cx="8991600" cy="457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200" b="0" dirty="0">
                <a:latin typeface="Calibri"/>
                <a:ea typeface="Osaka" pitchFamily="-1" charset="-128"/>
                <a:cs typeface="Osaka" pitchFamily="-1" charset="-128"/>
              </a:rPr>
              <a:t>Experimental evidence with 4-year-olds (</a:t>
            </a:r>
            <a:r>
              <a:rPr lang="en-US" sz="2200" b="0" dirty="0" err="1">
                <a:latin typeface="Calibri"/>
                <a:ea typeface="Osaka" pitchFamily="-1" charset="-128"/>
                <a:cs typeface="Osaka" pitchFamily="-1" charset="-128"/>
              </a:rPr>
              <a:t>Gelman</a:t>
            </a:r>
            <a:r>
              <a:rPr lang="en-US" sz="2200" b="0" dirty="0">
                <a:latin typeface="Calibri"/>
                <a:ea typeface="Osaka" pitchFamily="-1" charset="-128"/>
                <a:cs typeface="Osaka" pitchFamily="-1" charset="-128"/>
              </a:rPr>
              <a:t> &amp; </a:t>
            </a:r>
            <a:r>
              <a:rPr lang="en-US" sz="2200" b="0" dirty="0" err="1">
                <a:latin typeface="Calibri"/>
                <a:ea typeface="Osaka" pitchFamily="-1" charset="-128"/>
                <a:cs typeface="Osaka" pitchFamily="-1" charset="-128"/>
              </a:rPr>
              <a:t>Markman</a:t>
            </a:r>
            <a:r>
              <a:rPr lang="en-US" sz="2200" b="0" dirty="0">
                <a:latin typeface="Calibri"/>
                <a:ea typeface="Osaka" pitchFamily="-1" charset="-128"/>
                <a:cs typeface="Osaka" pitchFamily="-1" charset="-128"/>
              </a:rPr>
              <a:t> 1985)</a:t>
            </a:r>
            <a:endParaRPr lang="en-US" sz="2200" b="0" dirty="0">
              <a:solidFill>
                <a:srgbClr val="2AFF33"/>
              </a:solidFill>
              <a:latin typeface="Calibri"/>
              <a:ea typeface="Osaka" pitchFamily="-1" charset="-128"/>
              <a:cs typeface="Osaka"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2" name="Rectangle 4"/>
          <p:cNvSpPr>
            <a:spLocks noGrp="1" noChangeArrowheads="1"/>
          </p:cNvSpPr>
          <p:nvPr>
            <p:ph type="title" idx="4294967295"/>
          </p:nvPr>
        </p:nvSpPr>
        <p:spPr>
          <a:xfrm>
            <a:off x="609600" y="0"/>
            <a:ext cx="7772400" cy="1143000"/>
          </a:xfrm>
          <a:noFill/>
        </p:spPr>
        <p:txBody>
          <a:bodyPr/>
          <a:lstStyle/>
          <a:p>
            <a:pPr eaLnBrk="1" hangingPunct="1"/>
            <a:r>
              <a:rPr lang="en-US" sz="3200"/>
              <a:t>Knowing what to guess</a:t>
            </a:r>
          </a:p>
        </p:txBody>
      </p:sp>
      <p:sp>
        <p:nvSpPr>
          <p:cNvPr id="998403" name="Rectangle 5"/>
          <p:cNvSpPr>
            <a:spLocks noGrp="1" noChangeArrowheads="1"/>
          </p:cNvSpPr>
          <p:nvPr>
            <p:ph type="body" idx="4294967295"/>
          </p:nvPr>
        </p:nvSpPr>
        <p:spPr>
          <a:xfrm>
            <a:off x="0" y="1219200"/>
            <a:ext cx="9144000" cy="914400"/>
          </a:xfrm>
          <a:noFill/>
        </p:spPr>
        <p:txBody>
          <a:bodyPr/>
          <a:lstStyle/>
          <a:p>
            <a:pPr eaLnBrk="1" hangingPunct="1">
              <a:buFontTx/>
              <a:buNone/>
            </a:pPr>
            <a:r>
              <a:rPr lang="en-US" sz="2400">
                <a:solidFill>
                  <a:srgbClr val="0C6034"/>
                </a:solidFill>
              </a:rPr>
              <a:t>Syntactic Bootstrapping Hypothesis</a:t>
            </a:r>
            <a:r>
              <a:rPr lang="en-US" sz="2400"/>
              <a:t>: primarily using the syntactic structure to get to meaning</a:t>
            </a:r>
          </a:p>
        </p:txBody>
      </p:sp>
      <p:sp>
        <p:nvSpPr>
          <p:cNvPr id="998404" name="Rectangle 6"/>
          <p:cNvSpPr>
            <a:spLocks noChangeArrowheads="1"/>
          </p:cNvSpPr>
          <p:nvPr/>
        </p:nvSpPr>
        <p:spPr bwMode="auto">
          <a:xfrm>
            <a:off x="152400" y="2362200"/>
            <a:ext cx="8991600" cy="1295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err="1">
                <a:latin typeface="Calibri"/>
                <a:ea typeface="Osaka" pitchFamily="-1" charset="-128"/>
                <a:cs typeface="Osaka" pitchFamily="-1" charset="-128"/>
              </a:rPr>
              <a:t>Naigles</a:t>
            </a:r>
            <a:r>
              <a:rPr lang="en-US" b="0" dirty="0">
                <a:latin typeface="Calibri"/>
                <a:ea typeface="Osaka" pitchFamily="-1" charset="-128"/>
                <a:cs typeface="Osaka" pitchFamily="-1" charset="-128"/>
              </a:rPr>
              <a:t> (1990): 2-yr-olds can use syntactic structure to guess aspects of word meaning, even the difference between transitive and intransitive verbs</a:t>
            </a:r>
            <a:endParaRPr lang="en-US" b="0" dirty="0">
              <a:solidFill>
                <a:srgbClr val="2AFF33"/>
              </a:solidFill>
              <a:latin typeface="Calibri"/>
              <a:ea typeface="Osaka" pitchFamily="-1" charset="-128"/>
              <a:cs typeface="Osaka" pitchFamily="-1" charset="-128"/>
            </a:endParaRPr>
          </a:p>
        </p:txBody>
      </p:sp>
      <p:sp>
        <p:nvSpPr>
          <p:cNvPr id="998405" name="Rectangle 14"/>
          <p:cNvSpPr>
            <a:spLocks noChangeArrowheads="1"/>
          </p:cNvSpPr>
          <p:nvPr/>
        </p:nvSpPr>
        <p:spPr bwMode="auto">
          <a:xfrm>
            <a:off x="152400" y="3886200"/>
            <a:ext cx="8991600" cy="990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Transitive: The rabbit is </a:t>
            </a:r>
            <a:r>
              <a:rPr lang="en-US" b="0" dirty="0" err="1">
                <a:solidFill>
                  <a:schemeClr val="hlink"/>
                </a:solidFill>
                <a:latin typeface="Calibri"/>
                <a:ea typeface="Osaka" pitchFamily="-1" charset="-128"/>
                <a:cs typeface="Osaka" pitchFamily="-1" charset="-128"/>
              </a:rPr>
              <a:t>gorping</a:t>
            </a:r>
            <a:r>
              <a:rPr lang="en-US" b="0" dirty="0">
                <a:latin typeface="Calibri"/>
                <a:ea typeface="Osaka" pitchFamily="-1" charset="-128"/>
                <a:cs typeface="Osaka" pitchFamily="-1" charset="-128"/>
              </a:rPr>
              <a:t> the duck. </a:t>
            </a:r>
          </a:p>
          <a:p>
            <a:pPr marL="342900" indent="-342900" eaLnBrk="1" hangingPunct="1">
              <a:spcBef>
                <a:spcPct val="20000"/>
              </a:spcBef>
            </a:pPr>
            <a:r>
              <a:rPr lang="en-US" b="0" dirty="0">
                <a:latin typeface="Calibri"/>
                <a:ea typeface="Osaka" pitchFamily="-1" charset="-128"/>
                <a:cs typeface="Osaka" pitchFamily="-1" charset="-128"/>
              </a:rPr>
              <a:t>		(expectation: rabbit is doing something to the duck)</a:t>
            </a:r>
            <a:endParaRPr lang="en-US" b="0" dirty="0">
              <a:solidFill>
                <a:srgbClr val="2AFF33"/>
              </a:solidFill>
              <a:latin typeface="Calibri"/>
              <a:ea typeface="Osaka" pitchFamily="-1" charset="-128"/>
              <a:cs typeface="Osaka" pitchFamily="-1" charset="-128"/>
            </a:endParaRPr>
          </a:p>
        </p:txBody>
      </p:sp>
      <p:sp>
        <p:nvSpPr>
          <p:cNvPr id="998406" name="Rectangle 15"/>
          <p:cNvSpPr>
            <a:spLocks noChangeArrowheads="1"/>
          </p:cNvSpPr>
          <p:nvPr/>
        </p:nvSpPr>
        <p:spPr bwMode="auto">
          <a:xfrm>
            <a:off x="152400" y="5257800"/>
            <a:ext cx="8991600" cy="990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Intransitive: The rabbit and the duck are </a:t>
            </a:r>
            <a:r>
              <a:rPr lang="en-US" b="0" dirty="0" err="1">
                <a:solidFill>
                  <a:schemeClr val="hlink"/>
                </a:solidFill>
                <a:latin typeface="Calibri"/>
                <a:ea typeface="Osaka" pitchFamily="-1" charset="-128"/>
                <a:cs typeface="Osaka" pitchFamily="-1" charset="-128"/>
              </a:rPr>
              <a:t>gorping</a:t>
            </a:r>
            <a:r>
              <a:rPr lang="en-US" b="0" dirty="0">
                <a:latin typeface="Calibri"/>
                <a:ea typeface="Osaka" pitchFamily="-1" charset="-128"/>
                <a:cs typeface="Osaka" pitchFamily="-1" charset="-128"/>
              </a:rPr>
              <a:t>. </a:t>
            </a:r>
          </a:p>
          <a:p>
            <a:pPr marL="342900" indent="-342900" eaLnBrk="1" hangingPunct="1">
              <a:spcBef>
                <a:spcPct val="20000"/>
              </a:spcBef>
            </a:pPr>
            <a:r>
              <a:rPr lang="en-US" b="0" dirty="0">
                <a:latin typeface="Calibri"/>
                <a:ea typeface="Osaka" pitchFamily="-1" charset="-128"/>
                <a:cs typeface="Osaka" pitchFamily="-1" charset="-128"/>
              </a:rPr>
              <a:t>		(expectation: rabbit and duck doing actions separately)</a:t>
            </a:r>
            <a:endParaRPr lang="en-US" b="0" dirty="0">
              <a:solidFill>
                <a:srgbClr val="2AFF33"/>
              </a:solidFill>
              <a:latin typeface="Calibri"/>
              <a:ea typeface="Osaka" pitchFamily="-1" charset="-128"/>
              <a:cs typeface="Osaka"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4"/>
          <p:cNvSpPr>
            <a:spLocks noChangeArrowheads="1"/>
          </p:cNvSpPr>
          <p:nvPr/>
        </p:nvSpPr>
        <p:spPr bwMode="auto">
          <a:xfrm>
            <a:off x="6096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Knowing what to guess</a:t>
            </a:r>
          </a:p>
        </p:txBody>
      </p:sp>
      <p:sp>
        <p:nvSpPr>
          <p:cNvPr id="1046531" name="Rectangle 5"/>
          <p:cNvSpPr>
            <a:spLocks noChangeArrowheads="1"/>
          </p:cNvSpPr>
          <p:nvPr/>
        </p:nvSpPr>
        <p:spPr bwMode="auto">
          <a:xfrm>
            <a:off x="0" y="1219200"/>
            <a:ext cx="9144000" cy="914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rgbClr val="0C6034"/>
                </a:solidFill>
                <a:latin typeface="Calibri"/>
                <a:ea typeface="Osaka" pitchFamily="-1" charset="-128"/>
                <a:cs typeface="Osaka" pitchFamily="-1" charset="-128"/>
              </a:rPr>
              <a:t>Syntactic Bootstrapping Hypothesis</a:t>
            </a:r>
            <a:r>
              <a:rPr lang="en-US" b="0" dirty="0">
                <a:latin typeface="Calibri"/>
                <a:ea typeface="Osaka" pitchFamily="-1" charset="-128"/>
                <a:cs typeface="Osaka" pitchFamily="-1" charset="-128"/>
              </a:rPr>
              <a:t>: primarily using the syntactic structure to get to meaning</a:t>
            </a:r>
          </a:p>
        </p:txBody>
      </p:sp>
      <p:sp>
        <p:nvSpPr>
          <p:cNvPr id="1046532" name="Rectangle 6"/>
          <p:cNvSpPr>
            <a:spLocks noChangeArrowheads="1"/>
          </p:cNvSpPr>
          <p:nvPr/>
        </p:nvSpPr>
        <p:spPr bwMode="auto">
          <a:xfrm>
            <a:off x="152400" y="2362200"/>
            <a:ext cx="8991600" cy="1295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err="1">
                <a:latin typeface="Calibri"/>
                <a:ea typeface="Osaka" pitchFamily="-1" charset="-128"/>
                <a:cs typeface="Osaka" pitchFamily="-1" charset="-128"/>
              </a:rPr>
              <a:t>Gertner</a:t>
            </a:r>
            <a:r>
              <a:rPr lang="en-US" b="0" dirty="0">
                <a:latin typeface="Calibri"/>
                <a:ea typeface="Osaka" pitchFamily="-1" charset="-128"/>
                <a:cs typeface="Osaka" pitchFamily="-1" charset="-128"/>
              </a:rPr>
              <a:t>, Fisher, &amp; </a:t>
            </a:r>
            <a:r>
              <a:rPr lang="en-US" b="0" dirty="0" err="1">
                <a:latin typeface="Calibri"/>
                <a:ea typeface="Osaka" pitchFamily="-1" charset="-128"/>
                <a:cs typeface="Osaka" pitchFamily="-1" charset="-128"/>
              </a:rPr>
              <a:t>Eisengart</a:t>
            </a:r>
            <a:r>
              <a:rPr lang="en-US" b="0" dirty="0">
                <a:latin typeface="Calibri"/>
                <a:ea typeface="Osaka" pitchFamily="-1" charset="-128"/>
                <a:cs typeface="Osaka" pitchFamily="-1" charset="-128"/>
              </a:rPr>
              <a:t> (2006): even before children are 2 years old, they know the subject of an English sentence should be the one doing the action (the </a:t>
            </a:r>
            <a:r>
              <a:rPr lang="en-US" b="0" dirty="0">
                <a:solidFill>
                  <a:schemeClr val="hlink"/>
                </a:solidFill>
                <a:latin typeface="Calibri"/>
                <a:ea typeface="Osaka" pitchFamily="-1" charset="-128"/>
                <a:cs typeface="Osaka" pitchFamily="-1" charset="-128"/>
              </a:rPr>
              <a:t>agent</a:t>
            </a:r>
            <a:r>
              <a:rPr lang="en-US" b="0" dirty="0">
                <a:latin typeface="Calibri"/>
                <a:ea typeface="Osaka" pitchFamily="-1" charset="-128"/>
                <a:cs typeface="Osaka" pitchFamily="-1" charset="-128"/>
              </a:rPr>
              <a:t>)</a:t>
            </a:r>
            <a:endParaRPr lang="en-US" b="0" dirty="0">
              <a:solidFill>
                <a:srgbClr val="2AFF33"/>
              </a:solidFill>
              <a:latin typeface="Calibri"/>
              <a:ea typeface="Osaka" pitchFamily="-1" charset="-128"/>
              <a:cs typeface="Osaka" pitchFamily="-1" charset="-128"/>
            </a:endParaRPr>
          </a:p>
        </p:txBody>
      </p:sp>
      <p:sp>
        <p:nvSpPr>
          <p:cNvPr id="1046533" name="Rectangle 14"/>
          <p:cNvSpPr>
            <a:spLocks noChangeArrowheads="1"/>
          </p:cNvSpPr>
          <p:nvPr/>
        </p:nvSpPr>
        <p:spPr bwMode="auto">
          <a:xfrm>
            <a:off x="152400" y="4267200"/>
            <a:ext cx="8991600" cy="990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chemeClr val="hlink"/>
                </a:solidFill>
                <a:latin typeface="Calibri"/>
                <a:ea typeface="Osaka" pitchFamily="-1" charset="-128"/>
                <a:cs typeface="Osaka" pitchFamily="-1" charset="-128"/>
              </a:rPr>
              <a:t>		</a:t>
            </a:r>
            <a:r>
              <a:rPr lang="en-US" b="0" dirty="0" err="1">
                <a:solidFill>
                  <a:schemeClr val="hlink"/>
                </a:solidFill>
                <a:latin typeface="Calibri"/>
                <a:ea typeface="Osaka" pitchFamily="-1" charset="-128"/>
                <a:cs typeface="Osaka" pitchFamily="-1" charset="-128"/>
              </a:rPr>
              <a:t>Wugs</a:t>
            </a:r>
            <a:r>
              <a:rPr lang="en-US" b="0" dirty="0">
                <a:latin typeface="Calibri"/>
                <a:ea typeface="Osaka" pitchFamily="-1" charset="-128"/>
                <a:cs typeface="Osaka" pitchFamily="-1" charset="-128"/>
              </a:rPr>
              <a:t> hug </a:t>
            </a:r>
            <a:r>
              <a:rPr lang="en-US" b="0" dirty="0" err="1">
                <a:latin typeface="Calibri"/>
                <a:ea typeface="Osaka" pitchFamily="-1" charset="-128"/>
                <a:cs typeface="Osaka" pitchFamily="-1" charset="-128"/>
              </a:rPr>
              <a:t>blicks</a:t>
            </a:r>
            <a:r>
              <a:rPr lang="en-US" b="0" dirty="0">
                <a:latin typeface="Calibri"/>
                <a:ea typeface="Osaka" pitchFamily="-1" charset="-128"/>
                <a:cs typeface="Osaka" pitchFamily="-1" charset="-128"/>
              </a:rPr>
              <a:t>. </a:t>
            </a:r>
          </a:p>
          <a:p>
            <a:pPr marL="342900" indent="-342900" eaLnBrk="1" hangingPunct="1">
              <a:spcBef>
                <a:spcPct val="20000"/>
              </a:spcBef>
            </a:pPr>
            <a:r>
              <a:rPr lang="en-US" b="0" dirty="0">
                <a:latin typeface="Calibri"/>
                <a:ea typeface="Osaka" pitchFamily="-1" charset="-128"/>
                <a:cs typeface="Osaka" pitchFamily="-1" charset="-128"/>
              </a:rPr>
              <a:t>		(expectation: the ones doing the hugging are </a:t>
            </a:r>
            <a:r>
              <a:rPr lang="en-US" b="0" dirty="0" err="1">
                <a:latin typeface="Calibri"/>
                <a:ea typeface="Osaka" pitchFamily="-1" charset="-128"/>
                <a:cs typeface="Osaka" pitchFamily="-1" charset="-128"/>
              </a:rPr>
              <a:t>wugs</a:t>
            </a:r>
            <a:r>
              <a:rPr lang="en-US" b="0" dirty="0">
                <a:latin typeface="Calibri"/>
                <a:ea typeface="Osaka" pitchFamily="-1" charset="-128"/>
                <a:cs typeface="Osaka" pitchFamily="-1" charset="-128"/>
              </a:rPr>
              <a:t>)</a:t>
            </a:r>
            <a:endParaRPr lang="en-US" b="0" dirty="0">
              <a:solidFill>
                <a:srgbClr val="2AFF33"/>
              </a:solidFill>
              <a:latin typeface="Calibri"/>
              <a:ea typeface="Osaka" pitchFamily="-1" charset="-128"/>
              <a:cs typeface="Osaka" pitchFamily="-1"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4" name="Rectangle 4"/>
          <p:cNvSpPr>
            <a:spLocks noChangeArrowheads="1"/>
          </p:cNvSpPr>
          <p:nvPr/>
        </p:nvSpPr>
        <p:spPr bwMode="auto">
          <a:xfrm>
            <a:off x="6096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Knowing what to guess</a:t>
            </a:r>
          </a:p>
        </p:txBody>
      </p:sp>
      <p:sp>
        <p:nvSpPr>
          <p:cNvPr id="1047555" name="Rectangle 5"/>
          <p:cNvSpPr>
            <a:spLocks noChangeArrowheads="1"/>
          </p:cNvSpPr>
          <p:nvPr/>
        </p:nvSpPr>
        <p:spPr bwMode="auto">
          <a:xfrm>
            <a:off x="0" y="1219200"/>
            <a:ext cx="9144000" cy="914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rgbClr val="0C6034"/>
                </a:solidFill>
                <a:latin typeface="Calibri"/>
                <a:ea typeface="Osaka" pitchFamily="-1" charset="-128"/>
                <a:cs typeface="Osaka" pitchFamily="-1" charset="-128"/>
              </a:rPr>
              <a:t>Syntactic Bootstrapping Hypothesis</a:t>
            </a:r>
            <a:r>
              <a:rPr lang="en-US" b="0" dirty="0">
                <a:latin typeface="Calibri"/>
                <a:ea typeface="Osaka" pitchFamily="-1" charset="-128"/>
                <a:cs typeface="Osaka" pitchFamily="-1" charset="-128"/>
              </a:rPr>
              <a:t>: primarily using the syntactic structure to get to meaning</a:t>
            </a:r>
          </a:p>
        </p:txBody>
      </p:sp>
      <p:sp>
        <p:nvSpPr>
          <p:cNvPr id="1047556" name="Rectangle 6"/>
          <p:cNvSpPr>
            <a:spLocks noChangeArrowheads="1"/>
          </p:cNvSpPr>
          <p:nvPr/>
        </p:nvSpPr>
        <p:spPr bwMode="auto">
          <a:xfrm>
            <a:off x="152400" y="2362200"/>
            <a:ext cx="8991600" cy="1828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Gordon (2003): 10-month-old children are sensitive to the fact that events (which we indicate with verbs) have key participants (which correspond to subjects and objects in adult language). This is the precursor to realizing the mapping from sentence form to meaning.</a:t>
            </a:r>
            <a:endParaRPr lang="en-US" b="0" dirty="0">
              <a:solidFill>
                <a:srgbClr val="2AFF33"/>
              </a:solidFill>
              <a:latin typeface="Calibri"/>
              <a:ea typeface="Osaka" pitchFamily="-1" charset="-128"/>
              <a:cs typeface="Osaka" pitchFamily="-1" charset="-128"/>
            </a:endParaRPr>
          </a:p>
        </p:txBody>
      </p:sp>
      <p:pic>
        <p:nvPicPr>
          <p:cNvPr id="1047558" name="Picture 6"/>
          <p:cNvPicPr>
            <a:picLocks noChangeAspect="1" noChangeArrowheads="1"/>
          </p:cNvPicPr>
          <p:nvPr/>
        </p:nvPicPr>
        <p:blipFill>
          <a:blip r:embed="rId3"/>
          <a:srcRect/>
          <a:stretch>
            <a:fillRect/>
          </a:stretch>
        </p:blipFill>
        <p:spPr bwMode="auto">
          <a:xfrm>
            <a:off x="3352800" y="4572000"/>
            <a:ext cx="1981200" cy="12954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4"/>
          <p:cNvSpPr>
            <a:spLocks noChangeArrowheads="1"/>
          </p:cNvSpPr>
          <p:nvPr/>
        </p:nvSpPr>
        <p:spPr bwMode="auto">
          <a:xfrm>
            <a:off x="6096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Knowing what to guess</a:t>
            </a:r>
          </a:p>
        </p:txBody>
      </p:sp>
      <p:sp>
        <p:nvSpPr>
          <p:cNvPr id="1048579" name="Rectangle 5"/>
          <p:cNvSpPr>
            <a:spLocks noChangeArrowheads="1"/>
          </p:cNvSpPr>
          <p:nvPr/>
        </p:nvSpPr>
        <p:spPr bwMode="auto">
          <a:xfrm>
            <a:off x="0" y="1219200"/>
            <a:ext cx="9144000" cy="914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rgbClr val="0C6034"/>
                </a:solidFill>
                <a:latin typeface="Calibri"/>
                <a:ea typeface="Osaka" pitchFamily="-1" charset="-128"/>
                <a:cs typeface="Osaka" pitchFamily="-1" charset="-128"/>
              </a:rPr>
              <a:t>Syntactic Bootstrapping Hypothesis</a:t>
            </a:r>
            <a:r>
              <a:rPr lang="en-US" b="0" dirty="0">
                <a:latin typeface="Calibri"/>
                <a:ea typeface="Osaka" pitchFamily="-1" charset="-128"/>
                <a:cs typeface="Osaka" pitchFamily="-1" charset="-128"/>
              </a:rPr>
              <a:t>: primarily using the syntactic structure to get to meaning</a:t>
            </a:r>
          </a:p>
        </p:txBody>
      </p:sp>
      <p:sp>
        <p:nvSpPr>
          <p:cNvPr id="1048580" name="Rectangle 6"/>
          <p:cNvSpPr>
            <a:spLocks noChangeArrowheads="1"/>
          </p:cNvSpPr>
          <p:nvPr/>
        </p:nvSpPr>
        <p:spPr bwMode="auto">
          <a:xfrm>
            <a:off x="152400" y="2362200"/>
            <a:ext cx="8991600" cy="1828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err="1">
                <a:latin typeface="Calibri"/>
                <a:ea typeface="Osaka" pitchFamily="-1" charset="-128"/>
                <a:cs typeface="Calibri"/>
              </a:rPr>
              <a:t>Goldin</a:t>
            </a:r>
            <a:r>
              <a:rPr lang="en-US" b="0" dirty="0">
                <a:latin typeface="Calibri"/>
                <a:ea typeface="Osaka" pitchFamily="-1" charset="-128"/>
                <a:cs typeface="Calibri"/>
              </a:rPr>
              <a:t>-Meadow &amp; </a:t>
            </a:r>
            <a:r>
              <a:rPr lang="en-US" b="0" dirty="0" err="1">
                <a:latin typeface="Calibri"/>
                <a:ea typeface="Osaka" pitchFamily="-1" charset="-128"/>
                <a:cs typeface="Calibri"/>
              </a:rPr>
              <a:t>Mylander</a:t>
            </a:r>
            <a:r>
              <a:rPr lang="en-US" b="0" dirty="0">
                <a:latin typeface="Calibri"/>
                <a:ea typeface="Osaka" pitchFamily="-1" charset="-128"/>
                <a:cs typeface="Calibri"/>
              </a:rPr>
              <a:t> (1998): </a:t>
            </a:r>
            <a:r>
              <a:rPr lang="en-US" b="0" dirty="0">
                <a:solidFill>
                  <a:srgbClr val="1A1818"/>
                </a:solidFill>
                <a:latin typeface="Calibri"/>
                <a:cs typeface="Calibri"/>
              </a:rPr>
              <a:t>Children seem to naturally translate their </a:t>
            </a:r>
            <a:r>
              <a:rPr lang="en-US" b="0" dirty="0" err="1">
                <a:solidFill>
                  <a:srgbClr val="1A1818"/>
                </a:solidFill>
                <a:latin typeface="Calibri"/>
                <a:cs typeface="Calibri"/>
              </a:rPr>
              <a:t>prelinguistic</a:t>
            </a:r>
            <a:r>
              <a:rPr lang="en-US" b="0" dirty="0">
                <a:solidFill>
                  <a:srgbClr val="1A1818"/>
                </a:solidFill>
                <a:latin typeface="Calibri"/>
                <a:cs typeface="Calibri"/>
              </a:rPr>
              <a:t> understanding of events into linguistic structures. Studies of deaf children who are forced to create their own home-sign systems show that they systematically use syntactic position to signal semantic roles like agent.</a:t>
            </a:r>
          </a:p>
        </p:txBody>
      </p:sp>
      <p:pic>
        <p:nvPicPr>
          <p:cNvPr id="1048582" name="Picture 6"/>
          <p:cNvPicPr>
            <a:picLocks noChangeAspect="1" noChangeArrowheads="1"/>
          </p:cNvPicPr>
          <p:nvPr/>
        </p:nvPicPr>
        <p:blipFill>
          <a:blip r:embed="rId3"/>
          <a:srcRect/>
          <a:stretch>
            <a:fillRect/>
          </a:stretch>
        </p:blipFill>
        <p:spPr bwMode="auto">
          <a:xfrm>
            <a:off x="3276600" y="4419600"/>
            <a:ext cx="2298700" cy="2189163"/>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4"/>
          <p:cNvSpPr>
            <a:spLocks noChangeArrowheads="1"/>
          </p:cNvSpPr>
          <p:nvPr/>
        </p:nvSpPr>
        <p:spPr bwMode="auto">
          <a:xfrm>
            <a:off x="6096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Knowing what to guess</a:t>
            </a:r>
          </a:p>
        </p:txBody>
      </p:sp>
      <p:sp>
        <p:nvSpPr>
          <p:cNvPr id="1049603" name="Rectangle 5"/>
          <p:cNvSpPr>
            <a:spLocks noChangeArrowheads="1"/>
          </p:cNvSpPr>
          <p:nvPr/>
        </p:nvSpPr>
        <p:spPr bwMode="auto">
          <a:xfrm>
            <a:off x="0" y="1219200"/>
            <a:ext cx="9144000" cy="914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rgbClr val="0C6034"/>
                </a:solidFill>
                <a:latin typeface="Calibri"/>
                <a:ea typeface="Osaka" pitchFamily="-1" charset="-128"/>
                <a:cs typeface="Osaka" pitchFamily="-1" charset="-128"/>
              </a:rPr>
              <a:t>Syntactic Bootstrapping Hypothesis</a:t>
            </a:r>
            <a:r>
              <a:rPr lang="en-US" b="0" dirty="0">
                <a:latin typeface="Calibri"/>
                <a:ea typeface="Osaka" pitchFamily="-1" charset="-128"/>
                <a:cs typeface="Osaka" pitchFamily="-1" charset="-128"/>
              </a:rPr>
              <a:t>: primarily using the syntactic structure to get to meaning</a:t>
            </a:r>
          </a:p>
        </p:txBody>
      </p:sp>
      <p:sp>
        <p:nvSpPr>
          <p:cNvPr id="1049604" name="Rectangle 6"/>
          <p:cNvSpPr>
            <a:spLocks noChangeArrowheads="1"/>
          </p:cNvSpPr>
          <p:nvPr/>
        </p:nvSpPr>
        <p:spPr bwMode="auto">
          <a:xfrm>
            <a:off x="152400" y="2362200"/>
            <a:ext cx="8991600" cy="11430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Yuan &amp; Fisher (2009), Scott &amp; Fisher (2009): 2-year-olds can keep track of the syntactic structures in which a verb appears and use that to infer a verb’s meaning.</a:t>
            </a:r>
          </a:p>
          <a:p>
            <a:pPr marL="342900" indent="-342900" eaLnBrk="1" hangingPunct="1">
              <a:spcBef>
                <a:spcPct val="20000"/>
              </a:spcBef>
            </a:pPr>
            <a:endParaRPr lang="en-US" b="0" dirty="0">
              <a:solidFill>
                <a:srgbClr val="1A1818"/>
              </a:solidFill>
              <a:latin typeface="Helvetica" pitchFamily="-1" charset="0"/>
            </a:endParaRPr>
          </a:p>
        </p:txBody>
      </p:sp>
      <p:pic>
        <p:nvPicPr>
          <p:cNvPr id="1049606" name="Picture 6"/>
          <p:cNvPicPr>
            <a:picLocks noChangeAspect="1" noChangeArrowheads="1"/>
          </p:cNvPicPr>
          <p:nvPr/>
        </p:nvPicPr>
        <p:blipFill>
          <a:blip r:embed="rId3"/>
          <a:srcRect/>
          <a:stretch>
            <a:fillRect/>
          </a:stretch>
        </p:blipFill>
        <p:spPr bwMode="auto">
          <a:xfrm>
            <a:off x="1143000" y="3810000"/>
            <a:ext cx="6756400" cy="2533650"/>
          </a:xfrm>
          <a:prstGeom prst="rect">
            <a:avLst/>
          </a:prstGeom>
          <a:noFill/>
          <a:ln w="9525">
            <a:noFill/>
            <a:miter lim="800000"/>
            <a:headEnd/>
            <a:tailEnd/>
          </a:ln>
          <a:effectLst/>
        </p:spPr>
      </p:pic>
      <p:sp>
        <p:nvSpPr>
          <p:cNvPr id="6" name="TextBox 5"/>
          <p:cNvSpPr txBox="1"/>
          <p:nvPr/>
        </p:nvSpPr>
        <p:spPr>
          <a:xfrm>
            <a:off x="7391400" y="3886200"/>
            <a:ext cx="1363474" cy="276999"/>
          </a:xfrm>
          <a:prstGeom prst="rect">
            <a:avLst/>
          </a:prstGeom>
          <a:noFill/>
        </p:spPr>
        <p:txBody>
          <a:bodyPr wrap="none" rtlCol="0">
            <a:spAutoFit/>
          </a:bodyPr>
          <a:lstStyle/>
          <a:p>
            <a:r>
              <a:rPr lang="en-US" sz="1200" dirty="0">
                <a:latin typeface="Calibri"/>
              </a:rPr>
              <a:t>Example verb: kiss</a:t>
            </a:r>
          </a:p>
        </p:txBody>
      </p:sp>
      <p:sp>
        <p:nvSpPr>
          <p:cNvPr id="7" name="TextBox 6"/>
          <p:cNvSpPr txBox="1"/>
          <p:nvPr/>
        </p:nvSpPr>
        <p:spPr>
          <a:xfrm>
            <a:off x="7010400" y="5181600"/>
            <a:ext cx="1566580" cy="276999"/>
          </a:xfrm>
          <a:prstGeom prst="rect">
            <a:avLst/>
          </a:prstGeom>
          <a:noFill/>
        </p:spPr>
        <p:txBody>
          <a:bodyPr wrap="none" rtlCol="0">
            <a:spAutoFit/>
          </a:bodyPr>
          <a:lstStyle/>
          <a:p>
            <a:r>
              <a:rPr lang="en-US" sz="1200" dirty="0">
                <a:latin typeface="Calibri"/>
              </a:rPr>
              <a:t>Example verb: sneeze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4"/>
          <p:cNvSpPr>
            <a:spLocks noChangeArrowheads="1"/>
          </p:cNvSpPr>
          <p:nvPr/>
        </p:nvSpPr>
        <p:spPr bwMode="auto">
          <a:xfrm>
            <a:off x="6096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Knowing what to guess</a:t>
            </a:r>
          </a:p>
        </p:txBody>
      </p:sp>
      <p:sp>
        <p:nvSpPr>
          <p:cNvPr id="1053699" name="Rectangle 5"/>
          <p:cNvSpPr>
            <a:spLocks noChangeArrowheads="1"/>
          </p:cNvSpPr>
          <p:nvPr/>
        </p:nvSpPr>
        <p:spPr bwMode="auto">
          <a:xfrm>
            <a:off x="0" y="1219200"/>
            <a:ext cx="9144000" cy="914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rgbClr val="0C6034"/>
                </a:solidFill>
                <a:latin typeface="Calibri"/>
                <a:ea typeface="Osaka" pitchFamily="-1" charset="-128"/>
                <a:cs typeface="Osaka" pitchFamily="-1" charset="-128"/>
              </a:rPr>
              <a:t>Syntactic Bootstrapping Hypothesis</a:t>
            </a:r>
            <a:r>
              <a:rPr lang="en-US" b="0" dirty="0">
                <a:latin typeface="Calibri"/>
                <a:ea typeface="Osaka" pitchFamily="-1" charset="-128"/>
                <a:cs typeface="Osaka" pitchFamily="-1" charset="-128"/>
              </a:rPr>
              <a:t>: primarily using the syntactic structure to get to meaning</a:t>
            </a:r>
          </a:p>
        </p:txBody>
      </p:sp>
      <p:sp>
        <p:nvSpPr>
          <p:cNvPr id="1053700" name="Rectangle 6"/>
          <p:cNvSpPr>
            <a:spLocks noChangeArrowheads="1"/>
          </p:cNvSpPr>
          <p:nvPr/>
        </p:nvSpPr>
        <p:spPr bwMode="auto">
          <a:xfrm>
            <a:off x="152400" y="2362200"/>
            <a:ext cx="8991600" cy="11430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Yuan &amp; Fisher (2009), Scott &amp; Fisher (2009): 2-year-olds can keep track of the syntactic structures in which a verb appears and use that to infer a verb’s meaning.</a:t>
            </a:r>
          </a:p>
          <a:p>
            <a:pPr marL="342900" indent="-342900" eaLnBrk="1" hangingPunct="1">
              <a:spcBef>
                <a:spcPct val="20000"/>
              </a:spcBef>
            </a:pPr>
            <a:endParaRPr lang="en-US" b="0" dirty="0">
              <a:solidFill>
                <a:srgbClr val="1A1818"/>
              </a:solidFill>
              <a:latin typeface="Helvetica" pitchFamily="-1" charset="0"/>
            </a:endParaRPr>
          </a:p>
        </p:txBody>
      </p:sp>
      <p:pic>
        <p:nvPicPr>
          <p:cNvPr id="1053702" name="Picture 6"/>
          <p:cNvPicPr>
            <a:picLocks noChangeAspect="1" noChangeArrowheads="1"/>
          </p:cNvPicPr>
          <p:nvPr/>
        </p:nvPicPr>
        <p:blipFill>
          <a:blip r:embed="rId3"/>
          <a:srcRect/>
          <a:stretch>
            <a:fillRect/>
          </a:stretch>
        </p:blipFill>
        <p:spPr bwMode="auto">
          <a:xfrm>
            <a:off x="1295400" y="3733800"/>
            <a:ext cx="6775450" cy="2554288"/>
          </a:xfrm>
          <a:prstGeom prst="rect">
            <a:avLst/>
          </a:prstGeom>
          <a:noFill/>
          <a:ln w="9525">
            <a:noFill/>
            <a:miter lim="800000"/>
            <a:headEnd/>
            <a:tailEnd/>
          </a:ln>
          <a:effectLst/>
        </p:spPr>
      </p:pic>
      <p:sp>
        <p:nvSpPr>
          <p:cNvPr id="6" name="TextBox 5"/>
          <p:cNvSpPr txBox="1"/>
          <p:nvPr/>
        </p:nvSpPr>
        <p:spPr>
          <a:xfrm>
            <a:off x="7391400" y="3810000"/>
            <a:ext cx="1422835" cy="276999"/>
          </a:xfrm>
          <a:prstGeom prst="rect">
            <a:avLst/>
          </a:prstGeom>
          <a:noFill/>
        </p:spPr>
        <p:txBody>
          <a:bodyPr wrap="none" rtlCol="0">
            <a:spAutoFit/>
          </a:bodyPr>
          <a:lstStyle/>
          <a:p>
            <a:r>
              <a:rPr lang="en-US" sz="1200" dirty="0">
                <a:latin typeface="Calibri"/>
              </a:rPr>
              <a:t>Example verb: melt</a:t>
            </a:r>
          </a:p>
        </p:txBody>
      </p:sp>
      <p:sp>
        <p:nvSpPr>
          <p:cNvPr id="7" name="TextBox 6"/>
          <p:cNvSpPr txBox="1"/>
          <p:nvPr/>
        </p:nvSpPr>
        <p:spPr>
          <a:xfrm>
            <a:off x="7467600" y="5105400"/>
            <a:ext cx="1338828" cy="276999"/>
          </a:xfrm>
          <a:prstGeom prst="rect">
            <a:avLst/>
          </a:prstGeom>
          <a:noFill/>
        </p:spPr>
        <p:txBody>
          <a:bodyPr wrap="none" rtlCol="0">
            <a:spAutoFit/>
          </a:bodyPr>
          <a:lstStyle/>
          <a:p>
            <a:r>
              <a:rPr lang="en-US" sz="1200" dirty="0">
                <a:latin typeface="Calibri"/>
              </a:rPr>
              <a:t>Example verb: eat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4"/>
          <p:cNvSpPr>
            <a:spLocks noChangeArrowheads="1"/>
          </p:cNvSpPr>
          <p:nvPr/>
        </p:nvSpPr>
        <p:spPr bwMode="auto">
          <a:xfrm>
            <a:off x="6096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Knowing what to guess</a:t>
            </a:r>
          </a:p>
        </p:txBody>
      </p:sp>
      <p:sp>
        <p:nvSpPr>
          <p:cNvPr id="1050627" name="Rectangle 5"/>
          <p:cNvSpPr>
            <a:spLocks noChangeArrowheads="1"/>
          </p:cNvSpPr>
          <p:nvPr/>
        </p:nvSpPr>
        <p:spPr bwMode="auto">
          <a:xfrm>
            <a:off x="0" y="1219200"/>
            <a:ext cx="9144000" cy="914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rgbClr val="0C6034"/>
                </a:solidFill>
                <a:latin typeface="Calibri"/>
                <a:ea typeface="Osaka" pitchFamily="-1" charset="-128"/>
                <a:cs typeface="Osaka" pitchFamily="-1" charset="-128"/>
              </a:rPr>
              <a:t>Syntactic Bootstrapping Hypothesis</a:t>
            </a:r>
            <a:r>
              <a:rPr lang="en-US" b="0" dirty="0">
                <a:latin typeface="Calibri"/>
                <a:ea typeface="Osaka" pitchFamily="-1" charset="-128"/>
                <a:cs typeface="Osaka" pitchFamily="-1" charset="-128"/>
              </a:rPr>
              <a:t>: primarily using the syntactic structure to get to meaning</a:t>
            </a:r>
          </a:p>
        </p:txBody>
      </p:sp>
      <p:sp>
        <p:nvSpPr>
          <p:cNvPr id="1050628" name="Rectangle 6"/>
          <p:cNvSpPr>
            <a:spLocks noChangeArrowheads="1"/>
          </p:cNvSpPr>
          <p:nvPr/>
        </p:nvSpPr>
        <p:spPr bwMode="auto">
          <a:xfrm>
            <a:off x="152400" y="2362200"/>
            <a:ext cx="8991600" cy="1828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err="1">
                <a:latin typeface="Calibri"/>
                <a:ea typeface="Osaka" pitchFamily="-1" charset="-128"/>
                <a:cs typeface="Osaka" pitchFamily="-1" charset="-128"/>
              </a:rPr>
              <a:t>Alishahi</a:t>
            </a:r>
            <a:r>
              <a:rPr lang="en-US" b="0" dirty="0">
                <a:latin typeface="Calibri"/>
                <a:ea typeface="Osaka" pitchFamily="-1" charset="-128"/>
                <a:cs typeface="Osaka" pitchFamily="-1" charset="-128"/>
              </a:rPr>
              <a:t> &amp; </a:t>
            </a:r>
            <a:r>
              <a:rPr lang="en-US" b="0" dirty="0" err="1">
                <a:latin typeface="Calibri"/>
                <a:ea typeface="Osaka" pitchFamily="-1" charset="-128"/>
                <a:cs typeface="Osaka" pitchFamily="-1" charset="-128"/>
              </a:rPr>
              <a:t>Pyykk</a:t>
            </a:r>
            <a:r>
              <a:rPr lang="en-US" altLang="ja-JP" b="0" dirty="0" err="1">
                <a:latin typeface="Calibri"/>
                <a:ea typeface="Osaka" pitchFamily="-1" charset="-128"/>
                <a:cs typeface="Osaka" pitchFamily="-1" charset="-128"/>
              </a:rPr>
              <a:t>önen</a:t>
            </a:r>
            <a:r>
              <a:rPr lang="en-US" altLang="ja-JP" b="0" dirty="0">
                <a:latin typeface="Calibri"/>
                <a:ea typeface="Osaka" pitchFamily="-1" charset="-128"/>
                <a:cs typeface="Osaka" pitchFamily="-1" charset="-128"/>
              </a:rPr>
              <a:t> (2011): </a:t>
            </a:r>
            <a:r>
              <a:rPr lang="en-US" altLang="ja-JP" b="0" dirty="0" smtClean="0">
                <a:latin typeface="Calibri"/>
                <a:ea typeface="Osaka" pitchFamily="-1" charset="-128"/>
                <a:cs typeface="Osaka" pitchFamily="-1" charset="-128"/>
              </a:rPr>
              <a:t>The ability </a:t>
            </a:r>
            <a:r>
              <a:rPr lang="en-US" altLang="ja-JP" b="0" dirty="0">
                <a:latin typeface="Calibri"/>
                <a:ea typeface="Osaka" pitchFamily="-1" charset="-128"/>
                <a:cs typeface="Osaka" pitchFamily="-1" charset="-128"/>
              </a:rPr>
              <a:t>to track and combine multiple contexts of a word and infer its meaning seems to </a:t>
            </a:r>
            <a:r>
              <a:rPr lang="en-US" altLang="ja-JP" b="0" dirty="0">
                <a:solidFill>
                  <a:schemeClr val="hlink"/>
                </a:solidFill>
                <a:latin typeface="Calibri"/>
                <a:ea typeface="Osaka" pitchFamily="-1" charset="-128"/>
                <a:cs typeface="Osaka" pitchFamily="-1" charset="-128"/>
              </a:rPr>
              <a:t>work much better for verbs than for nouns</a:t>
            </a:r>
            <a:r>
              <a:rPr lang="en-US" altLang="ja-JP" b="0" dirty="0">
                <a:latin typeface="Calibri"/>
                <a:ea typeface="Osaka" pitchFamily="-1" charset="-128"/>
                <a:cs typeface="Osaka" pitchFamily="-1" charset="-128"/>
              </a:rPr>
              <a:t>, given realistic child-directed speech (the Brown corpus from the CHILDES database).  </a:t>
            </a:r>
            <a:r>
              <a:rPr lang="en-US" altLang="ja-JP" b="0" dirty="0" smtClean="0">
                <a:latin typeface="Calibri"/>
                <a:ea typeface="Osaka" pitchFamily="-1" charset="-128"/>
                <a:cs typeface="Osaka" pitchFamily="-1" charset="-128"/>
              </a:rPr>
              <a:t>A&amp;P</a:t>
            </a:r>
            <a:r>
              <a:rPr lang="en-US" altLang="ja-JP" b="0" dirty="0" smtClean="0">
                <a:latin typeface="Calibri"/>
                <a:ea typeface="Osaka" pitchFamily="-1" charset="-128"/>
                <a:cs typeface="Osaka" pitchFamily="-1" charset="-128"/>
              </a:rPr>
              <a:t> </a:t>
            </a:r>
            <a:r>
              <a:rPr lang="en-US" altLang="ja-JP" b="0" dirty="0">
                <a:latin typeface="Calibri"/>
                <a:ea typeface="Osaka" pitchFamily="-1" charset="-128"/>
                <a:cs typeface="Osaka" pitchFamily="-1" charset="-128"/>
              </a:rPr>
              <a:t>speculate that this may be because nouns are not as dependent on syntactic context in order to learn their meaning (for example, nouns may be observable objects).</a:t>
            </a:r>
            <a:endParaRPr lang="en-US" b="0" dirty="0">
              <a:solidFill>
                <a:srgbClr val="1A1818"/>
              </a:solidFill>
              <a:latin typeface="Helvetica" pitchFamily="-1"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6" name="Rectangle 4"/>
          <p:cNvSpPr>
            <a:spLocks noChangeArrowheads="1"/>
          </p:cNvSpPr>
          <p:nvPr/>
        </p:nvSpPr>
        <p:spPr bwMode="auto">
          <a:xfrm>
            <a:off x="6096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Knowing what to guess</a:t>
            </a:r>
          </a:p>
        </p:txBody>
      </p:sp>
      <p:sp>
        <p:nvSpPr>
          <p:cNvPr id="1055747" name="Rectangle 5"/>
          <p:cNvSpPr>
            <a:spLocks noChangeArrowheads="1"/>
          </p:cNvSpPr>
          <p:nvPr/>
        </p:nvSpPr>
        <p:spPr bwMode="auto">
          <a:xfrm>
            <a:off x="0" y="1219200"/>
            <a:ext cx="9144000" cy="914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rgbClr val="0C6034"/>
                </a:solidFill>
                <a:latin typeface="Calibri"/>
                <a:ea typeface="Osaka" pitchFamily="-1" charset="-128"/>
                <a:cs typeface="Osaka" pitchFamily="-1" charset="-128"/>
              </a:rPr>
              <a:t>Syntactic Bootstrapping Hypothesis</a:t>
            </a:r>
            <a:r>
              <a:rPr lang="en-US" b="0" dirty="0">
                <a:latin typeface="Calibri"/>
                <a:ea typeface="Osaka" pitchFamily="-1" charset="-128"/>
                <a:cs typeface="Osaka" pitchFamily="-1" charset="-128"/>
              </a:rPr>
              <a:t>: primarily using the syntactic structure to get to meaning</a:t>
            </a:r>
          </a:p>
        </p:txBody>
      </p:sp>
      <p:sp>
        <p:nvSpPr>
          <p:cNvPr id="1055748" name="Rectangle 6"/>
          <p:cNvSpPr>
            <a:spLocks noChangeArrowheads="1"/>
          </p:cNvSpPr>
          <p:nvPr/>
        </p:nvSpPr>
        <p:spPr bwMode="auto">
          <a:xfrm>
            <a:off x="152400" y="2057400"/>
            <a:ext cx="8991600" cy="11430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Fisher, </a:t>
            </a:r>
            <a:r>
              <a:rPr lang="en-US" b="0" dirty="0" err="1">
                <a:latin typeface="Calibri"/>
                <a:ea typeface="Osaka" pitchFamily="-1" charset="-128"/>
                <a:cs typeface="Osaka" pitchFamily="-1" charset="-128"/>
              </a:rPr>
              <a:t>Klingler</a:t>
            </a:r>
            <a:r>
              <a:rPr lang="en-US" b="0" dirty="0">
                <a:latin typeface="Calibri"/>
                <a:ea typeface="Osaka" pitchFamily="-1" charset="-128"/>
                <a:cs typeface="Osaka" pitchFamily="-1" charset="-128"/>
              </a:rPr>
              <a:t>, &amp; Song (2006)</a:t>
            </a:r>
            <a:endParaRPr lang="en-US" b="0" dirty="0">
              <a:solidFill>
                <a:srgbClr val="1A1818"/>
              </a:solidFill>
              <a:latin typeface="Helvetica" pitchFamily="-1" charset="0"/>
            </a:endParaRPr>
          </a:p>
        </p:txBody>
      </p:sp>
      <p:pic>
        <p:nvPicPr>
          <p:cNvPr id="1055749" name="Picture 5"/>
          <p:cNvPicPr>
            <a:picLocks noChangeAspect="1" noChangeArrowheads="1"/>
          </p:cNvPicPr>
          <p:nvPr/>
        </p:nvPicPr>
        <p:blipFill>
          <a:blip r:embed="rId3"/>
          <a:srcRect/>
          <a:stretch>
            <a:fillRect/>
          </a:stretch>
        </p:blipFill>
        <p:spPr bwMode="auto">
          <a:xfrm>
            <a:off x="3886200" y="2514600"/>
            <a:ext cx="5029200" cy="4149725"/>
          </a:xfrm>
          <a:prstGeom prst="rect">
            <a:avLst/>
          </a:prstGeom>
          <a:noFill/>
          <a:ln w="9525">
            <a:noFill/>
            <a:miter lim="800000"/>
            <a:headEnd/>
            <a:tailEnd/>
          </a:ln>
          <a:effectLst/>
        </p:spPr>
      </p:pic>
      <p:pic>
        <p:nvPicPr>
          <p:cNvPr id="1055750" name="Picture 6"/>
          <p:cNvPicPr>
            <a:picLocks noChangeAspect="1" noChangeArrowheads="1"/>
          </p:cNvPicPr>
          <p:nvPr/>
        </p:nvPicPr>
        <p:blipFill>
          <a:blip r:embed="rId4"/>
          <a:srcRect/>
          <a:stretch>
            <a:fillRect/>
          </a:stretch>
        </p:blipFill>
        <p:spPr bwMode="auto">
          <a:xfrm>
            <a:off x="381000" y="2514600"/>
            <a:ext cx="3505200" cy="1962150"/>
          </a:xfrm>
          <a:prstGeom prst="rect">
            <a:avLst/>
          </a:prstGeom>
          <a:noFill/>
          <a:ln w="9525">
            <a:noFill/>
            <a:miter lim="800000"/>
            <a:headEnd/>
            <a:tailEnd/>
          </a:ln>
          <a:effectLst/>
        </p:spPr>
      </p:pic>
      <p:sp>
        <p:nvSpPr>
          <p:cNvPr id="1055752" name="Rectangle 8"/>
          <p:cNvSpPr>
            <a:spLocks noChangeArrowheads="1"/>
          </p:cNvSpPr>
          <p:nvPr/>
        </p:nvSpPr>
        <p:spPr bwMode="auto">
          <a:xfrm>
            <a:off x="3810000" y="4419600"/>
            <a:ext cx="5105400" cy="22860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
        <p:nvSpPr>
          <p:cNvPr id="1055753" name="Text Box 9"/>
          <p:cNvSpPr txBox="1">
            <a:spLocks noChangeArrowheads="1"/>
          </p:cNvSpPr>
          <p:nvPr/>
        </p:nvSpPr>
        <p:spPr bwMode="auto">
          <a:xfrm>
            <a:off x="517525" y="5153025"/>
            <a:ext cx="3725599"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Noun context: This is </a:t>
            </a:r>
            <a:r>
              <a:rPr lang="en-US" b="0" dirty="0" err="1">
                <a:solidFill>
                  <a:schemeClr val="hlink"/>
                </a:solidFill>
                <a:latin typeface="Calibri"/>
              </a:rPr>
              <a:t>acorp</a:t>
            </a:r>
            <a:r>
              <a:rPr lang="en-US" b="0" dirty="0">
                <a:latin typeface="Calibri"/>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85800" y="685800"/>
            <a:ext cx="8229600" cy="1143000"/>
          </a:xfrm>
          <a:prstGeom prst="rect">
            <a:avLst/>
          </a:prstGeom>
          <a:noFill/>
          <a:ln w="9525">
            <a:noFill/>
            <a:miter lim="800000"/>
            <a:headEnd/>
            <a:tailEnd/>
          </a:ln>
          <a:effectLst/>
        </p:spPr>
        <p:txBody>
          <a:bodyPr anchor="ctr">
            <a:prstTxWarp prst="textNoShape">
              <a:avLst/>
            </a:prstTxWarp>
          </a:bodyPr>
          <a:lstStyle/>
          <a:p>
            <a:pPr eaLnBrk="1" hangingPunct="1"/>
            <a:r>
              <a:rPr lang="en-US" sz="4000" dirty="0">
                <a:solidFill>
                  <a:schemeClr val="tx2"/>
                </a:solidFill>
                <a:latin typeface="Calibri"/>
              </a:rPr>
              <a:t>What does “</a:t>
            </a:r>
            <a:r>
              <a:rPr lang="en-US" sz="4000" dirty="0" err="1">
                <a:solidFill>
                  <a:schemeClr val="tx2"/>
                </a:solidFill>
                <a:latin typeface="Calibri"/>
              </a:rPr>
              <a:t>gavagai</a:t>
            </a:r>
            <a:r>
              <a:rPr lang="en-US" sz="4000" dirty="0">
                <a:solidFill>
                  <a:schemeClr val="tx2"/>
                </a:solidFill>
                <a:latin typeface="Calibri"/>
              </a:rPr>
              <a:t>” mean?</a:t>
            </a:r>
            <a:br>
              <a:rPr lang="en-US" sz="4000" dirty="0">
                <a:solidFill>
                  <a:schemeClr val="tx2"/>
                </a:solidFill>
                <a:latin typeface="Calibri"/>
              </a:rPr>
            </a:br>
            <a:endParaRPr lang="en-US" sz="4000" dirty="0">
              <a:solidFill>
                <a:schemeClr val="tx2"/>
              </a:solidFill>
              <a:latin typeface="Calibri"/>
            </a:endParaRPr>
          </a:p>
        </p:txBody>
      </p:sp>
      <p:sp>
        <p:nvSpPr>
          <p:cNvPr id="5" name="Cloud"/>
          <p:cNvSpPr>
            <a:spLocks noChangeAspect="1" noEditPoints="1" noChangeArrowheads="1"/>
          </p:cNvSpPr>
          <p:nvPr/>
        </p:nvSpPr>
        <p:spPr bwMode="auto">
          <a:xfrm>
            <a:off x="2971800" y="1828800"/>
            <a:ext cx="3278188" cy="21971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CC"/>
          </a:solidFill>
          <a:ln w="9525">
            <a:solidFill>
              <a:srgbClr val="000000"/>
            </a:solidFill>
            <a:miter lim="800000"/>
            <a:headEnd/>
            <a:tailEnd/>
          </a:ln>
          <a:effectLst>
            <a:outerShdw blurRad="63500" dist="107763" dir="2700000" algn="ctr" rotWithShape="0">
              <a:srgbClr val="000000">
                <a:alpha val="74998"/>
              </a:srgbClr>
            </a:outerShdw>
          </a:effectLst>
        </p:spPr>
        <p:txBody>
          <a:bodyPr>
            <a:prstTxWarp prst="textNoShape">
              <a:avLst/>
            </a:prstTxWarp>
          </a:bodyPr>
          <a:lstStyle/>
          <a:p>
            <a:pPr>
              <a:defRPr/>
            </a:pPr>
            <a:endParaRPr lang="en-US" dirty="0">
              <a:latin typeface="Calibri"/>
              <a:ea typeface="ＭＳ Ｐゴシック" charset="-128"/>
              <a:cs typeface="ＭＳ Ｐゴシック" charset="-128"/>
            </a:endParaRPr>
          </a:p>
        </p:txBody>
      </p:sp>
      <p:graphicFrame>
        <p:nvGraphicFramePr>
          <p:cNvPr id="949252" name="Object 1028"/>
          <p:cNvGraphicFramePr>
            <a:graphicFrameLocks noChangeAspect="1"/>
          </p:cNvGraphicFramePr>
          <p:nvPr/>
        </p:nvGraphicFramePr>
        <p:xfrm>
          <a:off x="3706813" y="2387600"/>
          <a:ext cx="609600" cy="703263"/>
        </p:xfrm>
        <a:graphic>
          <a:graphicData uri="http://schemas.openxmlformats.org/presentationml/2006/ole">
            <mc:AlternateContent xmlns:mc="http://schemas.openxmlformats.org/markup-compatibility/2006">
              <mc:Choice xmlns:v="urn:schemas-microsoft-com:vml" Requires="v">
                <p:oleObj spid="_x0000_s949267" name="Clip" r:id="rId4" imgW="1003680" imgH="1074960" progId="MS_ClipArt_Gallery.2">
                  <p:embed/>
                </p:oleObj>
              </mc:Choice>
              <mc:Fallback>
                <p:oleObj name="Clip" r:id="rId4" imgW="1003680" imgH="1074960" progId="MS_ClipArt_Gallery.2">
                  <p:embed/>
                  <p:pic>
                    <p:nvPicPr>
                      <p:cNvPr id="0" name="Picture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6813" y="2387600"/>
                        <a:ext cx="609600" cy="703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49253" name="Group 3"/>
          <p:cNvGrpSpPr>
            <a:grpSpLocks/>
          </p:cNvGrpSpPr>
          <p:nvPr/>
        </p:nvGrpSpPr>
        <p:grpSpPr bwMode="auto">
          <a:xfrm>
            <a:off x="4618038" y="2343150"/>
            <a:ext cx="969962" cy="1274763"/>
            <a:chOff x="3008" y="1223"/>
            <a:chExt cx="1707" cy="2084"/>
          </a:xfrm>
        </p:grpSpPr>
        <p:sp>
          <p:nvSpPr>
            <p:cNvPr id="949254" name="Freeform 4"/>
            <p:cNvSpPr>
              <a:spLocks/>
            </p:cNvSpPr>
            <p:nvPr/>
          </p:nvSpPr>
          <p:spPr bwMode="auto">
            <a:xfrm flipH="1">
              <a:off x="3744" y="1223"/>
              <a:ext cx="496" cy="481"/>
            </a:xfrm>
            <a:custGeom>
              <a:avLst/>
              <a:gdLst>
                <a:gd name="T0" fmla="*/ 102 w 496"/>
                <a:gd name="T1" fmla="*/ 22 h 481"/>
                <a:gd name="T2" fmla="*/ 157 w 496"/>
                <a:gd name="T3" fmla="*/ 0 h 481"/>
                <a:gd name="T4" fmla="*/ 197 w 496"/>
                <a:gd name="T5" fmla="*/ 16 h 481"/>
                <a:gd name="T6" fmla="*/ 239 w 496"/>
                <a:gd name="T7" fmla="*/ 68 h 481"/>
                <a:gd name="T8" fmla="*/ 266 w 496"/>
                <a:gd name="T9" fmla="*/ 143 h 481"/>
                <a:gd name="T10" fmla="*/ 269 w 496"/>
                <a:gd name="T11" fmla="*/ 196 h 481"/>
                <a:gd name="T12" fmla="*/ 272 w 496"/>
                <a:gd name="T13" fmla="*/ 265 h 481"/>
                <a:gd name="T14" fmla="*/ 450 w 496"/>
                <a:gd name="T15" fmla="*/ 262 h 481"/>
                <a:gd name="T16" fmla="*/ 496 w 496"/>
                <a:gd name="T17" fmla="*/ 272 h 481"/>
                <a:gd name="T18" fmla="*/ 490 w 496"/>
                <a:gd name="T19" fmla="*/ 304 h 481"/>
                <a:gd name="T20" fmla="*/ 395 w 496"/>
                <a:gd name="T21" fmla="*/ 291 h 481"/>
                <a:gd name="T22" fmla="*/ 269 w 496"/>
                <a:gd name="T23" fmla="*/ 311 h 481"/>
                <a:gd name="T24" fmla="*/ 243 w 496"/>
                <a:gd name="T25" fmla="*/ 379 h 481"/>
                <a:gd name="T26" fmla="*/ 207 w 496"/>
                <a:gd name="T27" fmla="*/ 438 h 481"/>
                <a:gd name="T28" fmla="*/ 164 w 496"/>
                <a:gd name="T29" fmla="*/ 461 h 481"/>
                <a:gd name="T30" fmla="*/ 118 w 496"/>
                <a:gd name="T31" fmla="*/ 481 h 481"/>
                <a:gd name="T32" fmla="*/ 85 w 496"/>
                <a:gd name="T33" fmla="*/ 468 h 481"/>
                <a:gd name="T34" fmla="*/ 39 w 496"/>
                <a:gd name="T35" fmla="*/ 415 h 481"/>
                <a:gd name="T36" fmla="*/ 7 w 496"/>
                <a:gd name="T37" fmla="*/ 350 h 481"/>
                <a:gd name="T38" fmla="*/ 0 w 496"/>
                <a:gd name="T39" fmla="*/ 295 h 481"/>
                <a:gd name="T40" fmla="*/ 17 w 496"/>
                <a:gd name="T41" fmla="*/ 182 h 481"/>
                <a:gd name="T42" fmla="*/ 56 w 496"/>
                <a:gd name="T43" fmla="*/ 98 h 481"/>
                <a:gd name="T44" fmla="*/ 85 w 496"/>
                <a:gd name="T45" fmla="*/ 49 h 481"/>
                <a:gd name="T46" fmla="*/ 121 w 496"/>
                <a:gd name="T47" fmla="*/ 19 h 481"/>
                <a:gd name="T48" fmla="*/ 102 w 496"/>
                <a:gd name="T49" fmla="*/ 22 h 4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481"/>
                <a:gd name="T77" fmla="*/ 496 w 496"/>
                <a:gd name="T78" fmla="*/ 481 h 4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481">
                  <a:moveTo>
                    <a:pt x="102" y="22"/>
                  </a:moveTo>
                  <a:lnTo>
                    <a:pt x="157" y="0"/>
                  </a:lnTo>
                  <a:lnTo>
                    <a:pt x="197" y="16"/>
                  </a:lnTo>
                  <a:lnTo>
                    <a:pt x="239" y="68"/>
                  </a:lnTo>
                  <a:lnTo>
                    <a:pt x="266" y="143"/>
                  </a:lnTo>
                  <a:lnTo>
                    <a:pt x="269" y="196"/>
                  </a:lnTo>
                  <a:lnTo>
                    <a:pt x="272" y="265"/>
                  </a:lnTo>
                  <a:lnTo>
                    <a:pt x="450" y="262"/>
                  </a:lnTo>
                  <a:lnTo>
                    <a:pt x="496" y="272"/>
                  </a:lnTo>
                  <a:lnTo>
                    <a:pt x="490" y="304"/>
                  </a:lnTo>
                  <a:lnTo>
                    <a:pt x="395" y="291"/>
                  </a:lnTo>
                  <a:lnTo>
                    <a:pt x="269" y="311"/>
                  </a:lnTo>
                  <a:lnTo>
                    <a:pt x="243" y="379"/>
                  </a:lnTo>
                  <a:lnTo>
                    <a:pt x="207" y="438"/>
                  </a:lnTo>
                  <a:lnTo>
                    <a:pt x="164" y="461"/>
                  </a:lnTo>
                  <a:lnTo>
                    <a:pt x="118" y="481"/>
                  </a:lnTo>
                  <a:lnTo>
                    <a:pt x="85" y="468"/>
                  </a:lnTo>
                  <a:lnTo>
                    <a:pt x="39" y="415"/>
                  </a:lnTo>
                  <a:lnTo>
                    <a:pt x="7" y="350"/>
                  </a:lnTo>
                  <a:lnTo>
                    <a:pt x="0" y="295"/>
                  </a:lnTo>
                  <a:lnTo>
                    <a:pt x="17" y="182"/>
                  </a:lnTo>
                  <a:lnTo>
                    <a:pt x="56" y="98"/>
                  </a:lnTo>
                  <a:lnTo>
                    <a:pt x="85" y="49"/>
                  </a:lnTo>
                  <a:lnTo>
                    <a:pt x="121" y="19"/>
                  </a:lnTo>
                  <a:lnTo>
                    <a:pt x="102" y="22"/>
                  </a:lnTo>
                  <a:close/>
                </a:path>
              </a:pathLst>
            </a:custGeom>
            <a:solidFill>
              <a:srgbClr val="000000"/>
            </a:solidFill>
            <a:ln w="9525">
              <a:solidFill>
                <a:schemeClr val="tx2"/>
              </a:solidFill>
              <a:round/>
              <a:headEnd/>
              <a:tailEnd/>
            </a:ln>
          </p:spPr>
          <p:txBody>
            <a:bodyPr>
              <a:prstTxWarp prst="textNoShape">
                <a:avLst/>
              </a:prstTxWarp>
            </a:bodyPr>
            <a:lstStyle/>
            <a:p>
              <a:endParaRPr lang="en-US" dirty="0">
                <a:latin typeface="Calibri"/>
              </a:endParaRPr>
            </a:p>
          </p:txBody>
        </p:sp>
        <p:sp>
          <p:nvSpPr>
            <p:cNvPr id="949255" name="Freeform 5"/>
            <p:cNvSpPr>
              <a:spLocks/>
            </p:cNvSpPr>
            <p:nvPr/>
          </p:nvSpPr>
          <p:spPr bwMode="auto">
            <a:xfrm flipH="1">
              <a:off x="3008" y="1684"/>
              <a:ext cx="1015" cy="179"/>
            </a:xfrm>
            <a:custGeom>
              <a:avLst/>
              <a:gdLst>
                <a:gd name="T0" fmla="*/ 0 w 1015"/>
                <a:gd name="T1" fmla="*/ 114 h 179"/>
                <a:gd name="T2" fmla="*/ 85 w 1015"/>
                <a:gd name="T3" fmla="*/ 85 h 179"/>
                <a:gd name="T4" fmla="*/ 267 w 1015"/>
                <a:gd name="T5" fmla="*/ 72 h 179"/>
                <a:gd name="T6" fmla="*/ 417 w 1015"/>
                <a:gd name="T7" fmla="*/ 59 h 179"/>
                <a:gd name="T8" fmla="*/ 585 w 1015"/>
                <a:gd name="T9" fmla="*/ 33 h 179"/>
                <a:gd name="T10" fmla="*/ 709 w 1015"/>
                <a:gd name="T11" fmla="*/ 29 h 179"/>
                <a:gd name="T12" fmla="*/ 874 w 1015"/>
                <a:gd name="T13" fmla="*/ 10 h 179"/>
                <a:gd name="T14" fmla="*/ 1012 w 1015"/>
                <a:gd name="T15" fmla="*/ 0 h 179"/>
                <a:gd name="T16" fmla="*/ 1015 w 1015"/>
                <a:gd name="T17" fmla="*/ 20 h 179"/>
                <a:gd name="T18" fmla="*/ 982 w 1015"/>
                <a:gd name="T19" fmla="*/ 46 h 179"/>
                <a:gd name="T20" fmla="*/ 858 w 1015"/>
                <a:gd name="T21" fmla="*/ 46 h 179"/>
                <a:gd name="T22" fmla="*/ 868 w 1015"/>
                <a:gd name="T23" fmla="*/ 78 h 179"/>
                <a:gd name="T24" fmla="*/ 851 w 1015"/>
                <a:gd name="T25" fmla="*/ 117 h 179"/>
                <a:gd name="T26" fmla="*/ 818 w 1015"/>
                <a:gd name="T27" fmla="*/ 143 h 179"/>
                <a:gd name="T28" fmla="*/ 766 w 1015"/>
                <a:gd name="T29" fmla="*/ 143 h 179"/>
                <a:gd name="T30" fmla="*/ 722 w 1015"/>
                <a:gd name="T31" fmla="*/ 130 h 179"/>
                <a:gd name="T32" fmla="*/ 706 w 1015"/>
                <a:gd name="T33" fmla="*/ 88 h 179"/>
                <a:gd name="T34" fmla="*/ 706 w 1015"/>
                <a:gd name="T35" fmla="*/ 62 h 179"/>
                <a:gd name="T36" fmla="*/ 588 w 1015"/>
                <a:gd name="T37" fmla="*/ 65 h 179"/>
                <a:gd name="T38" fmla="*/ 539 w 1015"/>
                <a:gd name="T39" fmla="*/ 78 h 179"/>
                <a:gd name="T40" fmla="*/ 440 w 1015"/>
                <a:gd name="T41" fmla="*/ 104 h 179"/>
                <a:gd name="T42" fmla="*/ 299 w 1015"/>
                <a:gd name="T43" fmla="*/ 121 h 179"/>
                <a:gd name="T44" fmla="*/ 181 w 1015"/>
                <a:gd name="T45" fmla="*/ 124 h 179"/>
                <a:gd name="T46" fmla="*/ 102 w 1015"/>
                <a:gd name="T47" fmla="*/ 140 h 179"/>
                <a:gd name="T48" fmla="*/ 30 w 1015"/>
                <a:gd name="T49" fmla="*/ 179 h 179"/>
                <a:gd name="T50" fmla="*/ 0 w 1015"/>
                <a:gd name="T51" fmla="*/ 140 h 179"/>
                <a:gd name="T52" fmla="*/ 20 w 1015"/>
                <a:gd name="T53" fmla="*/ 104 h 179"/>
                <a:gd name="T54" fmla="*/ 36 w 1015"/>
                <a:gd name="T55" fmla="*/ 95 h 179"/>
                <a:gd name="T56" fmla="*/ 0 w 1015"/>
                <a:gd name="T57" fmla="*/ 114 h 1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15"/>
                <a:gd name="T88" fmla="*/ 0 h 179"/>
                <a:gd name="T89" fmla="*/ 1015 w 1015"/>
                <a:gd name="T90" fmla="*/ 179 h 1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15" h="179">
                  <a:moveTo>
                    <a:pt x="0" y="114"/>
                  </a:moveTo>
                  <a:lnTo>
                    <a:pt x="85" y="85"/>
                  </a:lnTo>
                  <a:lnTo>
                    <a:pt x="267" y="72"/>
                  </a:lnTo>
                  <a:lnTo>
                    <a:pt x="417" y="59"/>
                  </a:lnTo>
                  <a:lnTo>
                    <a:pt x="585" y="33"/>
                  </a:lnTo>
                  <a:lnTo>
                    <a:pt x="709" y="29"/>
                  </a:lnTo>
                  <a:lnTo>
                    <a:pt x="874" y="10"/>
                  </a:lnTo>
                  <a:lnTo>
                    <a:pt x="1012" y="0"/>
                  </a:lnTo>
                  <a:lnTo>
                    <a:pt x="1015" y="20"/>
                  </a:lnTo>
                  <a:lnTo>
                    <a:pt x="982" y="46"/>
                  </a:lnTo>
                  <a:lnTo>
                    <a:pt x="858" y="46"/>
                  </a:lnTo>
                  <a:lnTo>
                    <a:pt x="868" y="78"/>
                  </a:lnTo>
                  <a:lnTo>
                    <a:pt x="851" y="117"/>
                  </a:lnTo>
                  <a:lnTo>
                    <a:pt x="818" y="143"/>
                  </a:lnTo>
                  <a:lnTo>
                    <a:pt x="766" y="143"/>
                  </a:lnTo>
                  <a:lnTo>
                    <a:pt x="722" y="130"/>
                  </a:lnTo>
                  <a:lnTo>
                    <a:pt x="706" y="88"/>
                  </a:lnTo>
                  <a:lnTo>
                    <a:pt x="706" y="62"/>
                  </a:lnTo>
                  <a:lnTo>
                    <a:pt x="588" y="65"/>
                  </a:lnTo>
                  <a:lnTo>
                    <a:pt x="539" y="78"/>
                  </a:lnTo>
                  <a:lnTo>
                    <a:pt x="440" y="104"/>
                  </a:lnTo>
                  <a:lnTo>
                    <a:pt x="299" y="121"/>
                  </a:lnTo>
                  <a:lnTo>
                    <a:pt x="181" y="124"/>
                  </a:lnTo>
                  <a:lnTo>
                    <a:pt x="102" y="140"/>
                  </a:lnTo>
                  <a:lnTo>
                    <a:pt x="30" y="179"/>
                  </a:lnTo>
                  <a:lnTo>
                    <a:pt x="0" y="140"/>
                  </a:lnTo>
                  <a:lnTo>
                    <a:pt x="20" y="104"/>
                  </a:lnTo>
                  <a:lnTo>
                    <a:pt x="36" y="95"/>
                  </a:lnTo>
                  <a:lnTo>
                    <a:pt x="0" y="114"/>
                  </a:lnTo>
                  <a:close/>
                </a:path>
              </a:pathLst>
            </a:custGeom>
            <a:solidFill>
              <a:srgbClr val="000000"/>
            </a:solidFill>
            <a:ln w="9525">
              <a:solidFill>
                <a:schemeClr val="tx2"/>
              </a:solidFill>
              <a:round/>
              <a:headEnd/>
              <a:tailEnd/>
            </a:ln>
          </p:spPr>
          <p:txBody>
            <a:bodyPr>
              <a:prstTxWarp prst="textNoShape">
                <a:avLst/>
              </a:prstTxWarp>
            </a:bodyPr>
            <a:lstStyle/>
            <a:p>
              <a:endParaRPr lang="en-US" dirty="0">
                <a:latin typeface="Calibri"/>
              </a:endParaRPr>
            </a:p>
          </p:txBody>
        </p:sp>
        <p:sp>
          <p:nvSpPr>
            <p:cNvPr id="949256" name="Freeform 6"/>
            <p:cNvSpPr>
              <a:spLocks/>
            </p:cNvSpPr>
            <p:nvPr/>
          </p:nvSpPr>
          <p:spPr bwMode="auto">
            <a:xfrm flipH="1">
              <a:off x="3944" y="1725"/>
              <a:ext cx="396" cy="825"/>
            </a:xfrm>
            <a:custGeom>
              <a:avLst/>
              <a:gdLst>
                <a:gd name="T0" fmla="*/ 176 w 396"/>
                <a:gd name="T1" fmla="*/ 0 h 825"/>
                <a:gd name="T2" fmla="*/ 225 w 396"/>
                <a:gd name="T3" fmla="*/ 9 h 825"/>
                <a:gd name="T4" fmla="*/ 284 w 396"/>
                <a:gd name="T5" fmla="*/ 9 h 825"/>
                <a:gd name="T6" fmla="*/ 363 w 396"/>
                <a:gd name="T7" fmla="*/ 48 h 825"/>
                <a:gd name="T8" fmla="*/ 392 w 396"/>
                <a:gd name="T9" fmla="*/ 127 h 825"/>
                <a:gd name="T10" fmla="*/ 396 w 396"/>
                <a:gd name="T11" fmla="*/ 235 h 825"/>
                <a:gd name="T12" fmla="*/ 366 w 396"/>
                <a:gd name="T13" fmla="*/ 356 h 825"/>
                <a:gd name="T14" fmla="*/ 314 w 396"/>
                <a:gd name="T15" fmla="*/ 471 h 825"/>
                <a:gd name="T16" fmla="*/ 275 w 396"/>
                <a:gd name="T17" fmla="*/ 569 h 825"/>
                <a:gd name="T18" fmla="*/ 235 w 396"/>
                <a:gd name="T19" fmla="*/ 706 h 825"/>
                <a:gd name="T20" fmla="*/ 189 w 396"/>
                <a:gd name="T21" fmla="*/ 788 h 825"/>
                <a:gd name="T22" fmla="*/ 131 w 396"/>
                <a:gd name="T23" fmla="*/ 825 h 825"/>
                <a:gd name="T24" fmla="*/ 81 w 396"/>
                <a:gd name="T25" fmla="*/ 825 h 825"/>
                <a:gd name="T26" fmla="*/ 23 w 396"/>
                <a:gd name="T27" fmla="*/ 788 h 825"/>
                <a:gd name="T28" fmla="*/ 0 w 396"/>
                <a:gd name="T29" fmla="*/ 735 h 825"/>
                <a:gd name="T30" fmla="*/ 0 w 396"/>
                <a:gd name="T31" fmla="*/ 650 h 825"/>
                <a:gd name="T32" fmla="*/ 32 w 396"/>
                <a:gd name="T33" fmla="*/ 539 h 825"/>
                <a:gd name="T34" fmla="*/ 59 w 396"/>
                <a:gd name="T35" fmla="*/ 386 h 825"/>
                <a:gd name="T36" fmla="*/ 68 w 396"/>
                <a:gd name="T37" fmla="*/ 195 h 825"/>
                <a:gd name="T38" fmla="*/ 52 w 396"/>
                <a:gd name="T39" fmla="*/ 52 h 825"/>
                <a:gd name="T40" fmla="*/ 101 w 396"/>
                <a:gd name="T41" fmla="*/ 3 h 825"/>
                <a:gd name="T42" fmla="*/ 176 w 396"/>
                <a:gd name="T43" fmla="*/ 0 h 8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6"/>
                <a:gd name="T67" fmla="*/ 0 h 825"/>
                <a:gd name="T68" fmla="*/ 396 w 396"/>
                <a:gd name="T69" fmla="*/ 825 h 8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6" h="825">
                  <a:moveTo>
                    <a:pt x="176" y="0"/>
                  </a:moveTo>
                  <a:lnTo>
                    <a:pt x="225" y="9"/>
                  </a:lnTo>
                  <a:lnTo>
                    <a:pt x="284" y="9"/>
                  </a:lnTo>
                  <a:lnTo>
                    <a:pt x="363" y="48"/>
                  </a:lnTo>
                  <a:lnTo>
                    <a:pt x="392" y="127"/>
                  </a:lnTo>
                  <a:lnTo>
                    <a:pt x="396" y="235"/>
                  </a:lnTo>
                  <a:lnTo>
                    <a:pt x="366" y="356"/>
                  </a:lnTo>
                  <a:lnTo>
                    <a:pt x="314" y="471"/>
                  </a:lnTo>
                  <a:lnTo>
                    <a:pt x="275" y="569"/>
                  </a:lnTo>
                  <a:lnTo>
                    <a:pt x="235" y="706"/>
                  </a:lnTo>
                  <a:lnTo>
                    <a:pt x="189" y="788"/>
                  </a:lnTo>
                  <a:lnTo>
                    <a:pt x="131" y="825"/>
                  </a:lnTo>
                  <a:lnTo>
                    <a:pt x="81" y="825"/>
                  </a:lnTo>
                  <a:lnTo>
                    <a:pt x="23" y="788"/>
                  </a:lnTo>
                  <a:lnTo>
                    <a:pt x="0" y="735"/>
                  </a:lnTo>
                  <a:lnTo>
                    <a:pt x="0" y="650"/>
                  </a:lnTo>
                  <a:lnTo>
                    <a:pt x="32" y="539"/>
                  </a:lnTo>
                  <a:lnTo>
                    <a:pt x="59" y="386"/>
                  </a:lnTo>
                  <a:lnTo>
                    <a:pt x="68" y="195"/>
                  </a:lnTo>
                  <a:lnTo>
                    <a:pt x="52" y="52"/>
                  </a:lnTo>
                  <a:lnTo>
                    <a:pt x="101" y="3"/>
                  </a:lnTo>
                  <a:lnTo>
                    <a:pt x="176" y="0"/>
                  </a:lnTo>
                  <a:close/>
                </a:path>
              </a:pathLst>
            </a:custGeom>
            <a:solidFill>
              <a:srgbClr val="000000"/>
            </a:solidFill>
            <a:ln w="9525">
              <a:solidFill>
                <a:schemeClr val="tx2"/>
              </a:solidFill>
              <a:round/>
              <a:headEnd/>
              <a:tailEnd/>
            </a:ln>
          </p:spPr>
          <p:txBody>
            <a:bodyPr>
              <a:prstTxWarp prst="textNoShape">
                <a:avLst/>
              </a:prstTxWarp>
            </a:bodyPr>
            <a:lstStyle/>
            <a:p>
              <a:endParaRPr lang="en-US" dirty="0">
                <a:latin typeface="Calibri"/>
              </a:endParaRPr>
            </a:p>
          </p:txBody>
        </p:sp>
        <p:sp>
          <p:nvSpPr>
            <p:cNvPr id="949257" name="Freeform 7"/>
            <p:cNvSpPr>
              <a:spLocks/>
            </p:cNvSpPr>
            <p:nvPr/>
          </p:nvSpPr>
          <p:spPr bwMode="auto">
            <a:xfrm flipH="1">
              <a:off x="4241" y="1759"/>
              <a:ext cx="453" cy="737"/>
            </a:xfrm>
            <a:custGeom>
              <a:avLst/>
              <a:gdLst>
                <a:gd name="T0" fmla="*/ 345 w 453"/>
                <a:gd name="T1" fmla="*/ 29 h 737"/>
                <a:gd name="T2" fmla="*/ 394 w 453"/>
                <a:gd name="T3" fmla="*/ 0 h 737"/>
                <a:gd name="T4" fmla="*/ 430 w 453"/>
                <a:gd name="T5" fmla="*/ 0 h 737"/>
                <a:gd name="T6" fmla="*/ 453 w 453"/>
                <a:gd name="T7" fmla="*/ 23 h 737"/>
                <a:gd name="T8" fmla="*/ 440 w 453"/>
                <a:gd name="T9" fmla="*/ 68 h 737"/>
                <a:gd name="T10" fmla="*/ 410 w 453"/>
                <a:gd name="T11" fmla="*/ 98 h 737"/>
                <a:gd name="T12" fmla="*/ 355 w 453"/>
                <a:gd name="T13" fmla="*/ 127 h 737"/>
                <a:gd name="T14" fmla="*/ 246 w 453"/>
                <a:gd name="T15" fmla="*/ 170 h 737"/>
                <a:gd name="T16" fmla="*/ 108 w 453"/>
                <a:gd name="T17" fmla="*/ 246 h 737"/>
                <a:gd name="T18" fmla="*/ 56 w 453"/>
                <a:gd name="T19" fmla="*/ 249 h 737"/>
                <a:gd name="T20" fmla="*/ 85 w 453"/>
                <a:gd name="T21" fmla="*/ 318 h 737"/>
                <a:gd name="T22" fmla="*/ 144 w 453"/>
                <a:gd name="T23" fmla="*/ 393 h 737"/>
                <a:gd name="T24" fmla="*/ 193 w 453"/>
                <a:gd name="T25" fmla="*/ 485 h 737"/>
                <a:gd name="T26" fmla="*/ 213 w 453"/>
                <a:gd name="T27" fmla="*/ 580 h 737"/>
                <a:gd name="T28" fmla="*/ 203 w 453"/>
                <a:gd name="T29" fmla="*/ 609 h 737"/>
                <a:gd name="T30" fmla="*/ 174 w 453"/>
                <a:gd name="T31" fmla="*/ 629 h 737"/>
                <a:gd name="T32" fmla="*/ 134 w 453"/>
                <a:gd name="T33" fmla="*/ 642 h 737"/>
                <a:gd name="T34" fmla="*/ 95 w 453"/>
                <a:gd name="T35" fmla="*/ 671 h 737"/>
                <a:gd name="T36" fmla="*/ 79 w 453"/>
                <a:gd name="T37" fmla="*/ 701 h 737"/>
                <a:gd name="T38" fmla="*/ 69 w 453"/>
                <a:gd name="T39" fmla="*/ 737 h 737"/>
                <a:gd name="T40" fmla="*/ 39 w 453"/>
                <a:gd name="T41" fmla="*/ 737 h 737"/>
                <a:gd name="T42" fmla="*/ 29 w 453"/>
                <a:gd name="T43" fmla="*/ 710 h 737"/>
                <a:gd name="T44" fmla="*/ 49 w 453"/>
                <a:gd name="T45" fmla="*/ 668 h 737"/>
                <a:gd name="T46" fmla="*/ 105 w 453"/>
                <a:gd name="T47" fmla="*/ 639 h 737"/>
                <a:gd name="T48" fmla="*/ 138 w 453"/>
                <a:gd name="T49" fmla="*/ 609 h 737"/>
                <a:gd name="T50" fmla="*/ 167 w 453"/>
                <a:gd name="T51" fmla="*/ 593 h 737"/>
                <a:gd name="T52" fmla="*/ 177 w 453"/>
                <a:gd name="T53" fmla="*/ 563 h 737"/>
                <a:gd name="T54" fmla="*/ 164 w 453"/>
                <a:gd name="T55" fmla="*/ 485 h 737"/>
                <a:gd name="T56" fmla="*/ 118 w 453"/>
                <a:gd name="T57" fmla="*/ 426 h 737"/>
                <a:gd name="T58" fmla="*/ 79 w 453"/>
                <a:gd name="T59" fmla="*/ 374 h 737"/>
                <a:gd name="T60" fmla="*/ 29 w 453"/>
                <a:gd name="T61" fmla="*/ 315 h 737"/>
                <a:gd name="T62" fmla="*/ 0 w 453"/>
                <a:gd name="T63" fmla="*/ 259 h 737"/>
                <a:gd name="T64" fmla="*/ 0 w 453"/>
                <a:gd name="T65" fmla="*/ 225 h 737"/>
                <a:gd name="T66" fmla="*/ 26 w 453"/>
                <a:gd name="T67" fmla="*/ 209 h 737"/>
                <a:gd name="T68" fmla="*/ 128 w 453"/>
                <a:gd name="T69" fmla="*/ 150 h 737"/>
                <a:gd name="T70" fmla="*/ 226 w 453"/>
                <a:gd name="T71" fmla="*/ 98 h 737"/>
                <a:gd name="T72" fmla="*/ 325 w 453"/>
                <a:gd name="T73" fmla="*/ 49 h 737"/>
                <a:gd name="T74" fmla="*/ 345 w 453"/>
                <a:gd name="T75" fmla="*/ 29 h 7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3"/>
                <a:gd name="T115" fmla="*/ 0 h 737"/>
                <a:gd name="T116" fmla="*/ 453 w 453"/>
                <a:gd name="T117" fmla="*/ 737 h 7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3" h="737">
                  <a:moveTo>
                    <a:pt x="345" y="29"/>
                  </a:moveTo>
                  <a:lnTo>
                    <a:pt x="394" y="0"/>
                  </a:lnTo>
                  <a:lnTo>
                    <a:pt x="430" y="0"/>
                  </a:lnTo>
                  <a:lnTo>
                    <a:pt x="453" y="23"/>
                  </a:lnTo>
                  <a:lnTo>
                    <a:pt x="440" y="68"/>
                  </a:lnTo>
                  <a:lnTo>
                    <a:pt x="410" y="98"/>
                  </a:lnTo>
                  <a:lnTo>
                    <a:pt x="355" y="127"/>
                  </a:lnTo>
                  <a:lnTo>
                    <a:pt x="246" y="170"/>
                  </a:lnTo>
                  <a:lnTo>
                    <a:pt x="108" y="246"/>
                  </a:lnTo>
                  <a:lnTo>
                    <a:pt x="56" y="249"/>
                  </a:lnTo>
                  <a:lnTo>
                    <a:pt x="85" y="318"/>
                  </a:lnTo>
                  <a:lnTo>
                    <a:pt x="144" y="393"/>
                  </a:lnTo>
                  <a:lnTo>
                    <a:pt x="193" y="485"/>
                  </a:lnTo>
                  <a:lnTo>
                    <a:pt x="213" y="580"/>
                  </a:lnTo>
                  <a:lnTo>
                    <a:pt x="203" y="609"/>
                  </a:lnTo>
                  <a:lnTo>
                    <a:pt x="174" y="629"/>
                  </a:lnTo>
                  <a:lnTo>
                    <a:pt x="134" y="642"/>
                  </a:lnTo>
                  <a:lnTo>
                    <a:pt x="95" y="671"/>
                  </a:lnTo>
                  <a:lnTo>
                    <a:pt x="79" y="701"/>
                  </a:lnTo>
                  <a:lnTo>
                    <a:pt x="69" y="737"/>
                  </a:lnTo>
                  <a:lnTo>
                    <a:pt x="39" y="737"/>
                  </a:lnTo>
                  <a:lnTo>
                    <a:pt x="29" y="710"/>
                  </a:lnTo>
                  <a:lnTo>
                    <a:pt x="49" y="668"/>
                  </a:lnTo>
                  <a:lnTo>
                    <a:pt x="105" y="639"/>
                  </a:lnTo>
                  <a:lnTo>
                    <a:pt x="138" y="609"/>
                  </a:lnTo>
                  <a:lnTo>
                    <a:pt x="167" y="593"/>
                  </a:lnTo>
                  <a:lnTo>
                    <a:pt x="177" y="563"/>
                  </a:lnTo>
                  <a:lnTo>
                    <a:pt x="164" y="485"/>
                  </a:lnTo>
                  <a:lnTo>
                    <a:pt x="118" y="426"/>
                  </a:lnTo>
                  <a:lnTo>
                    <a:pt x="79" y="374"/>
                  </a:lnTo>
                  <a:lnTo>
                    <a:pt x="29" y="315"/>
                  </a:lnTo>
                  <a:lnTo>
                    <a:pt x="0" y="259"/>
                  </a:lnTo>
                  <a:lnTo>
                    <a:pt x="0" y="225"/>
                  </a:lnTo>
                  <a:lnTo>
                    <a:pt x="26" y="209"/>
                  </a:lnTo>
                  <a:lnTo>
                    <a:pt x="128" y="150"/>
                  </a:lnTo>
                  <a:lnTo>
                    <a:pt x="226" y="98"/>
                  </a:lnTo>
                  <a:lnTo>
                    <a:pt x="325" y="49"/>
                  </a:lnTo>
                  <a:lnTo>
                    <a:pt x="345" y="29"/>
                  </a:lnTo>
                  <a:close/>
                </a:path>
              </a:pathLst>
            </a:custGeom>
            <a:solidFill>
              <a:srgbClr val="000000"/>
            </a:solidFill>
            <a:ln w="9525">
              <a:solidFill>
                <a:schemeClr val="tx2"/>
              </a:solidFill>
              <a:round/>
              <a:headEnd/>
              <a:tailEnd/>
            </a:ln>
          </p:spPr>
          <p:txBody>
            <a:bodyPr>
              <a:prstTxWarp prst="textNoShape">
                <a:avLst/>
              </a:prstTxWarp>
            </a:bodyPr>
            <a:lstStyle/>
            <a:p>
              <a:endParaRPr lang="en-US" dirty="0">
                <a:latin typeface="Calibri"/>
              </a:endParaRPr>
            </a:p>
          </p:txBody>
        </p:sp>
        <p:sp>
          <p:nvSpPr>
            <p:cNvPr id="949258" name="Freeform 8"/>
            <p:cNvSpPr>
              <a:spLocks/>
            </p:cNvSpPr>
            <p:nvPr/>
          </p:nvSpPr>
          <p:spPr bwMode="auto">
            <a:xfrm flipH="1">
              <a:off x="3950" y="2480"/>
              <a:ext cx="301" cy="799"/>
            </a:xfrm>
            <a:custGeom>
              <a:avLst/>
              <a:gdLst>
                <a:gd name="T0" fmla="*/ 56 w 301"/>
                <a:gd name="T1" fmla="*/ 93 h 799"/>
                <a:gd name="T2" fmla="*/ 17 w 301"/>
                <a:gd name="T3" fmla="*/ 40 h 799"/>
                <a:gd name="T4" fmla="*/ 30 w 301"/>
                <a:gd name="T5" fmla="*/ 0 h 799"/>
                <a:gd name="T6" fmla="*/ 69 w 301"/>
                <a:gd name="T7" fmla="*/ 0 h 799"/>
                <a:gd name="T8" fmla="*/ 115 w 301"/>
                <a:gd name="T9" fmla="*/ 43 h 799"/>
                <a:gd name="T10" fmla="*/ 174 w 301"/>
                <a:gd name="T11" fmla="*/ 132 h 799"/>
                <a:gd name="T12" fmla="*/ 207 w 301"/>
                <a:gd name="T13" fmla="*/ 217 h 799"/>
                <a:gd name="T14" fmla="*/ 236 w 301"/>
                <a:gd name="T15" fmla="*/ 299 h 799"/>
                <a:gd name="T16" fmla="*/ 246 w 301"/>
                <a:gd name="T17" fmla="*/ 374 h 799"/>
                <a:gd name="T18" fmla="*/ 243 w 301"/>
                <a:gd name="T19" fmla="*/ 413 h 799"/>
                <a:gd name="T20" fmla="*/ 213 w 301"/>
                <a:gd name="T21" fmla="*/ 462 h 799"/>
                <a:gd name="T22" fmla="*/ 164 w 301"/>
                <a:gd name="T23" fmla="*/ 594 h 799"/>
                <a:gd name="T24" fmla="*/ 108 w 301"/>
                <a:gd name="T25" fmla="*/ 669 h 799"/>
                <a:gd name="T26" fmla="*/ 95 w 301"/>
                <a:gd name="T27" fmla="*/ 702 h 799"/>
                <a:gd name="T28" fmla="*/ 148 w 301"/>
                <a:gd name="T29" fmla="*/ 708 h 799"/>
                <a:gd name="T30" fmla="*/ 216 w 301"/>
                <a:gd name="T31" fmla="*/ 708 h 799"/>
                <a:gd name="T32" fmla="*/ 301 w 301"/>
                <a:gd name="T33" fmla="*/ 737 h 799"/>
                <a:gd name="T34" fmla="*/ 295 w 301"/>
                <a:gd name="T35" fmla="*/ 760 h 799"/>
                <a:gd name="T36" fmla="*/ 282 w 301"/>
                <a:gd name="T37" fmla="*/ 786 h 799"/>
                <a:gd name="T38" fmla="*/ 256 w 301"/>
                <a:gd name="T39" fmla="*/ 799 h 799"/>
                <a:gd name="T40" fmla="*/ 203 w 301"/>
                <a:gd name="T41" fmla="*/ 780 h 799"/>
                <a:gd name="T42" fmla="*/ 148 w 301"/>
                <a:gd name="T43" fmla="*/ 751 h 799"/>
                <a:gd name="T44" fmla="*/ 69 w 301"/>
                <a:gd name="T45" fmla="*/ 747 h 799"/>
                <a:gd name="T46" fmla="*/ 20 w 301"/>
                <a:gd name="T47" fmla="*/ 757 h 799"/>
                <a:gd name="T48" fmla="*/ 0 w 301"/>
                <a:gd name="T49" fmla="*/ 741 h 799"/>
                <a:gd name="T50" fmla="*/ 0 w 301"/>
                <a:gd name="T51" fmla="*/ 718 h 799"/>
                <a:gd name="T52" fmla="*/ 27 w 301"/>
                <a:gd name="T53" fmla="*/ 692 h 799"/>
                <a:gd name="T54" fmla="*/ 69 w 301"/>
                <a:gd name="T55" fmla="*/ 649 h 799"/>
                <a:gd name="T56" fmla="*/ 144 w 301"/>
                <a:gd name="T57" fmla="*/ 540 h 799"/>
                <a:gd name="T58" fmla="*/ 177 w 301"/>
                <a:gd name="T59" fmla="*/ 446 h 799"/>
                <a:gd name="T60" fmla="*/ 187 w 301"/>
                <a:gd name="T61" fmla="*/ 354 h 799"/>
                <a:gd name="T62" fmla="*/ 184 w 301"/>
                <a:gd name="T63" fmla="*/ 305 h 799"/>
                <a:gd name="T64" fmla="*/ 158 w 301"/>
                <a:gd name="T65" fmla="*/ 217 h 799"/>
                <a:gd name="T66" fmla="*/ 89 w 301"/>
                <a:gd name="T67" fmla="*/ 122 h 799"/>
                <a:gd name="T68" fmla="*/ 40 w 301"/>
                <a:gd name="T69" fmla="*/ 73 h 799"/>
                <a:gd name="T70" fmla="*/ 56 w 301"/>
                <a:gd name="T71" fmla="*/ 93 h 7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1"/>
                <a:gd name="T109" fmla="*/ 0 h 799"/>
                <a:gd name="T110" fmla="*/ 301 w 301"/>
                <a:gd name="T111" fmla="*/ 799 h 7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1" h="799">
                  <a:moveTo>
                    <a:pt x="56" y="93"/>
                  </a:moveTo>
                  <a:lnTo>
                    <a:pt x="17" y="40"/>
                  </a:lnTo>
                  <a:lnTo>
                    <a:pt x="30" y="0"/>
                  </a:lnTo>
                  <a:lnTo>
                    <a:pt x="69" y="0"/>
                  </a:lnTo>
                  <a:lnTo>
                    <a:pt x="115" y="43"/>
                  </a:lnTo>
                  <a:lnTo>
                    <a:pt x="174" y="132"/>
                  </a:lnTo>
                  <a:lnTo>
                    <a:pt x="207" y="217"/>
                  </a:lnTo>
                  <a:lnTo>
                    <a:pt x="236" y="299"/>
                  </a:lnTo>
                  <a:lnTo>
                    <a:pt x="246" y="374"/>
                  </a:lnTo>
                  <a:lnTo>
                    <a:pt x="243" y="413"/>
                  </a:lnTo>
                  <a:lnTo>
                    <a:pt x="213" y="462"/>
                  </a:lnTo>
                  <a:lnTo>
                    <a:pt x="164" y="594"/>
                  </a:lnTo>
                  <a:lnTo>
                    <a:pt x="108" y="669"/>
                  </a:lnTo>
                  <a:lnTo>
                    <a:pt x="95" y="702"/>
                  </a:lnTo>
                  <a:lnTo>
                    <a:pt x="148" y="708"/>
                  </a:lnTo>
                  <a:lnTo>
                    <a:pt x="216" y="708"/>
                  </a:lnTo>
                  <a:lnTo>
                    <a:pt x="301" y="737"/>
                  </a:lnTo>
                  <a:lnTo>
                    <a:pt x="295" y="760"/>
                  </a:lnTo>
                  <a:lnTo>
                    <a:pt x="282" y="786"/>
                  </a:lnTo>
                  <a:lnTo>
                    <a:pt x="256" y="799"/>
                  </a:lnTo>
                  <a:lnTo>
                    <a:pt x="203" y="780"/>
                  </a:lnTo>
                  <a:lnTo>
                    <a:pt x="148" y="751"/>
                  </a:lnTo>
                  <a:lnTo>
                    <a:pt x="69" y="747"/>
                  </a:lnTo>
                  <a:lnTo>
                    <a:pt x="20" y="757"/>
                  </a:lnTo>
                  <a:lnTo>
                    <a:pt x="0" y="741"/>
                  </a:lnTo>
                  <a:lnTo>
                    <a:pt x="0" y="718"/>
                  </a:lnTo>
                  <a:lnTo>
                    <a:pt x="27" y="692"/>
                  </a:lnTo>
                  <a:lnTo>
                    <a:pt x="69" y="649"/>
                  </a:lnTo>
                  <a:lnTo>
                    <a:pt x="144" y="540"/>
                  </a:lnTo>
                  <a:lnTo>
                    <a:pt x="177" y="446"/>
                  </a:lnTo>
                  <a:lnTo>
                    <a:pt x="187" y="354"/>
                  </a:lnTo>
                  <a:lnTo>
                    <a:pt x="184" y="305"/>
                  </a:lnTo>
                  <a:lnTo>
                    <a:pt x="158" y="217"/>
                  </a:lnTo>
                  <a:lnTo>
                    <a:pt x="89" y="122"/>
                  </a:lnTo>
                  <a:lnTo>
                    <a:pt x="40" y="73"/>
                  </a:lnTo>
                  <a:lnTo>
                    <a:pt x="56" y="93"/>
                  </a:lnTo>
                  <a:close/>
                </a:path>
              </a:pathLst>
            </a:custGeom>
            <a:solidFill>
              <a:srgbClr val="000000"/>
            </a:solidFill>
            <a:ln w="9525">
              <a:solidFill>
                <a:schemeClr val="tx2"/>
              </a:solidFill>
              <a:round/>
              <a:headEnd/>
              <a:tailEnd/>
            </a:ln>
          </p:spPr>
          <p:txBody>
            <a:bodyPr>
              <a:prstTxWarp prst="textNoShape">
                <a:avLst/>
              </a:prstTxWarp>
            </a:bodyPr>
            <a:lstStyle/>
            <a:p>
              <a:endParaRPr lang="en-US" dirty="0">
                <a:latin typeface="Calibri"/>
              </a:endParaRPr>
            </a:p>
          </p:txBody>
        </p:sp>
        <p:sp>
          <p:nvSpPr>
            <p:cNvPr id="949259" name="Freeform 9"/>
            <p:cNvSpPr>
              <a:spLocks/>
            </p:cNvSpPr>
            <p:nvPr/>
          </p:nvSpPr>
          <p:spPr bwMode="auto">
            <a:xfrm flipH="1">
              <a:off x="4272" y="2426"/>
              <a:ext cx="443" cy="881"/>
            </a:xfrm>
            <a:custGeom>
              <a:avLst/>
              <a:gdLst>
                <a:gd name="T0" fmla="*/ 258 w 443"/>
                <a:gd name="T1" fmla="*/ 155 h 881"/>
                <a:gd name="T2" fmla="*/ 325 w 443"/>
                <a:gd name="T3" fmla="*/ 69 h 881"/>
                <a:gd name="T4" fmla="*/ 384 w 443"/>
                <a:gd name="T5" fmla="*/ 0 h 881"/>
                <a:gd name="T6" fmla="*/ 423 w 443"/>
                <a:gd name="T7" fmla="*/ 7 h 881"/>
                <a:gd name="T8" fmla="*/ 443 w 443"/>
                <a:gd name="T9" fmla="*/ 36 h 881"/>
                <a:gd name="T10" fmla="*/ 443 w 443"/>
                <a:gd name="T11" fmla="*/ 88 h 881"/>
                <a:gd name="T12" fmla="*/ 407 w 443"/>
                <a:gd name="T13" fmla="*/ 119 h 881"/>
                <a:gd name="T14" fmla="*/ 344 w 443"/>
                <a:gd name="T15" fmla="*/ 158 h 881"/>
                <a:gd name="T16" fmla="*/ 295 w 443"/>
                <a:gd name="T17" fmla="*/ 207 h 881"/>
                <a:gd name="T18" fmla="*/ 239 w 443"/>
                <a:gd name="T19" fmla="*/ 272 h 881"/>
                <a:gd name="T20" fmla="*/ 216 w 443"/>
                <a:gd name="T21" fmla="*/ 321 h 881"/>
                <a:gd name="T22" fmla="*/ 190 w 443"/>
                <a:gd name="T23" fmla="*/ 380 h 881"/>
                <a:gd name="T24" fmla="*/ 176 w 443"/>
                <a:gd name="T25" fmla="*/ 459 h 881"/>
                <a:gd name="T26" fmla="*/ 176 w 443"/>
                <a:gd name="T27" fmla="*/ 530 h 881"/>
                <a:gd name="T28" fmla="*/ 190 w 443"/>
                <a:gd name="T29" fmla="*/ 619 h 881"/>
                <a:gd name="T30" fmla="*/ 226 w 443"/>
                <a:gd name="T31" fmla="*/ 705 h 881"/>
                <a:gd name="T32" fmla="*/ 255 w 443"/>
                <a:gd name="T33" fmla="*/ 754 h 881"/>
                <a:gd name="T34" fmla="*/ 275 w 443"/>
                <a:gd name="T35" fmla="*/ 786 h 881"/>
                <a:gd name="T36" fmla="*/ 275 w 443"/>
                <a:gd name="T37" fmla="*/ 813 h 881"/>
                <a:gd name="T38" fmla="*/ 255 w 443"/>
                <a:gd name="T39" fmla="*/ 822 h 881"/>
                <a:gd name="T40" fmla="*/ 209 w 443"/>
                <a:gd name="T41" fmla="*/ 822 h 881"/>
                <a:gd name="T42" fmla="*/ 137 w 443"/>
                <a:gd name="T43" fmla="*/ 835 h 881"/>
                <a:gd name="T44" fmla="*/ 81 w 443"/>
                <a:gd name="T45" fmla="*/ 855 h 881"/>
                <a:gd name="T46" fmla="*/ 49 w 443"/>
                <a:gd name="T47" fmla="*/ 881 h 881"/>
                <a:gd name="T48" fmla="*/ 19 w 443"/>
                <a:gd name="T49" fmla="*/ 871 h 881"/>
                <a:gd name="T50" fmla="*/ 0 w 443"/>
                <a:gd name="T51" fmla="*/ 835 h 881"/>
                <a:gd name="T52" fmla="*/ 3 w 443"/>
                <a:gd name="T53" fmla="*/ 806 h 881"/>
                <a:gd name="T54" fmla="*/ 59 w 443"/>
                <a:gd name="T55" fmla="*/ 783 h 881"/>
                <a:gd name="T56" fmla="*/ 147 w 443"/>
                <a:gd name="T57" fmla="*/ 777 h 881"/>
                <a:gd name="T58" fmla="*/ 229 w 443"/>
                <a:gd name="T59" fmla="*/ 777 h 881"/>
                <a:gd name="T60" fmla="*/ 196 w 443"/>
                <a:gd name="T61" fmla="*/ 737 h 881"/>
                <a:gd name="T62" fmla="*/ 180 w 443"/>
                <a:gd name="T63" fmla="*/ 688 h 881"/>
                <a:gd name="T64" fmla="*/ 157 w 443"/>
                <a:gd name="T65" fmla="*/ 619 h 881"/>
                <a:gd name="T66" fmla="*/ 131 w 443"/>
                <a:gd name="T67" fmla="*/ 547 h 881"/>
                <a:gd name="T68" fmla="*/ 131 w 443"/>
                <a:gd name="T69" fmla="*/ 462 h 881"/>
                <a:gd name="T70" fmla="*/ 137 w 443"/>
                <a:gd name="T71" fmla="*/ 380 h 881"/>
                <a:gd name="T72" fmla="*/ 167 w 443"/>
                <a:gd name="T73" fmla="*/ 305 h 881"/>
                <a:gd name="T74" fmla="*/ 219 w 443"/>
                <a:gd name="T75" fmla="*/ 207 h 881"/>
                <a:gd name="T76" fmla="*/ 258 w 443"/>
                <a:gd name="T77" fmla="*/ 155 h 8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43"/>
                <a:gd name="T118" fmla="*/ 0 h 881"/>
                <a:gd name="T119" fmla="*/ 443 w 443"/>
                <a:gd name="T120" fmla="*/ 881 h 88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43" h="881">
                  <a:moveTo>
                    <a:pt x="258" y="155"/>
                  </a:moveTo>
                  <a:lnTo>
                    <a:pt x="325" y="69"/>
                  </a:lnTo>
                  <a:lnTo>
                    <a:pt x="384" y="0"/>
                  </a:lnTo>
                  <a:lnTo>
                    <a:pt x="423" y="7"/>
                  </a:lnTo>
                  <a:lnTo>
                    <a:pt x="443" y="36"/>
                  </a:lnTo>
                  <a:lnTo>
                    <a:pt x="443" y="88"/>
                  </a:lnTo>
                  <a:lnTo>
                    <a:pt x="407" y="119"/>
                  </a:lnTo>
                  <a:lnTo>
                    <a:pt x="344" y="158"/>
                  </a:lnTo>
                  <a:lnTo>
                    <a:pt x="295" y="207"/>
                  </a:lnTo>
                  <a:lnTo>
                    <a:pt x="239" y="272"/>
                  </a:lnTo>
                  <a:lnTo>
                    <a:pt x="216" y="321"/>
                  </a:lnTo>
                  <a:lnTo>
                    <a:pt x="190" y="380"/>
                  </a:lnTo>
                  <a:lnTo>
                    <a:pt x="176" y="459"/>
                  </a:lnTo>
                  <a:lnTo>
                    <a:pt x="176" y="530"/>
                  </a:lnTo>
                  <a:lnTo>
                    <a:pt x="190" y="619"/>
                  </a:lnTo>
                  <a:lnTo>
                    <a:pt x="226" y="705"/>
                  </a:lnTo>
                  <a:lnTo>
                    <a:pt x="255" y="754"/>
                  </a:lnTo>
                  <a:lnTo>
                    <a:pt x="275" y="786"/>
                  </a:lnTo>
                  <a:lnTo>
                    <a:pt x="275" y="813"/>
                  </a:lnTo>
                  <a:lnTo>
                    <a:pt x="255" y="822"/>
                  </a:lnTo>
                  <a:lnTo>
                    <a:pt x="209" y="822"/>
                  </a:lnTo>
                  <a:lnTo>
                    <a:pt x="137" y="835"/>
                  </a:lnTo>
                  <a:lnTo>
                    <a:pt x="81" y="855"/>
                  </a:lnTo>
                  <a:lnTo>
                    <a:pt x="49" y="881"/>
                  </a:lnTo>
                  <a:lnTo>
                    <a:pt x="19" y="871"/>
                  </a:lnTo>
                  <a:lnTo>
                    <a:pt x="0" y="835"/>
                  </a:lnTo>
                  <a:lnTo>
                    <a:pt x="3" y="806"/>
                  </a:lnTo>
                  <a:lnTo>
                    <a:pt x="59" y="783"/>
                  </a:lnTo>
                  <a:lnTo>
                    <a:pt x="147" y="777"/>
                  </a:lnTo>
                  <a:lnTo>
                    <a:pt x="229" y="777"/>
                  </a:lnTo>
                  <a:lnTo>
                    <a:pt x="196" y="737"/>
                  </a:lnTo>
                  <a:lnTo>
                    <a:pt x="180" y="688"/>
                  </a:lnTo>
                  <a:lnTo>
                    <a:pt x="157" y="619"/>
                  </a:lnTo>
                  <a:lnTo>
                    <a:pt x="131" y="547"/>
                  </a:lnTo>
                  <a:lnTo>
                    <a:pt x="131" y="462"/>
                  </a:lnTo>
                  <a:lnTo>
                    <a:pt x="137" y="380"/>
                  </a:lnTo>
                  <a:lnTo>
                    <a:pt x="167" y="305"/>
                  </a:lnTo>
                  <a:lnTo>
                    <a:pt x="219" y="207"/>
                  </a:lnTo>
                  <a:lnTo>
                    <a:pt x="258" y="155"/>
                  </a:lnTo>
                  <a:close/>
                </a:path>
              </a:pathLst>
            </a:custGeom>
            <a:solidFill>
              <a:srgbClr val="000000"/>
            </a:solidFill>
            <a:ln w="9525">
              <a:solidFill>
                <a:schemeClr val="tx2"/>
              </a:solidFill>
              <a:round/>
              <a:headEnd/>
              <a:tailEnd/>
            </a:ln>
          </p:spPr>
          <p:txBody>
            <a:bodyPr>
              <a:prstTxWarp prst="textNoShape">
                <a:avLst/>
              </a:prstTxWarp>
            </a:bodyPr>
            <a:lstStyle/>
            <a:p>
              <a:endParaRPr lang="en-US" dirty="0">
                <a:latin typeface="Calibri"/>
              </a:endParaRPr>
            </a:p>
          </p:txBody>
        </p:sp>
      </p:grpSp>
      <p:sp>
        <p:nvSpPr>
          <p:cNvPr id="949260" name="Text Box 11"/>
          <p:cNvSpPr txBox="1">
            <a:spLocks noChangeArrowheads="1"/>
          </p:cNvSpPr>
          <p:nvPr/>
        </p:nvSpPr>
        <p:spPr bwMode="auto">
          <a:xfrm>
            <a:off x="877888" y="1812925"/>
            <a:ext cx="1001696" cy="400110"/>
          </a:xfrm>
          <a:prstGeom prst="rect">
            <a:avLst/>
          </a:prstGeom>
          <a:noFill/>
          <a:ln w="9525">
            <a:noFill/>
            <a:miter lim="800000"/>
            <a:headEnd/>
            <a:tailEnd/>
          </a:ln>
        </p:spPr>
        <p:txBody>
          <a:bodyPr wrap="none">
            <a:prstTxWarp prst="textNoShape">
              <a:avLst/>
            </a:prstTxWarp>
            <a:spAutoFit/>
          </a:bodyPr>
          <a:lstStyle/>
          <a:p>
            <a:pPr eaLnBrk="1" hangingPunct="1"/>
            <a:r>
              <a:rPr lang="en-US" sz="2000" dirty="0">
                <a:latin typeface="Calibri"/>
              </a:rPr>
              <a:t>Rabbit?</a:t>
            </a:r>
          </a:p>
        </p:txBody>
      </p:sp>
      <p:sp>
        <p:nvSpPr>
          <p:cNvPr id="949261" name="Text Box 12"/>
          <p:cNvSpPr txBox="1">
            <a:spLocks noChangeArrowheads="1"/>
          </p:cNvSpPr>
          <p:nvPr/>
        </p:nvSpPr>
        <p:spPr bwMode="auto">
          <a:xfrm>
            <a:off x="1211263" y="2155825"/>
            <a:ext cx="1261183" cy="400110"/>
          </a:xfrm>
          <a:prstGeom prst="rect">
            <a:avLst/>
          </a:prstGeom>
          <a:noFill/>
          <a:ln w="9525">
            <a:noFill/>
            <a:miter lim="800000"/>
            <a:headEnd/>
            <a:tailEnd/>
          </a:ln>
        </p:spPr>
        <p:txBody>
          <a:bodyPr wrap="none">
            <a:prstTxWarp prst="textNoShape">
              <a:avLst/>
            </a:prstTxWarp>
            <a:spAutoFit/>
          </a:bodyPr>
          <a:lstStyle/>
          <a:p>
            <a:pPr eaLnBrk="1" hangingPunct="1"/>
            <a:r>
              <a:rPr lang="en-US" sz="2000" dirty="0">
                <a:latin typeface="Calibri"/>
              </a:rPr>
              <a:t>Mammal?</a:t>
            </a:r>
          </a:p>
        </p:txBody>
      </p:sp>
      <p:sp>
        <p:nvSpPr>
          <p:cNvPr id="949262" name="Text Box 13"/>
          <p:cNvSpPr txBox="1">
            <a:spLocks noChangeArrowheads="1"/>
          </p:cNvSpPr>
          <p:nvPr/>
        </p:nvSpPr>
        <p:spPr bwMode="auto">
          <a:xfrm>
            <a:off x="668338" y="4287838"/>
            <a:ext cx="748723" cy="400110"/>
          </a:xfrm>
          <a:prstGeom prst="rect">
            <a:avLst/>
          </a:prstGeom>
          <a:noFill/>
          <a:ln w="9525">
            <a:noFill/>
            <a:miter lim="800000"/>
            <a:headEnd/>
            <a:tailEnd/>
          </a:ln>
        </p:spPr>
        <p:txBody>
          <a:bodyPr wrap="none">
            <a:prstTxWarp prst="textNoShape">
              <a:avLst/>
            </a:prstTxWarp>
            <a:spAutoFit/>
          </a:bodyPr>
          <a:lstStyle/>
          <a:p>
            <a:pPr eaLnBrk="1" hangingPunct="1"/>
            <a:r>
              <a:rPr lang="en-US" sz="2000" dirty="0">
                <a:latin typeface="Calibri"/>
              </a:rPr>
              <a:t>Ears?</a:t>
            </a:r>
          </a:p>
        </p:txBody>
      </p:sp>
      <p:sp>
        <p:nvSpPr>
          <p:cNvPr id="949263" name="Text Box 14"/>
          <p:cNvSpPr txBox="1">
            <a:spLocks noChangeArrowheads="1"/>
          </p:cNvSpPr>
          <p:nvPr/>
        </p:nvSpPr>
        <p:spPr bwMode="auto">
          <a:xfrm>
            <a:off x="201613" y="5011738"/>
            <a:ext cx="1202948" cy="400110"/>
          </a:xfrm>
          <a:prstGeom prst="rect">
            <a:avLst/>
          </a:prstGeom>
          <a:noFill/>
          <a:ln w="9525">
            <a:noFill/>
            <a:miter lim="800000"/>
            <a:headEnd/>
            <a:tailEnd/>
          </a:ln>
        </p:spPr>
        <p:txBody>
          <a:bodyPr wrap="none">
            <a:prstTxWarp prst="textNoShape">
              <a:avLst/>
            </a:prstTxWarp>
            <a:spAutoFit/>
          </a:bodyPr>
          <a:lstStyle/>
          <a:p>
            <a:pPr eaLnBrk="1" hangingPunct="1"/>
            <a:r>
              <a:rPr lang="en-US" sz="2000" dirty="0">
                <a:latin typeface="Calibri"/>
              </a:rPr>
              <a:t>Is it gray?</a:t>
            </a:r>
          </a:p>
        </p:txBody>
      </p:sp>
      <p:sp>
        <p:nvSpPr>
          <p:cNvPr id="949264" name="Text Box 15"/>
          <p:cNvSpPr txBox="1">
            <a:spLocks noChangeArrowheads="1"/>
          </p:cNvSpPr>
          <p:nvPr/>
        </p:nvSpPr>
        <p:spPr bwMode="auto">
          <a:xfrm>
            <a:off x="735013" y="5268913"/>
            <a:ext cx="897376" cy="400110"/>
          </a:xfrm>
          <a:prstGeom prst="rect">
            <a:avLst/>
          </a:prstGeom>
          <a:noFill/>
          <a:ln w="9525">
            <a:noFill/>
            <a:miter lim="800000"/>
            <a:headEnd/>
            <a:tailEnd/>
          </a:ln>
        </p:spPr>
        <p:txBody>
          <a:bodyPr wrap="none">
            <a:prstTxWarp prst="textNoShape">
              <a:avLst/>
            </a:prstTxWarp>
            <a:spAutoFit/>
          </a:bodyPr>
          <a:lstStyle/>
          <a:p>
            <a:pPr eaLnBrk="1" hangingPunct="1"/>
            <a:r>
              <a:rPr lang="en-US" sz="2000" dirty="0">
                <a:latin typeface="Calibri"/>
              </a:rPr>
              <a:t>Fluffy?</a:t>
            </a:r>
          </a:p>
        </p:txBody>
      </p:sp>
      <p:sp>
        <p:nvSpPr>
          <p:cNvPr id="949265" name="Text Box 16"/>
          <p:cNvSpPr txBox="1">
            <a:spLocks noChangeArrowheads="1"/>
          </p:cNvSpPr>
          <p:nvPr/>
        </p:nvSpPr>
        <p:spPr bwMode="auto">
          <a:xfrm>
            <a:off x="249238" y="3287713"/>
            <a:ext cx="1597938" cy="400110"/>
          </a:xfrm>
          <a:prstGeom prst="rect">
            <a:avLst/>
          </a:prstGeom>
          <a:noFill/>
          <a:ln w="9525">
            <a:noFill/>
            <a:miter lim="800000"/>
            <a:headEnd/>
            <a:tailEnd/>
          </a:ln>
        </p:spPr>
        <p:txBody>
          <a:bodyPr wrap="none">
            <a:prstTxWarp prst="textNoShape">
              <a:avLst/>
            </a:prstTxWarp>
            <a:spAutoFit/>
          </a:bodyPr>
          <a:lstStyle/>
          <a:p>
            <a:pPr eaLnBrk="1" hangingPunct="1"/>
            <a:r>
              <a:rPr lang="en-US" sz="2000" dirty="0">
                <a:latin typeface="Calibri"/>
              </a:rPr>
              <a:t>Carrot eater?</a:t>
            </a:r>
          </a:p>
        </p:txBody>
      </p:sp>
      <p:sp>
        <p:nvSpPr>
          <p:cNvPr id="949266" name="Text Box 17"/>
          <p:cNvSpPr txBox="1">
            <a:spLocks noChangeArrowheads="1"/>
          </p:cNvSpPr>
          <p:nvPr/>
        </p:nvSpPr>
        <p:spPr bwMode="auto">
          <a:xfrm>
            <a:off x="6716713" y="2201863"/>
            <a:ext cx="1176900" cy="400110"/>
          </a:xfrm>
          <a:prstGeom prst="rect">
            <a:avLst/>
          </a:prstGeom>
          <a:noFill/>
          <a:ln w="9525">
            <a:noFill/>
            <a:miter lim="800000"/>
            <a:headEnd/>
            <a:tailEnd/>
          </a:ln>
        </p:spPr>
        <p:txBody>
          <a:bodyPr wrap="none">
            <a:prstTxWarp prst="textNoShape">
              <a:avLst/>
            </a:prstTxWarp>
            <a:spAutoFit/>
          </a:bodyPr>
          <a:lstStyle/>
          <a:p>
            <a:pPr eaLnBrk="1" hangingPunct="1"/>
            <a:r>
              <a:rPr lang="en-US" sz="2000" dirty="0">
                <a:latin typeface="Calibri"/>
              </a:rPr>
              <a:t>Scurrying</a:t>
            </a:r>
          </a:p>
        </p:txBody>
      </p:sp>
      <p:sp>
        <p:nvSpPr>
          <p:cNvPr id="949267" name="Text Box 18"/>
          <p:cNvSpPr txBox="1">
            <a:spLocks noChangeArrowheads="1"/>
          </p:cNvSpPr>
          <p:nvPr/>
        </p:nvSpPr>
        <p:spPr bwMode="auto">
          <a:xfrm>
            <a:off x="6230938" y="1878013"/>
            <a:ext cx="1081847" cy="400110"/>
          </a:xfrm>
          <a:prstGeom prst="rect">
            <a:avLst/>
          </a:prstGeom>
          <a:noFill/>
          <a:ln w="9525">
            <a:noFill/>
            <a:miter lim="800000"/>
            <a:headEnd/>
            <a:tailEnd/>
          </a:ln>
        </p:spPr>
        <p:txBody>
          <a:bodyPr wrap="none">
            <a:prstTxWarp prst="textNoShape">
              <a:avLst/>
            </a:prstTxWarp>
            <a:spAutoFit/>
          </a:bodyPr>
          <a:lstStyle/>
          <a:p>
            <a:pPr eaLnBrk="1" hangingPunct="1"/>
            <a:r>
              <a:rPr lang="en-US" sz="2000" dirty="0">
                <a:latin typeface="Calibri"/>
              </a:rPr>
              <a:t>Hopping</a:t>
            </a:r>
          </a:p>
        </p:txBody>
      </p:sp>
      <p:sp>
        <p:nvSpPr>
          <p:cNvPr id="949268" name="Text Box 19"/>
          <p:cNvSpPr txBox="1">
            <a:spLocks noChangeArrowheads="1"/>
          </p:cNvSpPr>
          <p:nvPr/>
        </p:nvSpPr>
        <p:spPr bwMode="auto">
          <a:xfrm>
            <a:off x="6764338" y="1573213"/>
            <a:ext cx="1255422" cy="400110"/>
          </a:xfrm>
          <a:prstGeom prst="rect">
            <a:avLst/>
          </a:prstGeom>
          <a:noFill/>
          <a:ln w="9525">
            <a:noFill/>
            <a:miter lim="800000"/>
            <a:headEnd/>
            <a:tailEnd/>
          </a:ln>
        </p:spPr>
        <p:txBody>
          <a:bodyPr wrap="none">
            <a:prstTxWarp prst="textNoShape">
              <a:avLst/>
            </a:prstTxWarp>
            <a:spAutoFit/>
          </a:bodyPr>
          <a:lstStyle/>
          <a:p>
            <a:pPr eaLnBrk="1" hangingPunct="1"/>
            <a:r>
              <a:rPr lang="en-US" sz="2000" dirty="0">
                <a:latin typeface="Calibri"/>
              </a:rPr>
              <a:t>Thumping</a:t>
            </a:r>
          </a:p>
        </p:txBody>
      </p:sp>
      <p:sp>
        <p:nvSpPr>
          <p:cNvPr id="949269" name="Text Box 20"/>
          <p:cNvSpPr txBox="1">
            <a:spLocks noChangeArrowheads="1"/>
          </p:cNvSpPr>
          <p:nvPr/>
        </p:nvSpPr>
        <p:spPr bwMode="auto">
          <a:xfrm>
            <a:off x="6450013" y="3089275"/>
            <a:ext cx="726431" cy="400110"/>
          </a:xfrm>
          <a:prstGeom prst="rect">
            <a:avLst/>
          </a:prstGeom>
          <a:noFill/>
          <a:ln w="9525">
            <a:noFill/>
            <a:miter lim="800000"/>
            <a:headEnd/>
            <a:tailEnd/>
          </a:ln>
        </p:spPr>
        <p:txBody>
          <a:bodyPr wrap="none">
            <a:prstTxWarp prst="textNoShape">
              <a:avLst/>
            </a:prstTxWarp>
            <a:spAutoFit/>
          </a:bodyPr>
          <a:lstStyle/>
          <a:p>
            <a:pPr eaLnBrk="1" hangingPunct="1"/>
            <a:r>
              <a:rPr lang="en-US" sz="2000" dirty="0">
                <a:latin typeface="Calibri"/>
              </a:rPr>
              <a:t>Stay!</a:t>
            </a:r>
          </a:p>
        </p:txBody>
      </p:sp>
      <p:sp>
        <p:nvSpPr>
          <p:cNvPr id="949270" name="Text Box 21"/>
          <p:cNvSpPr txBox="1">
            <a:spLocks noChangeArrowheads="1"/>
          </p:cNvSpPr>
          <p:nvPr/>
        </p:nvSpPr>
        <p:spPr bwMode="auto">
          <a:xfrm>
            <a:off x="134938" y="5621338"/>
            <a:ext cx="1620606" cy="400110"/>
          </a:xfrm>
          <a:prstGeom prst="rect">
            <a:avLst/>
          </a:prstGeom>
          <a:noFill/>
          <a:ln w="9525">
            <a:noFill/>
            <a:miter lim="800000"/>
            <a:headEnd/>
            <a:tailEnd/>
          </a:ln>
        </p:spPr>
        <p:txBody>
          <a:bodyPr wrap="none">
            <a:prstTxWarp prst="textNoShape">
              <a:avLst/>
            </a:prstTxWarp>
            <a:spAutoFit/>
          </a:bodyPr>
          <a:lstStyle/>
          <a:p>
            <a:pPr eaLnBrk="1" hangingPunct="1"/>
            <a:r>
              <a:rPr lang="en-US" sz="2000" dirty="0">
                <a:latin typeface="Calibri"/>
              </a:rPr>
              <a:t>What a cutie!</a:t>
            </a:r>
          </a:p>
        </p:txBody>
      </p:sp>
      <p:sp>
        <p:nvSpPr>
          <p:cNvPr id="949271" name="Text Box 22"/>
          <p:cNvSpPr txBox="1">
            <a:spLocks noChangeArrowheads="1"/>
          </p:cNvSpPr>
          <p:nvPr/>
        </p:nvSpPr>
        <p:spPr bwMode="auto">
          <a:xfrm>
            <a:off x="7069138" y="4268788"/>
            <a:ext cx="833437" cy="396875"/>
          </a:xfrm>
          <a:prstGeom prst="rect">
            <a:avLst/>
          </a:prstGeom>
          <a:noFill/>
          <a:ln w="9525">
            <a:noFill/>
            <a:miter lim="800000"/>
            <a:headEnd/>
            <a:tailEnd/>
          </a:ln>
        </p:spPr>
        <p:txBody>
          <a:bodyPr wrap="none">
            <a:prstTxWarp prst="textNoShape">
              <a:avLst/>
            </a:prstTxWarp>
            <a:spAutoFit/>
          </a:bodyPr>
          <a:lstStyle/>
          <a:p>
            <a:pPr eaLnBrk="1" hangingPunct="1"/>
            <a:r>
              <a:rPr lang="en-US" sz="2000" dirty="0">
                <a:latin typeface="Calibri"/>
              </a:rPr>
              <a:t>Meal!</a:t>
            </a:r>
          </a:p>
        </p:txBody>
      </p:sp>
      <p:sp>
        <p:nvSpPr>
          <p:cNvPr id="949272" name="Text Box 23"/>
          <p:cNvSpPr txBox="1">
            <a:spLocks noChangeArrowheads="1"/>
          </p:cNvSpPr>
          <p:nvPr/>
        </p:nvSpPr>
        <p:spPr bwMode="auto">
          <a:xfrm>
            <a:off x="5821363" y="4525963"/>
            <a:ext cx="2700128" cy="400110"/>
          </a:xfrm>
          <a:prstGeom prst="rect">
            <a:avLst/>
          </a:prstGeom>
          <a:noFill/>
          <a:ln w="9525">
            <a:noFill/>
            <a:miter lim="800000"/>
            <a:headEnd/>
            <a:tailEnd/>
          </a:ln>
        </p:spPr>
        <p:txBody>
          <a:bodyPr wrap="none">
            <a:prstTxWarp prst="textNoShape">
              <a:avLst/>
            </a:prstTxWarp>
            <a:spAutoFit/>
          </a:bodyPr>
          <a:lstStyle/>
          <a:p>
            <a:pPr eaLnBrk="1" hangingPunct="1"/>
            <a:r>
              <a:rPr lang="en-US" sz="2000" dirty="0">
                <a:latin typeface="Calibri"/>
              </a:rPr>
              <a:t>Rabbit only until eaten!</a:t>
            </a:r>
          </a:p>
        </p:txBody>
      </p:sp>
      <p:sp>
        <p:nvSpPr>
          <p:cNvPr id="949273" name="Text Box 24"/>
          <p:cNvSpPr txBox="1">
            <a:spLocks noChangeArrowheads="1"/>
          </p:cNvSpPr>
          <p:nvPr/>
        </p:nvSpPr>
        <p:spPr bwMode="auto">
          <a:xfrm>
            <a:off x="5411788" y="5678488"/>
            <a:ext cx="1978902" cy="400110"/>
          </a:xfrm>
          <a:prstGeom prst="rect">
            <a:avLst/>
          </a:prstGeom>
          <a:noFill/>
          <a:ln w="9525">
            <a:noFill/>
            <a:miter lim="800000"/>
            <a:headEnd/>
            <a:tailEnd/>
          </a:ln>
        </p:spPr>
        <p:txBody>
          <a:bodyPr wrap="none">
            <a:prstTxWarp prst="textNoShape">
              <a:avLst/>
            </a:prstTxWarp>
            <a:spAutoFit/>
          </a:bodyPr>
          <a:lstStyle/>
          <a:p>
            <a:pPr eaLnBrk="1" hangingPunct="1"/>
            <a:r>
              <a:rPr lang="en-US" sz="2000" dirty="0">
                <a:latin typeface="Calibri"/>
              </a:rPr>
              <a:t>That’s not a dog!</a:t>
            </a:r>
          </a:p>
        </p:txBody>
      </p:sp>
      <p:pic>
        <p:nvPicPr>
          <p:cNvPr id="949274" name="Picture 25" descr="pe07015_[1]"/>
          <p:cNvPicPr>
            <a:picLocks noChangeAspect="1" noChangeArrowheads="1"/>
          </p:cNvPicPr>
          <p:nvPr/>
        </p:nvPicPr>
        <p:blipFill>
          <a:blip r:embed="rId6"/>
          <a:srcRect/>
          <a:stretch>
            <a:fillRect/>
          </a:stretch>
        </p:blipFill>
        <p:spPr bwMode="auto">
          <a:xfrm>
            <a:off x="3478213" y="4094163"/>
            <a:ext cx="1633537" cy="1819275"/>
          </a:xfrm>
          <a:prstGeom prst="rect">
            <a:avLst/>
          </a:prstGeom>
          <a:noFill/>
          <a:ln w="9525">
            <a:noFill/>
            <a:miter lim="800000"/>
            <a:headEnd/>
            <a:tailEnd/>
          </a:ln>
        </p:spPr>
      </p:pic>
      <p:sp>
        <p:nvSpPr>
          <p:cNvPr id="949275" name="Text Box 26"/>
          <p:cNvSpPr txBox="1">
            <a:spLocks noChangeArrowheads="1"/>
          </p:cNvSpPr>
          <p:nvPr/>
        </p:nvSpPr>
        <p:spPr bwMode="auto">
          <a:xfrm>
            <a:off x="458788" y="2506663"/>
            <a:ext cx="1467319" cy="400110"/>
          </a:xfrm>
          <a:prstGeom prst="rect">
            <a:avLst/>
          </a:prstGeom>
          <a:noFill/>
          <a:ln w="9525">
            <a:noFill/>
            <a:miter lim="800000"/>
            <a:headEnd/>
            <a:tailEnd/>
          </a:ln>
        </p:spPr>
        <p:txBody>
          <a:bodyPr wrap="none">
            <a:prstTxWarp prst="textNoShape">
              <a:avLst/>
            </a:prstTxWarp>
            <a:spAutoFit/>
          </a:bodyPr>
          <a:lstStyle/>
          <a:p>
            <a:pPr eaLnBrk="1" hangingPunct="1"/>
            <a:r>
              <a:rPr lang="en-US" sz="2000" dirty="0">
                <a:latin typeface="Calibri"/>
              </a:rPr>
              <a:t>gray rabbit?</a:t>
            </a:r>
          </a:p>
        </p:txBody>
      </p:sp>
      <p:sp>
        <p:nvSpPr>
          <p:cNvPr id="949276" name="Text Box 27"/>
          <p:cNvSpPr txBox="1">
            <a:spLocks noChangeArrowheads="1"/>
          </p:cNvSpPr>
          <p:nvPr/>
        </p:nvSpPr>
        <p:spPr bwMode="auto">
          <a:xfrm>
            <a:off x="1887538" y="2890838"/>
            <a:ext cx="1070626" cy="400110"/>
          </a:xfrm>
          <a:prstGeom prst="rect">
            <a:avLst/>
          </a:prstGeom>
          <a:noFill/>
          <a:ln w="9525">
            <a:noFill/>
            <a:miter lim="800000"/>
            <a:headEnd/>
            <a:tailEnd/>
          </a:ln>
        </p:spPr>
        <p:txBody>
          <a:bodyPr wrap="none">
            <a:prstTxWarp prst="textNoShape">
              <a:avLst/>
            </a:prstTxWarp>
            <a:spAutoFit/>
          </a:bodyPr>
          <a:lstStyle/>
          <a:p>
            <a:pPr eaLnBrk="1" hangingPunct="1"/>
            <a:r>
              <a:rPr lang="en-US" sz="2000" dirty="0">
                <a:latin typeface="Calibri"/>
              </a:rPr>
              <a:t>Animal?</a:t>
            </a:r>
          </a:p>
        </p:txBody>
      </p:sp>
      <p:sp>
        <p:nvSpPr>
          <p:cNvPr id="949277" name="Text Box 28"/>
          <p:cNvSpPr txBox="1">
            <a:spLocks noChangeArrowheads="1"/>
          </p:cNvSpPr>
          <p:nvPr/>
        </p:nvSpPr>
        <p:spPr bwMode="auto">
          <a:xfrm>
            <a:off x="906463" y="3563938"/>
            <a:ext cx="1451464" cy="400110"/>
          </a:xfrm>
          <a:prstGeom prst="rect">
            <a:avLst/>
          </a:prstGeom>
          <a:noFill/>
          <a:ln w="9525">
            <a:noFill/>
            <a:miter lim="800000"/>
            <a:headEnd/>
            <a:tailEnd/>
          </a:ln>
        </p:spPr>
        <p:txBody>
          <a:bodyPr wrap="none">
            <a:prstTxWarp prst="textNoShape">
              <a:avLst/>
            </a:prstTxWarp>
            <a:spAutoFit/>
          </a:bodyPr>
          <a:lstStyle/>
          <a:p>
            <a:pPr eaLnBrk="1" hangingPunct="1"/>
            <a:r>
              <a:rPr lang="en-US" sz="2000" dirty="0">
                <a:latin typeface="Calibri"/>
              </a:rPr>
              <a:t>vegetarian?</a:t>
            </a:r>
          </a:p>
        </p:txBody>
      </p:sp>
      <p:sp>
        <p:nvSpPr>
          <p:cNvPr id="949278" name="Text Box 29"/>
          <p:cNvSpPr txBox="1">
            <a:spLocks noChangeArrowheads="1"/>
          </p:cNvSpPr>
          <p:nvPr/>
        </p:nvSpPr>
        <p:spPr bwMode="auto">
          <a:xfrm>
            <a:off x="906463" y="4592638"/>
            <a:ext cx="1316286" cy="400110"/>
          </a:xfrm>
          <a:prstGeom prst="rect">
            <a:avLst/>
          </a:prstGeom>
          <a:noFill/>
          <a:ln w="9525">
            <a:noFill/>
            <a:miter lim="800000"/>
            <a:headEnd/>
            <a:tailEnd/>
          </a:ln>
        </p:spPr>
        <p:txBody>
          <a:bodyPr wrap="none">
            <a:prstTxWarp prst="textNoShape">
              <a:avLst/>
            </a:prstTxWarp>
            <a:spAutoFit/>
          </a:bodyPr>
          <a:lstStyle/>
          <a:p>
            <a:pPr eaLnBrk="1" hangingPunct="1"/>
            <a:r>
              <a:rPr lang="en-US" sz="2000" dirty="0">
                <a:latin typeface="Calibri"/>
              </a:rPr>
              <a:t>Long ears?</a:t>
            </a:r>
          </a:p>
        </p:txBody>
      </p:sp>
      <p:sp>
        <p:nvSpPr>
          <p:cNvPr id="949279" name="Text Box 30"/>
          <p:cNvSpPr txBox="1">
            <a:spLocks noChangeArrowheads="1"/>
          </p:cNvSpPr>
          <p:nvPr/>
        </p:nvSpPr>
        <p:spPr bwMode="auto">
          <a:xfrm>
            <a:off x="6688138" y="3392488"/>
            <a:ext cx="775523" cy="400110"/>
          </a:xfrm>
          <a:prstGeom prst="rect">
            <a:avLst/>
          </a:prstGeom>
          <a:noFill/>
          <a:ln w="9525">
            <a:noFill/>
            <a:miter lim="800000"/>
            <a:headEnd/>
            <a:tailEnd/>
          </a:ln>
        </p:spPr>
        <p:txBody>
          <a:bodyPr wrap="none">
            <a:prstTxWarp prst="textNoShape">
              <a:avLst/>
            </a:prstTxWarp>
            <a:spAutoFit/>
          </a:bodyPr>
          <a:lstStyle/>
          <a:p>
            <a:pPr eaLnBrk="1" hangingPunct="1"/>
            <a:r>
              <a:rPr lang="en-US" sz="2000" dirty="0">
                <a:latin typeface="Calibri"/>
              </a:rPr>
              <a:t>Look!</a:t>
            </a:r>
          </a:p>
        </p:txBody>
      </p:sp>
      <p:sp>
        <p:nvSpPr>
          <p:cNvPr id="949280" name="Text Box 35"/>
          <p:cNvSpPr txBox="1">
            <a:spLocks noChangeArrowheads="1"/>
          </p:cNvSpPr>
          <p:nvPr/>
        </p:nvSpPr>
        <p:spPr bwMode="auto">
          <a:xfrm>
            <a:off x="5487988" y="4949825"/>
            <a:ext cx="2303135" cy="400110"/>
          </a:xfrm>
          <a:prstGeom prst="rect">
            <a:avLst/>
          </a:prstGeom>
          <a:noFill/>
          <a:ln w="9525">
            <a:noFill/>
            <a:miter lim="800000"/>
            <a:headEnd/>
            <a:tailEnd/>
          </a:ln>
        </p:spPr>
        <p:txBody>
          <a:bodyPr wrap="none">
            <a:prstTxWarp prst="textNoShape">
              <a:avLst/>
            </a:prstTxWarp>
            <a:spAutoFit/>
          </a:bodyPr>
          <a:lstStyle/>
          <a:p>
            <a:pPr eaLnBrk="1" hangingPunct="1"/>
            <a:r>
              <a:rPr lang="en-US" sz="2000" dirty="0">
                <a:latin typeface="Calibri"/>
              </a:rPr>
              <a:t>Cheeks and left ear!</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Rectangle 4"/>
          <p:cNvSpPr>
            <a:spLocks noChangeArrowheads="1"/>
          </p:cNvSpPr>
          <p:nvPr/>
        </p:nvSpPr>
        <p:spPr bwMode="auto">
          <a:xfrm>
            <a:off x="6096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Knowing what to guess</a:t>
            </a:r>
          </a:p>
        </p:txBody>
      </p:sp>
      <p:sp>
        <p:nvSpPr>
          <p:cNvPr id="1056771" name="Rectangle 5"/>
          <p:cNvSpPr>
            <a:spLocks noChangeArrowheads="1"/>
          </p:cNvSpPr>
          <p:nvPr/>
        </p:nvSpPr>
        <p:spPr bwMode="auto">
          <a:xfrm>
            <a:off x="0" y="1219200"/>
            <a:ext cx="9144000" cy="914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rgbClr val="0C6034"/>
                </a:solidFill>
                <a:latin typeface="Calibri"/>
                <a:ea typeface="Osaka" pitchFamily="-1" charset="-128"/>
                <a:cs typeface="Osaka" pitchFamily="-1" charset="-128"/>
              </a:rPr>
              <a:t>Syntactic Bootstrapping Hypothesis</a:t>
            </a:r>
            <a:r>
              <a:rPr lang="en-US" b="0" dirty="0">
                <a:latin typeface="Calibri"/>
                <a:ea typeface="Osaka" pitchFamily="-1" charset="-128"/>
                <a:cs typeface="Osaka" pitchFamily="-1" charset="-128"/>
              </a:rPr>
              <a:t>: primarily using the syntactic structure to get to meaning</a:t>
            </a:r>
          </a:p>
        </p:txBody>
      </p:sp>
      <p:sp>
        <p:nvSpPr>
          <p:cNvPr id="1056772" name="Rectangle 6"/>
          <p:cNvSpPr>
            <a:spLocks noChangeArrowheads="1"/>
          </p:cNvSpPr>
          <p:nvPr/>
        </p:nvSpPr>
        <p:spPr bwMode="auto">
          <a:xfrm>
            <a:off x="152400" y="2057400"/>
            <a:ext cx="8991600" cy="11430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Fisher, </a:t>
            </a:r>
            <a:r>
              <a:rPr lang="en-US" b="0" dirty="0" err="1">
                <a:latin typeface="Calibri"/>
                <a:ea typeface="Osaka" pitchFamily="-1" charset="-128"/>
                <a:cs typeface="Osaka" pitchFamily="-1" charset="-128"/>
              </a:rPr>
              <a:t>Klingler</a:t>
            </a:r>
            <a:r>
              <a:rPr lang="en-US" b="0" dirty="0">
                <a:latin typeface="Calibri"/>
                <a:ea typeface="Osaka" pitchFamily="-1" charset="-128"/>
                <a:cs typeface="Osaka" pitchFamily="-1" charset="-128"/>
              </a:rPr>
              <a:t>, &amp; Song (2006)</a:t>
            </a:r>
            <a:endParaRPr lang="en-US" b="0" dirty="0">
              <a:solidFill>
                <a:srgbClr val="1A1818"/>
              </a:solidFill>
              <a:latin typeface="Helvetica" pitchFamily="-1" charset="0"/>
            </a:endParaRPr>
          </a:p>
        </p:txBody>
      </p:sp>
      <p:pic>
        <p:nvPicPr>
          <p:cNvPr id="1056773" name="Picture 5"/>
          <p:cNvPicPr>
            <a:picLocks noChangeAspect="1" noChangeArrowheads="1"/>
          </p:cNvPicPr>
          <p:nvPr/>
        </p:nvPicPr>
        <p:blipFill>
          <a:blip r:embed="rId3"/>
          <a:srcRect/>
          <a:stretch>
            <a:fillRect/>
          </a:stretch>
        </p:blipFill>
        <p:spPr bwMode="auto">
          <a:xfrm>
            <a:off x="3886200" y="2514600"/>
            <a:ext cx="5029200" cy="4149725"/>
          </a:xfrm>
          <a:prstGeom prst="rect">
            <a:avLst/>
          </a:prstGeom>
          <a:noFill/>
          <a:ln w="9525">
            <a:noFill/>
            <a:miter lim="800000"/>
            <a:headEnd/>
            <a:tailEnd/>
          </a:ln>
          <a:effectLst/>
        </p:spPr>
      </p:pic>
      <p:pic>
        <p:nvPicPr>
          <p:cNvPr id="1056774" name="Picture 6"/>
          <p:cNvPicPr>
            <a:picLocks noChangeAspect="1" noChangeArrowheads="1"/>
          </p:cNvPicPr>
          <p:nvPr/>
        </p:nvPicPr>
        <p:blipFill>
          <a:blip r:embed="rId4"/>
          <a:srcRect/>
          <a:stretch>
            <a:fillRect/>
          </a:stretch>
        </p:blipFill>
        <p:spPr bwMode="auto">
          <a:xfrm>
            <a:off x="381000" y="2514600"/>
            <a:ext cx="3505200" cy="1962150"/>
          </a:xfrm>
          <a:prstGeom prst="rect">
            <a:avLst/>
          </a:prstGeom>
          <a:noFill/>
          <a:ln w="9525">
            <a:noFill/>
            <a:miter lim="800000"/>
            <a:headEnd/>
            <a:tailEnd/>
          </a:ln>
          <a:effectLst/>
        </p:spPr>
      </p:pic>
      <p:sp>
        <p:nvSpPr>
          <p:cNvPr id="1056775" name="Rectangle 7"/>
          <p:cNvSpPr>
            <a:spLocks noChangeArrowheads="1"/>
          </p:cNvSpPr>
          <p:nvPr/>
        </p:nvSpPr>
        <p:spPr bwMode="auto">
          <a:xfrm>
            <a:off x="3810000" y="4419600"/>
            <a:ext cx="5105400" cy="22860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latin typeface="Calibri"/>
            </a:endParaRPr>
          </a:p>
        </p:txBody>
      </p:sp>
      <p:sp>
        <p:nvSpPr>
          <p:cNvPr id="1056776" name="Text Box 8"/>
          <p:cNvSpPr txBox="1">
            <a:spLocks noChangeArrowheads="1"/>
          </p:cNvSpPr>
          <p:nvPr/>
        </p:nvSpPr>
        <p:spPr bwMode="auto">
          <a:xfrm>
            <a:off x="517525" y="5153025"/>
            <a:ext cx="5548665"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Preposition context: This is </a:t>
            </a:r>
            <a:r>
              <a:rPr lang="en-US" b="0" dirty="0" err="1">
                <a:solidFill>
                  <a:schemeClr val="hlink"/>
                </a:solidFill>
                <a:latin typeface="Calibri"/>
              </a:rPr>
              <a:t>acorp</a:t>
            </a:r>
            <a:r>
              <a:rPr lang="en-US" b="0" dirty="0">
                <a:latin typeface="Calibri"/>
              </a:rPr>
              <a:t> my box.</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4"/>
          <p:cNvSpPr>
            <a:spLocks noChangeArrowheads="1"/>
          </p:cNvSpPr>
          <p:nvPr/>
        </p:nvSpPr>
        <p:spPr bwMode="auto">
          <a:xfrm>
            <a:off x="6096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Knowing what to guess</a:t>
            </a:r>
          </a:p>
        </p:txBody>
      </p:sp>
      <p:sp>
        <p:nvSpPr>
          <p:cNvPr id="1057795" name="Rectangle 5"/>
          <p:cNvSpPr>
            <a:spLocks noChangeArrowheads="1"/>
          </p:cNvSpPr>
          <p:nvPr/>
        </p:nvSpPr>
        <p:spPr bwMode="auto">
          <a:xfrm>
            <a:off x="0" y="1219200"/>
            <a:ext cx="9144000" cy="914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rgbClr val="0C6034"/>
                </a:solidFill>
                <a:latin typeface="Calibri"/>
                <a:ea typeface="Osaka" pitchFamily="-1" charset="-128"/>
                <a:cs typeface="Osaka" pitchFamily="-1" charset="-128"/>
              </a:rPr>
              <a:t>Syntactic Bootstrapping Hypothesis</a:t>
            </a:r>
            <a:r>
              <a:rPr lang="en-US" b="0" dirty="0">
                <a:latin typeface="Calibri"/>
                <a:ea typeface="Osaka" pitchFamily="-1" charset="-128"/>
                <a:cs typeface="Osaka" pitchFamily="-1" charset="-128"/>
              </a:rPr>
              <a:t>: primarily using the syntactic structure to get to meaning</a:t>
            </a:r>
          </a:p>
        </p:txBody>
      </p:sp>
      <p:sp>
        <p:nvSpPr>
          <p:cNvPr id="1057796" name="Rectangle 6"/>
          <p:cNvSpPr>
            <a:spLocks noChangeArrowheads="1"/>
          </p:cNvSpPr>
          <p:nvPr/>
        </p:nvSpPr>
        <p:spPr bwMode="auto">
          <a:xfrm>
            <a:off x="152400" y="2057400"/>
            <a:ext cx="8991600" cy="11430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Fisher, </a:t>
            </a:r>
            <a:r>
              <a:rPr lang="en-US" b="0" dirty="0" err="1">
                <a:latin typeface="Calibri"/>
                <a:ea typeface="Osaka" pitchFamily="-1" charset="-128"/>
                <a:cs typeface="Osaka" pitchFamily="-1" charset="-128"/>
              </a:rPr>
              <a:t>Klingler</a:t>
            </a:r>
            <a:r>
              <a:rPr lang="en-US" b="0" dirty="0">
                <a:latin typeface="Calibri"/>
                <a:ea typeface="Osaka" pitchFamily="-1" charset="-128"/>
                <a:cs typeface="Osaka" pitchFamily="-1" charset="-128"/>
              </a:rPr>
              <a:t>, &amp; Song (2006)</a:t>
            </a:r>
            <a:endParaRPr lang="en-US" b="0" dirty="0">
              <a:solidFill>
                <a:srgbClr val="1A1818"/>
              </a:solidFill>
              <a:latin typeface="Helvetica" pitchFamily="-1" charset="0"/>
            </a:endParaRPr>
          </a:p>
        </p:txBody>
      </p:sp>
      <p:pic>
        <p:nvPicPr>
          <p:cNvPr id="1057797" name="Picture 5"/>
          <p:cNvPicPr>
            <a:picLocks noChangeAspect="1" noChangeArrowheads="1"/>
          </p:cNvPicPr>
          <p:nvPr/>
        </p:nvPicPr>
        <p:blipFill>
          <a:blip r:embed="rId3"/>
          <a:srcRect/>
          <a:stretch>
            <a:fillRect/>
          </a:stretch>
        </p:blipFill>
        <p:spPr bwMode="auto">
          <a:xfrm>
            <a:off x="3886200" y="2514600"/>
            <a:ext cx="5029200" cy="4149725"/>
          </a:xfrm>
          <a:prstGeom prst="rect">
            <a:avLst/>
          </a:prstGeom>
          <a:noFill/>
          <a:ln w="9525">
            <a:noFill/>
            <a:miter lim="800000"/>
            <a:headEnd/>
            <a:tailEnd/>
          </a:ln>
          <a:effectLst/>
        </p:spPr>
      </p:pic>
      <p:pic>
        <p:nvPicPr>
          <p:cNvPr id="1057798" name="Picture 6"/>
          <p:cNvPicPr>
            <a:picLocks noChangeAspect="1" noChangeArrowheads="1"/>
          </p:cNvPicPr>
          <p:nvPr/>
        </p:nvPicPr>
        <p:blipFill>
          <a:blip r:embed="rId4"/>
          <a:srcRect/>
          <a:stretch>
            <a:fillRect/>
          </a:stretch>
        </p:blipFill>
        <p:spPr bwMode="auto">
          <a:xfrm>
            <a:off x="381000" y="2514600"/>
            <a:ext cx="3505200" cy="1962150"/>
          </a:xfrm>
          <a:prstGeom prst="rect">
            <a:avLst/>
          </a:prstGeom>
          <a:noFill/>
          <a:ln w="9525">
            <a:noFill/>
            <a:miter lim="800000"/>
            <a:headEnd/>
            <a:tailEnd/>
          </a:ln>
          <a:effectLst/>
        </p:spPr>
      </p:pic>
      <p:sp>
        <p:nvSpPr>
          <p:cNvPr id="1057801" name="Text Box 9"/>
          <p:cNvSpPr txBox="1">
            <a:spLocks noChangeArrowheads="1"/>
          </p:cNvSpPr>
          <p:nvPr/>
        </p:nvSpPr>
        <p:spPr bwMode="auto">
          <a:xfrm>
            <a:off x="457200" y="4876800"/>
            <a:ext cx="3292475" cy="1323439"/>
          </a:xfrm>
          <a:prstGeom prst="rect">
            <a:avLst/>
          </a:prstGeom>
          <a:noFill/>
          <a:ln w="9525">
            <a:noFill/>
            <a:miter lim="800000"/>
            <a:headEnd/>
            <a:tailEnd/>
          </a:ln>
        </p:spPr>
        <p:txBody>
          <a:bodyPr>
            <a:prstTxWarp prst="textNoShape">
              <a:avLst/>
            </a:prstTxWarp>
            <a:spAutoFit/>
          </a:bodyPr>
          <a:lstStyle/>
          <a:p>
            <a:r>
              <a:rPr lang="en-US" sz="2000" b="0" dirty="0">
                <a:latin typeface="Calibri"/>
              </a:rPr>
              <a:t>At test, those trained with the noun-context (this is </a:t>
            </a:r>
            <a:r>
              <a:rPr lang="en-US" sz="2000" b="0" dirty="0" err="1">
                <a:solidFill>
                  <a:schemeClr val="hlink"/>
                </a:solidFill>
                <a:latin typeface="Calibri"/>
              </a:rPr>
              <a:t>acorp</a:t>
            </a:r>
            <a:r>
              <a:rPr lang="en-US" sz="2000" b="0" dirty="0">
                <a:latin typeface="Calibri"/>
              </a:rPr>
              <a:t>) looked at the object match (inferred it was an object).</a:t>
            </a:r>
          </a:p>
        </p:txBody>
      </p:sp>
      <p:sp>
        <p:nvSpPr>
          <p:cNvPr id="1057802" name="Oval 10"/>
          <p:cNvSpPr>
            <a:spLocks noChangeArrowheads="1"/>
          </p:cNvSpPr>
          <p:nvPr/>
        </p:nvSpPr>
        <p:spPr bwMode="auto">
          <a:xfrm>
            <a:off x="3962400" y="4343400"/>
            <a:ext cx="2514600" cy="2362200"/>
          </a:xfrm>
          <a:prstGeom prst="ellipse">
            <a:avLst/>
          </a:prstGeom>
          <a:noFill/>
          <a:ln w="63500">
            <a:solidFill>
              <a:schemeClr val="hlink"/>
            </a:solidFill>
            <a:round/>
            <a:headEnd/>
            <a:tailEnd/>
          </a:ln>
        </p:spPr>
        <p:txBody>
          <a:bodyPr wrap="none" anchor="ctr">
            <a:prstTxWarp prst="textNoShape">
              <a:avLst/>
            </a:prstTxWarp>
          </a:bodyPr>
          <a:lstStyle/>
          <a:p>
            <a:endParaRPr lang="en-US" dirty="0">
              <a:latin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Rectangle 4"/>
          <p:cNvSpPr>
            <a:spLocks noChangeArrowheads="1"/>
          </p:cNvSpPr>
          <p:nvPr/>
        </p:nvSpPr>
        <p:spPr bwMode="auto">
          <a:xfrm>
            <a:off x="6096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Knowing what to guess</a:t>
            </a:r>
          </a:p>
        </p:txBody>
      </p:sp>
      <p:sp>
        <p:nvSpPr>
          <p:cNvPr id="1058819" name="Rectangle 5"/>
          <p:cNvSpPr>
            <a:spLocks noChangeArrowheads="1"/>
          </p:cNvSpPr>
          <p:nvPr/>
        </p:nvSpPr>
        <p:spPr bwMode="auto">
          <a:xfrm>
            <a:off x="0" y="1219200"/>
            <a:ext cx="9144000" cy="914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solidFill>
                  <a:srgbClr val="0C6034"/>
                </a:solidFill>
                <a:latin typeface="Calibri"/>
                <a:ea typeface="Osaka" pitchFamily="-1" charset="-128"/>
                <a:cs typeface="Osaka" pitchFamily="-1" charset="-128"/>
              </a:rPr>
              <a:t>Syntactic Bootstrapping Hypothesis</a:t>
            </a:r>
            <a:r>
              <a:rPr lang="en-US" b="0" dirty="0">
                <a:latin typeface="Calibri"/>
                <a:ea typeface="Osaka" pitchFamily="-1" charset="-128"/>
                <a:cs typeface="Osaka" pitchFamily="-1" charset="-128"/>
              </a:rPr>
              <a:t>: primarily using the syntactic structure to get to meaning</a:t>
            </a:r>
          </a:p>
        </p:txBody>
      </p:sp>
      <p:sp>
        <p:nvSpPr>
          <p:cNvPr id="1058820" name="Rectangle 6"/>
          <p:cNvSpPr>
            <a:spLocks noChangeArrowheads="1"/>
          </p:cNvSpPr>
          <p:nvPr/>
        </p:nvSpPr>
        <p:spPr bwMode="auto">
          <a:xfrm>
            <a:off x="152400" y="2057400"/>
            <a:ext cx="8991600" cy="11430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Fisher, </a:t>
            </a:r>
            <a:r>
              <a:rPr lang="en-US" b="0" dirty="0" err="1">
                <a:latin typeface="Calibri"/>
                <a:ea typeface="Osaka" pitchFamily="-1" charset="-128"/>
                <a:cs typeface="Osaka" pitchFamily="-1" charset="-128"/>
              </a:rPr>
              <a:t>Klingler</a:t>
            </a:r>
            <a:r>
              <a:rPr lang="en-US" b="0" dirty="0">
                <a:latin typeface="Calibri"/>
                <a:ea typeface="Osaka" pitchFamily="-1" charset="-128"/>
                <a:cs typeface="Osaka" pitchFamily="-1" charset="-128"/>
              </a:rPr>
              <a:t>, &amp; Song (2006)</a:t>
            </a:r>
            <a:endParaRPr lang="en-US" b="0" dirty="0">
              <a:solidFill>
                <a:srgbClr val="1A1818"/>
              </a:solidFill>
              <a:latin typeface="Helvetica" pitchFamily="-1" charset="0"/>
            </a:endParaRPr>
          </a:p>
        </p:txBody>
      </p:sp>
      <p:pic>
        <p:nvPicPr>
          <p:cNvPr id="1058821" name="Picture 5"/>
          <p:cNvPicPr>
            <a:picLocks noChangeAspect="1" noChangeArrowheads="1"/>
          </p:cNvPicPr>
          <p:nvPr/>
        </p:nvPicPr>
        <p:blipFill>
          <a:blip r:embed="rId3"/>
          <a:srcRect/>
          <a:stretch>
            <a:fillRect/>
          </a:stretch>
        </p:blipFill>
        <p:spPr bwMode="auto">
          <a:xfrm>
            <a:off x="3886200" y="2514600"/>
            <a:ext cx="5029200" cy="4149725"/>
          </a:xfrm>
          <a:prstGeom prst="rect">
            <a:avLst/>
          </a:prstGeom>
          <a:noFill/>
          <a:ln w="9525">
            <a:noFill/>
            <a:miter lim="800000"/>
            <a:headEnd/>
            <a:tailEnd/>
          </a:ln>
          <a:effectLst/>
        </p:spPr>
      </p:pic>
      <p:pic>
        <p:nvPicPr>
          <p:cNvPr id="1058822" name="Picture 6"/>
          <p:cNvPicPr>
            <a:picLocks noChangeAspect="1" noChangeArrowheads="1"/>
          </p:cNvPicPr>
          <p:nvPr/>
        </p:nvPicPr>
        <p:blipFill>
          <a:blip r:embed="rId4"/>
          <a:srcRect/>
          <a:stretch>
            <a:fillRect/>
          </a:stretch>
        </p:blipFill>
        <p:spPr bwMode="auto">
          <a:xfrm>
            <a:off x="381000" y="2514600"/>
            <a:ext cx="3505200" cy="1962150"/>
          </a:xfrm>
          <a:prstGeom prst="rect">
            <a:avLst/>
          </a:prstGeom>
          <a:noFill/>
          <a:ln w="9525">
            <a:noFill/>
            <a:miter lim="800000"/>
            <a:headEnd/>
            <a:tailEnd/>
          </a:ln>
          <a:effectLst/>
        </p:spPr>
      </p:pic>
      <p:sp>
        <p:nvSpPr>
          <p:cNvPr id="1058823" name="Text Box 7"/>
          <p:cNvSpPr txBox="1">
            <a:spLocks noChangeArrowheads="1"/>
          </p:cNvSpPr>
          <p:nvPr/>
        </p:nvSpPr>
        <p:spPr bwMode="auto">
          <a:xfrm>
            <a:off x="457200" y="4632325"/>
            <a:ext cx="3292475" cy="1938992"/>
          </a:xfrm>
          <a:prstGeom prst="rect">
            <a:avLst/>
          </a:prstGeom>
          <a:noFill/>
          <a:ln w="9525">
            <a:noFill/>
            <a:miter lim="800000"/>
            <a:headEnd/>
            <a:tailEnd/>
          </a:ln>
        </p:spPr>
        <p:txBody>
          <a:bodyPr>
            <a:prstTxWarp prst="textNoShape">
              <a:avLst/>
            </a:prstTxWarp>
            <a:spAutoFit/>
          </a:bodyPr>
          <a:lstStyle/>
          <a:p>
            <a:r>
              <a:rPr lang="en-US" sz="2000" b="0" dirty="0">
                <a:latin typeface="Calibri"/>
              </a:rPr>
              <a:t>At test, those trained with the preposition-context (this is </a:t>
            </a:r>
            <a:r>
              <a:rPr lang="en-US" sz="2000" b="0" dirty="0" err="1">
                <a:solidFill>
                  <a:schemeClr val="hlink"/>
                </a:solidFill>
                <a:latin typeface="Calibri"/>
              </a:rPr>
              <a:t>acorp</a:t>
            </a:r>
            <a:r>
              <a:rPr lang="en-US" sz="2000" b="0" dirty="0">
                <a:latin typeface="Calibri"/>
              </a:rPr>
              <a:t> my box) looked at the location match (inferred it was a relationship between objects).</a:t>
            </a:r>
          </a:p>
        </p:txBody>
      </p:sp>
      <p:sp>
        <p:nvSpPr>
          <p:cNvPr id="1058824" name="Oval 8"/>
          <p:cNvSpPr>
            <a:spLocks noChangeArrowheads="1"/>
          </p:cNvSpPr>
          <p:nvPr/>
        </p:nvSpPr>
        <p:spPr bwMode="auto">
          <a:xfrm>
            <a:off x="6400800" y="4267200"/>
            <a:ext cx="2514600" cy="2362200"/>
          </a:xfrm>
          <a:prstGeom prst="ellipse">
            <a:avLst/>
          </a:prstGeom>
          <a:noFill/>
          <a:ln w="63500">
            <a:solidFill>
              <a:schemeClr val="hlink"/>
            </a:solidFill>
            <a:round/>
            <a:headEnd/>
            <a:tailEnd/>
          </a:ln>
        </p:spPr>
        <p:txBody>
          <a:bodyPr wrap="none" anchor="ctr">
            <a:prstTxWarp prst="textNoShape">
              <a:avLst/>
            </a:prstTxWarp>
          </a:bodyPr>
          <a:lstStyle/>
          <a:p>
            <a:endParaRPr lang="en-US" dirty="0">
              <a:latin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4"/>
          <p:cNvSpPr>
            <a:spLocks noChangeArrowheads="1"/>
          </p:cNvSpPr>
          <p:nvPr/>
        </p:nvSpPr>
        <p:spPr bwMode="auto">
          <a:xfrm>
            <a:off x="6096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Getting a sense of how a child might feel</a:t>
            </a:r>
          </a:p>
        </p:txBody>
      </p:sp>
      <p:sp>
        <p:nvSpPr>
          <p:cNvPr id="1043459" name="Rectangle 5"/>
          <p:cNvSpPr>
            <a:spLocks noChangeArrowheads="1"/>
          </p:cNvSpPr>
          <p:nvPr/>
        </p:nvSpPr>
        <p:spPr bwMode="auto">
          <a:xfrm>
            <a:off x="0" y="1219200"/>
            <a:ext cx="7315200" cy="533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From </a:t>
            </a:r>
            <a:r>
              <a:rPr lang="en-US" b="0" i="1" dirty="0">
                <a:latin typeface="Calibri"/>
                <a:ea typeface="Osaka" pitchFamily="-1" charset="-128"/>
                <a:cs typeface="Osaka" pitchFamily="-1" charset="-128"/>
              </a:rPr>
              <a:t>But n Ben A-Go-Go</a:t>
            </a:r>
            <a:r>
              <a:rPr lang="en-US" b="0" dirty="0">
                <a:latin typeface="Calibri"/>
                <a:ea typeface="Osaka" pitchFamily="-1" charset="-128"/>
                <a:cs typeface="Osaka" pitchFamily="-1" charset="-128"/>
              </a:rPr>
              <a:t>, Matthew </a:t>
            </a:r>
            <a:r>
              <a:rPr lang="en-US" b="0" dirty="0" err="1">
                <a:latin typeface="Calibri"/>
                <a:ea typeface="Osaka" pitchFamily="-1" charset="-128"/>
                <a:cs typeface="Osaka" pitchFamily="-1" charset="-128"/>
              </a:rPr>
              <a:t>Fitt</a:t>
            </a:r>
            <a:r>
              <a:rPr lang="en-US" b="0" dirty="0">
                <a:latin typeface="Calibri"/>
                <a:ea typeface="Osaka" pitchFamily="-1" charset="-128"/>
                <a:cs typeface="Osaka" pitchFamily="-1" charset="-128"/>
              </a:rPr>
              <a:t> (2000), p.85</a:t>
            </a:r>
          </a:p>
        </p:txBody>
      </p:sp>
      <p:sp>
        <p:nvSpPr>
          <p:cNvPr id="1043466" name="Rectangle 13"/>
          <p:cNvSpPr>
            <a:spLocks noChangeArrowheads="1"/>
          </p:cNvSpPr>
          <p:nvPr/>
        </p:nvSpPr>
        <p:spPr bwMode="auto">
          <a:xfrm>
            <a:off x="152400" y="1828800"/>
            <a:ext cx="8610600" cy="1981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200" b="0" dirty="0">
                <a:latin typeface="Calibri"/>
                <a:ea typeface="Osaka" pitchFamily="-1" charset="-128"/>
                <a:cs typeface="Calibri"/>
              </a:rPr>
              <a:t>	But</a:t>
            </a:r>
            <a:r>
              <a:rPr lang="en-US" b="0" dirty="0">
                <a:latin typeface="Calibri"/>
                <a:cs typeface="Calibri"/>
              </a:rPr>
              <a:t> his </a:t>
            </a:r>
            <a:r>
              <a:rPr lang="en-US" b="0" dirty="0" err="1">
                <a:solidFill>
                  <a:schemeClr val="hlink"/>
                </a:solidFill>
                <a:latin typeface="Calibri"/>
                <a:cs typeface="Calibri"/>
              </a:rPr>
              <a:t>hert</a:t>
            </a:r>
            <a:r>
              <a:rPr lang="en-US" b="0" dirty="0">
                <a:latin typeface="Calibri"/>
                <a:cs typeface="Calibri"/>
              </a:rPr>
              <a:t> </a:t>
            </a:r>
            <a:r>
              <a:rPr lang="en-US" b="0" dirty="0">
                <a:solidFill>
                  <a:schemeClr val="hlink"/>
                </a:solidFill>
                <a:latin typeface="Calibri"/>
                <a:cs typeface="Calibri"/>
              </a:rPr>
              <a:t>cawed</a:t>
            </a:r>
            <a:r>
              <a:rPr lang="en-US" b="0" dirty="0">
                <a:latin typeface="Calibri"/>
                <a:cs typeface="Calibri"/>
              </a:rPr>
              <a:t> him on. He </a:t>
            </a:r>
            <a:r>
              <a:rPr lang="en-US" b="0" dirty="0" err="1">
                <a:solidFill>
                  <a:schemeClr val="hlink"/>
                </a:solidFill>
                <a:latin typeface="Calibri"/>
                <a:cs typeface="Calibri"/>
              </a:rPr>
              <a:t>nou</a:t>
            </a:r>
            <a:r>
              <a:rPr lang="en-US" b="0" dirty="0">
                <a:latin typeface="Calibri"/>
                <a:cs typeface="Calibri"/>
              </a:rPr>
              <a:t> had the information he had been </a:t>
            </a:r>
            <a:r>
              <a:rPr lang="en-US" b="0" dirty="0" err="1">
                <a:solidFill>
                  <a:schemeClr val="hlink"/>
                </a:solidFill>
                <a:latin typeface="Calibri"/>
                <a:cs typeface="Calibri"/>
              </a:rPr>
              <a:t>tryin</a:t>
            </a:r>
            <a:r>
              <a:rPr lang="en-US" b="0" dirty="0">
                <a:latin typeface="Calibri"/>
                <a:cs typeface="Calibri"/>
              </a:rPr>
              <a:t> </a:t>
            </a:r>
            <a:r>
              <a:rPr lang="en-US" b="0" dirty="0">
                <a:solidFill>
                  <a:schemeClr val="hlink"/>
                </a:solidFill>
                <a:latin typeface="Calibri"/>
                <a:cs typeface="Calibri"/>
              </a:rPr>
              <a:t>tae</a:t>
            </a:r>
            <a:r>
              <a:rPr lang="en-US" b="0" dirty="0">
                <a:latin typeface="Calibri"/>
                <a:cs typeface="Calibri"/>
              </a:rPr>
              <a:t> </a:t>
            </a:r>
            <a:r>
              <a:rPr lang="en-US" b="0" dirty="0" err="1">
                <a:solidFill>
                  <a:schemeClr val="hlink"/>
                </a:solidFill>
                <a:latin typeface="Calibri"/>
                <a:cs typeface="Calibri"/>
              </a:rPr>
              <a:t>jalouse</a:t>
            </a:r>
            <a:r>
              <a:rPr lang="en-US" b="0" dirty="0">
                <a:latin typeface="Calibri"/>
                <a:cs typeface="Calibri"/>
              </a:rPr>
              <a:t> on his </a:t>
            </a:r>
            <a:r>
              <a:rPr lang="en-US" b="0" dirty="0" err="1">
                <a:solidFill>
                  <a:schemeClr val="hlink"/>
                </a:solidFill>
                <a:latin typeface="Calibri"/>
                <a:cs typeface="Calibri"/>
              </a:rPr>
              <a:t>ain</a:t>
            </a:r>
            <a:r>
              <a:rPr lang="en-US" b="0" dirty="0">
                <a:latin typeface="Calibri"/>
                <a:cs typeface="Calibri"/>
              </a:rPr>
              <a:t> </a:t>
            </a:r>
            <a:r>
              <a:rPr lang="en-US" b="0" dirty="0">
                <a:solidFill>
                  <a:schemeClr val="hlink"/>
                </a:solidFill>
                <a:latin typeface="Calibri"/>
                <a:cs typeface="Calibri"/>
              </a:rPr>
              <a:t>aw</a:t>
            </a:r>
            <a:r>
              <a:rPr lang="en-US" b="0" dirty="0">
                <a:latin typeface="Calibri"/>
                <a:cs typeface="Calibri"/>
              </a:rPr>
              <a:t> these years.  Or </a:t>
            </a:r>
            <a:r>
              <a:rPr lang="en-US" b="0" dirty="0" err="1">
                <a:solidFill>
                  <a:schemeClr val="hlink"/>
                </a:solidFill>
                <a:latin typeface="Calibri"/>
                <a:cs typeface="Calibri"/>
              </a:rPr>
              <a:t>pairt</a:t>
            </a:r>
            <a:r>
              <a:rPr lang="en-US" b="0" dirty="0">
                <a:latin typeface="Calibri"/>
                <a:cs typeface="Calibri"/>
              </a:rPr>
              <a:t> </a:t>
            </a:r>
            <a:r>
              <a:rPr lang="en-US" b="0" dirty="0">
                <a:solidFill>
                  <a:schemeClr val="hlink"/>
                </a:solidFill>
                <a:latin typeface="Calibri"/>
                <a:cs typeface="Calibri"/>
              </a:rPr>
              <a:t>o</a:t>
            </a:r>
            <a:r>
              <a:rPr lang="en-US" b="0" dirty="0">
                <a:latin typeface="Calibri"/>
                <a:cs typeface="Calibri"/>
              </a:rPr>
              <a:t> it </a:t>
            </a:r>
            <a:r>
              <a:rPr lang="en-US" b="0" dirty="0" err="1">
                <a:solidFill>
                  <a:schemeClr val="hlink"/>
                </a:solidFill>
                <a:latin typeface="Calibri"/>
                <a:cs typeface="Calibri"/>
              </a:rPr>
              <a:t>onywey</a:t>
            </a:r>
            <a:r>
              <a:rPr lang="en-US" b="0" dirty="0">
                <a:latin typeface="Calibri"/>
                <a:cs typeface="Calibri"/>
              </a:rPr>
              <a:t>.  A </a:t>
            </a:r>
            <a:r>
              <a:rPr lang="en-US" b="0" dirty="0" err="1">
                <a:solidFill>
                  <a:schemeClr val="hlink"/>
                </a:solidFill>
                <a:latin typeface="Calibri"/>
                <a:cs typeface="Calibri"/>
              </a:rPr>
              <a:t>whusper</a:t>
            </a:r>
            <a:r>
              <a:rPr lang="en-US" b="0" dirty="0">
                <a:latin typeface="Calibri"/>
                <a:cs typeface="Calibri"/>
              </a:rPr>
              <a:t>.  A </a:t>
            </a:r>
            <a:r>
              <a:rPr lang="en-US" b="0" dirty="0" err="1">
                <a:solidFill>
                  <a:schemeClr val="hlink"/>
                </a:solidFill>
                <a:latin typeface="Calibri"/>
                <a:cs typeface="Calibri"/>
              </a:rPr>
              <a:t>hauf</a:t>
            </a:r>
            <a:r>
              <a:rPr lang="en-US" b="0" dirty="0">
                <a:latin typeface="Calibri"/>
                <a:cs typeface="Calibri"/>
              </a:rPr>
              <a:t> truth.  </a:t>
            </a:r>
            <a:r>
              <a:rPr lang="en-US" b="0" dirty="0">
                <a:solidFill>
                  <a:schemeClr val="hlink"/>
                </a:solidFill>
                <a:latin typeface="Calibri"/>
                <a:cs typeface="Calibri"/>
              </a:rPr>
              <a:t>An</a:t>
            </a:r>
            <a:r>
              <a:rPr lang="en-US" b="0" dirty="0">
                <a:latin typeface="Calibri"/>
                <a:cs typeface="Calibri"/>
              </a:rPr>
              <a:t> the time had come </a:t>
            </a:r>
            <a:r>
              <a:rPr lang="en-US" b="0" dirty="0">
                <a:solidFill>
                  <a:schemeClr val="hlink"/>
                </a:solidFill>
                <a:latin typeface="Calibri"/>
                <a:cs typeface="Calibri"/>
              </a:rPr>
              <a:t>tae</a:t>
            </a:r>
            <a:r>
              <a:rPr lang="en-US" b="0" dirty="0">
                <a:latin typeface="Calibri"/>
                <a:cs typeface="Calibri"/>
              </a:rPr>
              <a:t> </a:t>
            </a:r>
            <a:r>
              <a:rPr lang="en-US" b="0" dirty="0" err="1">
                <a:solidFill>
                  <a:schemeClr val="hlink"/>
                </a:solidFill>
                <a:latin typeface="Calibri"/>
                <a:cs typeface="Calibri"/>
              </a:rPr>
              <a:t>mak</a:t>
            </a:r>
            <a:r>
              <a:rPr lang="en-US" b="0" dirty="0">
                <a:latin typeface="Calibri"/>
                <a:cs typeface="Calibri"/>
              </a:rPr>
              <a:t> </a:t>
            </a:r>
            <a:r>
              <a:rPr lang="en-US" b="0" dirty="0" err="1">
                <a:solidFill>
                  <a:schemeClr val="hlink"/>
                </a:solidFill>
                <a:latin typeface="Calibri"/>
                <a:cs typeface="Calibri"/>
              </a:rPr>
              <a:t>siccar</a:t>
            </a:r>
            <a:r>
              <a:rPr lang="en-US" b="0" dirty="0">
                <a:latin typeface="Calibri"/>
                <a:cs typeface="Calibri"/>
              </a:rPr>
              <a:t>.  He would meet with </a:t>
            </a:r>
            <a:r>
              <a:rPr lang="en-US" b="0" dirty="0" err="1">
                <a:latin typeface="Calibri"/>
                <a:cs typeface="Calibri"/>
              </a:rPr>
              <a:t>Broon</a:t>
            </a:r>
            <a:r>
              <a:rPr lang="en-US" b="0" dirty="0">
                <a:latin typeface="Calibri"/>
                <a:cs typeface="Calibri"/>
              </a:rPr>
              <a:t> </a:t>
            </a:r>
            <a:r>
              <a:rPr lang="en-US" b="0" dirty="0">
                <a:solidFill>
                  <a:schemeClr val="hlink"/>
                </a:solidFill>
                <a:latin typeface="Calibri"/>
                <a:cs typeface="Calibri"/>
              </a:rPr>
              <a:t>an</a:t>
            </a:r>
            <a:r>
              <a:rPr lang="en-US" b="0" dirty="0">
                <a:latin typeface="Calibri"/>
                <a:cs typeface="Calibri"/>
              </a:rPr>
              <a:t> </a:t>
            </a:r>
            <a:r>
              <a:rPr lang="en-US" b="0" dirty="0" err="1">
                <a:solidFill>
                  <a:schemeClr val="hlink"/>
                </a:solidFill>
                <a:latin typeface="Calibri"/>
                <a:cs typeface="Calibri"/>
              </a:rPr>
              <a:t>tak</a:t>
            </a:r>
            <a:r>
              <a:rPr lang="en-US" b="0" dirty="0">
                <a:latin typeface="Calibri"/>
                <a:cs typeface="Calibri"/>
              </a:rPr>
              <a:t> </a:t>
            </a:r>
            <a:r>
              <a:rPr lang="en-US" b="0" dirty="0" err="1">
                <a:solidFill>
                  <a:schemeClr val="hlink"/>
                </a:solidFill>
                <a:latin typeface="Calibri"/>
                <a:cs typeface="Calibri"/>
              </a:rPr>
              <a:t>fae</a:t>
            </a:r>
            <a:r>
              <a:rPr lang="en-US" b="0" dirty="0">
                <a:latin typeface="Calibri"/>
                <a:cs typeface="Calibri"/>
              </a:rPr>
              <a:t> him </a:t>
            </a:r>
            <a:r>
              <a:rPr lang="en-US" b="0" dirty="0">
                <a:solidFill>
                  <a:schemeClr val="hlink"/>
                </a:solidFill>
                <a:latin typeface="Calibri"/>
                <a:cs typeface="Calibri"/>
              </a:rPr>
              <a:t>whit</a:t>
            </a:r>
            <a:r>
              <a:rPr lang="en-US" b="0" dirty="0">
                <a:latin typeface="Calibri"/>
                <a:cs typeface="Calibri"/>
              </a:rPr>
              <a:t> </a:t>
            </a:r>
            <a:r>
              <a:rPr lang="en-US" b="0" dirty="0" err="1">
                <a:solidFill>
                  <a:schemeClr val="hlink"/>
                </a:solidFill>
                <a:latin typeface="Calibri"/>
                <a:cs typeface="Calibri"/>
              </a:rPr>
              <a:t>wis</a:t>
            </a:r>
            <a:r>
              <a:rPr lang="en-US" b="0" dirty="0">
                <a:latin typeface="Calibri"/>
                <a:cs typeface="Calibri"/>
              </a:rPr>
              <a:t> needed.</a:t>
            </a:r>
          </a:p>
        </p:txBody>
      </p:sp>
      <p:sp>
        <p:nvSpPr>
          <p:cNvPr id="1043467" name="Rectangle 5"/>
          <p:cNvSpPr>
            <a:spLocks noChangeArrowheads="1"/>
          </p:cNvSpPr>
          <p:nvPr/>
        </p:nvSpPr>
        <p:spPr bwMode="auto">
          <a:xfrm>
            <a:off x="152400" y="4191000"/>
            <a:ext cx="8534400" cy="838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Some contextual clues available (syntactic bootstrapping + known words).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Rectangle 4"/>
          <p:cNvSpPr>
            <a:spLocks noChangeArrowheads="1"/>
          </p:cNvSpPr>
          <p:nvPr/>
        </p:nvSpPr>
        <p:spPr bwMode="auto">
          <a:xfrm>
            <a:off x="6096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Calibri"/>
              </a:rPr>
              <a:t>Getting a sense of how a child might feel</a:t>
            </a:r>
          </a:p>
        </p:txBody>
      </p:sp>
      <p:sp>
        <p:nvSpPr>
          <p:cNvPr id="1044483" name="Rectangle 5"/>
          <p:cNvSpPr>
            <a:spLocks noChangeArrowheads="1"/>
          </p:cNvSpPr>
          <p:nvPr/>
        </p:nvSpPr>
        <p:spPr bwMode="auto">
          <a:xfrm>
            <a:off x="0" y="1219200"/>
            <a:ext cx="7315200" cy="533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Calibri"/>
              </a:rPr>
              <a:t>From </a:t>
            </a:r>
            <a:r>
              <a:rPr lang="en-US" b="0" i="1" dirty="0">
                <a:latin typeface="Calibri"/>
                <a:ea typeface="Osaka" pitchFamily="-1" charset="-128"/>
                <a:cs typeface="Calibri"/>
              </a:rPr>
              <a:t>But n Ben A-Go-Go</a:t>
            </a:r>
            <a:r>
              <a:rPr lang="en-US" b="0" dirty="0">
                <a:latin typeface="Calibri"/>
                <a:ea typeface="Osaka" pitchFamily="-1" charset="-128"/>
                <a:cs typeface="Calibri"/>
              </a:rPr>
              <a:t>, Matthew </a:t>
            </a:r>
            <a:r>
              <a:rPr lang="en-US" b="0" dirty="0" err="1">
                <a:latin typeface="Calibri"/>
                <a:ea typeface="Osaka" pitchFamily="-1" charset="-128"/>
                <a:cs typeface="Calibri"/>
              </a:rPr>
              <a:t>Fitt</a:t>
            </a:r>
            <a:r>
              <a:rPr lang="en-US" b="0" dirty="0">
                <a:latin typeface="Calibri"/>
                <a:ea typeface="Osaka" pitchFamily="-1" charset="-128"/>
                <a:cs typeface="Calibri"/>
              </a:rPr>
              <a:t> (2000), p.85</a:t>
            </a:r>
          </a:p>
        </p:txBody>
      </p:sp>
      <p:sp>
        <p:nvSpPr>
          <p:cNvPr id="1044484" name="Rectangle 13"/>
          <p:cNvSpPr>
            <a:spLocks noChangeArrowheads="1"/>
          </p:cNvSpPr>
          <p:nvPr/>
        </p:nvSpPr>
        <p:spPr bwMode="auto">
          <a:xfrm>
            <a:off x="152400" y="1828800"/>
            <a:ext cx="8610600" cy="1981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200" b="0" dirty="0">
                <a:latin typeface="Calibri"/>
                <a:ea typeface="Osaka" pitchFamily="-1" charset="-128"/>
                <a:cs typeface="Calibri"/>
              </a:rPr>
              <a:t>	But</a:t>
            </a:r>
            <a:r>
              <a:rPr lang="en-US" b="0" dirty="0">
                <a:latin typeface="Calibri"/>
                <a:cs typeface="Calibri"/>
              </a:rPr>
              <a:t> his </a:t>
            </a:r>
            <a:r>
              <a:rPr lang="en-US" b="0" dirty="0">
                <a:solidFill>
                  <a:schemeClr val="folHlink"/>
                </a:solidFill>
                <a:latin typeface="Calibri"/>
                <a:cs typeface="Calibri"/>
              </a:rPr>
              <a:t>heart</a:t>
            </a:r>
            <a:r>
              <a:rPr lang="en-US" b="0" dirty="0">
                <a:latin typeface="Calibri"/>
                <a:cs typeface="Calibri"/>
              </a:rPr>
              <a:t> </a:t>
            </a:r>
            <a:r>
              <a:rPr lang="en-US" b="0" dirty="0">
                <a:solidFill>
                  <a:schemeClr val="folHlink"/>
                </a:solidFill>
                <a:latin typeface="Calibri"/>
                <a:cs typeface="Calibri"/>
              </a:rPr>
              <a:t>called</a:t>
            </a:r>
            <a:r>
              <a:rPr lang="en-US" b="0" dirty="0">
                <a:latin typeface="Calibri"/>
                <a:cs typeface="Calibri"/>
              </a:rPr>
              <a:t> him on. He </a:t>
            </a:r>
            <a:r>
              <a:rPr lang="en-US" b="0" dirty="0">
                <a:solidFill>
                  <a:schemeClr val="folHlink"/>
                </a:solidFill>
                <a:latin typeface="Calibri"/>
                <a:cs typeface="Calibri"/>
              </a:rPr>
              <a:t>now</a:t>
            </a:r>
            <a:r>
              <a:rPr lang="en-US" b="0" dirty="0">
                <a:latin typeface="Calibri"/>
                <a:cs typeface="Calibri"/>
              </a:rPr>
              <a:t> had the information he had been </a:t>
            </a:r>
            <a:r>
              <a:rPr lang="en-US" b="0" dirty="0">
                <a:solidFill>
                  <a:schemeClr val="folHlink"/>
                </a:solidFill>
                <a:latin typeface="Calibri"/>
                <a:cs typeface="Calibri"/>
              </a:rPr>
              <a:t>trying</a:t>
            </a:r>
            <a:r>
              <a:rPr lang="en-US" b="0" dirty="0">
                <a:latin typeface="Calibri"/>
                <a:cs typeface="Calibri"/>
              </a:rPr>
              <a:t> </a:t>
            </a:r>
            <a:r>
              <a:rPr lang="en-US" b="0" dirty="0">
                <a:solidFill>
                  <a:schemeClr val="folHlink"/>
                </a:solidFill>
                <a:latin typeface="Calibri"/>
                <a:cs typeface="Calibri"/>
              </a:rPr>
              <a:t>to</a:t>
            </a:r>
            <a:r>
              <a:rPr lang="en-US" b="0" dirty="0">
                <a:latin typeface="Calibri"/>
                <a:cs typeface="Calibri"/>
              </a:rPr>
              <a:t> </a:t>
            </a:r>
            <a:r>
              <a:rPr lang="en-US" b="0" dirty="0" err="1">
                <a:solidFill>
                  <a:schemeClr val="hlink"/>
                </a:solidFill>
                <a:latin typeface="Calibri"/>
                <a:cs typeface="Calibri"/>
              </a:rPr>
              <a:t>jalouse</a:t>
            </a:r>
            <a:r>
              <a:rPr lang="en-US" b="0" dirty="0">
                <a:latin typeface="Calibri"/>
                <a:cs typeface="Calibri"/>
              </a:rPr>
              <a:t> on his </a:t>
            </a:r>
            <a:r>
              <a:rPr lang="en-US" b="0" dirty="0" err="1">
                <a:solidFill>
                  <a:schemeClr val="hlink"/>
                </a:solidFill>
                <a:latin typeface="Calibri"/>
                <a:cs typeface="Calibri"/>
              </a:rPr>
              <a:t>ain</a:t>
            </a:r>
            <a:r>
              <a:rPr lang="en-US" b="0" dirty="0">
                <a:latin typeface="Calibri"/>
                <a:cs typeface="Calibri"/>
              </a:rPr>
              <a:t> </a:t>
            </a:r>
            <a:r>
              <a:rPr lang="en-US" b="0" dirty="0">
                <a:solidFill>
                  <a:schemeClr val="folHlink"/>
                </a:solidFill>
                <a:latin typeface="Calibri"/>
                <a:cs typeface="Calibri"/>
              </a:rPr>
              <a:t>all</a:t>
            </a:r>
            <a:r>
              <a:rPr lang="en-US" b="0" dirty="0">
                <a:latin typeface="Calibri"/>
                <a:cs typeface="Calibri"/>
              </a:rPr>
              <a:t> these years.  Or </a:t>
            </a:r>
            <a:r>
              <a:rPr lang="en-US" b="0" dirty="0">
                <a:solidFill>
                  <a:schemeClr val="folHlink"/>
                </a:solidFill>
                <a:latin typeface="Calibri"/>
                <a:cs typeface="Calibri"/>
              </a:rPr>
              <a:t>part</a:t>
            </a:r>
            <a:r>
              <a:rPr lang="en-US" b="0" dirty="0">
                <a:latin typeface="Calibri"/>
                <a:cs typeface="Calibri"/>
              </a:rPr>
              <a:t> </a:t>
            </a:r>
            <a:r>
              <a:rPr lang="en-US" b="0" dirty="0">
                <a:solidFill>
                  <a:schemeClr val="folHlink"/>
                </a:solidFill>
                <a:latin typeface="Calibri"/>
                <a:cs typeface="Calibri"/>
              </a:rPr>
              <a:t>of</a:t>
            </a:r>
            <a:r>
              <a:rPr lang="en-US" b="0" dirty="0">
                <a:latin typeface="Calibri"/>
                <a:cs typeface="Calibri"/>
              </a:rPr>
              <a:t> it </a:t>
            </a:r>
            <a:r>
              <a:rPr lang="en-US" b="0" dirty="0">
                <a:solidFill>
                  <a:schemeClr val="folHlink"/>
                </a:solidFill>
                <a:latin typeface="Calibri"/>
                <a:cs typeface="Calibri"/>
              </a:rPr>
              <a:t>anyway</a:t>
            </a:r>
            <a:r>
              <a:rPr lang="en-US" b="0" dirty="0">
                <a:latin typeface="Calibri"/>
                <a:cs typeface="Calibri"/>
              </a:rPr>
              <a:t>.  A </a:t>
            </a:r>
            <a:r>
              <a:rPr lang="en-US" b="0" dirty="0">
                <a:solidFill>
                  <a:schemeClr val="folHlink"/>
                </a:solidFill>
                <a:latin typeface="Calibri"/>
                <a:cs typeface="Calibri"/>
              </a:rPr>
              <a:t>whisper</a:t>
            </a:r>
            <a:r>
              <a:rPr lang="en-US" b="0" dirty="0">
                <a:latin typeface="Calibri"/>
                <a:cs typeface="Calibri"/>
              </a:rPr>
              <a:t>.  A </a:t>
            </a:r>
            <a:r>
              <a:rPr lang="en-US" b="0" dirty="0">
                <a:solidFill>
                  <a:schemeClr val="folHlink"/>
                </a:solidFill>
                <a:latin typeface="Calibri"/>
                <a:cs typeface="Calibri"/>
              </a:rPr>
              <a:t>half</a:t>
            </a:r>
            <a:r>
              <a:rPr lang="en-US" b="0" dirty="0">
                <a:latin typeface="Calibri"/>
                <a:cs typeface="Calibri"/>
              </a:rPr>
              <a:t> truth.  </a:t>
            </a:r>
            <a:r>
              <a:rPr lang="en-US" b="0" dirty="0">
                <a:solidFill>
                  <a:schemeClr val="folHlink"/>
                </a:solidFill>
                <a:latin typeface="Calibri"/>
                <a:cs typeface="Calibri"/>
              </a:rPr>
              <a:t>And</a:t>
            </a:r>
            <a:r>
              <a:rPr lang="en-US" b="0" dirty="0">
                <a:latin typeface="Calibri"/>
                <a:cs typeface="Calibri"/>
              </a:rPr>
              <a:t> the time had come </a:t>
            </a:r>
            <a:r>
              <a:rPr lang="en-US" b="0" dirty="0">
                <a:solidFill>
                  <a:schemeClr val="folHlink"/>
                </a:solidFill>
                <a:latin typeface="Calibri"/>
                <a:cs typeface="Calibri"/>
              </a:rPr>
              <a:t>to</a:t>
            </a:r>
            <a:r>
              <a:rPr lang="en-US" b="0" dirty="0">
                <a:latin typeface="Calibri"/>
                <a:cs typeface="Calibri"/>
              </a:rPr>
              <a:t> </a:t>
            </a:r>
            <a:r>
              <a:rPr lang="en-US" b="0" dirty="0">
                <a:solidFill>
                  <a:schemeClr val="folHlink"/>
                </a:solidFill>
                <a:latin typeface="Calibri"/>
                <a:cs typeface="Calibri"/>
              </a:rPr>
              <a:t>make</a:t>
            </a:r>
            <a:r>
              <a:rPr lang="en-US" b="0" dirty="0">
                <a:latin typeface="Calibri"/>
                <a:cs typeface="Calibri"/>
              </a:rPr>
              <a:t> </a:t>
            </a:r>
            <a:r>
              <a:rPr lang="en-US" b="0" dirty="0" err="1">
                <a:solidFill>
                  <a:schemeClr val="hlink"/>
                </a:solidFill>
                <a:latin typeface="Calibri"/>
                <a:cs typeface="Calibri"/>
              </a:rPr>
              <a:t>siccar</a:t>
            </a:r>
            <a:r>
              <a:rPr lang="en-US" b="0" dirty="0">
                <a:latin typeface="Calibri"/>
                <a:cs typeface="Calibri"/>
              </a:rPr>
              <a:t>.  He would meet with </a:t>
            </a:r>
            <a:r>
              <a:rPr lang="en-US" b="0" dirty="0" err="1">
                <a:latin typeface="Calibri"/>
                <a:cs typeface="Calibri"/>
              </a:rPr>
              <a:t>Broon</a:t>
            </a:r>
            <a:r>
              <a:rPr lang="en-US" b="0" dirty="0">
                <a:latin typeface="Calibri"/>
                <a:cs typeface="Calibri"/>
              </a:rPr>
              <a:t> </a:t>
            </a:r>
            <a:r>
              <a:rPr lang="en-US" b="0" dirty="0">
                <a:solidFill>
                  <a:schemeClr val="folHlink"/>
                </a:solidFill>
                <a:latin typeface="Calibri"/>
                <a:cs typeface="Calibri"/>
              </a:rPr>
              <a:t>and</a:t>
            </a:r>
            <a:r>
              <a:rPr lang="en-US" b="0" dirty="0">
                <a:latin typeface="Calibri"/>
                <a:cs typeface="Calibri"/>
              </a:rPr>
              <a:t> </a:t>
            </a:r>
            <a:r>
              <a:rPr lang="en-US" b="0" dirty="0">
                <a:solidFill>
                  <a:schemeClr val="folHlink"/>
                </a:solidFill>
                <a:latin typeface="Calibri"/>
                <a:cs typeface="Calibri"/>
              </a:rPr>
              <a:t>take</a:t>
            </a:r>
            <a:r>
              <a:rPr lang="en-US" b="0" dirty="0">
                <a:latin typeface="Calibri"/>
                <a:cs typeface="Calibri"/>
              </a:rPr>
              <a:t> </a:t>
            </a:r>
            <a:r>
              <a:rPr lang="en-US" b="0" dirty="0" err="1">
                <a:solidFill>
                  <a:schemeClr val="hlink"/>
                </a:solidFill>
                <a:latin typeface="Calibri"/>
                <a:cs typeface="Calibri"/>
              </a:rPr>
              <a:t>fae</a:t>
            </a:r>
            <a:r>
              <a:rPr lang="en-US" b="0" dirty="0">
                <a:latin typeface="Calibri"/>
                <a:cs typeface="Calibri"/>
              </a:rPr>
              <a:t> him </a:t>
            </a:r>
            <a:r>
              <a:rPr lang="en-US" b="0" dirty="0">
                <a:solidFill>
                  <a:schemeClr val="folHlink"/>
                </a:solidFill>
                <a:latin typeface="Calibri"/>
                <a:cs typeface="Calibri"/>
              </a:rPr>
              <a:t>what</a:t>
            </a:r>
            <a:r>
              <a:rPr lang="en-US" b="0" dirty="0">
                <a:latin typeface="Calibri"/>
                <a:cs typeface="Calibri"/>
              </a:rPr>
              <a:t> </a:t>
            </a:r>
            <a:r>
              <a:rPr lang="en-US" b="0" dirty="0">
                <a:solidFill>
                  <a:schemeClr val="folHlink"/>
                </a:solidFill>
                <a:latin typeface="Calibri"/>
                <a:cs typeface="Calibri"/>
              </a:rPr>
              <a:t>was</a:t>
            </a:r>
            <a:r>
              <a:rPr lang="en-US" b="0" dirty="0">
                <a:latin typeface="Calibri"/>
                <a:cs typeface="Calibri"/>
              </a:rPr>
              <a:t> needed.</a:t>
            </a:r>
          </a:p>
        </p:txBody>
      </p:sp>
      <p:sp>
        <p:nvSpPr>
          <p:cNvPr id="1044485" name="Rectangle 5"/>
          <p:cNvSpPr>
            <a:spLocks noChangeArrowheads="1"/>
          </p:cNvSpPr>
          <p:nvPr/>
        </p:nvSpPr>
        <p:spPr bwMode="auto">
          <a:xfrm>
            <a:off x="152400" y="4191000"/>
            <a:ext cx="8305800" cy="1295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Calibri"/>
              </a:rPr>
              <a:t>Add in knowledge of “near-words” that sound close to recognizable words.</a:t>
            </a:r>
          </a:p>
          <a:p>
            <a:pPr marL="342900" indent="-342900" eaLnBrk="1" hangingPunct="1">
              <a:spcBef>
                <a:spcPct val="20000"/>
              </a:spcBef>
            </a:pPr>
            <a:r>
              <a:rPr lang="en-US" b="0" dirty="0">
                <a:latin typeface="Calibri"/>
                <a:ea typeface="Osaka" pitchFamily="-1" charset="-128"/>
                <a:cs typeface="Calibri"/>
              </a:rPr>
              <a:t>Remaining: </a:t>
            </a:r>
            <a:r>
              <a:rPr lang="en-US" b="0" dirty="0" err="1">
                <a:latin typeface="Calibri"/>
                <a:ea typeface="Osaka" pitchFamily="-1" charset="-128"/>
                <a:cs typeface="Calibri"/>
              </a:rPr>
              <a:t>jalouse</a:t>
            </a:r>
            <a:r>
              <a:rPr lang="en-US" b="0" dirty="0">
                <a:latin typeface="Calibri"/>
                <a:ea typeface="Osaka" pitchFamily="-1" charset="-128"/>
                <a:cs typeface="Calibri"/>
              </a:rPr>
              <a:t>, </a:t>
            </a:r>
            <a:r>
              <a:rPr lang="en-US" b="0" dirty="0" err="1">
                <a:latin typeface="Calibri"/>
                <a:ea typeface="Osaka" pitchFamily="-1" charset="-128"/>
                <a:cs typeface="Calibri"/>
              </a:rPr>
              <a:t>ain</a:t>
            </a:r>
            <a:r>
              <a:rPr lang="en-US" b="0" dirty="0">
                <a:latin typeface="Calibri"/>
                <a:ea typeface="Osaka" pitchFamily="-1" charset="-128"/>
                <a:cs typeface="Calibri"/>
              </a:rPr>
              <a:t>, </a:t>
            </a:r>
            <a:r>
              <a:rPr lang="en-US" b="0" dirty="0" err="1">
                <a:latin typeface="Calibri"/>
                <a:ea typeface="Osaka" pitchFamily="-1" charset="-128"/>
                <a:cs typeface="Calibri"/>
              </a:rPr>
              <a:t>siccar</a:t>
            </a:r>
            <a:r>
              <a:rPr lang="en-US" b="0" dirty="0">
                <a:latin typeface="Calibri"/>
                <a:ea typeface="Osaka" pitchFamily="-1" charset="-128"/>
                <a:cs typeface="Calibri"/>
              </a:rPr>
              <a:t>, </a:t>
            </a:r>
            <a:r>
              <a:rPr lang="en-US" b="0" dirty="0" err="1">
                <a:latin typeface="Calibri"/>
                <a:ea typeface="Osaka" pitchFamily="-1" charset="-128"/>
                <a:cs typeface="Calibri"/>
              </a:rPr>
              <a:t>fae</a:t>
            </a:r>
            <a:r>
              <a:rPr lang="en-US" b="0" dirty="0">
                <a:latin typeface="Calibri"/>
                <a:ea typeface="Osaka" pitchFamily="-1" charset="-128"/>
                <a:cs typeface="Calibri"/>
              </a:rPr>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4"/>
          <p:cNvSpPr>
            <a:spLocks noChangeArrowheads="1"/>
          </p:cNvSpPr>
          <p:nvPr/>
        </p:nvSpPr>
        <p:spPr bwMode="auto">
          <a:xfrm>
            <a:off x="6096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Calibri"/>
              </a:rPr>
              <a:t>Getting a sense of how a child might feel</a:t>
            </a:r>
          </a:p>
        </p:txBody>
      </p:sp>
      <p:sp>
        <p:nvSpPr>
          <p:cNvPr id="1045507" name="Rectangle 5"/>
          <p:cNvSpPr>
            <a:spLocks noChangeArrowheads="1"/>
          </p:cNvSpPr>
          <p:nvPr/>
        </p:nvSpPr>
        <p:spPr bwMode="auto">
          <a:xfrm>
            <a:off x="0" y="1219200"/>
            <a:ext cx="7315200" cy="533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Calibri"/>
              </a:rPr>
              <a:t>From </a:t>
            </a:r>
            <a:r>
              <a:rPr lang="en-US" b="0" i="1" dirty="0">
                <a:latin typeface="Calibri"/>
                <a:ea typeface="Osaka" pitchFamily="-1" charset="-128"/>
                <a:cs typeface="Calibri"/>
              </a:rPr>
              <a:t>But n Ben A-Go-Go</a:t>
            </a:r>
            <a:r>
              <a:rPr lang="en-US" b="0" dirty="0">
                <a:latin typeface="Calibri"/>
                <a:ea typeface="Osaka" pitchFamily="-1" charset="-128"/>
                <a:cs typeface="Calibri"/>
              </a:rPr>
              <a:t>, Matthew </a:t>
            </a:r>
            <a:r>
              <a:rPr lang="en-US" b="0" dirty="0" err="1">
                <a:latin typeface="Calibri"/>
                <a:ea typeface="Osaka" pitchFamily="-1" charset="-128"/>
                <a:cs typeface="Calibri"/>
              </a:rPr>
              <a:t>Fitt</a:t>
            </a:r>
            <a:r>
              <a:rPr lang="en-US" b="0" dirty="0">
                <a:latin typeface="Calibri"/>
                <a:ea typeface="Osaka" pitchFamily="-1" charset="-128"/>
                <a:cs typeface="Calibri"/>
              </a:rPr>
              <a:t> (2000), p.85</a:t>
            </a:r>
          </a:p>
        </p:txBody>
      </p:sp>
      <p:sp>
        <p:nvSpPr>
          <p:cNvPr id="1045508" name="Rectangle 13"/>
          <p:cNvSpPr>
            <a:spLocks noChangeArrowheads="1"/>
          </p:cNvSpPr>
          <p:nvPr/>
        </p:nvSpPr>
        <p:spPr bwMode="auto">
          <a:xfrm>
            <a:off x="152400" y="1828800"/>
            <a:ext cx="8610600" cy="1981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200" b="0" dirty="0">
                <a:latin typeface="Calibri"/>
                <a:ea typeface="Osaka" pitchFamily="-1" charset="-128"/>
                <a:cs typeface="Calibri"/>
              </a:rPr>
              <a:t>	But</a:t>
            </a:r>
            <a:r>
              <a:rPr lang="en-US" b="0" dirty="0">
                <a:latin typeface="Calibri"/>
                <a:cs typeface="Calibri"/>
              </a:rPr>
              <a:t> his </a:t>
            </a:r>
            <a:r>
              <a:rPr lang="en-US" b="0" dirty="0">
                <a:solidFill>
                  <a:schemeClr val="folHlink"/>
                </a:solidFill>
                <a:latin typeface="Calibri"/>
                <a:cs typeface="Calibri"/>
              </a:rPr>
              <a:t>heart</a:t>
            </a:r>
            <a:r>
              <a:rPr lang="en-US" b="0" dirty="0">
                <a:latin typeface="Calibri"/>
                <a:cs typeface="Calibri"/>
              </a:rPr>
              <a:t> </a:t>
            </a:r>
            <a:r>
              <a:rPr lang="en-US" b="0" dirty="0">
                <a:solidFill>
                  <a:schemeClr val="folHlink"/>
                </a:solidFill>
                <a:latin typeface="Calibri"/>
                <a:cs typeface="Calibri"/>
              </a:rPr>
              <a:t>called</a:t>
            </a:r>
            <a:r>
              <a:rPr lang="en-US" b="0" dirty="0">
                <a:latin typeface="Calibri"/>
                <a:cs typeface="Calibri"/>
              </a:rPr>
              <a:t> him on. He </a:t>
            </a:r>
            <a:r>
              <a:rPr lang="en-US" b="0" dirty="0">
                <a:solidFill>
                  <a:schemeClr val="folHlink"/>
                </a:solidFill>
                <a:latin typeface="Calibri"/>
                <a:cs typeface="Calibri"/>
              </a:rPr>
              <a:t>now</a:t>
            </a:r>
            <a:r>
              <a:rPr lang="en-US" b="0" dirty="0">
                <a:latin typeface="Calibri"/>
                <a:cs typeface="Calibri"/>
              </a:rPr>
              <a:t> had the information he had been </a:t>
            </a:r>
            <a:r>
              <a:rPr lang="en-US" b="0" dirty="0">
                <a:solidFill>
                  <a:schemeClr val="folHlink"/>
                </a:solidFill>
                <a:latin typeface="Calibri"/>
                <a:cs typeface="Calibri"/>
              </a:rPr>
              <a:t>trying</a:t>
            </a:r>
            <a:r>
              <a:rPr lang="en-US" b="0" dirty="0">
                <a:latin typeface="Calibri"/>
                <a:cs typeface="Calibri"/>
              </a:rPr>
              <a:t> </a:t>
            </a:r>
            <a:r>
              <a:rPr lang="en-US" b="0" dirty="0">
                <a:solidFill>
                  <a:schemeClr val="folHlink"/>
                </a:solidFill>
                <a:latin typeface="Calibri"/>
                <a:cs typeface="Calibri"/>
              </a:rPr>
              <a:t>to</a:t>
            </a:r>
            <a:r>
              <a:rPr lang="en-US" b="0" dirty="0">
                <a:latin typeface="Calibri"/>
                <a:cs typeface="Calibri"/>
              </a:rPr>
              <a:t> </a:t>
            </a:r>
            <a:r>
              <a:rPr lang="en-US" b="0" dirty="0" err="1">
                <a:solidFill>
                  <a:schemeClr val="hlink"/>
                </a:solidFill>
                <a:latin typeface="Calibri"/>
                <a:cs typeface="Calibri"/>
              </a:rPr>
              <a:t>jalouse</a:t>
            </a:r>
            <a:r>
              <a:rPr lang="en-US" b="0" dirty="0">
                <a:latin typeface="Calibri"/>
                <a:cs typeface="Calibri"/>
              </a:rPr>
              <a:t> on his </a:t>
            </a:r>
            <a:r>
              <a:rPr lang="en-US" b="0" dirty="0">
                <a:solidFill>
                  <a:srgbClr val="0C6034"/>
                </a:solidFill>
                <a:latin typeface="Calibri"/>
                <a:cs typeface="Calibri"/>
              </a:rPr>
              <a:t>own</a:t>
            </a:r>
            <a:r>
              <a:rPr lang="en-US" b="0" dirty="0">
                <a:latin typeface="Calibri"/>
                <a:cs typeface="Calibri"/>
              </a:rPr>
              <a:t> </a:t>
            </a:r>
            <a:r>
              <a:rPr lang="en-US" b="0" dirty="0">
                <a:solidFill>
                  <a:schemeClr val="folHlink"/>
                </a:solidFill>
                <a:latin typeface="Calibri"/>
                <a:cs typeface="Calibri"/>
              </a:rPr>
              <a:t>all</a:t>
            </a:r>
            <a:r>
              <a:rPr lang="en-US" b="0" dirty="0">
                <a:latin typeface="Calibri"/>
                <a:cs typeface="Calibri"/>
              </a:rPr>
              <a:t> these years.  Or </a:t>
            </a:r>
            <a:r>
              <a:rPr lang="en-US" b="0" dirty="0">
                <a:solidFill>
                  <a:schemeClr val="folHlink"/>
                </a:solidFill>
                <a:latin typeface="Calibri"/>
                <a:cs typeface="Calibri"/>
              </a:rPr>
              <a:t>part</a:t>
            </a:r>
            <a:r>
              <a:rPr lang="en-US" b="0" dirty="0">
                <a:latin typeface="Calibri"/>
                <a:cs typeface="Calibri"/>
              </a:rPr>
              <a:t> </a:t>
            </a:r>
            <a:r>
              <a:rPr lang="en-US" b="0" dirty="0">
                <a:solidFill>
                  <a:schemeClr val="folHlink"/>
                </a:solidFill>
                <a:latin typeface="Calibri"/>
                <a:cs typeface="Calibri"/>
              </a:rPr>
              <a:t>of</a:t>
            </a:r>
            <a:r>
              <a:rPr lang="en-US" b="0" dirty="0">
                <a:latin typeface="Calibri"/>
                <a:cs typeface="Calibri"/>
              </a:rPr>
              <a:t> it </a:t>
            </a:r>
            <a:r>
              <a:rPr lang="en-US" b="0" dirty="0">
                <a:solidFill>
                  <a:schemeClr val="folHlink"/>
                </a:solidFill>
                <a:latin typeface="Calibri"/>
                <a:cs typeface="Calibri"/>
              </a:rPr>
              <a:t>anyway</a:t>
            </a:r>
            <a:r>
              <a:rPr lang="en-US" b="0" dirty="0">
                <a:latin typeface="Calibri"/>
                <a:cs typeface="Calibri"/>
              </a:rPr>
              <a:t>.  A </a:t>
            </a:r>
            <a:r>
              <a:rPr lang="en-US" b="0" dirty="0">
                <a:solidFill>
                  <a:schemeClr val="folHlink"/>
                </a:solidFill>
                <a:latin typeface="Calibri"/>
                <a:cs typeface="Calibri"/>
              </a:rPr>
              <a:t>whisper</a:t>
            </a:r>
            <a:r>
              <a:rPr lang="en-US" b="0" dirty="0">
                <a:latin typeface="Calibri"/>
                <a:cs typeface="Calibri"/>
              </a:rPr>
              <a:t>.  A </a:t>
            </a:r>
            <a:r>
              <a:rPr lang="en-US" b="0" dirty="0">
                <a:solidFill>
                  <a:schemeClr val="folHlink"/>
                </a:solidFill>
                <a:latin typeface="Calibri"/>
                <a:cs typeface="Calibri"/>
              </a:rPr>
              <a:t>half</a:t>
            </a:r>
            <a:r>
              <a:rPr lang="en-US" b="0" dirty="0">
                <a:latin typeface="Calibri"/>
                <a:cs typeface="Calibri"/>
              </a:rPr>
              <a:t> truth.  </a:t>
            </a:r>
            <a:r>
              <a:rPr lang="en-US" b="0" dirty="0">
                <a:solidFill>
                  <a:schemeClr val="folHlink"/>
                </a:solidFill>
                <a:latin typeface="Calibri"/>
                <a:cs typeface="Calibri"/>
              </a:rPr>
              <a:t>And</a:t>
            </a:r>
            <a:r>
              <a:rPr lang="en-US" b="0" dirty="0">
                <a:latin typeface="Calibri"/>
                <a:cs typeface="Calibri"/>
              </a:rPr>
              <a:t> the time had come </a:t>
            </a:r>
            <a:r>
              <a:rPr lang="en-US" b="0" dirty="0">
                <a:solidFill>
                  <a:schemeClr val="folHlink"/>
                </a:solidFill>
                <a:latin typeface="Calibri"/>
                <a:cs typeface="Calibri"/>
              </a:rPr>
              <a:t>to</a:t>
            </a:r>
            <a:r>
              <a:rPr lang="en-US" b="0" dirty="0">
                <a:latin typeface="Calibri"/>
                <a:cs typeface="Calibri"/>
              </a:rPr>
              <a:t> </a:t>
            </a:r>
            <a:r>
              <a:rPr lang="en-US" b="0" dirty="0">
                <a:solidFill>
                  <a:schemeClr val="folHlink"/>
                </a:solidFill>
                <a:latin typeface="Calibri"/>
                <a:cs typeface="Calibri"/>
              </a:rPr>
              <a:t>make</a:t>
            </a:r>
            <a:r>
              <a:rPr lang="en-US" b="0" dirty="0">
                <a:latin typeface="Calibri"/>
                <a:cs typeface="Calibri"/>
              </a:rPr>
              <a:t> </a:t>
            </a:r>
            <a:r>
              <a:rPr lang="en-US" b="0" dirty="0" err="1">
                <a:solidFill>
                  <a:schemeClr val="hlink"/>
                </a:solidFill>
                <a:latin typeface="Calibri"/>
                <a:cs typeface="Calibri"/>
              </a:rPr>
              <a:t>siccar</a:t>
            </a:r>
            <a:r>
              <a:rPr lang="en-US" b="0" dirty="0">
                <a:latin typeface="Calibri"/>
                <a:cs typeface="Calibri"/>
              </a:rPr>
              <a:t>.  He would meet with </a:t>
            </a:r>
            <a:r>
              <a:rPr lang="en-US" b="0" dirty="0" err="1">
                <a:latin typeface="Calibri"/>
                <a:cs typeface="Calibri"/>
              </a:rPr>
              <a:t>Broon</a:t>
            </a:r>
            <a:r>
              <a:rPr lang="en-US" b="0" dirty="0">
                <a:latin typeface="Calibri"/>
                <a:cs typeface="Calibri"/>
              </a:rPr>
              <a:t> </a:t>
            </a:r>
            <a:r>
              <a:rPr lang="en-US" b="0" dirty="0">
                <a:solidFill>
                  <a:schemeClr val="folHlink"/>
                </a:solidFill>
                <a:latin typeface="Calibri"/>
                <a:cs typeface="Calibri"/>
              </a:rPr>
              <a:t>and</a:t>
            </a:r>
            <a:r>
              <a:rPr lang="en-US" b="0" dirty="0">
                <a:latin typeface="Calibri"/>
                <a:cs typeface="Calibri"/>
              </a:rPr>
              <a:t> </a:t>
            </a:r>
            <a:r>
              <a:rPr lang="en-US" b="0" dirty="0">
                <a:solidFill>
                  <a:schemeClr val="folHlink"/>
                </a:solidFill>
                <a:latin typeface="Calibri"/>
                <a:cs typeface="Calibri"/>
              </a:rPr>
              <a:t>take</a:t>
            </a:r>
            <a:r>
              <a:rPr lang="en-US" b="0" dirty="0">
                <a:latin typeface="Calibri"/>
                <a:cs typeface="Calibri"/>
              </a:rPr>
              <a:t> </a:t>
            </a:r>
            <a:r>
              <a:rPr lang="en-US" b="0" dirty="0">
                <a:solidFill>
                  <a:srgbClr val="0C6034"/>
                </a:solidFill>
                <a:latin typeface="Calibri"/>
                <a:cs typeface="Calibri"/>
              </a:rPr>
              <a:t>from</a:t>
            </a:r>
            <a:r>
              <a:rPr lang="en-US" b="0" dirty="0">
                <a:latin typeface="Calibri"/>
                <a:cs typeface="Calibri"/>
              </a:rPr>
              <a:t> him </a:t>
            </a:r>
            <a:r>
              <a:rPr lang="en-US" b="0" dirty="0">
                <a:solidFill>
                  <a:schemeClr val="folHlink"/>
                </a:solidFill>
                <a:latin typeface="Calibri"/>
                <a:cs typeface="Calibri"/>
              </a:rPr>
              <a:t>what</a:t>
            </a:r>
            <a:r>
              <a:rPr lang="en-US" b="0" dirty="0">
                <a:latin typeface="Calibri"/>
                <a:cs typeface="Calibri"/>
              </a:rPr>
              <a:t> </a:t>
            </a:r>
            <a:r>
              <a:rPr lang="en-US" b="0" dirty="0">
                <a:solidFill>
                  <a:schemeClr val="folHlink"/>
                </a:solidFill>
                <a:latin typeface="Calibri"/>
                <a:cs typeface="Calibri"/>
              </a:rPr>
              <a:t>was</a:t>
            </a:r>
            <a:r>
              <a:rPr lang="en-US" b="0" dirty="0">
                <a:latin typeface="Calibri"/>
                <a:cs typeface="Calibri"/>
              </a:rPr>
              <a:t> needed.</a:t>
            </a:r>
          </a:p>
        </p:txBody>
      </p:sp>
      <p:sp>
        <p:nvSpPr>
          <p:cNvPr id="1045509" name="Rectangle 5"/>
          <p:cNvSpPr>
            <a:spLocks noChangeArrowheads="1"/>
          </p:cNvSpPr>
          <p:nvPr/>
        </p:nvSpPr>
        <p:spPr bwMode="auto">
          <a:xfrm>
            <a:off x="152400" y="4191000"/>
            <a:ext cx="8686800" cy="1295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Calibri"/>
              </a:rPr>
              <a:t>Guess common words by their position in the sentence (syntactic bootstrapping).</a:t>
            </a:r>
          </a:p>
          <a:p>
            <a:pPr marL="342900" indent="-342900" eaLnBrk="1" hangingPunct="1">
              <a:spcBef>
                <a:spcPct val="20000"/>
              </a:spcBef>
            </a:pPr>
            <a:r>
              <a:rPr lang="en-US" b="0" dirty="0">
                <a:latin typeface="Calibri"/>
                <a:ea typeface="Osaka" pitchFamily="-1" charset="-128"/>
                <a:cs typeface="Calibri"/>
              </a:rPr>
              <a:t>Still remaining: </a:t>
            </a:r>
            <a:r>
              <a:rPr lang="en-US" b="0" dirty="0" err="1">
                <a:latin typeface="Calibri"/>
                <a:ea typeface="Osaka" pitchFamily="-1" charset="-128"/>
                <a:cs typeface="Calibri"/>
              </a:rPr>
              <a:t>jalouse</a:t>
            </a:r>
            <a:r>
              <a:rPr lang="en-US" b="0" dirty="0">
                <a:latin typeface="Calibri"/>
                <a:ea typeface="Osaka" pitchFamily="-1" charset="-128"/>
                <a:cs typeface="Calibri"/>
              </a:rPr>
              <a:t>, </a:t>
            </a:r>
            <a:r>
              <a:rPr lang="en-US" b="0" dirty="0" err="1">
                <a:latin typeface="Calibri"/>
                <a:ea typeface="Osaka" pitchFamily="-1" charset="-128"/>
                <a:cs typeface="Calibri"/>
              </a:rPr>
              <a:t>siccar</a:t>
            </a:r>
            <a:r>
              <a:rPr lang="en-US" b="0" dirty="0">
                <a:latin typeface="Calibri"/>
                <a:ea typeface="Osaka" pitchFamily="-1" charset="-128"/>
                <a:cs typeface="Calibri"/>
              </a:rPr>
              <a:t>?</a:t>
            </a:r>
          </a:p>
          <a:p>
            <a:pPr marL="342900" indent="-342900" eaLnBrk="1" hangingPunct="1">
              <a:spcBef>
                <a:spcPct val="20000"/>
              </a:spcBef>
            </a:pPr>
            <a:r>
              <a:rPr lang="en-US" b="0" dirty="0">
                <a:latin typeface="Calibri"/>
                <a:ea typeface="Osaka" pitchFamily="-1" charset="-128"/>
                <a:cs typeface="Calibri"/>
              </a:rPr>
              <a:t>What are your guesses as to what these words mean?  Why?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2" name="Rectangle 2"/>
          <p:cNvSpPr>
            <a:spLocks noGrp="1" noChangeArrowheads="1"/>
          </p:cNvSpPr>
          <p:nvPr>
            <p:ph type="title" idx="4294967295"/>
          </p:nvPr>
        </p:nvSpPr>
        <p:spPr>
          <a:xfrm>
            <a:off x="685800" y="152400"/>
            <a:ext cx="7772400" cy="1143000"/>
          </a:xfrm>
        </p:spPr>
        <p:txBody>
          <a:bodyPr/>
          <a:lstStyle/>
          <a:p>
            <a:pPr eaLnBrk="1" hangingPunct="1"/>
            <a:r>
              <a:rPr lang="en-US" sz="3200"/>
              <a:t>Lexical Development Recap</a:t>
            </a:r>
          </a:p>
        </p:txBody>
      </p:sp>
      <p:sp>
        <p:nvSpPr>
          <p:cNvPr id="1039363" name="Rectangle 3"/>
          <p:cNvSpPr>
            <a:spLocks noGrp="1" noChangeArrowheads="1"/>
          </p:cNvSpPr>
          <p:nvPr>
            <p:ph type="body" idx="4294967295"/>
          </p:nvPr>
        </p:nvSpPr>
        <p:spPr>
          <a:xfrm>
            <a:off x="0" y="1219200"/>
            <a:ext cx="8991600" cy="5334000"/>
          </a:xfrm>
        </p:spPr>
        <p:txBody>
          <a:bodyPr/>
          <a:lstStyle/>
          <a:p>
            <a:pPr eaLnBrk="1" hangingPunct="1">
              <a:buFontTx/>
              <a:buNone/>
            </a:pPr>
            <a:r>
              <a:rPr lang="en-US" sz="2400" smtClean="0"/>
              <a:t>	Children have to figure out what concept a word refers to. They may have different learning strategies they use when hearing a word for a first time, such as the whole-object assumption and mutual-exclusivity assumption.  While these are helpful, they may lead to errors sometimes.</a:t>
            </a:r>
          </a:p>
          <a:p>
            <a:pPr eaLnBrk="1" hangingPunct="1">
              <a:buFontTx/>
              <a:buNone/>
            </a:pPr>
            <a:endParaRPr lang="en-US" sz="2400" smtClean="0"/>
          </a:p>
          <a:p>
            <a:pPr eaLnBrk="1" hangingPunct="1">
              <a:buFontTx/>
              <a:buNone/>
            </a:pPr>
            <a:r>
              <a:rPr lang="en-US" sz="2400" smtClean="0"/>
              <a:t>	Children may benefit from a number of different sources of information, including social knowledge and knowledge of syntactic structure.</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2"/>
          <p:cNvSpPr>
            <a:spLocks noGrp="1" noChangeArrowheads="1"/>
          </p:cNvSpPr>
          <p:nvPr>
            <p:ph type="title" idx="4294967295"/>
          </p:nvPr>
        </p:nvSpPr>
        <p:spPr>
          <a:xfrm>
            <a:off x="533400" y="457200"/>
            <a:ext cx="7772400" cy="1143000"/>
          </a:xfrm>
        </p:spPr>
        <p:txBody>
          <a:bodyPr/>
          <a:lstStyle/>
          <a:p>
            <a:pPr eaLnBrk="1" hangingPunct="1"/>
            <a:r>
              <a:rPr lang="en-US"/>
              <a:t>Questions?</a:t>
            </a:r>
          </a:p>
        </p:txBody>
      </p:sp>
      <p:pic>
        <p:nvPicPr>
          <p:cNvPr id="1041411" name="Picture 9"/>
          <p:cNvPicPr>
            <a:picLocks noChangeAspect="1" noChangeArrowheads="1"/>
          </p:cNvPicPr>
          <p:nvPr/>
        </p:nvPicPr>
        <p:blipFill>
          <a:blip r:embed="rId3"/>
          <a:srcRect/>
          <a:stretch>
            <a:fillRect/>
          </a:stretch>
        </p:blipFill>
        <p:spPr bwMode="auto">
          <a:xfrm>
            <a:off x="3505200" y="1524000"/>
            <a:ext cx="1724025" cy="2819400"/>
          </a:xfrm>
          <a:prstGeom prst="rect">
            <a:avLst/>
          </a:prstGeom>
          <a:noFill/>
          <a:ln w="9525">
            <a:noFill/>
            <a:miter lim="800000"/>
            <a:headEnd/>
            <a:tailEnd/>
          </a:ln>
        </p:spPr>
      </p:pic>
      <p:sp>
        <p:nvSpPr>
          <p:cNvPr id="4" name="Rectangle 2"/>
          <p:cNvSpPr txBox="1">
            <a:spLocks noChangeArrowheads="1"/>
          </p:cNvSpPr>
          <p:nvPr/>
        </p:nvSpPr>
        <p:spPr bwMode="auto">
          <a:xfrm>
            <a:off x="533400" y="51054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b="0" dirty="0">
                <a:solidFill>
                  <a:schemeClr val="tx2"/>
                </a:solidFill>
                <a:latin typeface="Calibri"/>
                <a:ea typeface="Osaka" pitchFamily="-1" charset="-128"/>
                <a:cs typeface="Osaka" pitchFamily="-1" charset="-128"/>
              </a:rPr>
              <a:t>You should be able to do all the questions on HW2 and all the review questions for lexical development.</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3"/>
          <p:cNvSpPr>
            <a:spLocks noGrp="1" noChangeArrowheads="1"/>
          </p:cNvSpPr>
          <p:nvPr>
            <p:ph type="title" idx="4294967295"/>
          </p:nvPr>
        </p:nvSpPr>
        <p:spPr>
          <a:xfrm>
            <a:off x="533400" y="381000"/>
            <a:ext cx="8458200" cy="1431925"/>
          </a:xfrm>
        </p:spPr>
        <p:txBody>
          <a:bodyPr/>
          <a:lstStyle/>
          <a:p>
            <a:pPr eaLnBrk="1" hangingPunct="1"/>
            <a:r>
              <a:rPr lang="en-US"/>
              <a:t>Same problem the child faces</a:t>
            </a:r>
          </a:p>
        </p:txBody>
      </p:sp>
      <p:pic>
        <p:nvPicPr>
          <p:cNvPr id="950275" name="Picture 2" descr="Symmetrical problems for child learners and investigators of child language"/>
          <p:cNvPicPr>
            <a:picLocks noChangeAspect="1" noChangeArrowheads="1"/>
          </p:cNvPicPr>
          <p:nvPr/>
        </p:nvPicPr>
        <p:blipFill>
          <a:blip r:embed="rId3"/>
          <a:srcRect/>
          <a:stretch>
            <a:fillRect/>
          </a:stretch>
        </p:blipFill>
        <p:spPr bwMode="auto">
          <a:xfrm>
            <a:off x="2819400" y="2209800"/>
            <a:ext cx="3633788" cy="304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4"/>
          <p:cNvSpPr>
            <a:spLocks noGrp="1" noChangeArrowheads="1"/>
          </p:cNvSpPr>
          <p:nvPr>
            <p:ph type="title" idx="4294967295"/>
          </p:nvPr>
        </p:nvSpPr>
        <p:spPr>
          <a:xfrm>
            <a:off x="685800" y="0"/>
            <a:ext cx="7772400" cy="1143000"/>
          </a:xfrm>
          <a:noFill/>
        </p:spPr>
        <p:txBody>
          <a:bodyPr/>
          <a:lstStyle/>
          <a:p>
            <a:pPr eaLnBrk="1" hangingPunct="1"/>
            <a:r>
              <a:rPr lang="en-US" sz="3200" smtClean="0"/>
              <a:t>A little more context…</a:t>
            </a:r>
          </a:p>
        </p:txBody>
      </p:sp>
      <p:pic>
        <p:nvPicPr>
          <p:cNvPr id="951307" name="Picture 5"/>
          <p:cNvPicPr>
            <a:picLocks noChangeAspect="1" noChangeArrowheads="1"/>
          </p:cNvPicPr>
          <p:nvPr/>
        </p:nvPicPr>
        <p:blipFill>
          <a:blip r:embed="rId3"/>
          <a:srcRect/>
          <a:stretch>
            <a:fillRect/>
          </a:stretch>
        </p:blipFill>
        <p:spPr bwMode="auto">
          <a:xfrm>
            <a:off x="6019800" y="4419600"/>
            <a:ext cx="2092325" cy="2076450"/>
          </a:xfrm>
          <a:prstGeom prst="rect">
            <a:avLst/>
          </a:prstGeom>
          <a:noFill/>
          <a:ln w="9525">
            <a:noFill/>
            <a:miter lim="800000"/>
            <a:headEnd/>
            <a:tailEnd/>
          </a:ln>
        </p:spPr>
      </p:pic>
      <p:sp>
        <p:nvSpPr>
          <p:cNvPr id="951308" name="Text Box 6"/>
          <p:cNvSpPr txBox="1">
            <a:spLocks noChangeArrowheads="1"/>
          </p:cNvSpPr>
          <p:nvPr/>
        </p:nvSpPr>
        <p:spPr bwMode="auto">
          <a:xfrm>
            <a:off x="457200" y="1828800"/>
            <a:ext cx="3365224"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“Look!  There’s a </a:t>
            </a:r>
            <a:r>
              <a:rPr lang="en-US" b="0" dirty="0">
                <a:solidFill>
                  <a:schemeClr val="bg2"/>
                </a:solidFill>
                <a:latin typeface="Calibri"/>
              </a:rPr>
              <a:t>goblin</a:t>
            </a:r>
            <a:r>
              <a:rPr lang="en-US" b="0" dirty="0">
                <a:latin typeface="Calibri"/>
              </a:rPr>
              <a:t>!”</a:t>
            </a:r>
          </a:p>
        </p:txBody>
      </p:sp>
      <p:sp>
        <p:nvSpPr>
          <p:cNvPr id="951309" name="AutoShape 8"/>
          <p:cNvSpPr>
            <a:spLocks noChangeArrowheads="1"/>
          </p:cNvSpPr>
          <p:nvPr/>
        </p:nvSpPr>
        <p:spPr bwMode="auto">
          <a:xfrm>
            <a:off x="4724400" y="1828800"/>
            <a:ext cx="3886200" cy="1752600"/>
          </a:xfrm>
          <a:prstGeom prst="cloudCallout">
            <a:avLst>
              <a:gd name="adj1" fmla="val 20713"/>
              <a:gd name="adj2" fmla="val 93657"/>
            </a:avLst>
          </a:prstGeom>
          <a:noFill/>
          <a:ln w="9525">
            <a:solidFill>
              <a:schemeClr val="tx1"/>
            </a:solidFill>
            <a:round/>
            <a:headEnd/>
            <a:tailEnd/>
          </a:ln>
        </p:spPr>
        <p:txBody>
          <a:bodyPr wrap="none" anchor="ctr">
            <a:prstTxWarp prst="textNoShape">
              <a:avLst/>
            </a:prstTxWarp>
          </a:bodyPr>
          <a:lstStyle/>
          <a:p>
            <a:pPr algn="ctr"/>
            <a:r>
              <a:rPr lang="en-US" b="0" dirty="0">
                <a:solidFill>
                  <a:schemeClr val="bg2"/>
                </a:solidFill>
                <a:latin typeface="Calibri"/>
              </a:rPr>
              <a:t>Goblin = ????</a:t>
            </a:r>
          </a:p>
        </p:txBody>
      </p:sp>
      <p:pic>
        <p:nvPicPr>
          <p:cNvPr id="951310" name="Picture 11"/>
          <p:cNvPicPr>
            <a:picLocks noChangeAspect="1"/>
          </p:cNvPicPr>
          <p:nvPr/>
        </p:nvPicPr>
        <p:blipFill>
          <a:blip r:embed="rId4"/>
          <a:srcRect/>
          <a:stretch>
            <a:fillRect/>
          </a:stretch>
        </p:blipFill>
        <p:spPr bwMode="auto">
          <a:xfrm>
            <a:off x="457200" y="2590800"/>
            <a:ext cx="3962400" cy="3243263"/>
          </a:xfrm>
          <a:prstGeom prst="rect">
            <a:avLst/>
          </a:prstGeom>
          <a:noFill/>
          <a:ln w="9525">
            <a:noFill/>
            <a:miter lim="800000"/>
            <a:headEnd/>
            <a:tailEnd/>
          </a:ln>
        </p:spPr>
      </p:pic>
      <p:pic>
        <p:nvPicPr>
          <p:cNvPr id="951311" name="Picture 12"/>
          <p:cNvPicPr>
            <a:picLocks noChangeAspect="1"/>
          </p:cNvPicPr>
          <p:nvPr/>
        </p:nvPicPr>
        <p:blipFill>
          <a:blip r:embed="rId5"/>
          <a:srcRect/>
          <a:stretch>
            <a:fillRect/>
          </a:stretch>
        </p:blipFill>
        <p:spPr bwMode="auto">
          <a:xfrm>
            <a:off x="7620000" y="1676400"/>
            <a:ext cx="819150" cy="882650"/>
          </a:xfrm>
          <a:prstGeom prst="rect">
            <a:avLst/>
          </a:prstGeom>
          <a:noFill/>
          <a:ln w="9525">
            <a:noFill/>
            <a:miter lim="800000"/>
            <a:headEnd/>
            <a:tailEnd/>
          </a:ln>
        </p:spPr>
      </p:pic>
      <p:pic>
        <p:nvPicPr>
          <p:cNvPr id="951312" name="Picture 13"/>
          <p:cNvPicPr>
            <a:picLocks noChangeAspect="1"/>
          </p:cNvPicPr>
          <p:nvPr/>
        </p:nvPicPr>
        <p:blipFill>
          <a:blip r:embed="rId6"/>
          <a:srcRect/>
          <a:stretch>
            <a:fillRect/>
          </a:stretch>
        </p:blipFill>
        <p:spPr bwMode="auto">
          <a:xfrm>
            <a:off x="5715000" y="1143000"/>
            <a:ext cx="1282700" cy="1277938"/>
          </a:xfrm>
          <a:prstGeom prst="rect">
            <a:avLst/>
          </a:prstGeom>
          <a:noFill/>
          <a:ln w="9525">
            <a:noFill/>
            <a:miter lim="800000"/>
            <a:headEnd/>
            <a:tailEnd/>
          </a:ln>
        </p:spPr>
      </p:pic>
      <p:pic>
        <p:nvPicPr>
          <p:cNvPr id="951313" name="Picture 14"/>
          <p:cNvPicPr>
            <a:picLocks noChangeAspect="1"/>
          </p:cNvPicPr>
          <p:nvPr/>
        </p:nvPicPr>
        <p:blipFill>
          <a:blip r:embed="rId7"/>
          <a:srcRect/>
          <a:stretch>
            <a:fillRect/>
          </a:stretch>
        </p:blipFill>
        <p:spPr bwMode="auto">
          <a:xfrm>
            <a:off x="4800600" y="2971800"/>
            <a:ext cx="1003300" cy="933450"/>
          </a:xfrm>
          <a:prstGeom prst="rect">
            <a:avLst/>
          </a:prstGeom>
          <a:noFill/>
          <a:ln w="9525">
            <a:noFill/>
            <a:miter lim="800000"/>
            <a:headEnd/>
            <a:tailEnd/>
          </a:ln>
        </p:spPr>
      </p:pic>
      <p:pic>
        <p:nvPicPr>
          <p:cNvPr id="951314" name="Picture 15"/>
          <p:cNvPicPr>
            <a:picLocks noChangeAspect="1"/>
          </p:cNvPicPr>
          <p:nvPr/>
        </p:nvPicPr>
        <p:blipFill>
          <a:blip r:embed="rId8"/>
          <a:srcRect/>
          <a:stretch>
            <a:fillRect/>
          </a:stretch>
        </p:blipFill>
        <p:spPr bwMode="auto">
          <a:xfrm>
            <a:off x="7467600" y="3048000"/>
            <a:ext cx="965200" cy="600075"/>
          </a:xfrm>
          <a:prstGeom prst="rect">
            <a:avLst/>
          </a:prstGeom>
          <a:noFill/>
          <a:ln w="9525">
            <a:noFill/>
            <a:miter lim="800000"/>
            <a:headEnd/>
            <a:tailEnd/>
          </a:ln>
        </p:spPr>
      </p:pic>
      <p:pic>
        <p:nvPicPr>
          <p:cNvPr id="951315" name="Picture 16"/>
          <p:cNvPicPr>
            <a:picLocks noChangeAspect="1"/>
          </p:cNvPicPr>
          <p:nvPr/>
        </p:nvPicPr>
        <p:blipFill>
          <a:blip r:embed="rId9"/>
          <a:srcRect/>
          <a:stretch>
            <a:fillRect/>
          </a:stretch>
        </p:blipFill>
        <p:spPr bwMode="auto">
          <a:xfrm>
            <a:off x="4724400" y="2057400"/>
            <a:ext cx="850900" cy="3778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Rectangle 2"/>
          <p:cNvSpPr>
            <a:spLocks noGrp="1" noChangeArrowheads="1"/>
          </p:cNvSpPr>
          <p:nvPr>
            <p:ph type="title" idx="4294967295"/>
          </p:nvPr>
        </p:nvSpPr>
        <p:spPr>
          <a:xfrm>
            <a:off x="685800" y="0"/>
            <a:ext cx="7772400" cy="1143000"/>
          </a:xfrm>
        </p:spPr>
        <p:txBody>
          <a:bodyPr/>
          <a:lstStyle/>
          <a:p>
            <a:pPr eaLnBrk="1" hangingPunct="1"/>
            <a:r>
              <a:rPr lang="en-US" sz="3200"/>
              <a:t>The Mapping Problem</a:t>
            </a:r>
          </a:p>
        </p:txBody>
      </p:sp>
      <p:sp>
        <p:nvSpPr>
          <p:cNvPr id="953347" name="Rectangle 3"/>
          <p:cNvSpPr>
            <a:spLocks noGrp="1" noChangeArrowheads="1"/>
          </p:cNvSpPr>
          <p:nvPr>
            <p:ph type="body" idx="4294967295"/>
          </p:nvPr>
        </p:nvSpPr>
        <p:spPr>
          <a:xfrm>
            <a:off x="0" y="1066800"/>
            <a:ext cx="9144000" cy="2133600"/>
          </a:xfrm>
        </p:spPr>
        <p:txBody>
          <a:bodyPr/>
          <a:lstStyle/>
          <a:p>
            <a:pPr eaLnBrk="1" hangingPunct="1">
              <a:buFontTx/>
              <a:buNone/>
            </a:pPr>
            <a:r>
              <a:rPr lang="en-US" sz="2400"/>
              <a:t>Even if something is explicitly labeled in the input (“Look! There’s a goblin!”), how does the child know what </a:t>
            </a:r>
            <a:r>
              <a:rPr lang="en-US" sz="2400" i="1">
                <a:solidFill>
                  <a:schemeClr val="tx2"/>
                </a:solidFill>
              </a:rPr>
              <a:t>specifically</a:t>
            </a:r>
            <a:r>
              <a:rPr lang="en-US" sz="2400"/>
              <a:t> that word refers to? (Is it the head?  The feet? The staff?  The combination of eyes and hands?  Attached goblin parts?…)</a:t>
            </a:r>
          </a:p>
        </p:txBody>
      </p:sp>
      <p:sp>
        <p:nvSpPr>
          <p:cNvPr id="953348" name="Rectangle 4"/>
          <p:cNvSpPr>
            <a:spLocks noChangeArrowheads="1"/>
          </p:cNvSpPr>
          <p:nvPr/>
        </p:nvSpPr>
        <p:spPr bwMode="auto">
          <a:xfrm>
            <a:off x="0" y="3276600"/>
            <a:ext cx="9144000" cy="2133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err="1">
                <a:latin typeface="Calibri"/>
                <a:ea typeface="Osaka" pitchFamily="-1" charset="-128"/>
                <a:cs typeface="Osaka" pitchFamily="-1" charset="-128"/>
              </a:rPr>
              <a:t>Quine</a:t>
            </a:r>
            <a:r>
              <a:rPr lang="en-US" b="0" dirty="0">
                <a:latin typeface="Calibri"/>
                <a:ea typeface="Osaka" pitchFamily="-1" charset="-128"/>
                <a:cs typeface="Osaka" pitchFamily="-1" charset="-128"/>
              </a:rPr>
              <a:t> (1960): An infinite number of hypotheses about word meaning are possible given the input the child has.  That is, </a:t>
            </a:r>
            <a:r>
              <a:rPr lang="en-US" b="0" dirty="0">
                <a:solidFill>
                  <a:schemeClr val="tx2"/>
                </a:solidFill>
                <a:latin typeface="Calibri"/>
                <a:ea typeface="Osaka" pitchFamily="-1" charset="-128"/>
                <a:cs typeface="Osaka" pitchFamily="-1" charset="-128"/>
              </a:rPr>
              <a:t>the input underspecifies the word’s meaning</a:t>
            </a:r>
            <a:r>
              <a:rPr lang="en-US" b="0" dirty="0">
                <a:latin typeface="Calibri"/>
                <a:ea typeface="Osaka" pitchFamily="-1" charset="-128"/>
                <a:cs typeface="Osaka" pitchFamily="-1" charset="-128"/>
              </a:rPr>
              <a:t>.</a:t>
            </a:r>
          </a:p>
          <a:p>
            <a:pPr marL="342900" indent="-342900" eaLnBrk="1" hangingPunct="1">
              <a:spcBef>
                <a:spcPct val="20000"/>
              </a:spcBef>
            </a:pPr>
            <a:endParaRPr lang="en-US" b="0" dirty="0">
              <a:latin typeface="Calibri"/>
              <a:ea typeface="Osaka" pitchFamily="-1" charset="-128"/>
              <a:cs typeface="Osaka"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3"/>
          <p:cNvSpPr>
            <a:spLocks noChangeArrowheads="1"/>
          </p:cNvSpPr>
          <p:nvPr/>
        </p:nvSpPr>
        <p:spPr bwMode="auto">
          <a:xfrm>
            <a:off x="457200" y="1981200"/>
            <a:ext cx="8077200" cy="457200"/>
          </a:xfrm>
          <a:prstGeom prst="rect">
            <a:avLst/>
          </a:prstGeom>
          <a:noFill/>
          <a:ln w="9525">
            <a:noFill/>
            <a:miter lim="800000"/>
            <a:headEnd/>
            <a:tailEnd/>
          </a:ln>
        </p:spPr>
        <p:txBody>
          <a:bodyPr>
            <a:prstTxWarp prst="textNoShape">
              <a:avLst/>
            </a:prstTxWarp>
            <a:spAutoFit/>
          </a:bodyPr>
          <a:lstStyle/>
          <a:p>
            <a:pPr marL="342900" indent="-342900" eaLnBrk="1" hangingPunct="1">
              <a:spcBef>
                <a:spcPct val="20000"/>
              </a:spcBef>
            </a:pPr>
            <a:r>
              <a:rPr lang="en-US" b="0" dirty="0">
                <a:latin typeface="Calibri"/>
                <a:ea typeface="Osaka" pitchFamily="-1" charset="-128"/>
                <a:cs typeface="Osaka" pitchFamily="-1" charset="-128"/>
              </a:rPr>
              <a:t>So how do children figure it out?  Obviously, they do….</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D7D7FF"/>
      </a:lt1>
      <a:dk2>
        <a:srgbClr val="3616A2"/>
      </a:dk2>
      <a:lt2>
        <a:srgbClr val="1711FF"/>
      </a:lt2>
      <a:accent1>
        <a:srgbClr val="CA4112"/>
      </a:accent1>
      <a:accent2>
        <a:srgbClr val="B52254"/>
      </a:accent2>
      <a:accent3>
        <a:srgbClr val="E8E8FF"/>
      </a:accent3>
      <a:accent4>
        <a:srgbClr val="000000"/>
      </a:accent4>
      <a:accent5>
        <a:srgbClr val="E1B0AA"/>
      </a:accent5>
      <a:accent6>
        <a:srgbClr val="A41E4B"/>
      </a:accent6>
      <a:hlink>
        <a:srgbClr val="8418AA"/>
      </a:hlink>
      <a:folHlink>
        <a:srgbClr val="1612C1"/>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Endymion:Applications:Microsoft Office 2004:Templates:Presentations:Designs:Blank Presentation</Template>
  <TotalTime>8725</TotalTime>
  <Words>2670</Words>
  <Application>Microsoft Macintosh PowerPoint</Application>
  <PresentationFormat>On-screen Show (4:3)</PresentationFormat>
  <Paragraphs>348</Paragraphs>
  <Slides>57</Slides>
  <Notes>55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Blank Presentation</vt:lpstr>
      <vt:lpstr>Clip</vt:lpstr>
      <vt:lpstr>Psych 56L/ Ling 51: Acquisition of Language</vt:lpstr>
      <vt:lpstr>Announcements</vt:lpstr>
      <vt:lpstr>PowerPoint Presentation</vt:lpstr>
      <vt:lpstr>PowerPoint Presentation</vt:lpstr>
      <vt:lpstr>PowerPoint Presentation</vt:lpstr>
      <vt:lpstr>Same problem the child faces</vt:lpstr>
      <vt:lpstr>A little more context…</vt:lpstr>
      <vt:lpstr>The Mapping Problem</vt:lpstr>
      <vt:lpstr>PowerPoint Presentation</vt:lpstr>
      <vt:lpstr>PowerPoint Presentation</vt:lpstr>
      <vt:lpstr>One solution: fast mapping</vt:lpstr>
      <vt:lpstr>One solution: fast mapping</vt:lpstr>
      <vt:lpstr>PowerPoint Presentation</vt:lpstr>
      <vt:lpstr>Knowing what to guess</vt:lpstr>
      <vt:lpstr>Knowing what to guess</vt:lpstr>
      <vt:lpstr>Knowing what to guess</vt:lpstr>
      <vt:lpstr>Knowing what to guess</vt:lpstr>
      <vt:lpstr>Knowing what to guess</vt:lpstr>
      <vt:lpstr>Knowing what to guess</vt:lpstr>
      <vt:lpstr>Knowing what to guess</vt:lpstr>
      <vt:lpstr>PowerPoint Presentation</vt:lpstr>
      <vt:lpstr>Knowing what to guess</vt:lpstr>
      <vt:lpstr>Knowing what to guess</vt:lpstr>
      <vt:lpstr>Carey &amp; Bartlett 1978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Knowing what to guess</vt:lpstr>
      <vt:lpstr>Knowing what to guess</vt:lpstr>
      <vt:lpstr>Knowing what to guess</vt:lpstr>
      <vt:lpstr>Knowing what to guess</vt:lpstr>
      <vt:lpstr>Knowing what to guess</vt:lpstr>
      <vt:lpstr>Knowing what to guess</vt:lpstr>
      <vt:lpstr>Knowing what to guess</vt:lpstr>
      <vt:lpstr>Knowing what to guess</vt:lpstr>
      <vt:lpstr>Knowing what to guess</vt:lpstr>
      <vt:lpstr>Knowing what to guess</vt:lpstr>
      <vt:lpstr>Knowing what to guess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Lexical Development Recap</vt:lpstr>
      <vt:lpstr>Questions?</vt:lpstr>
    </vt:vector>
  </TitlesOfParts>
  <Company>Computing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 229: Language Acquisition</dc:title>
  <dc:creator>Computing Services</dc:creator>
  <cp:lastModifiedBy>Lisa Pearl</cp:lastModifiedBy>
  <cp:revision>771</cp:revision>
  <cp:lastPrinted>2011-01-03T16:55:40Z</cp:lastPrinted>
  <dcterms:created xsi:type="dcterms:W3CDTF">2012-08-31T19:59:36Z</dcterms:created>
  <dcterms:modified xsi:type="dcterms:W3CDTF">2013-02-07T21:24:40Z</dcterms:modified>
</cp:coreProperties>
</file>