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67"/>
  </p:notesMasterIdLst>
  <p:handoutMasterIdLst>
    <p:handoutMasterId r:id="rId68"/>
  </p:handoutMasterIdLst>
  <p:sldIdLst>
    <p:sldId id="256" r:id="rId2"/>
    <p:sldId id="257" r:id="rId3"/>
    <p:sldId id="398" r:id="rId4"/>
    <p:sldId id="373" r:id="rId5"/>
    <p:sldId id="287" r:id="rId6"/>
    <p:sldId id="443" r:id="rId7"/>
    <p:sldId id="288" r:id="rId8"/>
    <p:sldId id="393" r:id="rId9"/>
    <p:sldId id="290" r:id="rId10"/>
    <p:sldId id="375" r:id="rId11"/>
    <p:sldId id="291" r:id="rId12"/>
    <p:sldId id="397" r:id="rId13"/>
    <p:sldId id="292" r:id="rId14"/>
    <p:sldId id="399" r:id="rId15"/>
    <p:sldId id="258" r:id="rId16"/>
    <p:sldId id="442" r:id="rId17"/>
    <p:sldId id="422" r:id="rId18"/>
    <p:sldId id="423" r:id="rId19"/>
    <p:sldId id="424" r:id="rId20"/>
    <p:sldId id="425" r:id="rId21"/>
    <p:sldId id="426" r:id="rId22"/>
    <p:sldId id="427" r:id="rId23"/>
    <p:sldId id="428" r:id="rId24"/>
    <p:sldId id="429" r:id="rId25"/>
    <p:sldId id="431" r:id="rId26"/>
    <p:sldId id="432" r:id="rId27"/>
    <p:sldId id="433" r:id="rId28"/>
    <p:sldId id="434" r:id="rId29"/>
    <p:sldId id="436" r:id="rId30"/>
    <p:sldId id="273" r:id="rId31"/>
    <p:sldId id="298" r:id="rId32"/>
    <p:sldId id="299" r:id="rId33"/>
    <p:sldId id="300" r:id="rId34"/>
    <p:sldId id="438" r:id="rId35"/>
    <p:sldId id="439" r:id="rId36"/>
    <p:sldId id="440" r:id="rId37"/>
    <p:sldId id="441" r:id="rId38"/>
    <p:sldId id="406" r:id="rId39"/>
    <p:sldId id="407" r:id="rId40"/>
    <p:sldId id="408" r:id="rId41"/>
    <p:sldId id="409" r:id="rId42"/>
    <p:sldId id="410" r:id="rId43"/>
    <p:sldId id="413" r:id="rId44"/>
    <p:sldId id="414" r:id="rId45"/>
    <p:sldId id="420" r:id="rId46"/>
    <p:sldId id="415" r:id="rId47"/>
    <p:sldId id="444" r:id="rId48"/>
    <p:sldId id="421" r:id="rId49"/>
    <p:sldId id="402" r:id="rId50"/>
    <p:sldId id="370" r:id="rId51"/>
    <p:sldId id="403" r:id="rId52"/>
    <p:sldId id="305" r:id="rId53"/>
    <p:sldId id="368" r:id="rId54"/>
    <p:sldId id="369" r:id="rId55"/>
    <p:sldId id="307" r:id="rId56"/>
    <p:sldId id="371" r:id="rId57"/>
    <p:sldId id="394" r:id="rId58"/>
    <p:sldId id="395" r:id="rId59"/>
    <p:sldId id="396" r:id="rId60"/>
    <p:sldId id="389" r:id="rId61"/>
    <p:sldId id="446" r:id="rId62"/>
    <p:sldId id="390" r:id="rId63"/>
    <p:sldId id="391" r:id="rId64"/>
    <p:sldId id="445" r:id="rId65"/>
    <p:sldId id="392" r:id="rId66"/>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0"/>
      </a:spcBef>
      <a:spcAft>
        <a:spcPct val="0"/>
      </a:spcAft>
      <a:defRPr sz="2400" b="1" kern="1200">
        <a:solidFill>
          <a:schemeClr val="tx1"/>
        </a:solidFill>
        <a:latin typeface="Arial" pitchFamily="-65" charset="0"/>
        <a:ea typeface="ＭＳ Ｐゴシック" pitchFamily="-65" charset="-128"/>
        <a:cs typeface="ＭＳ Ｐゴシック" pitchFamily="-65" charset="-128"/>
      </a:defRPr>
    </a:lvl2pPr>
    <a:lvl3pPr marL="914400" algn="l" rtl="0" eaLnBrk="0" fontAlgn="base" hangingPunct="0">
      <a:spcBef>
        <a:spcPct val="0"/>
      </a:spcBef>
      <a:spcAft>
        <a:spcPct val="0"/>
      </a:spcAft>
      <a:defRPr sz="2400" b="1" kern="1200">
        <a:solidFill>
          <a:schemeClr val="tx1"/>
        </a:solidFill>
        <a:latin typeface="Arial" pitchFamily="-65" charset="0"/>
        <a:ea typeface="ＭＳ Ｐゴシック" pitchFamily="-65" charset="-128"/>
        <a:cs typeface="ＭＳ Ｐゴシック" pitchFamily="-65" charset="-128"/>
      </a:defRPr>
    </a:lvl3pPr>
    <a:lvl4pPr marL="1371600" algn="l" rtl="0" eaLnBrk="0" fontAlgn="base" hangingPunct="0">
      <a:spcBef>
        <a:spcPct val="0"/>
      </a:spcBef>
      <a:spcAft>
        <a:spcPct val="0"/>
      </a:spcAft>
      <a:defRPr sz="2400" b="1" kern="1200">
        <a:solidFill>
          <a:schemeClr val="tx1"/>
        </a:solidFill>
        <a:latin typeface="Arial" pitchFamily="-65" charset="0"/>
        <a:ea typeface="ＭＳ Ｐゴシック" pitchFamily="-65" charset="-128"/>
        <a:cs typeface="ＭＳ Ｐゴシック" pitchFamily="-65" charset="-128"/>
      </a:defRPr>
    </a:lvl4pPr>
    <a:lvl5pPr marL="1828800" algn="l" rtl="0" eaLnBrk="0" fontAlgn="base" hangingPunct="0">
      <a:spcBef>
        <a:spcPct val="0"/>
      </a:spcBef>
      <a:spcAft>
        <a:spcPct val="0"/>
      </a:spcAft>
      <a:defRPr sz="2400" b="1"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sz="2400" b="1"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sz="2400" b="1"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sz="2400" b="1"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sz="2400" b="1"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13C"/>
    <a:srgbClr val="B3129A"/>
    <a:srgbClr val="0D80C4"/>
    <a:srgbClr val="0B1FFF"/>
    <a:srgbClr val="8CFF4F"/>
    <a:srgbClr val="12E531"/>
    <a:srgbClr val="C29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240"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atin typeface="Calibri"/>
            </a:endParaRPr>
          </a:p>
        </p:txBody>
      </p:sp>
      <p:sp>
        <p:nvSpPr>
          <p:cNvPr id="11571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209916FF-0EE3-1249-AE5E-E5C791EDD6C9}" type="datetime1">
              <a:rPr lang="en-US">
                <a:latin typeface="Calibri"/>
              </a:rPr>
              <a:pPr/>
              <a:t>1/6/13</a:t>
            </a:fld>
            <a:endParaRPr lang="en-US">
              <a:latin typeface="Calibri"/>
            </a:endParaRPr>
          </a:p>
        </p:txBody>
      </p:sp>
      <p:sp>
        <p:nvSpPr>
          <p:cNvPr id="11571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atin typeface="Calibri"/>
            </a:endParaRPr>
          </a:p>
        </p:txBody>
      </p:sp>
      <p:sp>
        <p:nvSpPr>
          <p:cNvPr id="11571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CDE0403-0563-6D4F-B232-2CFEB9CB20B4}" type="slidenum">
              <a:rPr lang="en-US">
                <a:latin typeface="Calibri"/>
              </a:rPr>
              <a:pPr/>
              <a:t>‹#›</a:t>
            </a:fld>
            <a:endParaRPr lang="en-US">
              <a:latin typeface="Calibri"/>
            </a:endParaRPr>
          </a:p>
        </p:txBody>
      </p:sp>
    </p:spTree>
    <p:extLst>
      <p:ext uri="{BB962C8B-B14F-4D97-AF65-F5344CB8AC3E}">
        <p14:creationId xmlns:p14="http://schemas.microsoft.com/office/powerpoint/2010/main" val="223815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F3AD979B-094D-D240-85D0-D35BB8E11B1E}" type="slidenum">
              <a:rPr lang="en-US"/>
              <a:pPr>
                <a:defRPr/>
              </a:pPr>
              <a:t>‹#›</a:t>
            </a:fld>
            <a:endParaRPr lang="en-US"/>
          </a:p>
        </p:txBody>
      </p:sp>
    </p:spTree>
    <p:extLst>
      <p:ext uri="{BB962C8B-B14F-4D97-AF65-F5344CB8AC3E}">
        <p14:creationId xmlns:p14="http://schemas.microsoft.com/office/powerpoint/2010/main" val="3288563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11BB741-8E8C-EE46-BD08-975BF07DEDC0}" type="slidenum">
              <a:rPr lang="en-US">
                <a:ea typeface="ＭＳ Ｐゴシック" pitchFamily="-65" charset="-128"/>
                <a:cs typeface="ＭＳ Ｐゴシック" pitchFamily="-65" charset="-128"/>
              </a:rPr>
              <a:pPr/>
              <a:t>1</a:t>
            </a:fld>
            <a:endParaRPr lang="en-US">
              <a:ea typeface="ＭＳ Ｐゴシック" pitchFamily="-65" charset="-128"/>
              <a:cs typeface="ＭＳ Ｐゴシック" pitchFamily="-65"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1BA5101-4F17-B444-8F9E-48DD91CAA744}" type="slidenum">
              <a:rPr lang="en-US">
                <a:ea typeface="ＭＳ Ｐゴシック" pitchFamily="-65" charset="-128"/>
                <a:cs typeface="ＭＳ Ｐゴシック" pitchFamily="-65" charset="-128"/>
              </a:rPr>
              <a:pPr/>
              <a:t>11</a:t>
            </a:fld>
            <a:endParaRPr lang="en-US">
              <a:ea typeface="ＭＳ Ｐゴシック" pitchFamily="-65" charset="-128"/>
              <a:cs typeface="ＭＳ Ｐゴシック" pitchFamily="-65"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56DCF97-EF15-2041-BBB6-BEFCF2DEE6B7}" type="slidenum">
              <a:rPr lang="en-US">
                <a:ea typeface="ＭＳ Ｐゴシック" pitchFamily="-65" charset="-128"/>
                <a:cs typeface="ＭＳ Ｐゴシック" pitchFamily="-65" charset="-128"/>
              </a:rPr>
              <a:pPr/>
              <a:t>12</a:t>
            </a:fld>
            <a:endParaRPr lang="en-US">
              <a:ea typeface="ＭＳ Ｐゴシック" pitchFamily="-65" charset="-128"/>
              <a:cs typeface="ＭＳ Ｐゴシック" pitchFamily="-65"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44DCFC8-B04A-F744-813A-E1F6D10DB08D}" type="slidenum">
              <a:rPr lang="en-US">
                <a:ea typeface="ＭＳ Ｐゴシック" pitchFamily="-65" charset="-128"/>
                <a:cs typeface="ＭＳ Ｐゴシック" pitchFamily="-65" charset="-128"/>
              </a:rPr>
              <a:pPr/>
              <a:t>13</a:t>
            </a:fld>
            <a:endParaRPr lang="en-US">
              <a:ea typeface="ＭＳ Ｐゴシック" pitchFamily="-65" charset="-128"/>
              <a:cs typeface="ＭＳ Ｐゴシック" pitchFamily="-65"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8A0931C-5D65-414C-9989-BDE9D82C133E}" type="slidenum">
              <a:rPr lang="en-US">
                <a:ea typeface="ＭＳ Ｐゴシック" pitchFamily="-65" charset="-128"/>
                <a:cs typeface="ＭＳ Ｐゴシック" pitchFamily="-65" charset="-128"/>
              </a:rPr>
              <a:pPr/>
              <a:t>15</a:t>
            </a:fld>
            <a:endParaRPr lang="en-US">
              <a:ea typeface="ＭＳ Ｐゴシック" pitchFamily="-65" charset="-128"/>
              <a:cs typeface="ＭＳ Ｐゴシック" pitchFamily="-65"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349F234-AAA5-544A-BD54-DD11484CD22D}" type="slidenum">
              <a:rPr lang="en-US" sz="1200" b="0">
                <a:latin typeface="Calibri"/>
              </a:rPr>
              <a:pPr algn="r"/>
              <a:t>17</a:t>
            </a:fld>
            <a:endParaRPr lang="en-US" sz="1200" b="0">
              <a:latin typeface="Calibri"/>
            </a:endParaRPr>
          </a:p>
        </p:txBody>
      </p:sp>
      <p:sp>
        <p:nvSpPr>
          <p:cNvPr id="15155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155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B8430C4-173C-C846-90C3-C0FB5ABBCA72}" type="slidenum">
              <a:rPr lang="en-US" sz="1200" b="0">
                <a:latin typeface="Calibri"/>
              </a:rPr>
              <a:pPr algn="r"/>
              <a:t>18</a:t>
            </a:fld>
            <a:endParaRPr lang="en-US" sz="1200" b="0">
              <a:latin typeface="Calibri"/>
            </a:endParaRPr>
          </a:p>
        </p:txBody>
      </p:sp>
      <p:sp>
        <p:nvSpPr>
          <p:cNvPr id="1536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1D9E8EE-FB9E-8B4C-B9B2-82E8C68DC1A3}" type="slidenum">
              <a:rPr lang="en-US" sz="1200" b="0">
                <a:latin typeface="Calibri"/>
              </a:rPr>
              <a:pPr algn="r"/>
              <a:t>19</a:t>
            </a:fld>
            <a:endParaRPr lang="en-US" sz="1200" b="0">
              <a:latin typeface="Calibri"/>
            </a:endParaRPr>
          </a:p>
        </p:txBody>
      </p:sp>
      <p:sp>
        <p:nvSpPr>
          <p:cNvPr id="1556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565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80008A0-A8CF-6C46-908C-5AAE0CF07AFA}" type="slidenum">
              <a:rPr lang="en-US" sz="1200" b="0">
                <a:latin typeface="Calibri"/>
              </a:rPr>
              <a:pPr algn="r"/>
              <a:t>20</a:t>
            </a:fld>
            <a:endParaRPr lang="en-US" sz="1200" b="0">
              <a:latin typeface="Calibri"/>
            </a:endParaRPr>
          </a:p>
        </p:txBody>
      </p:sp>
      <p:sp>
        <p:nvSpPr>
          <p:cNvPr id="157699"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700"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155CD59-BC46-7B43-AE4E-0CF28BC8047E}" type="slidenum">
              <a:rPr lang="en-US">
                <a:ea typeface="ＭＳ Ｐゴシック" pitchFamily="-65" charset="-128"/>
                <a:cs typeface="ＭＳ Ｐゴシック" pitchFamily="-65" charset="-128"/>
              </a:rPr>
              <a:pPr/>
              <a:t>2</a:t>
            </a:fld>
            <a:endParaRPr lang="en-US">
              <a:ea typeface="ＭＳ Ｐゴシック" pitchFamily="-65" charset="-128"/>
              <a:cs typeface="ＭＳ Ｐゴシック" pitchFamily="-65"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B4F2000-9152-FD4F-B2D3-561B6C88F170}" type="slidenum">
              <a:rPr lang="en-US" sz="1200" b="0">
                <a:latin typeface="Calibri"/>
              </a:rPr>
              <a:pPr algn="r"/>
              <a:t>21</a:t>
            </a:fld>
            <a:endParaRPr lang="en-US" sz="1200" b="0">
              <a:latin typeface="Calibri"/>
            </a:endParaRPr>
          </a:p>
        </p:txBody>
      </p:sp>
      <p:sp>
        <p:nvSpPr>
          <p:cNvPr id="15974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E8BA46D-E4A7-884B-9786-5571B780FEF7}" type="slidenum">
              <a:rPr lang="en-US" sz="1200" b="0">
                <a:latin typeface="Calibri"/>
              </a:rPr>
              <a:pPr algn="r"/>
              <a:t>22</a:t>
            </a:fld>
            <a:endParaRPr lang="en-US" sz="1200" b="0">
              <a:latin typeface="Calibri"/>
            </a:endParaRPr>
          </a:p>
        </p:txBody>
      </p:sp>
      <p:sp>
        <p:nvSpPr>
          <p:cNvPr id="16179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262307F-0249-1846-A373-D5255E078352}" type="slidenum">
              <a:rPr lang="en-US" sz="1200" b="0">
                <a:latin typeface="Calibri"/>
              </a:rPr>
              <a:pPr algn="r"/>
              <a:t>23</a:t>
            </a:fld>
            <a:endParaRPr lang="en-US" sz="1200" b="0">
              <a:latin typeface="Calibri"/>
            </a:endParaRPr>
          </a:p>
        </p:txBody>
      </p:sp>
      <p:sp>
        <p:nvSpPr>
          <p:cNvPr id="1638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DBC98F7-A42A-C747-9BEF-021E9F2CD41E}" type="slidenum">
              <a:rPr lang="en-US" sz="1200" b="0">
                <a:latin typeface="Calibri"/>
              </a:rPr>
              <a:pPr algn="r"/>
              <a:t>24</a:t>
            </a:fld>
            <a:endParaRPr lang="en-US" sz="1200" b="0">
              <a:latin typeface="Calibri"/>
            </a:endParaRPr>
          </a:p>
        </p:txBody>
      </p:sp>
      <p:sp>
        <p:nvSpPr>
          <p:cNvPr id="165891"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5892"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A121B67-FE8D-1A4B-B618-1589713EC13B}" type="slidenum">
              <a:rPr lang="en-US" sz="1200" b="0">
                <a:latin typeface="Calibri"/>
              </a:rPr>
              <a:pPr algn="r"/>
              <a:t>25</a:t>
            </a:fld>
            <a:endParaRPr lang="en-US" sz="1200" b="0">
              <a:latin typeface="Calibri"/>
            </a:endParaRPr>
          </a:p>
        </p:txBody>
      </p:sp>
      <p:sp>
        <p:nvSpPr>
          <p:cNvPr id="16998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998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3C4138E-7A21-C941-9988-02B16A813A65}" type="slidenum">
              <a:rPr lang="en-US" sz="1200" b="0">
                <a:latin typeface="Calibri"/>
              </a:rPr>
              <a:pPr algn="r"/>
              <a:t>28</a:t>
            </a:fld>
            <a:endParaRPr lang="en-US" sz="1200" b="0">
              <a:latin typeface="Calibri"/>
            </a:endParaRPr>
          </a:p>
        </p:txBody>
      </p:sp>
      <p:sp>
        <p:nvSpPr>
          <p:cNvPr id="174083"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74084"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8D1C704-77EA-C542-8EA8-854C965126EA}" type="slidenum">
              <a:rPr lang="en-US">
                <a:ea typeface="ＭＳ Ｐゴシック" pitchFamily="-65" charset="-128"/>
                <a:cs typeface="ＭＳ Ｐゴシック" pitchFamily="-65" charset="-128"/>
              </a:rPr>
              <a:pPr/>
              <a:t>30</a:t>
            </a:fld>
            <a:endParaRPr lang="en-US">
              <a:ea typeface="ＭＳ Ｐゴシック" pitchFamily="-65" charset="-128"/>
              <a:cs typeface="ＭＳ Ｐゴシック" pitchFamily="-65" charset="-128"/>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5FCA822-75BA-D64A-AE91-686737E72795}" type="slidenum">
              <a:rPr lang="en-US">
                <a:ea typeface="ＭＳ Ｐゴシック" pitchFamily="-65" charset="-128"/>
                <a:cs typeface="ＭＳ Ｐゴシック" pitchFamily="-65" charset="-128"/>
              </a:rPr>
              <a:pPr/>
              <a:t>3</a:t>
            </a:fld>
            <a:endParaRPr lang="en-US">
              <a:ea typeface="ＭＳ Ｐゴシック" pitchFamily="-65" charset="-128"/>
              <a:cs typeface="ＭＳ Ｐゴシック" pitchFamily="-65"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657E80A-86D4-D242-A368-278A1919C0D2}" type="slidenum">
              <a:rPr lang="en-US">
                <a:ea typeface="ＭＳ Ｐゴシック" pitchFamily="-65" charset="-128"/>
                <a:cs typeface="ＭＳ Ｐゴシック" pitchFamily="-65" charset="-128"/>
              </a:rPr>
              <a:pPr/>
              <a:t>31</a:t>
            </a:fld>
            <a:endParaRPr lang="en-US">
              <a:ea typeface="ＭＳ Ｐゴシック" pitchFamily="-65" charset="-128"/>
              <a:cs typeface="ＭＳ Ｐゴシック" pitchFamily="-65" charset="-128"/>
            </a:endParaRPr>
          </a:p>
        </p:txBody>
      </p:sp>
      <p:sp>
        <p:nvSpPr>
          <p:cNvPr id="66563" name="Rectangle 1026"/>
          <p:cNvSpPr>
            <a:spLocks noGrp="1" noRot="1" noChangeAspect="1" noChangeArrowheads="1" noTextEdit="1"/>
          </p:cNvSpPr>
          <p:nvPr>
            <p:ph type="sldImg"/>
          </p:nvPr>
        </p:nvSpPr>
        <p:spPr>
          <a:ln/>
        </p:spPr>
      </p:sp>
      <p:sp>
        <p:nvSpPr>
          <p:cNvPr id="66564" name="Rectangle 1027"/>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12BC0AF-0E7C-3949-A18F-E7EE02C99C68}" type="slidenum">
              <a:rPr lang="en-US">
                <a:ea typeface="ＭＳ Ｐゴシック" pitchFamily="-65" charset="-128"/>
                <a:cs typeface="ＭＳ Ｐゴシック" pitchFamily="-65" charset="-128"/>
              </a:rPr>
              <a:pPr/>
              <a:t>32</a:t>
            </a:fld>
            <a:endParaRPr lang="en-US">
              <a:ea typeface="ＭＳ Ｐゴシック" pitchFamily="-65" charset="-128"/>
              <a:cs typeface="ＭＳ Ｐゴシック" pitchFamily="-65" charset="-128"/>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78A30AE-A7C5-EE45-8275-36B18DD3D56E}" type="slidenum">
              <a:rPr lang="en-US">
                <a:ea typeface="ＭＳ Ｐゴシック" pitchFamily="-65" charset="-128"/>
                <a:cs typeface="ＭＳ Ｐゴシック" pitchFamily="-65" charset="-128"/>
              </a:rPr>
              <a:pPr/>
              <a:t>33</a:t>
            </a:fld>
            <a:endParaRPr lang="en-US">
              <a:ea typeface="ＭＳ Ｐゴシック" pitchFamily="-65" charset="-128"/>
              <a:cs typeface="ＭＳ Ｐゴシック" pitchFamily="-65"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6BF3B79-0B64-FB45-A213-97A7C4C63A98}" type="slidenum">
              <a:rPr lang="en-US">
                <a:ea typeface="ＭＳ Ｐゴシック" pitchFamily="-65" charset="-128"/>
                <a:cs typeface="ＭＳ Ｐゴシック" pitchFamily="-65" charset="-128"/>
              </a:rPr>
              <a:pPr/>
              <a:t>4</a:t>
            </a:fld>
            <a:endParaRPr lang="en-US">
              <a:ea typeface="ＭＳ Ｐゴシック" pitchFamily="-65" charset="-128"/>
              <a:cs typeface="ＭＳ Ｐゴシック" pitchFamily="-65"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3AD979B-094D-D240-85D0-D35BB8E11B1E}" type="slidenum">
              <a:rPr lang="en-US"/>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E890362-3770-ED49-BE7E-337FC114BD1A}" type="slidenum">
              <a:rPr lang="en-US">
                <a:ea typeface="ＭＳ Ｐゴシック" pitchFamily="-65" charset="-128"/>
                <a:cs typeface="ＭＳ Ｐゴシック" pitchFamily="-65" charset="-128"/>
              </a:rPr>
              <a:pPr/>
              <a:t>50</a:t>
            </a:fld>
            <a:endParaRPr lang="en-US">
              <a:ea typeface="ＭＳ Ｐゴシック" pitchFamily="-65" charset="-128"/>
              <a:cs typeface="ＭＳ Ｐゴシック" pitchFamily="-65"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817B650-3E3F-664B-A74D-2E2A0CF39CE9}" type="slidenum">
              <a:rPr lang="en-US">
                <a:ea typeface="ＭＳ Ｐゴシック" pitchFamily="-65" charset="-128"/>
                <a:cs typeface="ＭＳ Ｐゴシック" pitchFamily="-65" charset="-128"/>
              </a:rPr>
              <a:pPr/>
              <a:t>5</a:t>
            </a:fld>
            <a:endParaRPr lang="en-US">
              <a:ea typeface="ＭＳ Ｐゴシック" pitchFamily="-65" charset="-128"/>
              <a:cs typeface="ＭＳ Ｐゴシック" pitchFamily="-65"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endParaRPr lang="en-US">
              <a:ea typeface="ＭＳ Ｐゴシック" pitchFamily="-65" charset="-128"/>
              <a:cs typeface="ＭＳ Ｐゴシック" pitchFamily="-65"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EDC21D5-FF11-BB4A-9A6C-07BECFDF465A}" type="slidenum">
              <a:rPr lang="en-US">
                <a:ea typeface="ＭＳ Ｐゴシック" pitchFamily="-65" charset="-128"/>
                <a:cs typeface="ＭＳ Ｐゴシック" pitchFamily="-65" charset="-128"/>
              </a:rPr>
              <a:pPr/>
              <a:t>52</a:t>
            </a:fld>
            <a:endParaRPr lang="en-US">
              <a:ea typeface="ＭＳ Ｐゴシック" pitchFamily="-65" charset="-128"/>
              <a:cs typeface="ＭＳ Ｐゴシック" pitchFamily="-65" charset="-128"/>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0F10800-6562-0B4D-AEEE-34868A10F43A}" type="slidenum">
              <a:rPr lang="en-US">
                <a:ea typeface="ＭＳ Ｐゴシック" pitchFamily="-65" charset="-128"/>
                <a:cs typeface="ＭＳ Ｐゴシック" pitchFamily="-65" charset="-128"/>
              </a:rPr>
              <a:pPr/>
              <a:t>53</a:t>
            </a:fld>
            <a:endParaRPr lang="en-US">
              <a:ea typeface="ＭＳ Ｐゴシック" pitchFamily="-65" charset="-128"/>
              <a:cs typeface="ＭＳ Ｐゴシック" pitchFamily="-65" charset="-128"/>
            </a:endParaRPr>
          </a:p>
        </p:txBody>
      </p:sp>
      <p:sp>
        <p:nvSpPr>
          <p:cNvPr id="94211" name="Rectangle 1026"/>
          <p:cNvSpPr>
            <a:spLocks noGrp="1" noRot="1" noChangeAspect="1" noChangeArrowheads="1" noTextEdit="1"/>
          </p:cNvSpPr>
          <p:nvPr>
            <p:ph type="sldImg"/>
          </p:nvPr>
        </p:nvSpPr>
        <p:spPr>
          <a:ln/>
        </p:spPr>
      </p:sp>
      <p:sp>
        <p:nvSpPr>
          <p:cNvPr id="94212" name="Rectangle 1027"/>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9CBCF68-2215-9746-8CBD-F28F9D3A99A1}" type="slidenum">
              <a:rPr lang="en-US">
                <a:ea typeface="ＭＳ Ｐゴシック" pitchFamily="-65" charset="-128"/>
                <a:cs typeface="ＭＳ Ｐゴシック" pitchFamily="-65" charset="-128"/>
              </a:rPr>
              <a:pPr/>
              <a:t>54</a:t>
            </a:fld>
            <a:endParaRPr lang="en-US">
              <a:ea typeface="ＭＳ Ｐゴシック" pitchFamily="-65" charset="-128"/>
              <a:cs typeface="ＭＳ Ｐゴシック" pitchFamily="-65"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B9DF84B-93D2-E142-837C-BFE28C9E5EFB}" type="slidenum">
              <a:rPr lang="en-US">
                <a:ea typeface="ＭＳ Ｐゴシック" pitchFamily="-65" charset="-128"/>
                <a:cs typeface="ＭＳ Ｐゴシック" pitchFamily="-65" charset="-128"/>
              </a:rPr>
              <a:pPr/>
              <a:t>55</a:t>
            </a:fld>
            <a:endParaRPr lang="en-US">
              <a:ea typeface="ＭＳ Ｐゴシック" pitchFamily="-65" charset="-128"/>
              <a:cs typeface="ＭＳ Ｐゴシック" pitchFamily="-65" charset="-128"/>
            </a:endParaRPr>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0D9FADA-B13B-4A49-B9F6-C7146FDF9653}" type="slidenum">
              <a:rPr lang="en-US">
                <a:ea typeface="ＭＳ Ｐゴシック" pitchFamily="-65" charset="-128"/>
                <a:cs typeface="ＭＳ Ｐゴシック" pitchFamily="-65" charset="-128"/>
              </a:rPr>
              <a:pPr/>
              <a:t>56</a:t>
            </a:fld>
            <a:endParaRPr lang="en-US">
              <a:ea typeface="ＭＳ Ｐゴシック" pitchFamily="-65" charset="-128"/>
              <a:cs typeface="ＭＳ Ｐゴシック" pitchFamily="-65"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52E7774-1ECF-E04B-8A61-743DA45141C3}" type="slidenum">
              <a:rPr lang="en-US">
                <a:ea typeface="ＭＳ Ｐゴシック" pitchFamily="-65" charset="-128"/>
                <a:cs typeface="ＭＳ Ｐゴシック" pitchFamily="-65" charset="-128"/>
              </a:rPr>
              <a:pPr/>
              <a:t>57</a:t>
            </a:fld>
            <a:endParaRPr lang="en-US">
              <a:ea typeface="ＭＳ Ｐゴシック" pitchFamily="-65" charset="-128"/>
              <a:cs typeface="ＭＳ Ｐゴシック" pitchFamily="-65"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25FA859-A8F8-4140-A656-E8910D4F13A0}" type="slidenum">
              <a:rPr lang="en-US">
                <a:ea typeface="ＭＳ Ｐゴシック" pitchFamily="-65" charset="-128"/>
                <a:cs typeface="ＭＳ Ｐゴシック" pitchFamily="-65" charset="-128"/>
              </a:rPr>
              <a:pPr/>
              <a:t>58</a:t>
            </a:fld>
            <a:endParaRPr lang="en-US">
              <a:ea typeface="ＭＳ Ｐゴシック" pitchFamily="-65" charset="-128"/>
              <a:cs typeface="ＭＳ Ｐゴシック" pitchFamily="-65"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8919DA-EAE6-3B4C-9F91-8C837E33C084}" type="slidenum">
              <a:rPr lang="en-US">
                <a:ea typeface="ＭＳ Ｐゴシック" pitchFamily="-65" charset="-128"/>
                <a:cs typeface="ＭＳ Ｐゴシック" pitchFamily="-65" charset="-128"/>
              </a:rPr>
              <a:pPr/>
              <a:t>59</a:t>
            </a:fld>
            <a:endParaRPr lang="en-US">
              <a:ea typeface="ＭＳ Ｐゴシック" pitchFamily="-65" charset="-128"/>
              <a:cs typeface="ＭＳ Ｐゴシック" pitchFamily="-65"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8BED8DF-6057-2F46-9892-0E4F68CD3C62}" type="slidenum">
              <a:rPr lang="en-US">
                <a:ea typeface="ＭＳ Ｐゴシック" pitchFamily="-65" charset="-128"/>
                <a:cs typeface="ＭＳ Ｐゴシック" pitchFamily="-65" charset="-128"/>
              </a:rPr>
              <a:pPr/>
              <a:t>60</a:t>
            </a:fld>
            <a:endParaRPr lang="en-US">
              <a:ea typeface="ＭＳ Ｐゴシック" pitchFamily="-65" charset="-128"/>
              <a:cs typeface="ＭＳ Ｐゴシック" pitchFamily="-65" charset="-128"/>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AF20ADC-50CF-FD4D-BC85-CE6A88E6DCF4}" type="slidenum">
              <a:rPr lang="en-US">
                <a:ea typeface="ＭＳ Ｐゴシック" pitchFamily="-65" charset="-128"/>
                <a:cs typeface="ＭＳ Ｐゴシック" pitchFamily="-65" charset="-128"/>
              </a:rPr>
              <a:pPr/>
              <a:t>7</a:t>
            </a:fld>
            <a:endParaRPr lang="en-US">
              <a:ea typeface="ＭＳ Ｐゴシック" pitchFamily="-65" charset="-128"/>
              <a:cs typeface="ＭＳ Ｐゴシック" pitchFamily="-65"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98203F6-481E-D741-85F3-5841A0CD83D1}" type="slidenum">
              <a:rPr lang="en-US">
                <a:ea typeface="ＭＳ Ｐゴシック" pitchFamily="-65" charset="-128"/>
                <a:cs typeface="ＭＳ Ｐゴシック" pitchFamily="-65" charset="-128"/>
              </a:rPr>
              <a:pPr/>
              <a:t>62</a:t>
            </a:fld>
            <a:endParaRPr lang="en-US">
              <a:ea typeface="ＭＳ Ｐゴシック" pitchFamily="-65" charset="-128"/>
              <a:cs typeface="ＭＳ Ｐゴシック" pitchFamily="-65"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2CAD1D6-9757-304F-AF34-1BC8BD944E06}" type="slidenum">
              <a:rPr lang="en-US">
                <a:ea typeface="ＭＳ Ｐゴシック" pitchFamily="-65" charset="-128"/>
                <a:cs typeface="ＭＳ Ｐゴシック" pitchFamily="-65" charset="-128"/>
              </a:rPr>
              <a:pPr/>
              <a:t>63</a:t>
            </a:fld>
            <a:endParaRPr lang="en-US">
              <a:ea typeface="ＭＳ Ｐゴシック" pitchFamily="-65" charset="-128"/>
              <a:cs typeface="ＭＳ Ｐゴシック" pitchFamily="-65"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7D13E02-D55C-0C49-8848-1247CB4ADECC}" type="slidenum">
              <a:rPr lang="en-US">
                <a:ea typeface="ＭＳ Ｐゴシック" pitchFamily="-65" charset="-128"/>
                <a:cs typeface="ＭＳ Ｐゴシック" pitchFamily="-65" charset="-128"/>
              </a:rPr>
              <a:pPr/>
              <a:t>65</a:t>
            </a:fld>
            <a:endParaRPr lang="en-US">
              <a:ea typeface="ＭＳ Ｐゴシック" pitchFamily="-65" charset="-128"/>
              <a:cs typeface="ＭＳ Ｐゴシック" pitchFamily="-65"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ECB5DE9-4C22-564B-9A3D-BD1AF64FBB95}" type="slidenum">
              <a:rPr lang="en-US">
                <a:ea typeface="ＭＳ Ｐゴシック" pitchFamily="-65" charset="-128"/>
                <a:cs typeface="ＭＳ Ｐゴシック" pitchFamily="-65" charset="-128"/>
              </a:rPr>
              <a:pPr/>
              <a:t>8</a:t>
            </a:fld>
            <a:endParaRPr lang="en-US">
              <a:ea typeface="ＭＳ Ｐゴシック" pitchFamily="-65" charset="-128"/>
              <a:cs typeface="ＭＳ Ｐゴシック" pitchFamily="-65"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8A35E56-8975-1B45-A0AC-4CDA59917335}" type="slidenum">
              <a:rPr lang="en-US">
                <a:ea typeface="ＭＳ Ｐゴシック" pitchFamily="-65" charset="-128"/>
                <a:cs typeface="ＭＳ Ｐゴシック" pitchFamily="-65" charset="-128"/>
              </a:rPr>
              <a:pPr/>
              <a:t>9</a:t>
            </a:fld>
            <a:endParaRPr lang="en-US">
              <a:ea typeface="ＭＳ Ｐゴシック" pitchFamily="-65" charset="-128"/>
              <a:cs typeface="ＭＳ Ｐゴシック" pitchFamily="-65"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38CA931-2A7C-1E49-B8EC-7749AFB0CF02}" type="slidenum">
              <a:rPr lang="en-US">
                <a:ea typeface="ＭＳ Ｐゴシック" pitchFamily="-65" charset="-128"/>
                <a:cs typeface="ＭＳ Ｐゴシック" pitchFamily="-65" charset="-128"/>
              </a:rPr>
              <a:pPr/>
              <a:t>10</a:t>
            </a:fld>
            <a:endParaRPr lang="en-US">
              <a:ea typeface="ＭＳ Ｐゴシック" pitchFamily="-65" charset="-128"/>
              <a:cs typeface="ＭＳ Ｐゴシック" pitchFamily="-65"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ea typeface="ＭＳ Ｐゴシック" pitchFamily="-65" charset="-128"/>
              <a:cs typeface="ＭＳ Ｐゴシック" pitchFamily="-6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2A0BF8-8CCD-4D4C-BA24-AC99D900A31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A664B-1CB2-6043-A94D-1BB1D7803F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E5928D-52EC-014E-9BED-3C805834F5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DA6B20-753D-A34F-A87A-B965F9F5F0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20E3F-021A-1543-8C21-BB081C4019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C0E12F-1C9E-3344-82DD-8C5399B867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DBECD-93BB-E84A-97D2-D789C46D34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1E0C0F-F36E-0849-AC98-5E3AF5A407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158B7A-D712-8C4A-A12F-B0B7E355C8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AC130-780F-4740-BA20-B6B9F7EDBC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195E30-4AE4-C340-964F-BFA2C34F15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AB8962B2-79B4-2242-A22B-D68BE03C24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5.xml"/><Relationship Id="rId5" Type="http://schemas.openxmlformats.org/officeDocument/2006/relationships/hyperlink" Target="http://www.ted.com/talks/patricia_kuhl_the_linguistic_genius_of_babies.html" TargetMode="External"/><Relationship Id="rId6" Type="http://schemas.openxmlformats.org/officeDocument/2006/relationships/image" Target="../media/image12.png"/><Relationship Id="rId1" Type="http://schemas.microsoft.com/office/2007/relationships/media" Target="file://localhost/Users/lspearl/Desktop/Courses/course%20media/Kuhl2010_TEDtalk.mp4" TargetMode="External"/><Relationship Id="rId2" Type="http://schemas.openxmlformats.org/officeDocument/2006/relationships/video" Target="file://localhost/Users/lspearl/Desktop/Courses/course%20media/Kuhl2010_TEDtalk.mp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1371600"/>
            <a:ext cx="9144000" cy="1143000"/>
          </a:xfrm>
        </p:spPr>
        <p:txBody>
          <a:bodyPr/>
          <a:lstStyle/>
          <a:p>
            <a:pPr eaLnBrk="1" hangingPunct="1"/>
            <a:r>
              <a:rPr lang="en-US" sz="4000"/>
              <a:t>Psych 56L/ Ling 51:</a:t>
            </a:r>
            <a:br>
              <a:rPr lang="en-US" sz="4000"/>
            </a:br>
            <a:r>
              <a:rPr lang="en-US" sz="4000"/>
              <a:t>Acquisition of Language</a:t>
            </a:r>
          </a:p>
        </p:txBody>
      </p:sp>
      <p:sp>
        <p:nvSpPr>
          <p:cNvPr id="14339" name="Rectangle 3"/>
          <p:cNvSpPr>
            <a:spLocks noGrp="1" noChangeArrowheads="1"/>
          </p:cNvSpPr>
          <p:nvPr>
            <p:ph type="subTitle" idx="1"/>
          </p:nvPr>
        </p:nvSpPr>
        <p:spPr>
          <a:xfrm>
            <a:off x="457200" y="3352800"/>
            <a:ext cx="8229600" cy="1752600"/>
          </a:xfrm>
        </p:spPr>
        <p:txBody>
          <a:bodyPr/>
          <a:lstStyle/>
          <a:p>
            <a:pPr eaLnBrk="1" hangingPunct="1"/>
            <a:r>
              <a:rPr lang="en-US"/>
              <a:t>Lecture 1</a:t>
            </a:r>
          </a:p>
          <a:p>
            <a:pPr eaLnBrk="1" hangingPunct="1"/>
            <a:r>
              <a:rPr lang="en-US"/>
              <a:t>Introduction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30723" name="Rectangle 5"/>
          <p:cNvSpPr>
            <a:spLocks noGrp="1" noChangeArrowheads="1"/>
          </p:cNvSpPr>
          <p:nvPr>
            <p:ph type="body" idx="1"/>
          </p:nvPr>
        </p:nvSpPr>
        <p:spPr>
          <a:xfrm>
            <a:off x="0" y="1066800"/>
            <a:ext cx="9144000" cy="5410200"/>
          </a:xfrm>
          <a:noFill/>
        </p:spPr>
        <p:txBody>
          <a:bodyPr/>
          <a:lstStyle/>
          <a:p>
            <a:pPr eaLnBrk="1" hangingPunct="1">
              <a:lnSpc>
                <a:spcPct val="90000"/>
              </a:lnSpc>
              <a:buFontTx/>
              <a:buNone/>
            </a:pPr>
            <a:r>
              <a:rPr lang="en-US" sz="2200">
                <a:solidFill>
                  <a:schemeClr val="folHlink"/>
                </a:solidFill>
              </a:rPr>
              <a:t>Exams</a:t>
            </a:r>
            <a:endParaRPr lang="en-US" sz="2200">
              <a:solidFill>
                <a:srgbClr val="D6C1FB"/>
              </a:solidFill>
            </a:endParaRPr>
          </a:p>
          <a:p>
            <a:pPr eaLnBrk="1" hangingPunct="1">
              <a:lnSpc>
                <a:spcPct val="90000"/>
              </a:lnSpc>
              <a:buFontTx/>
              <a:buNone/>
            </a:pPr>
            <a:endParaRPr lang="en-US" sz="2200"/>
          </a:p>
          <a:p>
            <a:pPr eaLnBrk="1" hangingPunct="1">
              <a:lnSpc>
                <a:spcPct val="90000"/>
              </a:lnSpc>
              <a:buFontTx/>
              <a:buNone/>
            </a:pPr>
            <a:r>
              <a:rPr lang="en-US" sz="2200"/>
              <a:t>Final exam:</a:t>
            </a:r>
          </a:p>
          <a:p>
            <a:pPr eaLnBrk="1" hangingPunct="1">
              <a:lnSpc>
                <a:spcPct val="90000"/>
              </a:lnSpc>
              <a:buFontTx/>
              <a:buNone/>
            </a:pPr>
            <a:r>
              <a:rPr lang="en-US" sz="2200"/>
              <a:t>	There will be an </a:t>
            </a:r>
            <a:r>
              <a:rPr lang="en-US" sz="2200">
                <a:solidFill>
                  <a:schemeClr val="folHlink"/>
                </a:solidFill>
              </a:rPr>
              <a:t>online final exam on 3/22/13, available through EEE</a:t>
            </a:r>
            <a:r>
              <a:rPr lang="en-US" sz="2200"/>
              <a:t>. It will cover the material in weeks 1-10, with a strong focus on the material in weeks 6 - 10.  Review questions will be available for each topic covered in class, and there will be a final exam review in class on 3/14/13. Exam questions will come from the homeworks and the review questions. </a:t>
            </a:r>
          </a:p>
          <a:p>
            <a:pPr eaLnBrk="1" hangingPunct="1">
              <a:lnSpc>
                <a:spcPct val="90000"/>
              </a:lnSpc>
              <a:buFontTx/>
              <a:buNone/>
            </a:pPr>
            <a:endParaRPr lang="en-US" sz="2200"/>
          </a:p>
          <a:p>
            <a:pPr eaLnBrk="1" hangingPunct="1">
              <a:lnSpc>
                <a:spcPct val="90000"/>
              </a:lnSpc>
              <a:buFontTx/>
              <a:buNone/>
            </a:pPr>
            <a:r>
              <a:rPr lang="en-US" sz="2200"/>
              <a:t>	The final exam will be open-note, but non-collaborative.</a:t>
            </a:r>
          </a:p>
          <a:p>
            <a:pPr eaLnBrk="1" hangingPunct="1">
              <a:lnSpc>
                <a:spcPct val="90000"/>
              </a:lnSpc>
              <a:buFontTx/>
              <a:buNone/>
            </a:pPr>
            <a:r>
              <a:rPr lang="en-US" sz="2200">
                <a:solidFill>
                  <a:schemeClr val="folHlink"/>
                </a:solidFill>
              </a:rPr>
              <a:t>	If you are found collaborating with other classmates during the final exam, you will receive a 0.</a:t>
            </a:r>
            <a:r>
              <a:rPr lang="en-US" sz="2200">
                <a:solidFill>
                  <a:schemeClr val="tx2"/>
                </a:solidFill>
              </a:rPr>
              <a:t> </a:t>
            </a:r>
          </a:p>
          <a:p>
            <a:pPr eaLnBrk="1" hangingPunct="1">
              <a:lnSpc>
                <a:spcPct val="90000"/>
              </a:lnSpc>
              <a:buFontTx/>
              <a:buNone/>
            </a:pPr>
            <a:r>
              <a:rPr lang="en-US" sz="2200"/>
              <a:t>	For details of the online exam policy and procedure, see the course webpage. We will also go over these during the final review.</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32771" name="Rectangle 5"/>
          <p:cNvSpPr>
            <a:spLocks noGrp="1" noChangeArrowheads="1"/>
          </p:cNvSpPr>
          <p:nvPr>
            <p:ph type="body" idx="1"/>
          </p:nvPr>
        </p:nvSpPr>
        <p:spPr>
          <a:xfrm>
            <a:off x="0" y="1066800"/>
            <a:ext cx="9144000" cy="5410200"/>
          </a:xfrm>
          <a:noFill/>
        </p:spPr>
        <p:txBody>
          <a:bodyPr/>
          <a:lstStyle/>
          <a:p>
            <a:pPr eaLnBrk="1" hangingPunct="1">
              <a:buFontTx/>
              <a:buNone/>
            </a:pPr>
            <a:r>
              <a:rPr lang="en-US" sz="2400">
                <a:solidFill>
                  <a:schemeClr val="folHlink"/>
                </a:solidFill>
              </a:rPr>
              <a:t>Grades</a:t>
            </a:r>
            <a:endParaRPr lang="en-US" sz="2400">
              <a:solidFill>
                <a:srgbClr val="D6C1FB"/>
              </a:solidFill>
            </a:endParaRPr>
          </a:p>
          <a:p>
            <a:pPr eaLnBrk="1" hangingPunct="1">
              <a:buFontTx/>
              <a:buNone/>
            </a:pPr>
            <a:endParaRPr lang="en-US" sz="2400"/>
          </a:p>
          <a:p>
            <a:pPr eaLnBrk="1" hangingPunct="1">
              <a:buFontTx/>
              <a:buNone/>
            </a:pPr>
            <a:r>
              <a:rPr lang="en-US" sz="2400"/>
              <a:t>	Homework: 50%</a:t>
            </a:r>
          </a:p>
          <a:p>
            <a:pPr eaLnBrk="1" hangingPunct="1">
              <a:buFontTx/>
              <a:buNone/>
            </a:pPr>
            <a:r>
              <a:rPr lang="en-US" sz="2400"/>
              <a:t>	Midterm Exam: 20%</a:t>
            </a:r>
          </a:p>
          <a:p>
            <a:pPr eaLnBrk="1" hangingPunct="1">
              <a:buFontTx/>
              <a:buNone/>
            </a:pPr>
            <a:r>
              <a:rPr lang="en-US" sz="2400"/>
              <a:t>	Final Exam: 30%</a:t>
            </a:r>
          </a:p>
          <a:p>
            <a:pPr eaLnBrk="1" hangingPunct="1">
              <a:buFontTx/>
              <a:buNone/>
            </a:pPr>
            <a:endParaRPr lang="en-US" sz="2400"/>
          </a:p>
          <a:p>
            <a:pPr eaLnBrk="1" hangingPunct="1">
              <a:buFontTx/>
              <a:buNone/>
            </a:pPr>
            <a:endParaRPr lang="en-US" sz="2400"/>
          </a:p>
          <a:p>
            <a:pPr eaLnBrk="1" hangingPunct="1">
              <a:buFontTx/>
              <a:buNone/>
            </a:pPr>
            <a:r>
              <a:rPr lang="en-US" sz="2400"/>
              <a:t>Your grades will be determined by </a:t>
            </a:r>
            <a:r>
              <a:rPr lang="en-US" sz="2400" i="1" u="sng"/>
              <a:t>approximately</a:t>
            </a:r>
            <a:r>
              <a:rPr lang="en-US" sz="2400"/>
              <a:t> this scale:</a:t>
            </a:r>
          </a:p>
          <a:p>
            <a:pPr eaLnBrk="1" hangingPunct="1">
              <a:buFontTx/>
              <a:buNone/>
            </a:pPr>
            <a:r>
              <a:rPr lang="en-US" sz="2400"/>
              <a:t>	96.50-100.00: A+		83.50-86.49: B	…</a:t>
            </a:r>
          </a:p>
          <a:p>
            <a:pPr eaLnBrk="1" hangingPunct="1">
              <a:buFontTx/>
              <a:buNone/>
            </a:pPr>
            <a:r>
              <a:rPr lang="en-US" sz="2400"/>
              <a:t>	93.50-96.49: A 		80.00-83.49: B-		</a:t>
            </a:r>
          </a:p>
          <a:p>
            <a:pPr eaLnBrk="1" hangingPunct="1">
              <a:buFontTx/>
              <a:buNone/>
            </a:pPr>
            <a:r>
              <a:rPr lang="en-US" sz="2400"/>
              <a:t>	90.00-93.49: A-		76.50-79.99: C+</a:t>
            </a:r>
          </a:p>
          <a:p>
            <a:pPr eaLnBrk="1" hangingPunct="1">
              <a:buFontTx/>
              <a:buNone/>
            </a:pPr>
            <a:r>
              <a:rPr lang="en-US" sz="2400"/>
              <a:t>	86.50-89.99: B+		73.50-76.49: C</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34819" name="Rectangle 5"/>
          <p:cNvSpPr>
            <a:spLocks noGrp="1" noChangeArrowheads="1"/>
          </p:cNvSpPr>
          <p:nvPr>
            <p:ph type="body" idx="1"/>
          </p:nvPr>
        </p:nvSpPr>
        <p:spPr>
          <a:xfrm>
            <a:off x="0" y="1066800"/>
            <a:ext cx="9144000" cy="5410200"/>
          </a:xfrm>
          <a:noFill/>
        </p:spPr>
        <p:txBody>
          <a:bodyPr/>
          <a:lstStyle/>
          <a:p>
            <a:pPr marL="609600" indent="-609600" eaLnBrk="1" hangingPunct="1">
              <a:lnSpc>
                <a:spcPct val="90000"/>
              </a:lnSpc>
              <a:buFontTx/>
              <a:buNone/>
            </a:pPr>
            <a:r>
              <a:rPr lang="en-US" sz="2400">
                <a:solidFill>
                  <a:schemeClr val="folHlink"/>
                </a:solidFill>
              </a:rPr>
              <a:t>Extra Credit</a:t>
            </a:r>
            <a:endParaRPr lang="en-US" sz="2400">
              <a:solidFill>
                <a:srgbClr val="D6C1FB"/>
              </a:solidFill>
            </a:endParaRPr>
          </a:p>
          <a:p>
            <a:pPr marL="609600" indent="-609600" eaLnBrk="1" hangingPunct="1">
              <a:lnSpc>
                <a:spcPct val="90000"/>
              </a:lnSpc>
              <a:buFontTx/>
              <a:buNone/>
            </a:pPr>
            <a:r>
              <a:rPr lang="en-US" sz="2400"/>
              <a:t>You can earn up to 3 percentage points</a:t>
            </a:r>
            <a:r>
              <a:rPr lang="en-US" sz="2400" smtClean="0"/>
              <a:t> of </a:t>
            </a:r>
            <a:r>
              <a:rPr lang="en-US" sz="2400"/>
              <a:t>extra credit three ways. (See the class web page under the “assignments” tab for more details.) </a:t>
            </a:r>
          </a:p>
          <a:p>
            <a:pPr marL="609600" indent="-609600" eaLnBrk="1" hangingPunct="1">
              <a:lnSpc>
                <a:spcPct val="90000"/>
              </a:lnSpc>
              <a:buFontTx/>
              <a:buNone/>
            </a:pPr>
            <a:endParaRPr lang="en-US" sz="2400"/>
          </a:p>
          <a:p>
            <a:pPr marL="609600" indent="-609600" eaLnBrk="1" hangingPunct="1">
              <a:lnSpc>
                <a:spcPct val="90000"/>
              </a:lnSpc>
              <a:buFontTx/>
              <a:buAutoNum type="arabicParenBoth"/>
            </a:pPr>
            <a:r>
              <a:rPr lang="en-US" sz="2400"/>
              <a:t>Participate as a human subject in a language science experiment webgame (30 items = half a percentage point).</a:t>
            </a:r>
          </a:p>
          <a:p>
            <a:pPr marL="609600" indent="-609600" eaLnBrk="1" hangingPunct="1">
              <a:lnSpc>
                <a:spcPct val="90000"/>
              </a:lnSpc>
              <a:buFontTx/>
              <a:buAutoNum type="arabicParenBoth"/>
            </a:pPr>
            <a:endParaRPr lang="en-US" sz="2400"/>
          </a:p>
          <a:p>
            <a:pPr marL="609600" indent="-609600" eaLnBrk="1" hangingPunct="1">
              <a:lnSpc>
                <a:spcPct val="90000"/>
              </a:lnSpc>
              <a:buFontTx/>
              <a:buAutoNum type="arabicParenBoth"/>
            </a:pPr>
            <a:r>
              <a:rPr lang="en-US" sz="2400"/>
              <a:t>Participate as a human subject in social science experiments for up to 3 hours (half an hour = half a percentage point).</a:t>
            </a:r>
          </a:p>
          <a:p>
            <a:pPr marL="609600" indent="-609600" eaLnBrk="1" hangingPunct="1">
              <a:lnSpc>
                <a:spcPct val="90000"/>
              </a:lnSpc>
              <a:buFontTx/>
              <a:buNone/>
            </a:pPr>
            <a:r>
              <a:rPr lang="en-US" sz="2400"/>
              <a:t>	</a:t>
            </a:r>
          </a:p>
          <a:p>
            <a:pPr marL="609600" indent="-609600" eaLnBrk="1" hangingPunct="1">
              <a:lnSpc>
                <a:spcPct val="90000"/>
              </a:lnSpc>
              <a:buFontTx/>
              <a:buNone/>
            </a:pPr>
            <a:r>
              <a:rPr lang="en-US" sz="2400"/>
              <a:t>(3)	Write a four page paper about a topic in language acquisition. </a:t>
            </a:r>
          </a:p>
          <a:p>
            <a:pPr marL="609600" indent="-609600" eaLnBrk="1" hangingPunct="1">
              <a:lnSpc>
                <a:spcPct val="90000"/>
              </a:lnSpc>
              <a:buFontTx/>
              <a:buNone/>
            </a:pPr>
            <a:endParaRPr lang="en-US" sz="2400"/>
          </a:p>
          <a:p>
            <a:pPr marL="609600" indent="-609600" eaLnBrk="1" hangingPunct="1">
              <a:lnSpc>
                <a:spcPct val="90000"/>
              </a:lnSpc>
              <a:buFontTx/>
              <a:buNone/>
            </a:pPr>
            <a:r>
              <a:rPr lang="en-US" sz="2400"/>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36867" name="Rectangle 5"/>
          <p:cNvSpPr>
            <a:spLocks noGrp="1" noChangeArrowheads="1"/>
          </p:cNvSpPr>
          <p:nvPr>
            <p:ph type="body" idx="1"/>
          </p:nvPr>
        </p:nvSpPr>
        <p:spPr>
          <a:xfrm>
            <a:off x="0" y="1066800"/>
            <a:ext cx="9144000" cy="5410200"/>
          </a:xfrm>
          <a:noFill/>
        </p:spPr>
        <p:txBody>
          <a:bodyPr/>
          <a:lstStyle/>
          <a:p>
            <a:pPr eaLnBrk="1" hangingPunct="1">
              <a:lnSpc>
                <a:spcPct val="90000"/>
              </a:lnSpc>
              <a:buFontTx/>
              <a:buNone/>
            </a:pPr>
            <a:r>
              <a:rPr lang="en-US" sz="2400">
                <a:solidFill>
                  <a:schemeClr val="folHlink"/>
                </a:solidFill>
              </a:rPr>
              <a:t>Schedule</a:t>
            </a:r>
            <a:endParaRPr lang="en-US" sz="2400">
              <a:solidFill>
                <a:srgbClr val="D6C1FB"/>
              </a:solidFill>
            </a:endParaRPr>
          </a:p>
          <a:p>
            <a:pPr eaLnBrk="1" hangingPunct="1">
              <a:lnSpc>
                <a:spcPct val="90000"/>
              </a:lnSpc>
              <a:buFontTx/>
              <a:buNone/>
            </a:pPr>
            <a:r>
              <a:rPr lang="en-US" sz="2400"/>
              <a:t>	“This is our wonderfully ambitious schedule.  We’ll attempt to keep with it, but it is subject to modification.”</a:t>
            </a:r>
          </a:p>
          <a:p>
            <a:pPr eaLnBrk="1" hangingPunct="1">
              <a:lnSpc>
                <a:spcPct val="90000"/>
              </a:lnSpc>
              <a:buFontTx/>
              <a:buNone/>
            </a:pPr>
            <a:r>
              <a:rPr lang="en-US" sz="2400"/>
              <a:t>	</a:t>
            </a:r>
          </a:p>
          <a:p>
            <a:pPr eaLnBrk="1" hangingPunct="1">
              <a:lnSpc>
                <a:spcPct val="90000"/>
              </a:lnSpc>
              <a:buFontTx/>
              <a:buNone/>
            </a:pPr>
            <a:r>
              <a:rPr lang="en-US" sz="2400"/>
              <a:t>Topics:</a:t>
            </a:r>
          </a:p>
          <a:p>
            <a:pPr eaLnBrk="1" hangingPunct="1">
              <a:lnSpc>
                <a:spcPct val="90000"/>
              </a:lnSpc>
              <a:buFontTx/>
              <a:buNone/>
            </a:pPr>
            <a:r>
              <a:rPr lang="en-US" sz="2400"/>
              <a:t>		Intro to Language Learning		(1/8 – 1/10) 	[2]</a:t>
            </a:r>
          </a:p>
          <a:p>
            <a:pPr eaLnBrk="1" hangingPunct="1">
              <a:lnSpc>
                <a:spcPct val="90000"/>
              </a:lnSpc>
              <a:buFontTx/>
              <a:buNone/>
            </a:pPr>
            <a:r>
              <a:rPr lang="en-US" sz="2400"/>
              <a:t>		Biological Bases of Language		(1/15 – 1/22) 	[3]</a:t>
            </a:r>
          </a:p>
          <a:p>
            <a:pPr eaLnBrk="1" hangingPunct="1">
              <a:lnSpc>
                <a:spcPct val="90000"/>
              </a:lnSpc>
              <a:buFontTx/>
              <a:buNone/>
            </a:pPr>
            <a:r>
              <a:rPr lang="en-US" sz="2400"/>
              <a:t>		Sounds			 		(1/24 – 1/31) 	[3]</a:t>
            </a:r>
          </a:p>
          <a:p>
            <a:pPr eaLnBrk="1" hangingPunct="1">
              <a:lnSpc>
                <a:spcPct val="90000"/>
              </a:lnSpc>
              <a:buFontTx/>
              <a:buNone/>
            </a:pPr>
            <a:r>
              <a:rPr lang="en-US" sz="2400"/>
              <a:t>		Words					(2/12 – 2/19) 	[3]</a:t>
            </a:r>
          </a:p>
          <a:p>
            <a:pPr eaLnBrk="1" hangingPunct="1">
              <a:lnSpc>
                <a:spcPct val="90000"/>
              </a:lnSpc>
              <a:buFontTx/>
              <a:buNone/>
            </a:pPr>
            <a:r>
              <a:rPr lang="en-US" sz="2400"/>
              <a:t>		Sentences				(2/21 – 2/28) 	[3]</a:t>
            </a:r>
          </a:p>
          <a:p>
            <a:pPr eaLnBrk="1" hangingPunct="1">
              <a:lnSpc>
                <a:spcPct val="90000"/>
              </a:lnSpc>
              <a:buFontTx/>
              <a:buNone/>
            </a:pPr>
            <a:r>
              <a:rPr lang="en-US" sz="2400"/>
              <a:t>		Language &amp; Cognition			(3/5 – 3/7) 	[2]</a:t>
            </a:r>
          </a:p>
          <a:p>
            <a:pPr eaLnBrk="1" hangingPunct="1">
              <a:lnSpc>
                <a:spcPct val="90000"/>
              </a:lnSpc>
              <a:buFontTx/>
              <a:buNone/>
            </a:pPr>
            <a:r>
              <a:rPr lang="en-US" sz="2400"/>
              <a:t>		Language in Special Populations	(3/12) 		[1]</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1143000"/>
          </a:xfrm>
        </p:spPr>
        <p:txBody>
          <a:bodyPr/>
          <a:lstStyle/>
          <a:p>
            <a:pPr eaLnBrk="1" hangingPunct="1"/>
            <a:r>
              <a:rPr lang="en-US" sz="3200" smtClean="0"/>
              <a:t>What is language?</a:t>
            </a:r>
          </a:p>
        </p:txBody>
      </p:sp>
      <p:pic>
        <p:nvPicPr>
          <p:cNvPr id="38915" name="Picture 4"/>
          <p:cNvPicPr>
            <a:picLocks noChangeAspect="1" noChangeArrowheads="1"/>
          </p:cNvPicPr>
          <p:nvPr/>
        </p:nvPicPr>
        <p:blipFill>
          <a:blip r:embed="rId3"/>
          <a:srcRect/>
          <a:stretch>
            <a:fillRect/>
          </a:stretch>
        </p:blipFill>
        <p:spPr bwMode="auto">
          <a:xfrm>
            <a:off x="6781800" y="228600"/>
            <a:ext cx="1470025" cy="1670050"/>
          </a:xfrm>
          <a:prstGeom prst="rect">
            <a:avLst/>
          </a:prstGeom>
          <a:noFill/>
          <a:ln w="9525">
            <a:noFill/>
            <a:miter lim="800000"/>
            <a:headEnd/>
            <a:tailEnd/>
          </a:ln>
        </p:spPr>
      </p:pic>
      <p:sp>
        <p:nvSpPr>
          <p:cNvPr id="38916" name="Text Box 5"/>
          <p:cNvSpPr txBox="1">
            <a:spLocks noChangeArrowheads="1"/>
          </p:cNvSpPr>
          <p:nvPr/>
        </p:nvSpPr>
        <p:spPr bwMode="auto">
          <a:xfrm>
            <a:off x="0" y="1143000"/>
            <a:ext cx="6705600" cy="1107996"/>
          </a:xfrm>
          <a:prstGeom prst="rect">
            <a:avLst/>
          </a:prstGeom>
          <a:noFill/>
          <a:ln w="9525">
            <a:noFill/>
            <a:miter lim="800000"/>
            <a:headEnd/>
            <a:tailEnd/>
          </a:ln>
        </p:spPr>
        <p:txBody>
          <a:bodyPr>
            <a:prstTxWarp prst="textNoShape">
              <a:avLst/>
            </a:prstTxWarp>
            <a:spAutoFit/>
          </a:bodyPr>
          <a:lstStyle/>
          <a:p>
            <a:pPr eaLnBrk="1" hangingPunct="1"/>
            <a:r>
              <a:rPr lang="en-US" sz="2200" b="0">
                <a:latin typeface="Calibri"/>
              </a:rPr>
              <a:t>A </a:t>
            </a:r>
            <a:r>
              <a:rPr lang="en-US" sz="2200" b="0">
                <a:solidFill>
                  <a:schemeClr val="folHlink"/>
                </a:solidFill>
                <a:latin typeface="Calibri"/>
              </a:rPr>
              <a:t>language</a:t>
            </a:r>
            <a:r>
              <a:rPr lang="en-US" sz="2200" b="0">
                <a:latin typeface="Calibri"/>
              </a:rPr>
              <a:t> is a </a:t>
            </a:r>
            <a:r>
              <a:rPr lang="en-US" sz="2200" b="0">
                <a:solidFill>
                  <a:schemeClr val="hlink"/>
                </a:solidFill>
                <a:latin typeface="Calibri"/>
              </a:rPr>
              <a:t>system</a:t>
            </a:r>
            <a:r>
              <a:rPr lang="en-US" sz="2200" b="0">
                <a:latin typeface="Calibri"/>
              </a:rPr>
              <a:t> of </a:t>
            </a:r>
            <a:r>
              <a:rPr lang="en-US" sz="2200" b="0">
                <a:solidFill>
                  <a:schemeClr val="hlink"/>
                </a:solidFill>
                <a:latin typeface="Calibri"/>
              </a:rPr>
              <a:t>signals</a:t>
            </a:r>
            <a:r>
              <a:rPr lang="en-US" sz="2200" b="0">
                <a:latin typeface="Calibri"/>
              </a:rPr>
              <a:t>, such as voice sounds, gestures or written </a:t>
            </a:r>
            <a:r>
              <a:rPr lang="en-US" sz="2200" b="0">
                <a:solidFill>
                  <a:schemeClr val="hlink"/>
                </a:solidFill>
                <a:latin typeface="Calibri"/>
              </a:rPr>
              <a:t>symbols</a:t>
            </a:r>
            <a:r>
              <a:rPr lang="en-US" sz="2200" b="0">
                <a:latin typeface="Calibri"/>
              </a:rPr>
              <a:t>, that encode or decode </a:t>
            </a:r>
            <a:r>
              <a:rPr lang="en-US" sz="2200" b="0">
                <a:solidFill>
                  <a:schemeClr val="hlink"/>
                </a:solidFill>
                <a:latin typeface="Calibri"/>
              </a:rPr>
              <a:t>information</a:t>
            </a:r>
            <a:r>
              <a:rPr lang="en-US" sz="2200" b="0">
                <a:latin typeface="Calibri"/>
              </a:rPr>
              <a:t>.</a:t>
            </a:r>
          </a:p>
        </p:txBody>
      </p:sp>
      <p:sp>
        <p:nvSpPr>
          <p:cNvPr id="6" name="Text Box 6"/>
          <p:cNvSpPr txBox="1">
            <a:spLocks noChangeArrowheads="1"/>
          </p:cNvSpPr>
          <p:nvPr/>
        </p:nvSpPr>
        <p:spPr bwMode="auto">
          <a:xfrm>
            <a:off x="0" y="2362200"/>
            <a:ext cx="8686800" cy="762000"/>
          </a:xfrm>
          <a:prstGeom prst="rect">
            <a:avLst/>
          </a:prstGeom>
          <a:noFill/>
          <a:ln w="9525">
            <a:noFill/>
            <a:miter lim="800000"/>
            <a:headEnd/>
            <a:tailEnd/>
          </a:ln>
        </p:spPr>
        <p:txBody>
          <a:bodyPr>
            <a:prstTxWarp prst="textNoShape">
              <a:avLst/>
            </a:prstTxWarp>
            <a:spAutoFit/>
          </a:bodyPr>
          <a:lstStyle/>
          <a:p>
            <a:pPr eaLnBrk="1" hangingPunct="1"/>
            <a:r>
              <a:rPr lang="en-US" sz="2200" b="0">
                <a:solidFill>
                  <a:schemeClr val="folHlink"/>
                </a:solidFill>
                <a:latin typeface="Calibri"/>
              </a:rPr>
              <a:t>Human languages</a:t>
            </a:r>
            <a:r>
              <a:rPr lang="en-US" sz="2200" b="0">
                <a:solidFill>
                  <a:srgbClr val="0DC8C1"/>
                </a:solidFill>
                <a:latin typeface="Calibri"/>
              </a:rPr>
              <a:t> </a:t>
            </a:r>
            <a:r>
              <a:rPr lang="en-US" sz="2200" b="0">
                <a:latin typeface="Calibri"/>
              </a:rPr>
              <a:t>are usually referred to as natural languages, and the science of studying them is </a:t>
            </a:r>
            <a:r>
              <a:rPr lang="en-US" sz="2200" b="0">
                <a:solidFill>
                  <a:schemeClr val="hlink"/>
                </a:solidFill>
                <a:latin typeface="Calibri"/>
              </a:rPr>
              <a:t>linguistics</a:t>
            </a:r>
            <a:r>
              <a:rPr lang="en-US" sz="2200" b="0">
                <a:latin typeface="Calibri"/>
              </a:rPr>
              <a:t>.</a:t>
            </a:r>
          </a:p>
        </p:txBody>
      </p:sp>
      <p:sp>
        <p:nvSpPr>
          <p:cNvPr id="7" name="Text Box 7"/>
          <p:cNvSpPr txBox="1">
            <a:spLocks noChangeArrowheads="1"/>
          </p:cNvSpPr>
          <p:nvPr/>
        </p:nvSpPr>
        <p:spPr bwMode="auto">
          <a:xfrm>
            <a:off x="0" y="3657600"/>
            <a:ext cx="8763000" cy="2123658"/>
          </a:xfrm>
          <a:prstGeom prst="rect">
            <a:avLst/>
          </a:prstGeom>
          <a:noFill/>
          <a:ln w="9525">
            <a:noFill/>
            <a:miter lim="800000"/>
            <a:headEnd/>
            <a:tailEnd/>
          </a:ln>
        </p:spPr>
        <p:txBody>
          <a:bodyPr>
            <a:prstTxWarp prst="textNoShape">
              <a:avLst/>
            </a:prstTxWarp>
            <a:spAutoFit/>
          </a:bodyPr>
          <a:lstStyle/>
          <a:p>
            <a:pPr eaLnBrk="1" hangingPunct="1"/>
            <a:r>
              <a:rPr lang="en-US" sz="2200" b="0">
                <a:latin typeface="Calibri"/>
              </a:rPr>
              <a:t>The term </a:t>
            </a:r>
            <a:r>
              <a:rPr lang="en-US" sz="2200" b="0">
                <a:solidFill>
                  <a:schemeClr val="folHlink"/>
                </a:solidFill>
                <a:latin typeface="Calibri"/>
              </a:rPr>
              <a:t>"animal languages"</a:t>
            </a:r>
            <a:r>
              <a:rPr lang="en-US" sz="2200" b="0">
                <a:solidFill>
                  <a:srgbClr val="0DC8C1"/>
                </a:solidFill>
                <a:latin typeface="Calibri"/>
              </a:rPr>
              <a:t> </a:t>
            </a:r>
            <a:r>
              <a:rPr lang="en-US" sz="2200" b="0">
                <a:latin typeface="Calibri"/>
              </a:rPr>
              <a:t>is often used for non-human languages. Most researchers agree that these are not as complex or expressive as human language; they may better be described as </a:t>
            </a:r>
            <a:r>
              <a:rPr lang="en-US" sz="2200" b="0">
                <a:solidFill>
                  <a:schemeClr val="folHlink"/>
                </a:solidFill>
                <a:latin typeface="Calibri"/>
              </a:rPr>
              <a:t>animal communication</a:t>
            </a:r>
            <a:r>
              <a:rPr lang="en-US" sz="2200" b="0">
                <a:latin typeface="Calibri"/>
              </a:rPr>
              <a:t>. Some researchers argue that there are significant differences separating human language from the communication of other animals, and that the underlying principles are unrelated.</a:t>
            </a:r>
          </a:p>
        </p:txBody>
      </p:sp>
      <p:sp>
        <p:nvSpPr>
          <p:cNvPr id="38919" name="Text Box 8"/>
          <p:cNvSpPr txBox="1">
            <a:spLocks noChangeArrowheads="1"/>
          </p:cNvSpPr>
          <p:nvPr/>
        </p:nvSpPr>
        <p:spPr bwMode="auto">
          <a:xfrm>
            <a:off x="660400" y="5780088"/>
            <a:ext cx="7102475" cy="427037"/>
          </a:xfrm>
          <a:prstGeom prst="rect">
            <a:avLst/>
          </a:prstGeom>
          <a:noFill/>
          <a:ln w="9525">
            <a:noFill/>
            <a:miter lim="800000"/>
            <a:headEnd/>
            <a:tailEnd/>
          </a:ln>
        </p:spPr>
        <p:txBody>
          <a:bodyPr>
            <a:prstTxWarp prst="textNoShape">
              <a:avLst/>
            </a:prstTxWarp>
            <a:spAutoFit/>
          </a:bodyPr>
          <a:lstStyle/>
          <a:p>
            <a:pPr eaLnBrk="1" hangingPunct="1"/>
            <a:endParaRPr lang="en-US" sz="2200" b="0">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0"/>
            <a:ext cx="7772400" cy="1143000"/>
          </a:xfrm>
        </p:spPr>
        <p:txBody>
          <a:bodyPr/>
          <a:lstStyle/>
          <a:p>
            <a:pPr eaLnBrk="1" hangingPunct="1"/>
            <a:r>
              <a:rPr lang="en-US"/>
              <a:t>Knowledge of Language</a:t>
            </a:r>
          </a:p>
        </p:txBody>
      </p:sp>
      <p:sp>
        <p:nvSpPr>
          <p:cNvPr id="39939" name="Rectangle 4"/>
          <p:cNvSpPr>
            <a:spLocks noGrp="1" noChangeArrowheads="1"/>
          </p:cNvSpPr>
          <p:nvPr>
            <p:ph type="body" idx="1"/>
          </p:nvPr>
        </p:nvSpPr>
        <p:spPr>
          <a:xfrm>
            <a:off x="533400" y="1371600"/>
            <a:ext cx="7772400" cy="4800600"/>
          </a:xfrm>
          <a:noFill/>
        </p:spPr>
        <p:txBody>
          <a:bodyPr/>
          <a:lstStyle/>
          <a:p>
            <a:pPr eaLnBrk="1" hangingPunct="1">
              <a:buFontTx/>
              <a:buNone/>
            </a:pPr>
            <a:r>
              <a:rPr lang="en-US" sz="2400"/>
              <a:t>It’s so natural for us to produce and comprehend language that we often don’t think about what an accomplishment this is.  </a:t>
            </a:r>
          </a:p>
          <a:p>
            <a:pPr eaLnBrk="1" hangingPunct="1">
              <a:buFontTx/>
              <a:buNone/>
            </a:pPr>
            <a:endParaRPr lang="en-US" sz="2400"/>
          </a:p>
          <a:p>
            <a:pPr eaLnBrk="1" hangingPunct="1">
              <a:buFontTx/>
              <a:buNone/>
            </a:pPr>
            <a:endParaRPr lang="en-US" sz="2400"/>
          </a:p>
          <a:p>
            <a:pPr eaLnBrk="1" hangingPunct="1">
              <a:buFontTx/>
              <a:buNone/>
            </a:pPr>
            <a:endParaRPr lang="en-US" sz="2400"/>
          </a:p>
          <a:p>
            <a:pPr eaLnBrk="1" hangingPunct="1">
              <a:buFontTx/>
              <a:buNone/>
            </a:pPr>
            <a:r>
              <a:rPr lang="en-US" sz="2400"/>
              <a:t>Or how we learned language </a:t>
            </a:r>
          </a:p>
          <a:p>
            <a:pPr eaLnBrk="1" hangingPunct="1">
              <a:buFontTx/>
              <a:buNone/>
            </a:pPr>
            <a:r>
              <a:rPr lang="en-US" sz="2400"/>
              <a:t>in the first place.</a:t>
            </a:r>
          </a:p>
        </p:txBody>
      </p:sp>
      <p:pic>
        <p:nvPicPr>
          <p:cNvPr id="39940" name="Picture 6"/>
          <p:cNvPicPr>
            <a:picLocks noChangeAspect="1" noChangeArrowheads="1"/>
          </p:cNvPicPr>
          <p:nvPr/>
        </p:nvPicPr>
        <p:blipFill>
          <a:blip r:embed="rId3"/>
          <a:srcRect/>
          <a:stretch>
            <a:fillRect/>
          </a:stretch>
        </p:blipFill>
        <p:spPr bwMode="auto">
          <a:xfrm>
            <a:off x="5105400" y="2819400"/>
            <a:ext cx="2944813" cy="309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4400" b="0">
                <a:solidFill>
                  <a:schemeClr val="tx2"/>
                </a:solidFill>
                <a:latin typeface="Calibri"/>
                <a:ea typeface="Osaka" pitchFamily="-65" charset="-128"/>
                <a:cs typeface="Osaka" pitchFamily="-65" charset="-128"/>
              </a:rPr>
              <a:t>“The Linguistic Genius of Babies”</a:t>
            </a:r>
          </a:p>
        </p:txBody>
      </p:sp>
      <p:sp>
        <p:nvSpPr>
          <p:cNvPr id="184323" name="Rectangle 4"/>
          <p:cNvSpPr>
            <a:spLocks noChangeArrowheads="1"/>
          </p:cNvSpPr>
          <p:nvPr/>
        </p:nvSpPr>
        <p:spPr bwMode="auto">
          <a:xfrm>
            <a:off x="0" y="990600"/>
            <a:ext cx="9144000" cy="48006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000" b="0">
                <a:latin typeface="Calibri"/>
                <a:ea typeface="Osaka" pitchFamily="-65" charset="-128"/>
                <a:cs typeface="Calibri"/>
                <a:hlinkClick r:id="rId5"/>
              </a:rPr>
              <a:t>http://www.ted.com/talks/patricia_kuhl_the_linguistic_genius_of_babies.html</a:t>
            </a:r>
            <a:endParaRPr lang="en-US" sz="2000" b="0">
              <a:latin typeface="Calibri"/>
              <a:ea typeface="Osaka" pitchFamily="-65" charset="-128"/>
              <a:cs typeface="Calibri"/>
            </a:endParaRPr>
          </a:p>
          <a:p>
            <a:pPr marL="342900" indent="-342900">
              <a:spcBef>
                <a:spcPct val="20000"/>
              </a:spcBef>
            </a:pPr>
            <a:r>
              <a:rPr lang="en-US" b="0">
                <a:latin typeface="Calibri"/>
                <a:ea typeface="Osaka" pitchFamily="-65" charset="-128"/>
                <a:cs typeface="Calibri"/>
              </a:rPr>
              <a:t>(up through 10:07)</a:t>
            </a:r>
          </a:p>
        </p:txBody>
      </p:sp>
      <p:pic>
        <p:nvPicPr>
          <p:cNvPr id="184325" name="Picture 5" descr="/Users/lspearl/Desktop/Courses/course media/Kuhl2010_TEDtalk.mp4">
            <a:hlinkClick r:id="" action="ppaction://media"/>
          </p:cNvPr>
          <p:cNvPicPr/>
          <p:nvPr>
            <a:videoFile r:link="rId2"/>
            <p:extLst>
              <p:ext uri="{DAA4B4D4-6D71-4841-9C94-3DE7FCFB9230}">
                <p14:media xmlns:p14="http://schemas.microsoft.com/office/powerpoint/2010/main" r:link="rId1"/>
              </p:ext>
            </p:extLst>
          </p:nvPr>
        </p:nvPicPr>
        <p:blipFill>
          <a:blip r:embed="rId6"/>
          <a:srcRect/>
          <a:stretch>
            <a:fillRect/>
          </a:stretch>
        </p:blipFill>
        <p:spPr bwMode="auto">
          <a:xfrm>
            <a:off x="228600" y="1889125"/>
            <a:ext cx="8763000" cy="4867275"/>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8432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4325"/>
                                        </p:tgtEl>
                                      </p:cBhvr>
                                    </p:cmd>
                                  </p:childTnLst>
                                </p:cTn>
                              </p:par>
                            </p:childTnLst>
                          </p:cTn>
                        </p:par>
                      </p:childTnLst>
                    </p:cTn>
                  </p:par>
                </p:childTnLst>
              </p:cTn>
              <p:nextCondLst>
                <p:cond evt="onClick" delay="0">
                  <p:tgtEl>
                    <p:spTgt spid="184325"/>
                  </p:tgtEl>
                </p:cond>
              </p:nextCondLst>
            </p:seq>
            <p:video>
              <p:cMediaNode>
                <p:cTn id="7" fill="hold" display="0">
                  <p:stCondLst>
                    <p:cond delay="indefinite"/>
                  </p:stCondLst>
                  <p:endCondLst>
                    <p:cond evt="onNext" delay="0">
                      <p:tgtEl>
                        <p:sldTgt/>
                      </p:tgtEl>
                    </p:cond>
                    <p:cond evt="onPrev" delay="0">
                      <p:tgtEl>
                        <p:sldTgt/>
                      </p:tgtEl>
                    </p:cond>
                  </p:endCondLst>
                </p:cTn>
                <p:tgtEl>
                  <p:spTgt spid="18432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title" idx="4294967295"/>
          </p:nvPr>
        </p:nvSpPr>
        <p:spPr>
          <a:xfrm>
            <a:off x="609600" y="0"/>
            <a:ext cx="7772400" cy="1143000"/>
          </a:xfrm>
          <a:noFill/>
        </p:spPr>
        <p:txBody>
          <a:bodyPr/>
          <a:lstStyle/>
          <a:p>
            <a:pPr eaLnBrk="1" hangingPunct="1"/>
            <a:r>
              <a:rPr lang="en-US" sz="3600"/>
              <a:t>About Language</a:t>
            </a:r>
          </a:p>
        </p:txBody>
      </p:sp>
      <p:sp>
        <p:nvSpPr>
          <p:cNvPr id="150531" name="Rectangle 5"/>
          <p:cNvSpPr>
            <a:spLocks noGrp="1" noChangeArrowheads="1"/>
          </p:cNvSpPr>
          <p:nvPr>
            <p:ph type="body" idx="4294967295"/>
          </p:nvPr>
        </p:nvSpPr>
        <p:spPr>
          <a:xfrm>
            <a:off x="152400" y="990600"/>
            <a:ext cx="5257800" cy="5638800"/>
          </a:xfrm>
          <a:noFill/>
        </p:spPr>
        <p:txBody>
          <a:bodyPr/>
          <a:lstStyle/>
          <a:p>
            <a:pPr eaLnBrk="1" hangingPunct="1">
              <a:buFontTx/>
              <a:buNone/>
            </a:pPr>
            <a:r>
              <a:rPr lang="en-US" sz="2000"/>
              <a:t> Language is a complex system of knowledge that all children learn by listening to native speakers in their surrounding environment.</a:t>
            </a:r>
          </a:p>
          <a:p>
            <a:pPr eaLnBrk="1" hangingPunct="1">
              <a:buFontTx/>
              <a:buNone/>
            </a:pPr>
            <a:endParaRPr lang="en-US" sz="2000"/>
          </a:p>
          <a:p>
            <a:pPr eaLnBrk="1" hangingPunct="1">
              <a:buFontTx/>
              <a:buNone/>
            </a:pPr>
            <a:r>
              <a:rPr lang="en-US" sz="2000"/>
              <a:t>	It includes sound structure, word structure, word meaning, sentence structure, mapping from sentence structure to meaning, unspoken rules of conversation…</a:t>
            </a:r>
          </a:p>
          <a:p>
            <a:pPr eaLnBrk="1" hangingPunct="1">
              <a:buFontTx/>
              <a:buNone/>
            </a:pPr>
            <a:endParaRPr lang="en-US" sz="2000"/>
          </a:p>
        </p:txBody>
      </p:sp>
      <p:pic>
        <p:nvPicPr>
          <p:cNvPr id="150532" name="Picture 6"/>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609600" y="0"/>
            <a:ext cx="7772400" cy="1143000"/>
          </a:xfrm>
          <a:noFill/>
        </p:spPr>
        <p:txBody>
          <a:bodyPr/>
          <a:lstStyle/>
          <a:p>
            <a:pPr eaLnBrk="1" hangingPunct="1"/>
            <a:r>
              <a:rPr lang="en-US" sz="3600"/>
              <a:t>About Language</a:t>
            </a:r>
          </a:p>
        </p:txBody>
      </p:sp>
      <p:sp>
        <p:nvSpPr>
          <p:cNvPr id="152579" name="Rectangle 3"/>
          <p:cNvSpPr>
            <a:spLocks noGrp="1" noChangeArrowheads="1"/>
          </p:cNvSpPr>
          <p:nvPr>
            <p:ph type="body" idx="4294967295"/>
          </p:nvPr>
        </p:nvSpPr>
        <p:spPr>
          <a:xfrm>
            <a:off x="152400" y="990600"/>
            <a:ext cx="5257800" cy="5638800"/>
          </a:xfrm>
          <a:noFill/>
        </p:spPr>
        <p:txBody>
          <a:bodyPr/>
          <a:lstStyle/>
          <a:p>
            <a:pPr eaLnBrk="1" hangingPunct="1">
              <a:buFontTx/>
              <a:buNone/>
            </a:pPr>
            <a:r>
              <a:rPr lang="en-US" sz="2000"/>
              <a:t> Language is a complex system of knowledge that all children learn by listening to native speakers in their surrounding environment.</a:t>
            </a:r>
          </a:p>
          <a:p>
            <a:pPr eaLnBrk="1" hangingPunct="1">
              <a:buFontTx/>
              <a:buNone/>
            </a:pPr>
            <a:endParaRPr lang="en-US" sz="2000"/>
          </a:p>
          <a:p>
            <a:pPr eaLnBrk="1" hangingPunct="1">
              <a:buFontTx/>
              <a:buNone/>
            </a:pPr>
            <a:r>
              <a:rPr lang="en-US" sz="2000"/>
              <a:t>	It includes </a:t>
            </a:r>
            <a:r>
              <a:rPr lang="en-US" sz="2000">
                <a:solidFill>
                  <a:schemeClr val="accent1"/>
                </a:solidFill>
              </a:rPr>
              <a:t>sound structure</a:t>
            </a:r>
            <a:r>
              <a:rPr lang="en-US" sz="2000"/>
              <a:t>, word structure, word meaning, sentence structure, mapping from sentence structure to meaning, unspoken rules of conversation…</a:t>
            </a:r>
          </a:p>
          <a:p>
            <a:pPr eaLnBrk="1" hangingPunct="1">
              <a:buFontTx/>
              <a:buNone/>
            </a:pPr>
            <a:endParaRPr lang="en-US" sz="2000"/>
          </a:p>
        </p:txBody>
      </p:sp>
      <p:pic>
        <p:nvPicPr>
          <p:cNvPr id="152580"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5831" name="Text Box 7"/>
          <p:cNvSpPr txBox="1">
            <a:spLocks noChangeArrowheads="1"/>
          </p:cNvSpPr>
          <p:nvPr/>
        </p:nvSpPr>
        <p:spPr bwMode="auto">
          <a:xfrm>
            <a:off x="838200" y="6019800"/>
            <a:ext cx="3315180" cy="461665"/>
          </a:xfrm>
          <a:prstGeom prst="rect">
            <a:avLst/>
          </a:prstGeom>
          <a:noFill/>
          <a:ln w="9525">
            <a:noFill/>
            <a:miter lim="800000"/>
            <a:headEnd/>
            <a:tailEnd/>
          </a:ln>
        </p:spPr>
        <p:txBody>
          <a:bodyPr wrap="none">
            <a:prstTxWarp prst="textNoShape">
              <a:avLst/>
            </a:prstTxWarp>
            <a:spAutoFit/>
          </a:bodyPr>
          <a:lstStyle/>
          <a:p>
            <a:r>
              <a:rPr lang="en-US" b="0">
                <a:solidFill>
                  <a:schemeClr val="tx2"/>
                </a:solidFill>
                <a:latin typeface="Calibri"/>
              </a:rPr>
              <a:t>Individual sounds (in IPA)</a:t>
            </a:r>
          </a:p>
        </p:txBody>
      </p:sp>
      <p:sp>
        <p:nvSpPr>
          <p:cNvPr id="152584" name="AutoShape 8"/>
          <p:cNvSpPr>
            <a:spLocks noChangeArrowheads="1"/>
          </p:cNvSpPr>
          <p:nvPr/>
        </p:nvSpPr>
        <p:spPr bwMode="auto">
          <a:xfrm>
            <a:off x="685800" y="5943600"/>
            <a:ext cx="3886200" cy="609600"/>
          </a:xfrm>
          <a:prstGeom prst="roundRect">
            <a:avLst>
              <a:gd name="adj" fmla="val 16667"/>
            </a:avLst>
          </a:prstGeom>
          <a:noFill/>
          <a:ln w="9525">
            <a:solidFill>
              <a:schemeClr val="tx2"/>
            </a:solidFill>
            <a:round/>
            <a:headEnd/>
            <a:tailEnd/>
          </a:ln>
        </p:spPr>
        <p:txBody>
          <a:bodyPr wrap="none" anchor="ctr">
            <a:prstTxWarp prst="textNoShape">
              <a:avLst/>
            </a:prstTxWarp>
          </a:bodyPr>
          <a:lstStyle/>
          <a:p>
            <a:endParaRPr lang="en-US">
              <a:latin typeface="Calibri"/>
            </a:endParaRPr>
          </a:p>
        </p:txBody>
      </p:sp>
      <p:cxnSp>
        <p:nvCxnSpPr>
          <p:cNvPr id="152585" name="AutoShape 9"/>
          <p:cNvCxnSpPr>
            <a:cxnSpLocks noChangeShapeType="1"/>
            <a:stCxn id="152584" idx="3"/>
          </p:cNvCxnSpPr>
          <p:nvPr/>
        </p:nvCxnSpPr>
        <p:spPr bwMode="auto">
          <a:xfrm>
            <a:off x="4572000" y="6248400"/>
            <a:ext cx="1524000" cy="36513"/>
          </a:xfrm>
          <a:prstGeom prst="straightConnector1">
            <a:avLst/>
          </a:prstGeom>
          <a:noFill/>
          <a:ln w="60325">
            <a:solidFill>
              <a:schemeClr val="tx2"/>
            </a:solidFill>
            <a:round/>
            <a:headEnd/>
            <a:tailEnd type="triangle" w="med" len="med"/>
          </a:ln>
        </p:spPr>
      </p:cxnSp>
      <p:sp>
        <p:nvSpPr>
          <p:cNvPr id="205834" name="Text Box 10"/>
          <p:cNvSpPr txBox="1">
            <a:spLocks noChangeArrowheads="1"/>
          </p:cNvSpPr>
          <p:nvPr/>
        </p:nvSpPr>
        <p:spPr bwMode="auto">
          <a:xfrm>
            <a:off x="4038600" y="4953000"/>
            <a:ext cx="1922371"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rPr>
              <a:t>Stress pattern</a:t>
            </a:r>
          </a:p>
        </p:txBody>
      </p:sp>
      <p:sp>
        <p:nvSpPr>
          <p:cNvPr id="152587" name="AutoShape 11"/>
          <p:cNvSpPr>
            <a:spLocks noChangeArrowheads="1"/>
          </p:cNvSpPr>
          <p:nvPr/>
        </p:nvSpPr>
        <p:spPr bwMode="auto">
          <a:xfrm>
            <a:off x="3886200" y="4876800"/>
            <a:ext cx="2514600" cy="609600"/>
          </a:xfrm>
          <a:prstGeom prst="roundRect">
            <a:avLst>
              <a:gd name="adj" fmla="val 16667"/>
            </a:avLst>
          </a:prstGeom>
          <a:noFill/>
          <a:ln w="9525">
            <a:solidFill>
              <a:schemeClr val="hlink"/>
            </a:solidFill>
            <a:round/>
            <a:headEnd/>
            <a:tailEnd/>
          </a:ln>
        </p:spPr>
        <p:txBody>
          <a:bodyPr wrap="none" anchor="ctr">
            <a:prstTxWarp prst="textNoShape">
              <a:avLst/>
            </a:prstTxWarp>
          </a:bodyPr>
          <a:lstStyle/>
          <a:p>
            <a:endParaRPr lang="en-US">
              <a:latin typeface="Calibri"/>
            </a:endParaRPr>
          </a:p>
        </p:txBody>
      </p:sp>
      <p:cxnSp>
        <p:nvCxnSpPr>
          <p:cNvPr id="152588" name="AutoShape 12"/>
          <p:cNvCxnSpPr>
            <a:cxnSpLocks noChangeShapeType="1"/>
            <a:stCxn id="152587" idx="3"/>
          </p:cNvCxnSpPr>
          <p:nvPr/>
        </p:nvCxnSpPr>
        <p:spPr bwMode="auto">
          <a:xfrm>
            <a:off x="6400800" y="5181600"/>
            <a:ext cx="1143000" cy="533400"/>
          </a:xfrm>
          <a:prstGeom prst="straightConnector1">
            <a:avLst/>
          </a:prstGeom>
          <a:noFill/>
          <a:ln w="60325">
            <a:solidFill>
              <a:schemeClr val="hlink"/>
            </a:solidFill>
            <a:round/>
            <a:headEnd/>
            <a:tailEnd type="triangle" w="med" len="med"/>
          </a:ln>
        </p:spPr>
      </p:cxnSp>
      <p:pic>
        <p:nvPicPr>
          <p:cNvPr id="13" name="Picture 12"/>
          <p:cNvPicPr>
            <a:picLocks noChangeAspect="1"/>
          </p:cNvPicPr>
          <p:nvPr/>
        </p:nvPicPr>
        <p:blipFill>
          <a:blip r:embed="rId4"/>
          <a:stretch>
            <a:fillRect/>
          </a:stretch>
        </p:blipFill>
        <p:spPr>
          <a:xfrm>
            <a:off x="6172200" y="6059600"/>
            <a:ext cx="1536700" cy="367046"/>
          </a:xfrm>
          <a:prstGeom prst="rect">
            <a:avLst/>
          </a:prstGeom>
        </p:spPr>
      </p:pic>
      <p:sp>
        <p:nvSpPr>
          <p:cNvPr id="15" name="Text Box 6"/>
          <p:cNvSpPr txBox="1">
            <a:spLocks noChangeArrowheads="1"/>
          </p:cNvSpPr>
          <p:nvPr/>
        </p:nvSpPr>
        <p:spPr bwMode="auto">
          <a:xfrm>
            <a:off x="7543800" y="5486400"/>
            <a:ext cx="1144364" cy="461665"/>
          </a:xfrm>
          <a:prstGeom prst="rect">
            <a:avLst/>
          </a:prstGeom>
          <a:noFill/>
          <a:ln w="9525">
            <a:noFill/>
            <a:miter lim="800000"/>
            <a:headEnd/>
            <a:tailEnd/>
          </a:ln>
        </p:spPr>
        <p:txBody>
          <a:bodyPr wrap="none">
            <a:prstTxWarp prst="textNoShape">
              <a:avLst/>
            </a:prstTxWarp>
            <a:spAutoFit/>
          </a:bodyPr>
          <a:lstStyle/>
          <a:p>
            <a:r>
              <a:rPr lang="en-US" b="0">
                <a:solidFill>
                  <a:srgbClr val="CA4112"/>
                </a:solidFill>
                <a:latin typeface="Calibri"/>
              </a:rPr>
              <a:t>go</a:t>
            </a:r>
            <a:r>
              <a:rPr lang="en-US" b="0">
                <a:solidFill>
                  <a:schemeClr val="hlink"/>
                </a:solidFill>
                <a:latin typeface="Calibri"/>
              </a:rPr>
              <a:t> </a:t>
            </a:r>
            <a:r>
              <a:rPr lang="en-US" b="0">
                <a:solidFill>
                  <a:schemeClr val="tx2"/>
                </a:solidFill>
                <a:latin typeface="Calibri"/>
              </a:rPr>
              <a:t>blins</a:t>
            </a:r>
            <a:endParaRPr lang="en-US" b="0">
              <a:solidFill>
                <a:srgbClr val="4BF37B"/>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609600" y="0"/>
            <a:ext cx="7772400" cy="1143000"/>
          </a:xfrm>
          <a:noFill/>
        </p:spPr>
        <p:txBody>
          <a:bodyPr/>
          <a:lstStyle/>
          <a:p>
            <a:pPr eaLnBrk="1" hangingPunct="1"/>
            <a:r>
              <a:rPr lang="en-US" sz="3600"/>
              <a:t>About Language</a:t>
            </a:r>
          </a:p>
        </p:txBody>
      </p:sp>
      <p:sp>
        <p:nvSpPr>
          <p:cNvPr id="154627" name="Rectangle 3"/>
          <p:cNvSpPr>
            <a:spLocks noGrp="1" noChangeArrowheads="1"/>
          </p:cNvSpPr>
          <p:nvPr>
            <p:ph type="body" idx="4294967295"/>
          </p:nvPr>
        </p:nvSpPr>
        <p:spPr>
          <a:xfrm>
            <a:off x="152400" y="990600"/>
            <a:ext cx="5257800" cy="5638800"/>
          </a:xfrm>
          <a:noFill/>
        </p:spPr>
        <p:txBody>
          <a:bodyPr/>
          <a:lstStyle/>
          <a:p>
            <a:pPr eaLnBrk="1" hangingPunct="1">
              <a:buFontTx/>
              <a:buNone/>
            </a:pPr>
            <a:r>
              <a:rPr lang="en-US" sz="2000"/>
              <a:t> Language is a complex system of knowledge that all children learn by listening to native speakers in their surrounding environment.</a:t>
            </a:r>
          </a:p>
          <a:p>
            <a:pPr eaLnBrk="1" hangingPunct="1">
              <a:buFontTx/>
              <a:buNone/>
            </a:pPr>
            <a:endParaRPr lang="en-US" sz="2000"/>
          </a:p>
          <a:p>
            <a:pPr eaLnBrk="1" hangingPunct="1">
              <a:buFontTx/>
              <a:buNone/>
            </a:pPr>
            <a:r>
              <a:rPr lang="en-US" sz="2000"/>
              <a:t>	It includes sound structure, </a:t>
            </a:r>
            <a:r>
              <a:rPr lang="en-US" sz="2000">
                <a:solidFill>
                  <a:schemeClr val="accent2"/>
                </a:solidFill>
              </a:rPr>
              <a:t>word structure</a:t>
            </a:r>
            <a:r>
              <a:rPr lang="en-US" sz="2000"/>
              <a:t>, word meaning, sentence structure, mapping from sentence structure to meaning, unspoken rules of conversation…</a:t>
            </a:r>
          </a:p>
          <a:p>
            <a:pPr eaLnBrk="1" hangingPunct="1">
              <a:buFontTx/>
              <a:buNone/>
            </a:pPr>
            <a:endParaRPr lang="en-US" sz="2000"/>
          </a:p>
        </p:txBody>
      </p:sp>
      <p:pic>
        <p:nvPicPr>
          <p:cNvPr id="154628"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6855" name="Text Box 7"/>
          <p:cNvSpPr txBox="1">
            <a:spLocks noChangeArrowheads="1"/>
          </p:cNvSpPr>
          <p:nvPr/>
        </p:nvSpPr>
        <p:spPr bwMode="auto">
          <a:xfrm>
            <a:off x="5257800" y="4495800"/>
            <a:ext cx="3398737" cy="461665"/>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latin typeface="Calibri"/>
              </a:rPr>
              <a:t>goblin (plural) = goblin + s</a:t>
            </a:r>
            <a:endParaRPr lang="en-US" b="0">
              <a:solidFill>
                <a:srgbClr val="4BF37B"/>
              </a:solidFill>
              <a:latin typeface="Calibri"/>
            </a:endParaRPr>
          </a:p>
        </p:txBody>
      </p:sp>
      <p:pic>
        <p:nvPicPr>
          <p:cNvPr id="16" name="Picture 15"/>
          <p:cNvPicPr>
            <a:picLocks noChangeAspect="1"/>
          </p:cNvPicPr>
          <p:nvPr/>
        </p:nvPicPr>
        <p:blipFill>
          <a:blip r:embed="rId4"/>
          <a:stretch>
            <a:fillRect/>
          </a:stretch>
        </p:blipFill>
        <p:spPr>
          <a:xfrm>
            <a:off x="6172200" y="6059600"/>
            <a:ext cx="1536700" cy="367046"/>
          </a:xfrm>
          <a:prstGeom prst="rect">
            <a:avLst/>
          </a:prstGeom>
        </p:spPr>
      </p:pic>
      <p:sp>
        <p:nvSpPr>
          <p:cNvPr id="17" name="Text Box 6"/>
          <p:cNvSpPr txBox="1">
            <a:spLocks noChangeArrowheads="1"/>
          </p:cNvSpPr>
          <p:nvPr/>
        </p:nvSpPr>
        <p:spPr bwMode="auto">
          <a:xfrm>
            <a:off x="7543800" y="5486400"/>
            <a:ext cx="1144364" cy="461665"/>
          </a:xfrm>
          <a:prstGeom prst="rect">
            <a:avLst/>
          </a:prstGeom>
          <a:noFill/>
          <a:ln w="9525">
            <a:noFill/>
            <a:miter lim="800000"/>
            <a:headEnd/>
            <a:tailEnd/>
          </a:ln>
        </p:spPr>
        <p:txBody>
          <a:bodyPr wrap="none">
            <a:prstTxWarp prst="textNoShape">
              <a:avLst/>
            </a:prstTxWarp>
            <a:spAutoFit/>
          </a:bodyPr>
          <a:lstStyle/>
          <a:p>
            <a:r>
              <a:rPr lang="en-US" b="0">
                <a:solidFill>
                  <a:srgbClr val="CA4112"/>
                </a:solidFill>
                <a:latin typeface="Calibri"/>
              </a:rPr>
              <a:t>go</a:t>
            </a:r>
            <a:r>
              <a:rPr lang="en-US" b="0">
                <a:solidFill>
                  <a:schemeClr val="hlink"/>
                </a:solidFill>
                <a:latin typeface="Calibri"/>
              </a:rPr>
              <a:t> </a:t>
            </a:r>
            <a:r>
              <a:rPr lang="en-US" b="0">
                <a:solidFill>
                  <a:schemeClr val="tx2"/>
                </a:solidFill>
                <a:latin typeface="Calibri"/>
              </a:rPr>
              <a:t>blins</a:t>
            </a:r>
            <a:endParaRPr lang="en-US" b="0">
              <a:solidFill>
                <a:srgbClr val="4BF37B"/>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16387" name="Rectangle 19"/>
          <p:cNvSpPr>
            <a:spLocks noGrp="1" noChangeArrowheads="1"/>
          </p:cNvSpPr>
          <p:nvPr>
            <p:ph type="body" idx="1"/>
          </p:nvPr>
        </p:nvSpPr>
        <p:spPr>
          <a:xfrm>
            <a:off x="0" y="1066800"/>
            <a:ext cx="9144000" cy="5105400"/>
          </a:xfrm>
          <a:noFill/>
        </p:spPr>
        <p:txBody>
          <a:bodyPr/>
          <a:lstStyle/>
          <a:p>
            <a:pPr eaLnBrk="1" hangingPunct="1">
              <a:buFontTx/>
              <a:buNone/>
            </a:pPr>
            <a:r>
              <a:rPr lang="en-US" sz="2400"/>
              <a:t>Instructor:</a:t>
            </a:r>
          </a:p>
          <a:p>
            <a:pPr eaLnBrk="1" hangingPunct="1">
              <a:buFontTx/>
              <a:buNone/>
            </a:pPr>
            <a:r>
              <a:rPr lang="en-US" sz="2400"/>
              <a:t>   Lisa Pearl, Department of Cognitive Sciences</a:t>
            </a:r>
          </a:p>
          <a:p>
            <a:pPr eaLnBrk="1" hangingPunct="1">
              <a:buFontTx/>
              <a:buNone/>
            </a:pPr>
            <a:r>
              <a:rPr lang="en-US" sz="2400">
                <a:solidFill>
                  <a:schemeClr val="tx2"/>
                </a:solidFill>
              </a:rPr>
              <a:t>   lpearl@uci.edu</a:t>
            </a:r>
          </a:p>
          <a:p>
            <a:pPr eaLnBrk="1" hangingPunct="1">
              <a:buFontTx/>
              <a:buNone/>
            </a:pPr>
            <a:r>
              <a:rPr lang="en-US" sz="2400"/>
              <a:t>   http://www.socsci.uci.edu/~lpearl</a:t>
            </a:r>
          </a:p>
          <a:p>
            <a:pPr eaLnBrk="1" hangingPunct="1">
              <a:buFontTx/>
              <a:buNone/>
            </a:pPr>
            <a:r>
              <a:rPr lang="en-US" sz="2400"/>
              <a:t>   Office Hours: Tuesdays 2:00-3:30pm in SBSG 2314</a:t>
            </a:r>
          </a:p>
          <a:p>
            <a:pPr eaLnBrk="1" hangingPunct="1">
              <a:buFontTx/>
              <a:buNone/>
            </a:pPr>
            <a:endParaRPr lang="en-US" sz="2400"/>
          </a:p>
          <a:p>
            <a:pPr eaLnBrk="1" hangingPunct="1">
              <a:buFontTx/>
              <a:buNone/>
            </a:pPr>
            <a:endParaRPr lang="en-US" sz="2400"/>
          </a:p>
        </p:txBody>
      </p:sp>
      <p:pic>
        <p:nvPicPr>
          <p:cNvPr id="16388" name="Picture 20"/>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3429000" y="3733800"/>
            <a:ext cx="1588798" cy="1606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609600" y="0"/>
            <a:ext cx="7772400" cy="1143000"/>
          </a:xfrm>
          <a:noFill/>
        </p:spPr>
        <p:txBody>
          <a:bodyPr/>
          <a:lstStyle/>
          <a:p>
            <a:pPr eaLnBrk="1" hangingPunct="1"/>
            <a:r>
              <a:rPr lang="en-US" sz="3600"/>
              <a:t>About Language</a:t>
            </a:r>
          </a:p>
        </p:txBody>
      </p:sp>
      <p:sp>
        <p:nvSpPr>
          <p:cNvPr id="207875" name="Rectangle 3"/>
          <p:cNvSpPr>
            <a:spLocks noGrp="1" noChangeArrowheads="1"/>
          </p:cNvSpPr>
          <p:nvPr>
            <p:ph type="body" idx="4294967295"/>
          </p:nvPr>
        </p:nvSpPr>
        <p:spPr>
          <a:xfrm>
            <a:off x="152400" y="990600"/>
            <a:ext cx="5257800" cy="5638800"/>
          </a:xfrm>
        </p:spPr>
        <p:txBody>
          <a:bodyPr/>
          <a:lstStyle/>
          <a:p>
            <a:pPr eaLnBrk="1" hangingPunct="1">
              <a:buFontTx/>
              <a:buNone/>
            </a:pPr>
            <a:r>
              <a:rPr lang="en-US" sz="2000"/>
              <a:t> Language is a complex system of knowledge that all children learn by listening to native speakers in their surrounding environment.</a:t>
            </a:r>
          </a:p>
          <a:p>
            <a:pPr eaLnBrk="1" hangingPunct="1">
              <a:buFontTx/>
              <a:buNone/>
            </a:pPr>
            <a:endParaRPr lang="en-US" sz="2000"/>
          </a:p>
          <a:p>
            <a:pPr eaLnBrk="1" hangingPunct="1">
              <a:buFontTx/>
              <a:buNone/>
            </a:pPr>
            <a:r>
              <a:rPr lang="en-US" sz="2000"/>
              <a:t>	It includes sound structure, word structure, </a:t>
            </a:r>
            <a:r>
              <a:rPr lang="en-US" sz="2000">
                <a:solidFill>
                  <a:schemeClr val="bg2"/>
                </a:solidFill>
              </a:rPr>
              <a:t>word meaning</a:t>
            </a:r>
            <a:r>
              <a:rPr lang="en-US" sz="2000"/>
              <a:t>, sentence structure, mapping from sentence structure to meaning, unspoken rules of conversation…</a:t>
            </a:r>
          </a:p>
          <a:p>
            <a:pPr eaLnBrk="1" hangingPunct="1">
              <a:buFontTx/>
              <a:buNone/>
            </a:pPr>
            <a:endParaRPr lang="en-US" sz="2000"/>
          </a:p>
        </p:txBody>
      </p:sp>
      <p:pic>
        <p:nvPicPr>
          <p:cNvPr id="156676"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7879" name="Text Box 7"/>
          <p:cNvSpPr txBox="1">
            <a:spLocks noChangeArrowheads="1"/>
          </p:cNvSpPr>
          <p:nvPr/>
        </p:nvSpPr>
        <p:spPr bwMode="auto">
          <a:xfrm>
            <a:off x="5257800" y="4495800"/>
            <a:ext cx="3398737" cy="461665"/>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latin typeface="Calibri"/>
              </a:rPr>
              <a:t>goblin (plural) = goblin + s</a:t>
            </a:r>
            <a:endParaRPr lang="en-US" b="0">
              <a:solidFill>
                <a:srgbClr val="4BF37B"/>
              </a:solidFill>
              <a:latin typeface="Calibri"/>
            </a:endParaRPr>
          </a:p>
        </p:txBody>
      </p:sp>
      <p:sp>
        <p:nvSpPr>
          <p:cNvPr id="207880" name="Text Box 8"/>
          <p:cNvSpPr txBox="1">
            <a:spLocks noChangeArrowheads="1"/>
          </p:cNvSpPr>
          <p:nvPr/>
        </p:nvSpPr>
        <p:spPr bwMode="auto">
          <a:xfrm>
            <a:off x="7696200" y="3886200"/>
            <a:ext cx="1074783"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goblins</a:t>
            </a:r>
          </a:p>
        </p:txBody>
      </p:sp>
      <p:pic>
        <p:nvPicPr>
          <p:cNvPr id="9" name="Picture 8"/>
          <p:cNvPicPr>
            <a:picLocks noChangeAspect="1"/>
          </p:cNvPicPr>
          <p:nvPr/>
        </p:nvPicPr>
        <p:blipFill>
          <a:blip r:embed="rId4"/>
          <a:stretch>
            <a:fillRect/>
          </a:stretch>
        </p:blipFill>
        <p:spPr>
          <a:xfrm>
            <a:off x="6172200" y="6059600"/>
            <a:ext cx="1536700" cy="367046"/>
          </a:xfrm>
          <a:prstGeom prst="rect">
            <a:avLst/>
          </a:prstGeom>
        </p:spPr>
      </p:pic>
      <p:sp>
        <p:nvSpPr>
          <p:cNvPr id="10" name="Text Box 6"/>
          <p:cNvSpPr txBox="1">
            <a:spLocks noChangeArrowheads="1"/>
          </p:cNvSpPr>
          <p:nvPr/>
        </p:nvSpPr>
        <p:spPr bwMode="auto">
          <a:xfrm>
            <a:off x="7543800" y="5486400"/>
            <a:ext cx="1144364" cy="461665"/>
          </a:xfrm>
          <a:prstGeom prst="rect">
            <a:avLst/>
          </a:prstGeom>
          <a:noFill/>
          <a:ln w="9525">
            <a:noFill/>
            <a:miter lim="800000"/>
            <a:headEnd/>
            <a:tailEnd/>
          </a:ln>
        </p:spPr>
        <p:txBody>
          <a:bodyPr wrap="none">
            <a:prstTxWarp prst="textNoShape">
              <a:avLst/>
            </a:prstTxWarp>
            <a:spAutoFit/>
          </a:bodyPr>
          <a:lstStyle/>
          <a:p>
            <a:r>
              <a:rPr lang="en-US" b="0">
                <a:solidFill>
                  <a:srgbClr val="CA4112"/>
                </a:solidFill>
                <a:latin typeface="Calibri"/>
              </a:rPr>
              <a:t>go</a:t>
            </a:r>
            <a:r>
              <a:rPr lang="en-US" b="0">
                <a:solidFill>
                  <a:schemeClr val="hlink"/>
                </a:solidFill>
                <a:latin typeface="Calibri"/>
              </a:rPr>
              <a:t> </a:t>
            </a:r>
            <a:r>
              <a:rPr lang="en-US" b="0">
                <a:solidFill>
                  <a:schemeClr val="tx2"/>
                </a:solidFill>
                <a:latin typeface="Calibri"/>
              </a:rPr>
              <a:t>blins</a:t>
            </a:r>
            <a:endParaRPr lang="en-US" b="0">
              <a:solidFill>
                <a:srgbClr val="4BF37B"/>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609600" y="0"/>
            <a:ext cx="7772400" cy="1143000"/>
          </a:xfrm>
          <a:noFill/>
        </p:spPr>
        <p:txBody>
          <a:bodyPr/>
          <a:lstStyle/>
          <a:p>
            <a:pPr eaLnBrk="1" hangingPunct="1"/>
            <a:r>
              <a:rPr lang="en-US" sz="3600"/>
              <a:t>About Language</a:t>
            </a:r>
          </a:p>
        </p:txBody>
      </p:sp>
      <p:sp>
        <p:nvSpPr>
          <p:cNvPr id="208899" name="Rectangle 3"/>
          <p:cNvSpPr>
            <a:spLocks noGrp="1" noChangeArrowheads="1"/>
          </p:cNvSpPr>
          <p:nvPr>
            <p:ph type="body" idx="4294967295"/>
          </p:nvPr>
        </p:nvSpPr>
        <p:spPr>
          <a:xfrm>
            <a:off x="152400" y="990600"/>
            <a:ext cx="5257800" cy="5638800"/>
          </a:xfrm>
        </p:spPr>
        <p:txBody>
          <a:bodyPr/>
          <a:lstStyle/>
          <a:p>
            <a:pPr eaLnBrk="1" hangingPunct="1">
              <a:buFontTx/>
              <a:buNone/>
            </a:pPr>
            <a:r>
              <a:rPr lang="en-US" sz="2000"/>
              <a:t> Language is a complex system of knowledge that all children learn by listening to native speakers in their surrounding environment.</a:t>
            </a:r>
          </a:p>
          <a:p>
            <a:pPr eaLnBrk="1" hangingPunct="1">
              <a:buFontTx/>
              <a:buNone/>
            </a:pPr>
            <a:endParaRPr lang="en-US" sz="2000"/>
          </a:p>
          <a:p>
            <a:pPr eaLnBrk="1" hangingPunct="1">
              <a:buFontTx/>
              <a:buNone/>
            </a:pPr>
            <a:r>
              <a:rPr lang="en-US" sz="2000"/>
              <a:t>	It includes sound structure, word structure, word meaning, </a:t>
            </a:r>
            <a:r>
              <a:rPr lang="en-US" sz="2000">
                <a:solidFill>
                  <a:srgbClr val="B3129A"/>
                </a:solidFill>
              </a:rPr>
              <a:t>sentence structure, mapping from sentence structure to meaning</a:t>
            </a:r>
            <a:r>
              <a:rPr lang="en-US" sz="2000"/>
              <a:t>, unspoken rules of conversation…</a:t>
            </a:r>
          </a:p>
          <a:p>
            <a:pPr eaLnBrk="1" hangingPunct="1">
              <a:buFontTx/>
              <a:buNone/>
            </a:pPr>
            <a:endParaRPr lang="en-US" sz="2000"/>
          </a:p>
        </p:txBody>
      </p:sp>
      <p:pic>
        <p:nvPicPr>
          <p:cNvPr id="158724"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8903" name="Text Box 7"/>
          <p:cNvSpPr txBox="1">
            <a:spLocks noChangeArrowheads="1"/>
          </p:cNvSpPr>
          <p:nvPr/>
        </p:nvSpPr>
        <p:spPr bwMode="auto">
          <a:xfrm>
            <a:off x="5257800" y="4495800"/>
            <a:ext cx="3398737" cy="461665"/>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latin typeface="Calibri"/>
              </a:rPr>
              <a:t>goblin (plural) = goblin + s</a:t>
            </a:r>
          </a:p>
        </p:txBody>
      </p:sp>
      <p:sp>
        <p:nvSpPr>
          <p:cNvPr id="208904" name="Text Box 8"/>
          <p:cNvSpPr txBox="1">
            <a:spLocks noChangeArrowheads="1"/>
          </p:cNvSpPr>
          <p:nvPr/>
        </p:nvSpPr>
        <p:spPr bwMode="auto">
          <a:xfrm>
            <a:off x="7696200" y="3886200"/>
            <a:ext cx="1074783"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goblins</a:t>
            </a:r>
          </a:p>
        </p:txBody>
      </p:sp>
      <p:sp>
        <p:nvSpPr>
          <p:cNvPr id="208905" name="Text Box 9"/>
          <p:cNvSpPr txBox="1">
            <a:spLocks noChangeArrowheads="1"/>
          </p:cNvSpPr>
          <p:nvPr/>
        </p:nvSpPr>
        <p:spPr bwMode="auto">
          <a:xfrm>
            <a:off x="5740400" y="1524000"/>
            <a:ext cx="2780329"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Goblins like children.</a:t>
            </a:r>
          </a:p>
        </p:txBody>
      </p:sp>
      <p:pic>
        <p:nvPicPr>
          <p:cNvPr id="10" name="Picture 9"/>
          <p:cNvPicPr>
            <a:picLocks noChangeAspect="1"/>
          </p:cNvPicPr>
          <p:nvPr/>
        </p:nvPicPr>
        <p:blipFill>
          <a:blip r:embed="rId4"/>
          <a:stretch>
            <a:fillRect/>
          </a:stretch>
        </p:blipFill>
        <p:spPr>
          <a:xfrm>
            <a:off x="6172200" y="6059600"/>
            <a:ext cx="1536700" cy="367046"/>
          </a:xfrm>
          <a:prstGeom prst="rect">
            <a:avLst/>
          </a:prstGeom>
        </p:spPr>
      </p:pic>
      <p:sp>
        <p:nvSpPr>
          <p:cNvPr id="11" name="Text Box 6"/>
          <p:cNvSpPr txBox="1">
            <a:spLocks noChangeArrowheads="1"/>
          </p:cNvSpPr>
          <p:nvPr/>
        </p:nvSpPr>
        <p:spPr bwMode="auto">
          <a:xfrm>
            <a:off x="7543800" y="5486400"/>
            <a:ext cx="1144364" cy="461665"/>
          </a:xfrm>
          <a:prstGeom prst="rect">
            <a:avLst/>
          </a:prstGeom>
          <a:noFill/>
          <a:ln w="9525">
            <a:noFill/>
            <a:miter lim="800000"/>
            <a:headEnd/>
            <a:tailEnd/>
          </a:ln>
        </p:spPr>
        <p:txBody>
          <a:bodyPr wrap="none">
            <a:prstTxWarp prst="textNoShape">
              <a:avLst/>
            </a:prstTxWarp>
            <a:spAutoFit/>
          </a:bodyPr>
          <a:lstStyle/>
          <a:p>
            <a:r>
              <a:rPr lang="en-US" b="0">
                <a:solidFill>
                  <a:srgbClr val="CA4112"/>
                </a:solidFill>
                <a:latin typeface="Calibri"/>
              </a:rPr>
              <a:t>go</a:t>
            </a:r>
            <a:r>
              <a:rPr lang="en-US" b="0">
                <a:solidFill>
                  <a:schemeClr val="hlink"/>
                </a:solidFill>
                <a:latin typeface="Calibri"/>
              </a:rPr>
              <a:t> </a:t>
            </a:r>
            <a:r>
              <a:rPr lang="en-US" b="0">
                <a:solidFill>
                  <a:schemeClr val="tx2"/>
                </a:solidFill>
                <a:latin typeface="Calibri"/>
              </a:rPr>
              <a:t>blins</a:t>
            </a:r>
            <a:endParaRPr lang="en-US" b="0">
              <a:solidFill>
                <a:srgbClr val="4BF37B"/>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609600" y="0"/>
            <a:ext cx="7772400" cy="1143000"/>
          </a:xfrm>
          <a:noFill/>
        </p:spPr>
        <p:txBody>
          <a:bodyPr/>
          <a:lstStyle/>
          <a:p>
            <a:pPr eaLnBrk="1" hangingPunct="1"/>
            <a:r>
              <a:rPr lang="en-US" sz="3600"/>
              <a:t>About Language</a:t>
            </a:r>
          </a:p>
        </p:txBody>
      </p:sp>
      <p:sp>
        <p:nvSpPr>
          <p:cNvPr id="209923" name="Rectangle 3"/>
          <p:cNvSpPr>
            <a:spLocks noGrp="1" noChangeArrowheads="1"/>
          </p:cNvSpPr>
          <p:nvPr>
            <p:ph type="body" idx="4294967295"/>
          </p:nvPr>
        </p:nvSpPr>
        <p:spPr>
          <a:xfrm>
            <a:off x="152400" y="990600"/>
            <a:ext cx="5257800" cy="5638800"/>
          </a:xfrm>
        </p:spPr>
        <p:txBody>
          <a:bodyPr/>
          <a:lstStyle/>
          <a:p>
            <a:pPr eaLnBrk="1" hangingPunct="1">
              <a:buFontTx/>
              <a:buNone/>
            </a:pPr>
            <a:r>
              <a:rPr lang="en-US" sz="2000"/>
              <a:t> Language is a complex system of knowledge that all children learn by listening to native speakers in their surrounding environment.</a:t>
            </a:r>
          </a:p>
          <a:p>
            <a:pPr eaLnBrk="1" hangingPunct="1">
              <a:buFontTx/>
              <a:buNone/>
            </a:pPr>
            <a:endParaRPr lang="en-US" sz="2000"/>
          </a:p>
          <a:p>
            <a:pPr eaLnBrk="1" hangingPunct="1">
              <a:buFontTx/>
              <a:buNone/>
            </a:pPr>
            <a:r>
              <a:rPr lang="en-US" sz="2000"/>
              <a:t>	It includes sound structure, word structure, word meaning, sentence structure, mapping from sentence structure to meaning, </a:t>
            </a:r>
            <a:r>
              <a:rPr lang="en-US" sz="2000">
                <a:solidFill>
                  <a:srgbClr val="0D80C4"/>
                </a:solidFill>
              </a:rPr>
              <a:t>unspoken rules of conversation</a:t>
            </a:r>
            <a:r>
              <a:rPr lang="en-US" sz="2000"/>
              <a:t>…</a:t>
            </a:r>
          </a:p>
          <a:p>
            <a:pPr eaLnBrk="1" hangingPunct="1">
              <a:buFontTx/>
              <a:buNone/>
            </a:pPr>
            <a:endParaRPr lang="en-US" sz="2000"/>
          </a:p>
        </p:txBody>
      </p:sp>
      <p:pic>
        <p:nvPicPr>
          <p:cNvPr id="160772" name="Picture 4"/>
          <p:cNvPicPr>
            <a:picLocks noChangeAspect="1" noChangeArrowheads="1"/>
          </p:cNvPicPr>
          <p:nvPr/>
        </p:nvPicPr>
        <p:blipFill>
          <a:blip r:embed="rId3"/>
          <a:srcRect/>
          <a:stretch>
            <a:fillRect/>
          </a:stretch>
        </p:blipFill>
        <p:spPr bwMode="auto">
          <a:xfrm>
            <a:off x="6096000" y="2057400"/>
            <a:ext cx="1905000" cy="1866900"/>
          </a:xfrm>
          <a:prstGeom prst="rect">
            <a:avLst/>
          </a:prstGeom>
          <a:noFill/>
          <a:ln w="9525">
            <a:noFill/>
            <a:miter lim="800000"/>
            <a:headEnd/>
            <a:tailEnd/>
          </a:ln>
        </p:spPr>
      </p:pic>
      <p:sp>
        <p:nvSpPr>
          <p:cNvPr id="209927" name="Text Box 7"/>
          <p:cNvSpPr txBox="1">
            <a:spLocks noChangeArrowheads="1"/>
          </p:cNvSpPr>
          <p:nvPr/>
        </p:nvSpPr>
        <p:spPr bwMode="auto">
          <a:xfrm>
            <a:off x="5257800" y="4495800"/>
            <a:ext cx="3398737" cy="461665"/>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latin typeface="Calibri"/>
              </a:rPr>
              <a:t>goblin (plural) = goblin + s</a:t>
            </a:r>
          </a:p>
        </p:txBody>
      </p:sp>
      <p:sp>
        <p:nvSpPr>
          <p:cNvPr id="209928" name="Text Box 8"/>
          <p:cNvSpPr txBox="1">
            <a:spLocks noChangeArrowheads="1"/>
          </p:cNvSpPr>
          <p:nvPr/>
        </p:nvSpPr>
        <p:spPr bwMode="auto">
          <a:xfrm>
            <a:off x="7696200" y="3886200"/>
            <a:ext cx="1074783"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goblins</a:t>
            </a:r>
          </a:p>
        </p:txBody>
      </p:sp>
      <p:sp>
        <p:nvSpPr>
          <p:cNvPr id="209929" name="Text Box 9"/>
          <p:cNvSpPr txBox="1">
            <a:spLocks noChangeArrowheads="1"/>
          </p:cNvSpPr>
          <p:nvPr/>
        </p:nvSpPr>
        <p:spPr bwMode="auto">
          <a:xfrm>
            <a:off x="5740400" y="1524000"/>
            <a:ext cx="2780329"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Goblins like children.</a:t>
            </a:r>
          </a:p>
        </p:txBody>
      </p:sp>
      <p:sp>
        <p:nvSpPr>
          <p:cNvPr id="209930" name="Text Box 10"/>
          <p:cNvSpPr txBox="1">
            <a:spLocks noChangeArrowheads="1"/>
          </p:cNvSpPr>
          <p:nvPr/>
        </p:nvSpPr>
        <p:spPr bwMode="auto">
          <a:xfrm>
            <a:off x="5181600" y="990600"/>
            <a:ext cx="3556683" cy="461665"/>
          </a:xfrm>
          <a:prstGeom prst="rect">
            <a:avLst/>
          </a:prstGeom>
          <a:noFill/>
          <a:ln w="9525">
            <a:noFill/>
            <a:miter lim="800000"/>
            <a:headEnd/>
            <a:tailEnd/>
          </a:ln>
        </p:spPr>
        <p:txBody>
          <a:bodyPr wrap="none">
            <a:prstTxWarp prst="textNoShape">
              <a:avLst/>
            </a:prstTxWarp>
            <a:spAutoFit/>
          </a:bodyPr>
          <a:lstStyle/>
          <a:p>
            <a:r>
              <a:rPr lang="en-US" b="0">
                <a:solidFill>
                  <a:srgbClr val="0D80C4"/>
                </a:solidFill>
                <a:latin typeface="Calibri"/>
              </a:rPr>
              <a:t>Don’t goblins like children?</a:t>
            </a:r>
          </a:p>
        </p:txBody>
      </p:sp>
      <p:pic>
        <p:nvPicPr>
          <p:cNvPr id="12" name="Picture 11"/>
          <p:cNvPicPr>
            <a:picLocks noChangeAspect="1"/>
          </p:cNvPicPr>
          <p:nvPr/>
        </p:nvPicPr>
        <p:blipFill>
          <a:blip r:embed="rId4"/>
          <a:stretch>
            <a:fillRect/>
          </a:stretch>
        </p:blipFill>
        <p:spPr>
          <a:xfrm>
            <a:off x="6172200" y="6059600"/>
            <a:ext cx="1536700" cy="367046"/>
          </a:xfrm>
          <a:prstGeom prst="rect">
            <a:avLst/>
          </a:prstGeom>
        </p:spPr>
      </p:pic>
      <p:sp>
        <p:nvSpPr>
          <p:cNvPr id="13" name="Text Box 6"/>
          <p:cNvSpPr txBox="1">
            <a:spLocks noChangeArrowheads="1"/>
          </p:cNvSpPr>
          <p:nvPr/>
        </p:nvSpPr>
        <p:spPr bwMode="auto">
          <a:xfrm>
            <a:off x="7543800" y="5486400"/>
            <a:ext cx="1144364" cy="461665"/>
          </a:xfrm>
          <a:prstGeom prst="rect">
            <a:avLst/>
          </a:prstGeom>
          <a:noFill/>
          <a:ln w="9525">
            <a:noFill/>
            <a:miter lim="800000"/>
            <a:headEnd/>
            <a:tailEnd/>
          </a:ln>
        </p:spPr>
        <p:txBody>
          <a:bodyPr wrap="none">
            <a:prstTxWarp prst="textNoShape">
              <a:avLst/>
            </a:prstTxWarp>
            <a:spAutoFit/>
          </a:bodyPr>
          <a:lstStyle/>
          <a:p>
            <a:r>
              <a:rPr lang="en-US" b="0">
                <a:solidFill>
                  <a:srgbClr val="CA4112"/>
                </a:solidFill>
                <a:latin typeface="Calibri"/>
              </a:rPr>
              <a:t>go</a:t>
            </a:r>
            <a:r>
              <a:rPr lang="en-US" b="0">
                <a:solidFill>
                  <a:schemeClr val="hlink"/>
                </a:solidFill>
                <a:latin typeface="Calibri"/>
              </a:rPr>
              <a:t> </a:t>
            </a:r>
            <a:r>
              <a:rPr lang="en-US" b="0">
                <a:solidFill>
                  <a:schemeClr val="tx2"/>
                </a:solidFill>
                <a:latin typeface="Calibri"/>
              </a:rPr>
              <a:t>blins</a:t>
            </a:r>
            <a:endParaRPr lang="en-US" b="0">
              <a:solidFill>
                <a:srgbClr val="4BF37B"/>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685800" y="228600"/>
            <a:ext cx="7772400" cy="1143000"/>
          </a:xfrm>
        </p:spPr>
        <p:txBody>
          <a:bodyPr/>
          <a:lstStyle/>
          <a:p>
            <a:pPr eaLnBrk="1" hangingPunct="1"/>
            <a:r>
              <a:rPr lang="en-US" sz="3600"/>
              <a:t>Some Terminology</a:t>
            </a:r>
          </a:p>
        </p:txBody>
      </p:sp>
      <p:sp>
        <p:nvSpPr>
          <p:cNvPr id="162819" name="Rectangle 3"/>
          <p:cNvSpPr>
            <a:spLocks noGrp="1" noChangeArrowheads="1"/>
          </p:cNvSpPr>
          <p:nvPr>
            <p:ph type="body" idx="4294967295"/>
          </p:nvPr>
        </p:nvSpPr>
        <p:spPr>
          <a:xfrm>
            <a:off x="304800" y="1295400"/>
            <a:ext cx="8610600" cy="5257800"/>
          </a:xfrm>
        </p:spPr>
        <p:txBody>
          <a:bodyPr/>
          <a:lstStyle/>
          <a:p>
            <a:pPr eaLnBrk="1" hangingPunct="1">
              <a:buFontTx/>
              <a:buNone/>
            </a:pPr>
            <a:r>
              <a:rPr lang="en-US" sz="2000">
                <a:solidFill>
                  <a:schemeClr val="accent1"/>
                </a:solidFill>
              </a:rPr>
              <a:t>Phonology</a:t>
            </a:r>
            <a:r>
              <a:rPr lang="en-US" sz="2000"/>
              <a:t>: sounds and sound system of the language</a:t>
            </a:r>
          </a:p>
          <a:p>
            <a:pPr eaLnBrk="1" hangingPunct="1">
              <a:buFontTx/>
              <a:buNone/>
            </a:pPr>
            <a:r>
              <a:rPr lang="en-US" sz="2000"/>
              <a:t>	</a:t>
            </a:r>
          </a:p>
          <a:p>
            <a:pPr eaLnBrk="1" hangingPunct="1">
              <a:buFontTx/>
              <a:buNone/>
            </a:pPr>
            <a:endParaRPr lang="en-US" sz="2000"/>
          </a:p>
          <a:p>
            <a:pPr eaLnBrk="1" hangingPunct="1">
              <a:buFontTx/>
              <a:buNone/>
            </a:pPr>
            <a:r>
              <a:rPr lang="en-US" sz="2000">
                <a:solidFill>
                  <a:schemeClr val="bg2"/>
                </a:solidFill>
              </a:rPr>
              <a:t>Lexicon &amp; Lexical Semantics</a:t>
            </a:r>
            <a:r>
              <a:rPr lang="en-US" sz="2000"/>
              <a:t>: Words and associated knowledge (word forms, word meanings, etc.)</a:t>
            </a:r>
          </a:p>
          <a:p>
            <a:pPr eaLnBrk="1" hangingPunct="1">
              <a:buFontTx/>
              <a:buNone/>
            </a:pPr>
            <a:endParaRPr lang="en-US" sz="2000"/>
          </a:p>
          <a:p>
            <a:pPr eaLnBrk="1" hangingPunct="1">
              <a:buFontTx/>
              <a:buNone/>
            </a:pPr>
            <a:endParaRPr lang="en-US" sz="2000">
              <a:solidFill>
                <a:schemeClr val="accent2"/>
              </a:solidFill>
            </a:endParaRPr>
          </a:p>
          <a:p>
            <a:pPr eaLnBrk="1" hangingPunct="1">
              <a:buFontTx/>
              <a:buNone/>
            </a:pPr>
            <a:endParaRPr lang="en-US" sz="2000">
              <a:solidFill>
                <a:schemeClr val="accent2"/>
              </a:solidFill>
            </a:endParaRPr>
          </a:p>
          <a:p>
            <a:pPr eaLnBrk="1" hangingPunct="1">
              <a:buFontTx/>
              <a:buNone/>
            </a:pPr>
            <a:endParaRPr lang="en-US" sz="2000">
              <a:solidFill>
                <a:schemeClr val="accent2"/>
              </a:solidFill>
            </a:endParaRPr>
          </a:p>
          <a:p>
            <a:pPr eaLnBrk="1" hangingPunct="1">
              <a:buFontTx/>
              <a:buNone/>
            </a:pPr>
            <a:endParaRPr lang="en-US" sz="2000">
              <a:solidFill>
                <a:schemeClr val="accent2"/>
              </a:solidFill>
            </a:endParaRPr>
          </a:p>
          <a:p>
            <a:pPr eaLnBrk="1" hangingPunct="1">
              <a:buFontTx/>
              <a:buNone/>
            </a:pPr>
            <a:r>
              <a:rPr lang="en-US" sz="2000">
                <a:solidFill>
                  <a:schemeClr val="accent2"/>
                </a:solidFill>
              </a:rPr>
              <a:t>Morphology</a:t>
            </a:r>
            <a:r>
              <a:rPr lang="en-US" sz="2000"/>
              <a:t>: system for combining units of meaning together (goblin + [plural] = </a:t>
            </a:r>
            <a:r>
              <a:rPr lang="en-US" sz="2000">
                <a:solidFill>
                  <a:schemeClr val="accent2"/>
                </a:solidFill>
              </a:rPr>
              <a:t>goblins</a:t>
            </a:r>
            <a:r>
              <a:rPr lang="en-US" sz="2000"/>
              <a:t>)</a:t>
            </a:r>
          </a:p>
          <a:p>
            <a:pPr eaLnBrk="1" hangingPunct="1">
              <a:buFontTx/>
              <a:buNone/>
            </a:pPr>
            <a:endParaRPr lang="en-US" sz="2000"/>
          </a:p>
          <a:p>
            <a:pPr eaLnBrk="1" hangingPunct="1">
              <a:buFontTx/>
              <a:buNone/>
            </a:pPr>
            <a:endParaRPr lang="en-US" sz="2000"/>
          </a:p>
        </p:txBody>
      </p:sp>
      <p:sp>
        <p:nvSpPr>
          <p:cNvPr id="210949" name="Text Box 5"/>
          <p:cNvSpPr txBox="1">
            <a:spLocks noChangeArrowheads="1"/>
          </p:cNvSpPr>
          <p:nvPr/>
        </p:nvSpPr>
        <p:spPr bwMode="auto">
          <a:xfrm>
            <a:off x="4953000" y="1752600"/>
            <a:ext cx="1144364" cy="461665"/>
          </a:xfrm>
          <a:prstGeom prst="rect">
            <a:avLst/>
          </a:prstGeom>
          <a:noFill/>
          <a:ln w="9525">
            <a:noFill/>
            <a:miter lim="800000"/>
            <a:headEnd/>
            <a:tailEnd/>
          </a:ln>
        </p:spPr>
        <p:txBody>
          <a:bodyPr wrap="none">
            <a:prstTxWarp prst="textNoShape">
              <a:avLst/>
            </a:prstTxWarp>
            <a:spAutoFit/>
          </a:bodyPr>
          <a:lstStyle/>
          <a:p>
            <a:r>
              <a:rPr lang="en-US" b="0">
                <a:solidFill>
                  <a:schemeClr val="accent1"/>
                </a:solidFill>
                <a:latin typeface="Calibri"/>
              </a:rPr>
              <a:t>go</a:t>
            </a:r>
            <a:r>
              <a:rPr lang="en-US" b="0">
                <a:solidFill>
                  <a:schemeClr val="hlink"/>
                </a:solidFill>
                <a:latin typeface="Calibri"/>
              </a:rPr>
              <a:t> </a:t>
            </a:r>
            <a:r>
              <a:rPr lang="en-US" b="0">
                <a:solidFill>
                  <a:schemeClr val="tx2"/>
                </a:solidFill>
                <a:latin typeface="Calibri"/>
              </a:rPr>
              <a:t>blins</a:t>
            </a:r>
          </a:p>
        </p:txBody>
      </p:sp>
      <p:sp>
        <p:nvSpPr>
          <p:cNvPr id="210950" name="Text Box 6"/>
          <p:cNvSpPr txBox="1">
            <a:spLocks noChangeArrowheads="1"/>
          </p:cNvSpPr>
          <p:nvPr/>
        </p:nvSpPr>
        <p:spPr bwMode="auto">
          <a:xfrm>
            <a:off x="3124200" y="3124200"/>
            <a:ext cx="1340030" cy="461665"/>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latin typeface="Calibri"/>
              </a:rPr>
              <a:t>goblins</a:t>
            </a:r>
            <a:r>
              <a:rPr lang="en-US" b="0">
                <a:solidFill>
                  <a:schemeClr val="bg2"/>
                </a:solidFill>
                <a:latin typeface="Calibri"/>
              </a:rPr>
              <a:t> </a:t>
            </a:r>
            <a:r>
              <a:rPr lang="en-US" b="0">
                <a:solidFill>
                  <a:schemeClr val="accent2"/>
                </a:solidFill>
                <a:latin typeface="Calibri"/>
              </a:rPr>
              <a:t>=  </a:t>
            </a:r>
            <a:endParaRPr lang="en-US" b="0">
              <a:solidFill>
                <a:schemeClr val="bg2"/>
              </a:solidFill>
              <a:latin typeface="Calibri"/>
            </a:endParaRPr>
          </a:p>
        </p:txBody>
      </p:sp>
      <p:pic>
        <p:nvPicPr>
          <p:cNvPr id="162823" name="Picture 7"/>
          <p:cNvPicPr>
            <a:picLocks noChangeAspect="1" noChangeArrowheads="1"/>
          </p:cNvPicPr>
          <p:nvPr/>
        </p:nvPicPr>
        <p:blipFill>
          <a:blip r:embed="rId3"/>
          <a:srcRect/>
          <a:stretch>
            <a:fillRect/>
          </a:stretch>
        </p:blipFill>
        <p:spPr bwMode="auto">
          <a:xfrm>
            <a:off x="4800600" y="3124200"/>
            <a:ext cx="3441700" cy="1465263"/>
          </a:xfrm>
          <a:prstGeom prst="rect">
            <a:avLst/>
          </a:prstGeom>
          <a:noFill/>
          <a:ln w="50800">
            <a:solidFill>
              <a:schemeClr val="accent2"/>
            </a:solidFill>
            <a:miter lim="800000"/>
            <a:headEnd/>
            <a:tailEnd/>
          </a:ln>
        </p:spPr>
      </p:pic>
      <p:sp>
        <p:nvSpPr>
          <p:cNvPr id="210952" name="Text Box 8"/>
          <p:cNvSpPr txBox="1">
            <a:spLocks noChangeArrowheads="1"/>
          </p:cNvSpPr>
          <p:nvPr/>
        </p:nvSpPr>
        <p:spPr bwMode="auto">
          <a:xfrm>
            <a:off x="2819400" y="3657600"/>
            <a:ext cx="1744889" cy="461665"/>
          </a:xfrm>
          <a:prstGeom prst="rect">
            <a:avLst/>
          </a:prstGeom>
          <a:noFill/>
          <a:ln w="9525">
            <a:noFill/>
            <a:miter lim="800000"/>
            <a:headEnd/>
            <a:tailEnd/>
          </a:ln>
        </p:spPr>
        <p:txBody>
          <a:bodyPr wrap="none">
            <a:prstTxWarp prst="textNoShape">
              <a:avLst/>
            </a:prstTxWarp>
            <a:spAutoFit/>
          </a:bodyPr>
          <a:lstStyle/>
          <a:p>
            <a:r>
              <a:rPr lang="en-US" b="0">
                <a:solidFill>
                  <a:schemeClr val="accent2"/>
                </a:solidFill>
                <a:latin typeface="Calibri"/>
              </a:rPr>
              <a:t>(not </a:t>
            </a:r>
            <a:r>
              <a:rPr lang="en-US" b="0">
                <a:solidFill>
                  <a:schemeClr val="bg2"/>
                </a:solidFill>
                <a:latin typeface="Calibri"/>
              </a:rPr>
              <a:t>k</a:t>
            </a:r>
            <a:r>
              <a:rPr lang="en-US" b="0">
                <a:solidFill>
                  <a:schemeClr val="accent2"/>
                </a:solidFill>
                <a:latin typeface="Calibri"/>
              </a:rPr>
              <a:t>oblins)</a:t>
            </a:r>
            <a:endParaRPr lang="en-US" b="0">
              <a:solidFill>
                <a:schemeClr val="bg2"/>
              </a:solidFill>
              <a:latin typeface="Calibri"/>
            </a:endParaRPr>
          </a:p>
        </p:txBody>
      </p:sp>
      <p:pic>
        <p:nvPicPr>
          <p:cNvPr id="9" name="Picture 8"/>
          <p:cNvPicPr>
            <a:picLocks noChangeAspect="1"/>
          </p:cNvPicPr>
          <p:nvPr/>
        </p:nvPicPr>
        <p:blipFill>
          <a:blip r:embed="rId4"/>
          <a:stretch>
            <a:fillRect/>
          </a:stretch>
        </p:blipFill>
        <p:spPr>
          <a:xfrm>
            <a:off x="2362200" y="1828800"/>
            <a:ext cx="1536700" cy="3670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a:xfrm>
            <a:off x="685800" y="228600"/>
            <a:ext cx="7772400" cy="1143000"/>
          </a:xfrm>
          <a:noFill/>
        </p:spPr>
        <p:txBody>
          <a:bodyPr/>
          <a:lstStyle/>
          <a:p>
            <a:pPr eaLnBrk="1" hangingPunct="1"/>
            <a:r>
              <a:rPr lang="en-US" sz="3600"/>
              <a:t>Some Terminology</a:t>
            </a:r>
          </a:p>
        </p:txBody>
      </p:sp>
      <p:sp>
        <p:nvSpPr>
          <p:cNvPr id="211971" name="Rectangle 3"/>
          <p:cNvSpPr>
            <a:spLocks noGrp="1" noChangeArrowheads="1"/>
          </p:cNvSpPr>
          <p:nvPr>
            <p:ph type="body" idx="4294967295"/>
          </p:nvPr>
        </p:nvSpPr>
        <p:spPr>
          <a:xfrm>
            <a:off x="304800" y="1295400"/>
            <a:ext cx="8610600" cy="5257800"/>
          </a:xfrm>
        </p:spPr>
        <p:txBody>
          <a:bodyPr/>
          <a:lstStyle/>
          <a:p>
            <a:pPr eaLnBrk="1" hangingPunct="1">
              <a:buFontTx/>
              <a:buNone/>
            </a:pPr>
            <a:r>
              <a:rPr lang="en-US" sz="2400">
                <a:solidFill>
                  <a:srgbClr val="B3129A"/>
                </a:solidFill>
              </a:rPr>
              <a:t>Syntax</a:t>
            </a:r>
            <a:r>
              <a:rPr lang="en-US" sz="2400"/>
              <a:t>: system for combining words into sentences</a:t>
            </a:r>
          </a:p>
          <a:p>
            <a:pPr eaLnBrk="1" hangingPunct="1">
              <a:buFontTx/>
              <a:buNone/>
            </a:pPr>
            <a:r>
              <a:rPr lang="en-US" sz="2400"/>
              <a:t>	</a:t>
            </a:r>
          </a:p>
          <a:p>
            <a:pPr eaLnBrk="1" hangingPunct="1">
              <a:buFontTx/>
              <a:buNone/>
            </a:pPr>
            <a:endParaRPr lang="en-US" sz="2400"/>
          </a:p>
          <a:p>
            <a:pPr eaLnBrk="1" hangingPunct="1">
              <a:buFontTx/>
              <a:buNone/>
            </a:pPr>
            <a:endParaRPr lang="en-US" sz="2400">
              <a:solidFill>
                <a:schemeClr val="accent2"/>
              </a:solidFill>
            </a:endParaRPr>
          </a:p>
          <a:p>
            <a:pPr eaLnBrk="1" hangingPunct="1">
              <a:buFontTx/>
              <a:buNone/>
            </a:pPr>
            <a:r>
              <a:rPr lang="en-US" sz="2400">
                <a:solidFill>
                  <a:srgbClr val="3366FF"/>
                </a:solidFill>
              </a:rPr>
              <a:t>Pragmatics</a:t>
            </a:r>
            <a:r>
              <a:rPr lang="en-US" sz="2400"/>
              <a:t>: knowledge of language use</a:t>
            </a:r>
          </a:p>
          <a:p>
            <a:pPr eaLnBrk="1" hangingPunct="1">
              <a:buFontTx/>
              <a:buNone/>
            </a:pPr>
            <a:endParaRPr lang="en-US" sz="2400"/>
          </a:p>
          <a:p>
            <a:pPr eaLnBrk="1" hangingPunct="1">
              <a:buFontTx/>
              <a:buNone/>
            </a:pPr>
            <a:endParaRPr lang="en-US" sz="2400">
              <a:solidFill>
                <a:schemeClr val="accent2"/>
              </a:solidFill>
            </a:endParaRPr>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211972" name="Text Box 4"/>
          <p:cNvSpPr txBox="1">
            <a:spLocks noChangeArrowheads="1"/>
          </p:cNvSpPr>
          <p:nvPr/>
        </p:nvSpPr>
        <p:spPr bwMode="auto">
          <a:xfrm>
            <a:off x="2667000" y="1828800"/>
            <a:ext cx="2788143"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Goblins like children</a:t>
            </a:r>
            <a:r>
              <a:rPr lang="en-US" b="0">
                <a:solidFill>
                  <a:schemeClr val="bg2"/>
                </a:solidFill>
                <a:latin typeface="Calibri"/>
              </a:rPr>
              <a:t>.</a:t>
            </a:r>
          </a:p>
        </p:txBody>
      </p:sp>
      <p:sp>
        <p:nvSpPr>
          <p:cNvPr id="211973" name="Text Box 5"/>
          <p:cNvSpPr txBox="1">
            <a:spLocks noChangeArrowheads="1"/>
          </p:cNvSpPr>
          <p:nvPr/>
        </p:nvSpPr>
        <p:spPr bwMode="auto">
          <a:xfrm>
            <a:off x="228600" y="4114800"/>
            <a:ext cx="8063626" cy="1200328"/>
          </a:xfrm>
          <a:prstGeom prst="rect">
            <a:avLst/>
          </a:prstGeom>
          <a:noFill/>
          <a:ln w="9525">
            <a:noFill/>
            <a:miter lim="800000"/>
            <a:headEnd/>
            <a:tailEnd/>
          </a:ln>
        </p:spPr>
        <p:txBody>
          <a:bodyPr wrap="none">
            <a:prstTxWarp prst="textNoShape">
              <a:avLst/>
            </a:prstTxWarp>
            <a:spAutoFit/>
          </a:bodyPr>
          <a:lstStyle/>
          <a:p>
            <a:r>
              <a:rPr lang="en-US" b="0">
                <a:solidFill>
                  <a:srgbClr val="3366FF"/>
                </a:solidFill>
                <a:latin typeface="Calibri"/>
              </a:rPr>
              <a:t>Don’t goblins like children? </a:t>
            </a:r>
            <a:r>
              <a:rPr lang="en-US" b="0">
                <a:latin typeface="Calibri"/>
              </a:rPr>
              <a:t>= surprise if the answer is</a:t>
            </a:r>
            <a:r>
              <a:rPr lang="en-US" b="0">
                <a:solidFill>
                  <a:schemeClr val="bg2"/>
                </a:solidFill>
                <a:latin typeface="Calibri"/>
              </a:rPr>
              <a:t> </a:t>
            </a:r>
            <a:r>
              <a:rPr lang="en-US" b="0">
                <a:latin typeface="Calibri"/>
              </a:rPr>
              <a:t>‘no’</a:t>
            </a:r>
          </a:p>
          <a:p>
            <a:r>
              <a:rPr lang="en-US" b="0">
                <a:latin typeface="Calibri"/>
              </a:rPr>
              <a:t>(expectation is that the answer is ‘yes’)</a:t>
            </a:r>
          </a:p>
          <a:p>
            <a:r>
              <a:rPr lang="en-US" b="0">
                <a:latin typeface="Calibri"/>
              </a:rPr>
              <a:t>Use this question format to show expectation of a ‘yes’ answer.</a:t>
            </a:r>
            <a:endParaRPr lang="en-US" b="0">
              <a:solidFill>
                <a:schemeClr val="bg2"/>
              </a:solidFill>
              <a:latin typeface="Calibri"/>
            </a:endParaRPr>
          </a:p>
        </p:txBody>
      </p:sp>
      <p:pic>
        <p:nvPicPr>
          <p:cNvPr id="164870" name="Picture 6"/>
          <p:cNvPicPr>
            <a:picLocks noChangeAspect="1" noChangeArrowheads="1"/>
          </p:cNvPicPr>
          <p:nvPr/>
        </p:nvPicPr>
        <p:blipFill>
          <a:blip r:embed="rId3"/>
          <a:srcRect/>
          <a:stretch>
            <a:fillRect/>
          </a:stretch>
        </p:blipFill>
        <p:spPr bwMode="auto">
          <a:xfrm>
            <a:off x="6477000" y="1828800"/>
            <a:ext cx="2209800" cy="21653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9"/>
          <p:cNvSpPr>
            <a:spLocks noGrp="1" noChangeArrowheads="1"/>
          </p:cNvSpPr>
          <p:nvPr>
            <p:ph type="title" idx="4294967295"/>
          </p:nvPr>
        </p:nvSpPr>
        <p:spPr>
          <a:xfrm>
            <a:off x="685800" y="152400"/>
            <a:ext cx="7772400" cy="1143000"/>
          </a:xfrm>
          <a:noFill/>
        </p:spPr>
        <p:txBody>
          <a:bodyPr/>
          <a:lstStyle/>
          <a:p>
            <a:pPr eaLnBrk="1" hangingPunct="1"/>
            <a:r>
              <a:rPr lang="en-US" sz="3200"/>
              <a:t>Kids Do Amazing Things</a:t>
            </a:r>
          </a:p>
        </p:txBody>
      </p:sp>
      <p:sp>
        <p:nvSpPr>
          <p:cNvPr id="9226" name="Rectangle 10"/>
          <p:cNvSpPr>
            <a:spLocks noGrp="1" noChangeArrowheads="1"/>
          </p:cNvSpPr>
          <p:nvPr>
            <p:ph type="body" idx="4294967295"/>
          </p:nvPr>
        </p:nvSpPr>
        <p:spPr>
          <a:xfrm>
            <a:off x="0" y="1219200"/>
            <a:ext cx="9144000" cy="4800600"/>
          </a:xfrm>
        </p:spPr>
        <p:txBody>
          <a:bodyPr/>
          <a:lstStyle/>
          <a:p>
            <a:pPr eaLnBrk="1" hangingPunct="1">
              <a:lnSpc>
                <a:spcPct val="90000"/>
              </a:lnSpc>
              <a:buFontTx/>
              <a:buNone/>
            </a:pPr>
            <a:r>
              <a:rPr lang="en-US" sz="2400"/>
              <a:t>Much of the linguistic system is already known by age 3.</a:t>
            </a:r>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r>
              <a:rPr lang="en-US" sz="2400"/>
              <a:t>					…when kids can’t tie their own shoes </a:t>
            </a:r>
          </a:p>
          <a:p>
            <a:pPr eaLnBrk="1" hangingPunct="1">
              <a:lnSpc>
                <a:spcPct val="90000"/>
              </a:lnSpc>
              <a:buFontTx/>
              <a:buNone/>
            </a:pPr>
            <a:r>
              <a:rPr lang="en-US" sz="2400"/>
              <a:t>						or reliably recognize “4”.</a:t>
            </a:r>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r>
              <a:rPr lang="en-US" sz="2400"/>
              <a:t>What kids are doing: extracting patterns and making generalizations from the surrounding data </a:t>
            </a:r>
            <a:r>
              <a:rPr lang="en-US" sz="2400">
                <a:solidFill>
                  <a:schemeClr val="tx2"/>
                </a:solidFill>
              </a:rPr>
              <a:t>mostly</a:t>
            </a:r>
            <a:r>
              <a:rPr lang="en-US" sz="2400"/>
              <a:t> </a:t>
            </a:r>
            <a:r>
              <a:rPr lang="en-US" sz="2400">
                <a:solidFill>
                  <a:schemeClr val="tx2"/>
                </a:solidFill>
              </a:rPr>
              <a:t>without explicit instruction</a:t>
            </a:r>
            <a:r>
              <a:rPr lang="en-US" sz="2400"/>
              <a:t>.</a:t>
            </a:r>
          </a:p>
          <a:p>
            <a:pPr eaLnBrk="1" hangingPunct="1">
              <a:lnSpc>
                <a:spcPct val="90000"/>
              </a:lnSpc>
              <a:buFontTx/>
              <a:buNone/>
            </a:pPr>
            <a:endParaRPr lang="en-US" sz="2400"/>
          </a:p>
          <a:p>
            <a:pPr eaLnBrk="1" hangingPunct="1">
              <a:lnSpc>
                <a:spcPct val="90000"/>
              </a:lnSpc>
              <a:buFontTx/>
              <a:buNone/>
            </a:pPr>
            <a:r>
              <a:rPr lang="en-US" sz="2400"/>
              <a:t>	Terminology: Patterns or “rules” of language = </a:t>
            </a:r>
            <a:r>
              <a:rPr lang="en-US" sz="2400">
                <a:solidFill>
                  <a:schemeClr val="bg2"/>
                </a:solidFill>
              </a:rPr>
              <a:t>grammar</a:t>
            </a:r>
          </a:p>
        </p:txBody>
      </p:sp>
      <p:pic>
        <p:nvPicPr>
          <p:cNvPr id="168964" name="Picture 11"/>
          <p:cNvPicPr>
            <a:picLocks noChangeAspect="1" noChangeArrowheads="1"/>
          </p:cNvPicPr>
          <p:nvPr/>
        </p:nvPicPr>
        <p:blipFill>
          <a:blip r:embed="rId3"/>
          <a:srcRect/>
          <a:stretch>
            <a:fillRect/>
          </a:stretch>
        </p:blipFill>
        <p:spPr bwMode="auto">
          <a:xfrm>
            <a:off x="685800" y="1828800"/>
            <a:ext cx="2133600" cy="1906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idx="4294967295"/>
          </p:nvPr>
        </p:nvSpPr>
        <p:spPr>
          <a:xfrm>
            <a:off x="685800" y="152400"/>
            <a:ext cx="7772400" cy="1143000"/>
          </a:xfrm>
        </p:spPr>
        <p:txBody>
          <a:bodyPr/>
          <a:lstStyle/>
          <a:p>
            <a:pPr eaLnBrk="1" hangingPunct="1"/>
            <a:r>
              <a:rPr lang="en-US" sz="3200" smtClean="0"/>
              <a:t>How do we know they’re not only imitating </a:t>
            </a:r>
            <a:br>
              <a:rPr lang="en-US" sz="3200" smtClean="0"/>
            </a:br>
            <a:r>
              <a:rPr lang="en-US" sz="3200" smtClean="0"/>
              <a:t>or being taught?</a:t>
            </a:r>
          </a:p>
        </p:txBody>
      </p:sp>
      <p:sp>
        <p:nvSpPr>
          <p:cNvPr id="171011" name="Content Placeholder 2"/>
          <p:cNvSpPr>
            <a:spLocks noGrp="1"/>
          </p:cNvSpPr>
          <p:nvPr>
            <p:ph idx="4294967295"/>
          </p:nvPr>
        </p:nvSpPr>
        <p:spPr>
          <a:xfrm>
            <a:off x="0" y="1524000"/>
            <a:ext cx="8991600" cy="4419600"/>
          </a:xfrm>
        </p:spPr>
        <p:txBody>
          <a:bodyPr/>
          <a:lstStyle/>
          <a:p>
            <a:pPr eaLnBrk="1" hangingPunct="1">
              <a:buFontTx/>
              <a:buNone/>
            </a:pPr>
            <a:r>
              <a:rPr lang="en-US" sz="2400" smtClean="0"/>
              <a:t>Imitation certainly </a:t>
            </a:r>
            <a:r>
              <a:rPr lang="en-US" sz="2400" i="1" smtClean="0"/>
              <a:t>is</a:t>
            </a:r>
            <a:r>
              <a:rPr lang="en-US" sz="2400" smtClean="0"/>
              <a:t> useful for learning some aspects of language, such as learning that the sequence of sounds “</a:t>
            </a:r>
            <a:r>
              <a:rPr lang="en-US" sz="2400" i="1" smtClean="0">
                <a:solidFill>
                  <a:srgbClr val="0B1FFF"/>
                </a:solidFill>
              </a:rPr>
              <a:t>cat</a:t>
            </a:r>
            <a:r>
              <a:rPr lang="en-US" sz="2400" i="1" smtClean="0"/>
              <a:t>”</a:t>
            </a:r>
            <a:r>
              <a:rPr lang="en-US" sz="2400" smtClean="0"/>
              <a:t> refers to a furry, purring pet.</a:t>
            </a:r>
          </a:p>
          <a:p>
            <a:pPr eaLnBrk="1" hangingPunct="1">
              <a:buFontTx/>
              <a:buNone/>
            </a:pPr>
            <a:endParaRPr lang="en-US" sz="2400" smtClean="0"/>
          </a:p>
          <a:p>
            <a:pPr eaLnBrk="1" hangingPunct="1">
              <a:buFontTx/>
              <a:buNone/>
            </a:pPr>
            <a:endParaRPr lang="en-US" sz="2400" smtClean="0"/>
          </a:p>
          <a:p>
            <a:pPr eaLnBrk="1" hangingPunct="1">
              <a:buFontTx/>
              <a:buNone/>
            </a:pPr>
            <a:r>
              <a:rPr lang="en-US" sz="2400" smtClean="0"/>
              <a:t>However, children can’t learn how to understand and produce full sentences by imitating what they hear and repeating it word for word.  </a:t>
            </a:r>
          </a:p>
          <a:p>
            <a:pPr eaLnBrk="1" hangingPunct="1">
              <a:buFontTx/>
              <a:buNone/>
            </a:pPr>
            <a:endParaRPr lang="en-US" sz="2400" smtClean="0"/>
          </a:p>
          <a:p>
            <a:pPr eaLnBrk="1" hangingPunct="1">
              <a:buFontTx/>
              <a:buNone/>
            </a:pPr>
            <a:r>
              <a:rPr lang="en-US" sz="2400" smtClean="0">
                <a:solidFill>
                  <a:srgbClr val="B3129A"/>
                </a:solidFill>
              </a:rPr>
              <a:t>Why not?</a:t>
            </a:r>
            <a:r>
              <a:rPr lang="en-US" sz="2400" smtClean="0">
                <a:solidFill>
                  <a:schemeClr val="accent2"/>
                </a:solidFill>
              </a:rPr>
              <a:t>  </a:t>
            </a:r>
          </a:p>
          <a:p>
            <a:pPr eaLnBrk="1" hangingPunct="1">
              <a:buFontTx/>
              <a:buNone/>
            </a:pPr>
            <a:r>
              <a:rPr lang="en-US" sz="2400" smtClean="0"/>
              <a:t>One reason: Most sentences are novel – you understand and produce them on the fly, and may never have heard them before.</a:t>
            </a:r>
          </a:p>
        </p:txBody>
      </p:sp>
      <p:pic>
        <p:nvPicPr>
          <p:cNvPr id="171012" name="Picture 4"/>
          <p:cNvPicPr>
            <a:picLocks noChangeAspect="1" noChangeArrowheads="1"/>
          </p:cNvPicPr>
          <p:nvPr/>
        </p:nvPicPr>
        <p:blipFill>
          <a:blip r:embed="rId3"/>
          <a:srcRect/>
          <a:stretch>
            <a:fillRect/>
          </a:stretch>
        </p:blipFill>
        <p:spPr bwMode="auto">
          <a:xfrm>
            <a:off x="5715000" y="2590800"/>
            <a:ext cx="1066800" cy="8191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idx="4294967295"/>
          </p:nvPr>
        </p:nvSpPr>
        <p:spPr>
          <a:xfrm>
            <a:off x="685800" y="152400"/>
            <a:ext cx="7772400" cy="1143000"/>
          </a:xfrm>
        </p:spPr>
        <p:txBody>
          <a:bodyPr/>
          <a:lstStyle/>
          <a:p>
            <a:pPr eaLnBrk="1" hangingPunct="1"/>
            <a:r>
              <a:rPr lang="en-US" sz="3200" smtClean="0"/>
              <a:t>How do we know they’re not only imitating </a:t>
            </a:r>
            <a:br>
              <a:rPr lang="en-US" sz="3200" smtClean="0"/>
            </a:br>
            <a:r>
              <a:rPr lang="en-US" sz="3200" smtClean="0"/>
              <a:t>or being taught?</a:t>
            </a:r>
          </a:p>
        </p:txBody>
      </p:sp>
      <p:sp>
        <p:nvSpPr>
          <p:cNvPr id="172035" name="Content Placeholder 2"/>
          <p:cNvSpPr>
            <a:spLocks noGrp="1"/>
          </p:cNvSpPr>
          <p:nvPr>
            <p:ph idx="4294967295"/>
          </p:nvPr>
        </p:nvSpPr>
        <p:spPr>
          <a:xfrm>
            <a:off x="381000" y="1524000"/>
            <a:ext cx="8610600" cy="4114800"/>
          </a:xfrm>
        </p:spPr>
        <p:txBody>
          <a:bodyPr/>
          <a:lstStyle/>
          <a:p>
            <a:pPr eaLnBrk="1" hangingPunct="1">
              <a:buFontTx/>
              <a:buNone/>
            </a:pPr>
            <a:r>
              <a:rPr lang="en-US" sz="2400" smtClean="0"/>
              <a:t>Also, it turns out that children are bad at imitating sentences where they don’t know some of the words (so how could they learn those words by imitating them?):</a:t>
            </a:r>
          </a:p>
          <a:p>
            <a:pPr eaLnBrk="1" hangingPunct="1">
              <a:buFontTx/>
              <a:buNone/>
            </a:pPr>
            <a:endParaRPr lang="en-US" sz="2400" smtClean="0"/>
          </a:p>
          <a:p>
            <a:pPr eaLnBrk="1" hangingPunct="1">
              <a:buFontTx/>
              <a:buNone/>
            </a:pPr>
            <a:r>
              <a:rPr lang="en-US" sz="2400" smtClean="0"/>
              <a:t>“</a:t>
            </a:r>
            <a:r>
              <a:rPr lang="en-US" sz="2400" smtClean="0">
                <a:solidFill>
                  <a:srgbClr val="0B1FFF"/>
                </a:solidFill>
              </a:rPr>
              <a:t>The cat is hungry</a:t>
            </a:r>
            <a:r>
              <a:rPr lang="en-US" sz="2400" smtClean="0"/>
              <a:t>” becomes “</a:t>
            </a:r>
            <a:r>
              <a:rPr lang="en-US" sz="2400" smtClean="0">
                <a:solidFill>
                  <a:schemeClr val="tx2"/>
                </a:solidFill>
              </a:rPr>
              <a:t>Cat hungry</a:t>
            </a:r>
            <a:r>
              <a:rPr lang="en-US" sz="2400" smtClean="0"/>
              <a:t>.”</a:t>
            </a:r>
          </a:p>
          <a:p>
            <a:pPr eaLnBrk="1" hangingPunct="1">
              <a:buFontTx/>
              <a:buNone/>
            </a:pPr>
            <a:endParaRPr lang="en-US" sz="2400" smtClean="0"/>
          </a:p>
          <a:p>
            <a:pPr eaLnBrk="1" hangingPunct="1">
              <a:buFontTx/>
              <a:buNone/>
            </a:pPr>
            <a:r>
              <a:rPr lang="en-US" sz="2400" smtClean="0"/>
              <a:t>In addition, children don’t often repeat word-for-word what adults around them say. </a:t>
            </a:r>
          </a:p>
          <a:p>
            <a:pPr eaLnBrk="1" hangingPunct="1">
              <a:buFontTx/>
              <a:buNone/>
            </a:pPr>
            <a:endParaRPr lang="en-US" sz="2400" smtClean="0"/>
          </a:p>
          <a:p>
            <a:pPr eaLnBrk="1" hangingPunct="1">
              <a:buFontTx/>
              <a:buNone/>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6"/>
          <p:cNvSpPr txBox="1">
            <a:spLocks noChangeArrowheads="1"/>
          </p:cNvSpPr>
          <p:nvPr/>
        </p:nvSpPr>
        <p:spPr bwMode="auto">
          <a:xfrm>
            <a:off x="152400" y="762000"/>
            <a:ext cx="8534400" cy="6001642"/>
          </a:xfrm>
          <a:prstGeom prst="rect">
            <a:avLst/>
          </a:prstGeom>
          <a:noFill/>
          <a:ln w="9525">
            <a:noFill/>
            <a:miter lim="800000"/>
            <a:headEnd/>
            <a:tailEnd/>
          </a:ln>
        </p:spPr>
        <p:txBody>
          <a:bodyPr>
            <a:prstTxWarp prst="textNoShape">
              <a:avLst/>
            </a:prstTxWarp>
            <a:spAutoFit/>
          </a:bodyPr>
          <a:lstStyle/>
          <a:p>
            <a:endParaRPr lang="en-US" b="0">
              <a:latin typeface="Calibri"/>
            </a:endParaRPr>
          </a:p>
          <a:p>
            <a:endParaRPr lang="en-US" b="0">
              <a:latin typeface="Calibri"/>
            </a:endParaRPr>
          </a:p>
          <a:p>
            <a:endParaRPr lang="en-US" b="0">
              <a:latin typeface="Calibri"/>
            </a:endParaRPr>
          </a:p>
          <a:p>
            <a:r>
              <a:rPr lang="en-US" b="0">
                <a:latin typeface="Calibri"/>
              </a:rPr>
              <a:t>(From Martin Braine)</a:t>
            </a:r>
          </a:p>
          <a:p>
            <a:endParaRPr lang="en-US" b="0">
              <a:latin typeface="Calibri"/>
            </a:endParaRPr>
          </a:p>
          <a:p>
            <a:r>
              <a:rPr lang="en-US" b="0">
                <a:latin typeface="Calibri"/>
              </a:rPr>
              <a:t>Child: Want other one spoon, Daddy.</a:t>
            </a:r>
          </a:p>
          <a:p>
            <a:r>
              <a:rPr lang="en-US" b="0">
                <a:latin typeface="Calibri"/>
              </a:rPr>
              <a:t>Father: You mean, you want the other spoon.</a:t>
            </a:r>
          </a:p>
          <a:p>
            <a:r>
              <a:rPr lang="en-US" b="0">
                <a:latin typeface="Calibri"/>
              </a:rPr>
              <a:t>Child: Yes, I want other one spoon, please Daddy.</a:t>
            </a:r>
          </a:p>
          <a:p>
            <a:r>
              <a:rPr lang="en-US" b="0">
                <a:latin typeface="Calibri"/>
              </a:rPr>
              <a:t>Father: Can you say “the other spoon”?</a:t>
            </a:r>
          </a:p>
          <a:p>
            <a:r>
              <a:rPr lang="en-US" b="0">
                <a:latin typeface="Calibri"/>
              </a:rPr>
              <a:t>Child: Other…one…spoon.</a:t>
            </a:r>
          </a:p>
          <a:p>
            <a:r>
              <a:rPr lang="en-US" b="0">
                <a:latin typeface="Calibri"/>
              </a:rPr>
              <a:t>Father: Say “other”.</a:t>
            </a:r>
          </a:p>
          <a:p>
            <a:r>
              <a:rPr lang="en-US" b="0">
                <a:latin typeface="Calibri"/>
              </a:rPr>
              <a:t>Child: Other.</a:t>
            </a:r>
          </a:p>
          <a:p>
            <a:r>
              <a:rPr lang="en-US" b="0">
                <a:latin typeface="Calibri"/>
              </a:rPr>
              <a:t>Father: “Spoon.”</a:t>
            </a:r>
          </a:p>
          <a:p>
            <a:r>
              <a:rPr lang="en-US" b="0">
                <a:latin typeface="Calibri"/>
              </a:rPr>
              <a:t>Child: Spoon.</a:t>
            </a:r>
          </a:p>
          <a:p>
            <a:r>
              <a:rPr lang="en-US" b="0">
                <a:latin typeface="Calibri"/>
              </a:rPr>
              <a:t>Father: “Other spoon.”</a:t>
            </a:r>
          </a:p>
          <a:p>
            <a:r>
              <a:rPr lang="en-US" b="0">
                <a:latin typeface="Calibri"/>
              </a:rPr>
              <a:t>Child: Other…spoon.  Now give me other one spoon?</a:t>
            </a:r>
          </a:p>
        </p:txBody>
      </p:sp>
      <p:pic>
        <p:nvPicPr>
          <p:cNvPr id="173059" name="Picture 7"/>
          <p:cNvPicPr>
            <a:picLocks noChangeAspect="1" noChangeArrowheads="1"/>
          </p:cNvPicPr>
          <p:nvPr/>
        </p:nvPicPr>
        <p:blipFill>
          <a:blip r:embed="rId3"/>
          <a:srcRect/>
          <a:stretch>
            <a:fillRect/>
          </a:stretch>
        </p:blipFill>
        <p:spPr bwMode="auto">
          <a:xfrm>
            <a:off x="7010400" y="3886200"/>
            <a:ext cx="1774825" cy="2312988"/>
          </a:xfrm>
          <a:prstGeom prst="rect">
            <a:avLst/>
          </a:prstGeom>
          <a:noFill/>
          <a:ln w="9525">
            <a:noFill/>
            <a:miter lim="800000"/>
            <a:headEnd/>
            <a:tailEnd/>
          </a:ln>
        </p:spPr>
      </p:pic>
      <p:sp>
        <p:nvSpPr>
          <p:cNvPr id="173060" name="Title 1"/>
          <p:cNvSpPr>
            <a:spLocks noGrp="1"/>
          </p:cNvSpPr>
          <p:nvPr>
            <p:ph type="title" idx="4294967295"/>
          </p:nvPr>
        </p:nvSpPr>
        <p:spPr>
          <a:xfrm>
            <a:off x="685800" y="152400"/>
            <a:ext cx="7772400" cy="1143000"/>
          </a:xfrm>
        </p:spPr>
        <p:txBody>
          <a:bodyPr/>
          <a:lstStyle/>
          <a:p>
            <a:pPr eaLnBrk="1" hangingPunct="1"/>
            <a:r>
              <a:rPr lang="en-US" sz="3200" smtClean="0"/>
              <a:t>How do we know they’re not only imitating </a:t>
            </a:r>
            <a:br>
              <a:rPr lang="en-US" sz="3200" smtClean="0"/>
            </a:br>
            <a:r>
              <a:rPr lang="en-US" sz="3200" smtClean="0"/>
              <a:t>or being taught?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idx="4294967295"/>
          </p:nvPr>
        </p:nvSpPr>
        <p:spPr>
          <a:xfrm>
            <a:off x="685800" y="152400"/>
            <a:ext cx="7772400" cy="1143000"/>
          </a:xfrm>
        </p:spPr>
        <p:txBody>
          <a:bodyPr/>
          <a:lstStyle/>
          <a:p>
            <a:pPr eaLnBrk="1" hangingPunct="1"/>
            <a:r>
              <a:rPr lang="en-US" sz="3200" smtClean="0"/>
              <a:t>How do we know they’re not only imitating </a:t>
            </a:r>
            <a:br>
              <a:rPr lang="en-US" sz="3200" smtClean="0"/>
            </a:br>
            <a:r>
              <a:rPr lang="en-US" sz="3200" smtClean="0"/>
              <a:t>or being taught?</a:t>
            </a:r>
          </a:p>
        </p:txBody>
      </p:sp>
      <p:sp>
        <p:nvSpPr>
          <p:cNvPr id="177155" name="Content Placeholder 2"/>
          <p:cNvSpPr>
            <a:spLocks noGrp="1"/>
          </p:cNvSpPr>
          <p:nvPr>
            <p:ph idx="4294967295"/>
          </p:nvPr>
        </p:nvSpPr>
        <p:spPr>
          <a:xfrm>
            <a:off x="381000" y="2057400"/>
            <a:ext cx="8610600" cy="3581400"/>
          </a:xfrm>
        </p:spPr>
        <p:txBody>
          <a:bodyPr/>
          <a:lstStyle/>
          <a:p>
            <a:pPr eaLnBrk="1" hangingPunct="1">
              <a:buFontTx/>
              <a:buNone/>
            </a:pPr>
            <a:r>
              <a:rPr lang="en-US" sz="2400" smtClean="0"/>
              <a:t>It’s also unlikely children learn by being explicitly taught.  This is because once we go beyond the most superficial things (like “cat” is a furry, purring pet), most of our knowledge is subconscious. </a:t>
            </a:r>
            <a:r>
              <a:rPr lang="en-US" sz="2400" smtClean="0">
                <a:solidFill>
                  <a:srgbClr val="0B1FFF"/>
                </a:solidFill>
              </a:rPr>
              <a:t>We know it – but we don’t know </a:t>
            </a:r>
            <a:r>
              <a:rPr lang="en-US" sz="2400" i="1" smtClean="0">
                <a:solidFill>
                  <a:srgbClr val="0B1FFF"/>
                </a:solidFill>
              </a:rPr>
              <a:t>how</a:t>
            </a:r>
            <a:r>
              <a:rPr lang="en-US" sz="2400" smtClean="0">
                <a:solidFill>
                  <a:srgbClr val="0B1FFF"/>
                </a:solidFill>
              </a:rPr>
              <a:t> we know it or why it’s so.</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8"/>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18435" name="Rectangle 1029"/>
          <p:cNvSpPr>
            <a:spLocks noGrp="1" noChangeArrowheads="1"/>
          </p:cNvSpPr>
          <p:nvPr>
            <p:ph type="body" idx="1"/>
          </p:nvPr>
        </p:nvSpPr>
        <p:spPr>
          <a:xfrm>
            <a:off x="0" y="1066800"/>
            <a:ext cx="9144000" cy="5105400"/>
          </a:xfrm>
          <a:noFill/>
        </p:spPr>
        <p:txBody>
          <a:bodyPr/>
          <a:lstStyle/>
          <a:p>
            <a:pPr eaLnBrk="1" hangingPunct="1">
              <a:buFontTx/>
              <a:buNone/>
            </a:pPr>
            <a:r>
              <a:rPr lang="en-US" sz="2400" dirty="0"/>
              <a:t>Teaching Assistants:</a:t>
            </a:r>
          </a:p>
          <a:p>
            <a:pPr eaLnBrk="1" hangingPunct="1">
              <a:buFontTx/>
              <a:buNone/>
            </a:pPr>
            <a:r>
              <a:rPr lang="en-US" sz="2400" b="1" dirty="0"/>
              <a:t>   Lawrence Phillips</a:t>
            </a:r>
          </a:p>
          <a:p>
            <a:pPr eaLnBrk="1" hangingPunct="1">
              <a:buFontTx/>
              <a:buNone/>
            </a:pPr>
            <a:r>
              <a:rPr lang="en-US" sz="2400" dirty="0"/>
              <a:t>   Department of Cognitive Sciences</a:t>
            </a:r>
          </a:p>
          <a:p>
            <a:pPr eaLnBrk="1" hangingPunct="1">
              <a:buFontTx/>
              <a:buNone/>
            </a:pPr>
            <a:r>
              <a:rPr lang="en-US" sz="2400" dirty="0">
                <a:solidFill>
                  <a:schemeClr val="tx2"/>
                </a:solidFill>
              </a:rPr>
              <a:t>	</a:t>
            </a:r>
            <a:r>
              <a:rPr lang="en-US" sz="2400" dirty="0" err="1">
                <a:solidFill>
                  <a:schemeClr val="tx2"/>
                </a:solidFill>
              </a:rPr>
              <a:t>lawphill@uci.edu</a:t>
            </a:r>
            <a:endParaRPr lang="en-US" sz="2400" dirty="0">
              <a:solidFill>
                <a:schemeClr val="tx2"/>
              </a:solidFill>
            </a:endParaRPr>
          </a:p>
          <a:p>
            <a:pPr eaLnBrk="1" hangingPunct="1">
              <a:buFontTx/>
              <a:buNone/>
            </a:pPr>
            <a:r>
              <a:rPr lang="en-US" sz="2400" dirty="0"/>
              <a:t>	 Office Hours: 	</a:t>
            </a:r>
            <a:r>
              <a:rPr lang="en-US" sz="2400" dirty="0" smtClean="0"/>
              <a:t>M &amp; T 11am </a:t>
            </a:r>
            <a:r>
              <a:rPr lang="en-US" sz="2400" dirty="0"/>
              <a:t>– </a:t>
            </a:r>
            <a:r>
              <a:rPr lang="en-US" sz="2400" dirty="0" smtClean="0"/>
              <a:t>12:30pm</a:t>
            </a:r>
            <a:endParaRPr lang="en-US" sz="2400" dirty="0"/>
          </a:p>
          <a:p>
            <a:pPr eaLnBrk="1" hangingPunct="1">
              <a:buFontTx/>
              <a:buNone/>
            </a:pPr>
            <a:r>
              <a:rPr lang="en-US" sz="2400" dirty="0"/>
              <a:t>   	  Location:		</a:t>
            </a:r>
            <a:r>
              <a:rPr lang="en-US" sz="2400" dirty="0" smtClean="0"/>
              <a:t>SBSG 2221</a:t>
            </a:r>
            <a:endParaRPr lang="en-US" sz="2400" dirty="0"/>
          </a:p>
          <a:p>
            <a:pPr eaLnBrk="1" hangingPunct="1">
              <a:buFontTx/>
              <a:buNone/>
            </a:pPr>
            <a:endParaRPr lang="en-US" sz="2400" dirty="0"/>
          </a:p>
          <a:p>
            <a:pPr eaLnBrk="1" hangingPunct="1">
              <a:buFontTx/>
              <a:buNone/>
            </a:pPr>
            <a:r>
              <a:rPr lang="en-US" sz="2400" dirty="0"/>
              <a:t>   </a:t>
            </a:r>
            <a:r>
              <a:rPr lang="en-US" sz="2400" b="1" dirty="0"/>
              <a:t>Nicole Winter</a:t>
            </a:r>
          </a:p>
          <a:p>
            <a:pPr eaLnBrk="1" hangingPunct="1">
              <a:buFontTx/>
              <a:buNone/>
            </a:pPr>
            <a:r>
              <a:rPr lang="en-US" sz="2400" dirty="0"/>
              <a:t>   Department of Cognitive Sciences</a:t>
            </a:r>
          </a:p>
          <a:p>
            <a:pPr eaLnBrk="1" hangingPunct="1">
              <a:buFontTx/>
              <a:buNone/>
            </a:pPr>
            <a:r>
              <a:rPr lang="en-US" sz="2400" dirty="0">
                <a:solidFill>
                  <a:schemeClr val="tx2"/>
                </a:solidFill>
              </a:rPr>
              <a:t> 	</a:t>
            </a:r>
            <a:r>
              <a:rPr lang="en-US" sz="2400" dirty="0" err="1">
                <a:solidFill>
                  <a:schemeClr val="tx2"/>
                </a:solidFill>
              </a:rPr>
              <a:t>wintera@uci.edu</a:t>
            </a:r>
            <a:r>
              <a:rPr lang="en-US" sz="2400" dirty="0">
                <a:solidFill>
                  <a:schemeClr val="tx2"/>
                </a:solidFill>
              </a:rPr>
              <a:t>  </a:t>
            </a:r>
          </a:p>
          <a:p>
            <a:pPr eaLnBrk="1" hangingPunct="1">
              <a:buFontTx/>
              <a:buNone/>
            </a:pPr>
            <a:r>
              <a:rPr lang="en-US" sz="2400" dirty="0"/>
              <a:t>	 Office Hours: 	</a:t>
            </a:r>
            <a:r>
              <a:rPr lang="en-US" sz="2400" dirty="0" smtClean="0"/>
              <a:t>W 10am </a:t>
            </a:r>
            <a:r>
              <a:rPr lang="en-US" sz="2400" dirty="0"/>
              <a:t>– </a:t>
            </a:r>
            <a:r>
              <a:rPr lang="en-US" sz="2400" dirty="0" smtClean="0"/>
              <a:t>11:30am</a:t>
            </a:r>
          </a:p>
          <a:p>
            <a:pPr eaLnBrk="1" hangingPunct="1">
              <a:buFontTx/>
              <a:buNone/>
            </a:pPr>
            <a:r>
              <a:rPr lang="en-US" sz="2400" dirty="0"/>
              <a:t>	</a:t>
            </a:r>
            <a:r>
              <a:rPr lang="en-US" sz="2400" dirty="0" smtClean="0"/>
              <a:t>			</a:t>
            </a:r>
            <a:r>
              <a:rPr lang="en-US" sz="2400" dirty="0" err="1" smtClean="0"/>
              <a:t>Th</a:t>
            </a:r>
            <a:r>
              <a:rPr lang="en-US" sz="2400" dirty="0" smtClean="0"/>
              <a:t> 2:30pm – 4pm</a:t>
            </a:r>
            <a:endParaRPr lang="en-US" sz="2400" dirty="0"/>
          </a:p>
          <a:p>
            <a:pPr eaLnBrk="1" hangingPunct="1">
              <a:buFontTx/>
              <a:buNone/>
            </a:pPr>
            <a:r>
              <a:rPr lang="en-US" sz="2400" dirty="0"/>
              <a:t>   	  Location:		</a:t>
            </a:r>
            <a:r>
              <a:rPr lang="en-US" sz="2400" dirty="0" smtClean="0"/>
              <a:t>SSL 334C</a:t>
            </a:r>
            <a:endParaRPr lang="en-US" sz="2400" dirty="0"/>
          </a:p>
          <a:p>
            <a:pPr eaLnBrk="1" hangingPunct="1">
              <a:buFontTx/>
              <a:buNone/>
            </a:pPr>
            <a:endParaRPr lang="en-US" sz="2400" dirty="0">
              <a:solidFill>
                <a:schemeClr val="tx2"/>
              </a:solidFill>
            </a:endParaRPr>
          </a:p>
        </p:txBody>
      </p:sp>
      <p:pic>
        <p:nvPicPr>
          <p:cNvPr id="18436" name="Picture 1030"/>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5943600" y="1371600"/>
            <a:ext cx="1797050" cy="2449261"/>
          </a:xfrm>
          <a:prstGeom prst="rect">
            <a:avLst/>
          </a:prstGeom>
        </p:spPr>
      </p:pic>
      <p:pic>
        <p:nvPicPr>
          <p:cNvPr id="7" name="Picture 6"/>
          <p:cNvPicPr>
            <a:picLocks noChangeAspect="1"/>
          </p:cNvPicPr>
          <p:nvPr/>
        </p:nvPicPr>
        <p:blipFill>
          <a:blip r:embed="rId5"/>
          <a:stretch>
            <a:fillRect/>
          </a:stretch>
        </p:blipFill>
        <p:spPr>
          <a:xfrm>
            <a:off x="5943600" y="4343400"/>
            <a:ext cx="1968500" cy="222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1143000"/>
          </a:xfrm>
        </p:spPr>
        <p:txBody>
          <a:bodyPr/>
          <a:lstStyle/>
          <a:p>
            <a:pPr eaLnBrk="1" hangingPunct="1"/>
            <a:r>
              <a:rPr lang="en-US" sz="3200"/>
              <a:t>Knowledge of Language &amp; </a:t>
            </a:r>
            <a:br>
              <a:rPr lang="en-US" sz="3200"/>
            </a:br>
            <a:r>
              <a:rPr lang="en-US" sz="3200"/>
              <a:t>Hidden Rules</a:t>
            </a:r>
          </a:p>
        </p:txBody>
      </p:sp>
      <p:sp>
        <p:nvSpPr>
          <p:cNvPr id="63491" name="Rectangle 3"/>
          <p:cNvSpPr>
            <a:spLocks noGrp="1" noChangeArrowheads="1"/>
          </p:cNvSpPr>
          <p:nvPr>
            <p:ph type="body" idx="1"/>
          </p:nvPr>
        </p:nvSpPr>
        <p:spPr>
          <a:xfrm>
            <a:off x="0" y="1143000"/>
            <a:ext cx="9144000" cy="3276600"/>
          </a:xfrm>
        </p:spPr>
        <p:txBody>
          <a:bodyPr/>
          <a:lstStyle/>
          <a:p>
            <a:pPr eaLnBrk="1" hangingPunct="1">
              <a:lnSpc>
                <a:spcPct val="90000"/>
              </a:lnSpc>
              <a:buFontTx/>
              <a:buNone/>
            </a:pPr>
            <a:r>
              <a:rPr lang="en-US" sz="2400" smtClean="0"/>
              <a:t>Some examples from language: </a:t>
            </a:r>
          </a:p>
          <a:p>
            <a:pPr eaLnBrk="1" hangingPunct="1">
              <a:lnSpc>
                <a:spcPct val="90000"/>
              </a:lnSpc>
              <a:buFontTx/>
              <a:buNone/>
            </a:pPr>
            <a:endParaRPr lang="en-US" sz="2400" smtClean="0"/>
          </a:p>
          <a:p>
            <a:pPr eaLnBrk="1" hangingPunct="1">
              <a:lnSpc>
                <a:spcPct val="90000"/>
              </a:lnSpc>
              <a:buFontTx/>
              <a:buNone/>
            </a:pPr>
            <a:r>
              <a:rPr lang="en-US" sz="2400" smtClean="0"/>
              <a:t>You know that…</a:t>
            </a:r>
          </a:p>
          <a:p>
            <a:pPr eaLnBrk="1" hangingPunct="1">
              <a:buFontTx/>
              <a:buNone/>
            </a:pPr>
            <a:endParaRPr lang="en-US" sz="2400" smtClean="0"/>
          </a:p>
          <a:p>
            <a:pPr eaLnBrk="1" hangingPunct="1">
              <a:buFontTx/>
              <a:buNone/>
            </a:pPr>
            <a:endParaRPr lang="en-US" sz="2400" smtClean="0"/>
          </a:p>
          <a:p>
            <a:pPr eaLnBrk="1" hangingPunct="1">
              <a:buFontTx/>
              <a:buNone/>
            </a:pPr>
            <a:r>
              <a:rPr lang="en-US" sz="2400" smtClean="0"/>
              <a:t>	…</a:t>
            </a:r>
            <a:r>
              <a:rPr lang="en-US" sz="2400" i="1" smtClean="0">
                <a:solidFill>
                  <a:schemeClr val="tx2"/>
                </a:solidFill>
              </a:rPr>
              <a:t>strop</a:t>
            </a:r>
            <a:r>
              <a:rPr lang="en-US" sz="2400" smtClean="0"/>
              <a:t> is a possible word of English, while </a:t>
            </a:r>
            <a:r>
              <a:rPr lang="en-US" sz="2400" i="1" smtClean="0">
                <a:solidFill>
                  <a:schemeClr val="tx2"/>
                </a:solidFill>
              </a:rPr>
              <a:t>stvop</a:t>
            </a:r>
            <a:r>
              <a:rPr lang="en-US" sz="2400" smtClean="0"/>
              <a:t> isn’t.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body" idx="1"/>
          </p:nvPr>
        </p:nvSpPr>
        <p:spPr>
          <a:xfrm>
            <a:off x="0" y="1143000"/>
            <a:ext cx="9144000" cy="5410200"/>
          </a:xfrm>
          <a:noFill/>
        </p:spPr>
        <p:txBody>
          <a:bodyPr/>
          <a:lstStyle/>
          <a:p>
            <a:pPr eaLnBrk="1" hangingPunct="1">
              <a:lnSpc>
                <a:spcPct val="90000"/>
              </a:lnSpc>
              <a:buFontTx/>
              <a:buNone/>
            </a:pPr>
            <a:r>
              <a:rPr lang="en-US" sz="2400"/>
              <a:t>Some examples from language: </a:t>
            </a:r>
          </a:p>
          <a:p>
            <a:pPr eaLnBrk="1" hangingPunct="1">
              <a:lnSpc>
                <a:spcPct val="90000"/>
              </a:lnSpc>
              <a:buFontTx/>
              <a:buNone/>
            </a:pPr>
            <a:endParaRPr lang="en-US" sz="2400"/>
          </a:p>
          <a:p>
            <a:pPr eaLnBrk="1" hangingPunct="1">
              <a:lnSpc>
                <a:spcPct val="90000"/>
              </a:lnSpc>
              <a:buFontTx/>
              <a:buNone/>
            </a:pPr>
            <a:r>
              <a:rPr lang="en-US" sz="2400"/>
              <a:t>You know that…</a:t>
            </a:r>
          </a:p>
          <a:p>
            <a:pPr eaLnBrk="1" hangingPunct="1">
              <a:lnSpc>
                <a:spcPct val="90000"/>
              </a:lnSpc>
              <a:buFontTx/>
              <a:buNone/>
            </a:pPr>
            <a:r>
              <a:rPr lang="en-US" sz="2400"/>
              <a:t>	</a:t>
            </a:r>
          </a:p>
          <a:p>
            <a:pPr eaLnBrk="1" hangingPunct="1">
              <a:lnSpc>
                <a:spcPct val="90000"/>
              </a:lnSpc>
              <a:buFontTx/>
              <a:buNone/>
            </a:pPr>
            <a:r>
              <a:rPr lang="en-US" sz="2400"/>
              <a:t>	…to ask about “Jack” in the sentence </a:t>
            </a:r>
          </a:p>
          <a:p>
            <a:pPr eaLnBrk="1" hangingPunct="1">
              <a:lnSpc>
                <a:spcPct val="90000"/>
              </a:lnSpc>
              <a:buFontTx/>
              <a:buNone/>
            </a:pPr>
            <a:r>
              <a:rPr lang="en-US" sz="2400"/>
              <a:t>	“</a:t>
            </a:r>
            <a:r>
              <a:rPr lang="en-US" sz="2400">
                <a:solidFill>
                  <a:srgbClr val="B3129A"/>
                </a:solidFill>
              </a:rPr>
              <a:t>You think that Jack did it</a:t>
            </a:r>
            <a:r>
              <a:rPr lang="en-US" sz="2400"/>
              <a:t>”, </a:t>
            </a:r>
          </a:p>
          <a:p>
            <a:pPr eaLnBrk="1" hangingPunct="1">
              <a:lnSpc>
                <a:spcPct val="90000"/>
              </a:lnSpc>
              <a:buFontTx/>
              <a:buNone/>
            </a:pPr>
            <a:r>
              <a:rPr lang="en-US" sz="2400"/>
              <a:t>	you can’t ask it this way:</a:t>
            </a:r>
          </a:p>
          <a:p>
            <a:pPr eaLnBrk="1" hangingPunct="1">
              <a:lnSpc>
                <a:spcPct val="90000"/>
              </a:lnSpc>
              <a:buFontTx/>
              <a:buNone/>
            </a:pPr>
            <a:endParaRPr lang="en-US" sz="2400"/>
          </a:p>
          <a:p>
            <a:pPr eaLnBrk="1" hangingPunct="1">
              <a:lnSpc>
                <a:spcPct val="90000"/>
              </a:lnSpc>
              <a:buFontTx/>
              <a:buNone/>
            </a:pPr>
            <a:r>
              <a:rPr lang="en-US" sz="2400"/>
              <a:t>	“</a:t>
            </a:r>
            <a:r>
              <a:rPr lang="en-US" sz="2400">
                <a:solidFill>
                  <a:schemeClr val="tx2"/>
                </a:solidFill>
              </a:rPr>
              <a:t>Who do you think that did it</a:t>
            </a:r>
            <a:r>
              <a:rPr lang="en-US" sz="2400"/>
              <a:t>?”</a:t>
            </a:r>
          </a:p>
          <a:p>
            <a:pPr eaLnBrk="1" hangingPunct="1">
              <a:lnSpc>
                <a:spcPct val="90000"/>
              </a:lnSpc>
              <a:buFontTx/>
              <a:buNone/>
            </a:pPr>
            <a:endParaRPr lang="en-US" sz="2400"/>
          </a:p>
          <a:p>
            <a:pPr eaLnBrk="1" hangingPunct="1">
              <a:lnSpc>
                <a:spcPct val="90000"/>
              </a:lnSpc>
              <a:buFontTx/>
              <a:buNone/>
            </a:pPr>
            <a:r>
              <a:rPr lang="en-US" sz="2400"/>
              <a:t>	</a:t>
            </a:r>
          </a:p>
          <a:p>
            <a:pPr eaLnBrk="1" hangingPunct="1">
              <a:lnSpc>
                <a:spcPct val="90000"/>
              </a:lnSpc>
              <a:buFontTx/>
              <a:buNone/>
            </a:pPr>
            <a:r>
              <a:rPr lang="en-US" sz="2400"/>
              <a:t>	(Instead: “Who do you think did it?”)</a:t>
            </a:r>
          </a:p>
          <a:p>
            <a:pPr eaLnBrk="1" hangingPunct="1">
              <a:lnSpc>
                <a:spcPct val="90000"/>
              </a:lnSpc>
              <a:buFontTx/>
              <a:buNone/>
            </a:pPr>
            <a:endParaRPr lang="en-US" sz="2400"/>
          </a:p>
        </p:txBody>
      </p:sp>
      <p:sp>
        <p:nvSpPr>
          <p:cNvPr id="5" name="Rectangle 2"/>
          <p:cNvSpPr txBox="1">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defRPr/>
            </a:pPr>
            <a:r>
              <a:rPr lang="en-US" sz="3200" b="0" kern="0" dirty="0">
                <a:solidFill>
                  <a:schemeClr val="tx2"/>
                </a:solidFill>
                <a:latin typeface="Calibri"/>
                <a:ea typeface="+mj-ea"/>
                <a:cs typeface="+mj-cs"/>
              </a:rPr>
              <a:t>Knowledge of Language &amp; </a:t>
            </a:r>
            <a:br>
              <a:rPr lang="en-US" sz="3200" b="0" kern="0" dirty="0">
                <a:solidFill>
                  <a:schemeClr val="tx2"/>
                </a:solidFill>
                <a:latin typeface="Calibri"/>
                <a:ea typeface="+mj-ea"/>
                <a:cs typeface="+mj-cs"/>
              </a:rPr>
            </a:br>
            <a:r>
              <a:rPr lang="en-US" sz="3200" b="0" kern="0" dirty="0">
                <a:solidFill>
                  <a:schemeClr val="tx2"/>
                </a:solidFill>
                <a:latin typeface="Calibri"/>
                <a:ea typeface="+mj-ea"/>
                <a:cs typeface="+mj-cs"/>
              </a:rPr>
              <a:t>Hidden Rules</a:t>
            </a:r>
          </a:p>
        </p:txBody>
      </p:sp>
      <p:pic>
        <p:nvPicPr>
          <p:cNvPr id="65540" name="Picture 3"/>
          <p:cNvPicPr>
            <a:picLocks noChangeAspect="1"/>
          </p:cNvPicPr>
          <p:nvPr/>
        </p:nvPicPr>
        <p:blipFill>
          <a:blip r:embed="rId3"/>
          <a:srcRect/>
          <a:stretch>
            <a:fillRect/>
          </a:stretch>
        </p:blipFill>
        <p:spPr bwMode="auto">
          <a:xfrm>
            <a:off x="4648200" y="4191000"/>
            <a:ext cx="808038" cy="800100"/>
          </a:xfrm>
          <a:prstGeom prst="rect">
            <a:avLst/>
          </a:prstGeom>
          <a:noFill/>
          <a:ln w="9525">
            <a:noFill/>
            <a:miter lim="800000"/>
            <a:headEnd/>
            <a:tailEnd/>
          </a:ln>
        </p:spPr>
      </p:pic>
      <p:pic>
        <p:nvPicPr>
          <p:cNvPr id="65541" name="Picture 5"/>
          <p:cNvPicPr>
            <a:picLocks noChangeAspect="1"/>
          </p:cNvPicPr>
          <p:nvPr/>
        </p:nvPicPr>
        <p:blipFill>
          <a:blip r:embed="rId4"/>
          <a:srcRect/>
          <a:stretch>
            <a:fillRect/>
          </a:stretch>
        </p:blipFill>
        <p:spPr bwMode="auto">
          <a:xfrm>
            <a:off x="5410200" y="5486400"/>
            <a:ext cx="1187450" cy="7937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body" idx="1"/>
          </p:nvPr>
        </p:nvSpPr>
        <p:spPr>
          <a:xfrm>
            <a:off x="0" y="1143000"/>
            <a:ext cx="9144000" cy="5410200"/>
          </a:xfrm>
          <a:noFill/>
        </p:spPr>
        <p:txBody>
          <a:bodyPr/>
          <a:lstStyle/>
          <a:p>
            <a:pPr eaLnBrk="1" hangingPunct="1">
              <a:lnSpc>
                <a:spcPct val="90000"/>
              </a:lnSpc>
              <a:buFontTx/>
              <a:buNone/>
            </a:pPr>
            <a:r>
              <a:rPr lang="en-US" sz="2400"/>
              <a:t>Some examples from language: </a:t>
            </a:r>
          </a:p>
          <a:p>
            <a:pPr eaLnBrk="1" hangingPunct="1">
              <a:lnSpc>
                <a:spcPct val="90000"/>
              </a:lnSpc>
              <a:buFontTx/>
              <a:buNone/>
            </a:pPr>
            <a:endParaRPr lang="en-US" sz="2400"/>
          </a:p>
          <a:p>
            <a:pPr eaLnBrk="1" hangingPunct="1">
              <a:lnSpc>
                <a:spcPct val="90000"/>
              </a:lnSpc>
              <a:buFontTx/>
              <a:buNone/>
            </a:pPr>
            <a:r>
              <a:rPr lang="en-US" sz="2400"/>
              <a:t>You know that…</a:t>
            </a:r>
            <a:endParaRPr lang="en-US" sz="2000"/>
          </a:p>
          <a:p>
            <a:pPr eaLnBrk="1" hangingPunct="1">
              <a:lnSpc>
                <a:spcPct val="90000"/>
              </a:lnSpc>
              <a:buFontTx/>
              <a:buNone/>
            </a:pPr>
            <a:r>
              <a:rPr lang="en-US" sz="2000"/>
              <a:t>	</a:t>
            </a:r>
          </a:p>
          <a:p>
            <a:pPr eaLnBrk="1" hangingPunct="1">
              <a:lnSpc>
                <a:spcPct val="90000"/>
              </a:lnSpc>
              <a:buFontTx/>
              <a:buNone/>
            </a:pPr>
            <a:r>
              <a:rPr lang="en-US" sz="2400"/>
              <a:t>	…In “</a:t>
            </a:r>
            <a:r>
              <a:rPr lang="en-US" sz="2400">
                <a:solidFill>
                  <a:schemeClr val="tx2"/>
                </a:solidFill>
              </a:rPr>
              <a:t>She </a:t>
            </a:r>
            <a:r>
              <a:rPr lang="en-US" sz="2400"/>
              <a:t>ate the peach while</a:t>
            </a:r>
            <a:r>
              <a:rPr lang="en-US" sz="2400">
                <a:solidFill>
                  <a:schemeClr val="tx2"/>
                </a:solidFill>
              </a:rPr>
              <a:t> Sarah </a:t>
            </a:r>
            <a:r>
              <a:rPr lang="en-US" sz="2400"/>
              <a:t>was reading”, </a:t>
            </a:r>
            <a:r>
              <a:rPr lang="en-US" sz="2400" i="1">
                <a:solidFill>
                  <a:schemeClr val="folHlink"/>
                </a:solidFill>
              </a:rPr>
              <a:t>she</a:t>
            </a:r>
            <a:r>
              <a:rPr lang="en-US" sz="2400">
                <a:solidFill>
                  <a:schemeClr val="folHlink"/>
                </a:solidFill>
              </a:rPr>
              <a:t> </a:t>
            </a:r>
            <a:r>
              <a:rPr lang="en-US" sz="2400">
                <a:solidFill>
                  <a:schemeClr val="folHlink"/>
                </a:solidFill>
                <a:sym typeface="Symbol" pitchFamily="-65" charset="2"/>
              </a:rPr>
              <a:t></a:t>
            </a:r>
            <a:r>
              <a:rPr lang="en-US" sz="2400" i="1">
                <a:solidFill>
                  <a:schemeClr val="folHlink"/>
                </a:solidFill>
                <a:sym typeface="Symbol" pitchFamily="-65" charset="2"/>
              </a:rPr>
              <a:t>Sarah</a:t>
            </a:r>
            <a:endParaRPr lang="en-US" sz="2400">
              <a:sym typeface="Symbol" pitchFamily="-65" charset="2"/>
            </a:endParaRPr>
          </a:p>
          <a:p>
            <a:pPr eaLnBrk="1" hangingPunct="1">
              <a:lnSpc>
                <a:spcPct val="90000"/>
              </a:lnSpc>
              <a:buFontTx/>
              <a:buNone/>
            </a:pPr>
            <a:endParaRPr lang="en-US" sz="2400">
              <a:sym typeface="Symbol" pitchFamily="-65" charset="2"/>
            </a:endParaRPr>
          </a:p>
          <a:p>
            <a:pPr eaLnBrk="1" hangingPunct="1">
              <a:lnSpc>
                <a:spcPct val="90000"/>
              </a:lnSpc>
              <a:buFontTx/>
              <a:buNone/>
            </a:pPr>
            <a:r>
              <a:rPr lang="en-US" sz="2400">
                <a:sym typeface="Symbol" pitchFamily="-65" charset="2"/>
              </a:rPr>
              <a:t>	but </a:t>
            </a:r>
            <a:r>
              <a:rPr lang="en-US" sz="2400" i="1">
                <a:solidFill>
                  <a:schemeClr val="tx2"/>
                </a:solidFill>
                <a:sym typeface="Symbol" pitchFamily="-65" charset="2"/>
              </a:rPr>
              <a:t>she</a:t>
            </a:r>
            <a:r>
              <a:rPr lang="en-US" sz="2400">
                <a:sym typeface="Symbol" pitchFamily="-65" charset="2"/>
              </a:rPr>
              <a:t> can be </a:t>
            </a:r>
            <a:r>
              <a:rPr lang="en-US" sz="2400" i="1">
                <a:solidFill>
                  <a:schemeClr val="tx2"/>
                </a:solidFill>
                <a:sym typeface="Symbol" pitchFamily="-65" charset="2"/>
              </a:rPr>
              <a:t>Sarah</a:t>
            </a:r>
            <a:r>
              <a:rPr lang="en-US" sz="2400" i="1">
                <a:sym typeface="Symbol" pitchFamily="-65" charset="2"/>
              </a:rPr>
              <a:t> </a:t>
            </a:r>
            <a:r>
              <a:rPr lang="en-US" sz="2400">
                <a:sym typeface="Symbol" pitchFamily="-65" charset="2"/>
              </a:rPr>
              <a:t>in all of these:</a:t>
            </a:r>
          </a:p>
          <a:p>
            <a:pPr eaLnBrk="1" hangingPunct="1">
              <a:lnSpc>
                <a:spcPct val="90000"/>
              </a:lnSpc>
              <a:buFontTx/>
              <a:buNone/>
            </a:pPr>
            <a:endParaRPr lang="en-US" sz="2400">
              <a:sym typeface="Symbol" pitchFamily="-65" charset="2"/>
            </a:endParaRPr>
          </a:p>
          <a:p>
            <a:pPr eaLnBrk="1" hangingPunct="1">
              <a:lnSpc>
                <a:spcPct val="90000"/>
              </a:lnSpc>
              <a:buFontTx/>
              <a:buNone/>
            </a:pPr>
            <a:r>
              <a:rPr lang="en-US" sz="2400">
                <a:sym typeface="Symbol" pitchFamily="-65" charset="2"/>
              </a:rPr>
              <a:t>	</a:t>
            </a:r>
            <a:r>
              <a:rPr lang="en-US" sz="2400">
                <a:solidFill>
                  <a:schemeClr val="tx2"/>
                </a:solidFill>
                <a:sym typeface="Symbol" pitchFamily="-65" charset="2"/>
              </a:rPr>
              <a:t>Sarah</a:t>
            </a:r>
            <a:r>
              <a:rPr lang="en-US" sz="2400">
                <a:sym typeface="Symbol" pitchFamily="-65" charset="2"/>
              </a:rPr>
              <a:t> ate the peach while </a:t>
            </a:r>
            <a:r>
              <a:rPr lang="en-US" sz="2400">
                <a:solidFill>
                  <a:schemeClr val="tx2"/>
                </a:solidFill>
                <a:sym typeface="Symbol" pitchFamily="-65" charset="2"/>
              </a:rPr>
              <a:t>she</a:t>
            </a:r>
            <a:r>
              <a:rPr lang="en-US" sz="2400">
                <a:sym typeface="Symbol" pitchFamily="-65" charset="2"/>
              </a:rPr>
              <a:t> was reading.</a:t>
            </a:r>
          </a:p>
          <a:p>
            <a:pPr eaLnBrk="1" hangingPunct="1">
              <a:lnSpc>
                <a:spcPct val="90000"/>
              </a:lnSpc>
              <a:buFontTx/>
              <a:buNone/>
            </a:pPr>
            <a:r>
              <a:rPr lang="en-US" sz="2400">
                <a:sym typeface="Symbol" pitchFamily="-65" charset="2"/>
              </a:rPr>
              <a:t>	While </a:t>
            </a:r>
            <a:r>
              <a:rPr lang="en-US" sz="2400">
                <a:solidFill>
                  <a:schemeClr val="tx2"/>
                </a:solidFill>
                <a:sym typeface="Symbol" pitchFamily="-65" charset="2"/>
              </a:rPr>
              <a:t>she</a:t>
            </a:r>
            <a:r>
              <a:rPr lang="en-US" sz="2400">
                <a:sym typeface="Symbol" pitchFamily="-65" charset="2"/>
              </a:rPr>
              <a:t> was reading, </a:t>
            </a:r>
            <a:r>
              <a:rPr lang="en-US" sz="2400">
                <a:solidFill>
                  <a:schemeClr val="tx2"/>
                </a:solidFill>
                <a:sym typeface="Symbol" pitchFamily="-65" charset="2"/>
              </a:rPr>
              <a:t>Sarah </a:t>
            </a:r>
            <a:r>
              <a:rPr lang="en-US" sz="2400">
                <a:sym typeface="Symbol" pitchFamily="-65" charset="2"/>
              </a:rPr>
              <a:t>ate the peach.</a:t>
            </a:r>
          </a:p>
          <a:p>
            <a:pPr eaLnBrk="1" hangingPunct="1">
              <a:lnSpc>
                <a:spcPct val="90000"/>
              </a:lnSpc>
              <a:buFontTx/>
              <a:buNone/>
            </a:pPr>
            <a:r>
              <a:rPr lang="en-US" sz="2400">
                <a:sym typeface="Symbol" pitchFamily="-65" charset="2"/>
              </a:rPr>
              <a:t>	While </a:t>
            </a:r>
            <a:r>
              <a:rPr lang="en-US" sz="2400">
                <a:solidFill>
                  <a:schemeClr val="tx2"/>
                </a:solidFill>
                <a:sym typeface="Symbol" pitchFamily="-65" charset="2"/>
              </a:rPr>
              <a:t>Sarah</a:t>
            </a:r>
            <a:r>
              <a:rPr lang="en-US" sz="2400">
                <a:sym typeface="Symbol" pitchFamily="-65" charset="2"/>
              </a:rPr>
              <a:t> was reading, </a:t>
            </a:r>
            <a:r>
              <a:rPr lang="en-US" sz="2400">
                <a:solidFill>
                  <a:schemeClr val="tx2"/>
                </a:solidFill>
                <a:sym typeface="Symbol" pitchFamily="-65" charset="2"/>
              </a:rPr>
              <a:t>she</a:t>
            </a:r>
            <a:r>
              <a:rPr lang="en-US" sz="2400">
                <a:sym typeface="Symbol" pitchFamily="-65" charset="2"/>
              </a:rPr>
              <a:t> ate the peach.</a:t>
            </a:r>
          </a:p>
          <a:p>
            <a:pPr eaLnBrk="1" hangingPunct="1">
              <a:lnSpc>
                <a:spcPct val="90000"/>
              </a:lnSpc>
              <a:buFontTx/>
              <a:buNone/>
            </a:pPr>
            <a:r>
              <a:rPr lang="en-US" sz="2000">
                <a:sym typeface="Symbol" pitchFamily="-65" charset="2"/>
              </a:rPr>
              <a:t>	</a:t>
            </a:r>
          </a:p>
          <a:p>
            <a:pPr eaLnBrk="1" hangingPunct="1">
              <a:lnSpc>
                <a:spcPct val="90000"/>
              </a:lnSpc>
              <a:buFontTx/>
              <a:buNone/>
            </a:pPr>
            <a:endParaRPr lang="en-US" sz="2000">
              <a:sym typeface="Symbol" pitchFamily="-65" charset="2"/>
            </a:endParaRPr>
          </a:p>
          <a:p>
            <a:pPr eaLnBrk="1" hangingPunct="1">
              <a:lnSpc>
                <a:spcPct val="90000"/>
              </a:lnSpc>
              <a:buFontTx/>
              <a:buNone/>
            </a:pPr>
            <a:r>
              <a:rPr lang="en-US" sz="2000">
                <a:sym typeface="Symbol" pitchFamily="-65" charset="2"/>
              </a:rPr>
              <a:t>	</a:t>
            </a:r>
            <a:endParaRPr lang="en-US" sz="2000"/>
          </a:p>
        </p:txBody>
      </p:sp>
      <p:pic>
        <p:nvPicPr>
          <p:cNvPr id="67587" name="Picture 6"/>
          <p:cNvPicPr>
            <a:picLocks noChangeAspect="1" noChangeArrowheads="1"/>
          </p:cNvPicPr>
          <p:nvPr/>
        </p:nvPicPr>
        <p:blipFill>
          <a:blip r:embed="rId3"/>
          <a:srcRect/>
          <a:stretch>
            <a:fillRect/>
          </a:stretch>
        </p:blipFill>
        <p:spPr bwMode="auto">
          <a:xfrm>
            <a:off x="6781800" y="3429000"/>
            <a:ext cx="2162175" cy="1522413"/>
          </a:xfrm>
          <a:prstGeom prst="rect">
            <a:avLst/>
          </a:prstGeom>
          <a:noFill/>
          <a:ln w="9525">
            <a:noFill/>
            <a:miter lim="800000"/>
            <a:headEnd/>
            <a:tailEnd/>
          </a:ln>
        </p:spPr>
      </p:pic>
      <p:sp>
        <p:nvSpPr>
          <p:cNvPr id="67588" name="Rectangle 2"/>
          <p:cNvSpPr>
            <a:spLocks noGrp="1" noChangeArrowheads="1"/>
          </p:cNvSpPr>
          <p:nvPr>
            <p:ph type="title"/>
          </p:nvPr>
        </p:nvSpPr>
        <p:spPr>
          <a:xfrm>
            <a:off x="685800" y="0"/>
            <a:ext cx="7772400" cy="1143000"/>
          </a:xfrm>
        </p:spPr>
        <p:txBody>
          <a:bodyPr/>
          <a:lstStyle/>
          <a:p>
            <a:pPr eaLnBrk="1" hangingPunct="1"/>
            <a:r>
              <a:rPr lang="en-US" sz="3200"/>
              <a:t>Knowledge of Language &amp; </a:t>
            </a:r>
            <a:br>
              <a:rPr lang="en-US" sz="3200"/>
            </a:br>
            <a:r>
              <a:rPr lang="en-US" sz="3200"/>
              <a:t>Hidden Rules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body" idx="1"/>
          </p:nvPr>
        </p:nvSpPr>
        <p:spPr>
          <a:xfrm>
            <a:off x="0" y="1143000"/>
            <a:ext cx="9144000" cy="5410200"/>
          </a:xfrm>
          <a:noFill/>
        </p:spPr>
        <p:txBody>
          <a:bodyPr/>
          <a:lstStyle/>
          <a:p>
            <a:pPr eaLnBrk="1" hangingPunct="1">
              <a:lnSpc>
                <a:spcPct val="90000"/>
              </a:lnSpc>
              <a:buFontTx/>
              <a:buNone/>
            </a:pPr>
            <a:r>
              <a:rPr lang="en-US" sz="2400"/>
              <a:t>Some examples from language: </a:t>
            </a:r>
          </a:p>
          <a:p>
            <a:pPr eaLnBrk="1" hangingPunct="1">
              <a:lnSpc>
                <a:spcPct val="90000"/>
              </a:lnSpc>
              <a:buFontTx/>
              <a:buNone/>
            </a:pPr>
            <a:endParaRPr lang="en-US" sz="2400"/>
          </a:p>
          <a:p>
            <a:pPr eaLnBrk="1" hangingPunct="1">
              <a:lnSpc>
                <a:spcPct val="90000"/>
              </a:lnSpc>
              <a:buFontTx/>
              <a:buNone/>
            </a:pPr>
            <a:r>
              <a:rPr lang="en-US" sz="2400"/>
              <a:t>You know that…</a:t>
            </a:r>
            <a:endParaRPr lang="en-US" sz="2000"/>
          </a:p>
          <a:p>
            <a:pPr eaLnBrk="1" hangingPunct="1">
              <a:lnSpc>
                <a:spcPct val="90000"/>
              </a:lnSpc>
              <a:buFontTx/>
              <a:buNone/>
            </a:pPr>
            <a:endParaRPr lang="en-US" sz="2000">
              <a:sym typeface="Symbol" pitchFamily="-65" charset="2"/>
            </a:endParaRPr>
          </a:p>
          <a:p>
            <a:pPr eaLnBrk="1" hangingPunct="1">
              <a:lnSpc>
                <a:spcPct val="90000"/>
              </a:lnSpc>
              <a:buFontTx/>
              <a:buNone/>
            </a:pPr>
            <a:r>
              <a:rPr lang="en-US" sz="2000">
                <a:sym typeface="Symbol" pitchFamily="-65" charset="2"/>
              </a:rPr>
              <a:t>	</a:t>
            </a:r>
            <a:r>
              <a:rPr lang="en-US" sz="2400">
                <a:sym typeface="Symbol" pitchFamily="-65" charset="2"/>
              </a:rPr>
              <a:t>…the ‘s’ in ‘</a:t>
            </a:r>
            <a:r>
              <a:rPr lang="en-US" sz="2400">
                <a:solidFill>
                  <a:schemeClr val="tx2"/>
                </a:solidFill>
                <a:sym typeface="Symbol" pitchFamily="-65" charset="2"/>
              </a:rPr>
              <a:t>cats</a:t>
            </a:r>
            <a:r>
              <a:rPr lang="en-US" sz="2400">
                <a:sym typeface="Symbol" pitchFamily="-65" charset="2"/>
              </a:rPr>
              <a:t>’ sounds different from the ‘s’ in </a:t>
            </a:r>
            <a:r>
              <a:rPr lang="en-US" sz="2400">
                <a:solidFill>
                  <a:schemeClr val="tx2"/>
                </a:solidFill>
                <a:sym typeface="Symbol" pitchFamily="-65" charset="2"/>
              </a:rPr>
              <a:t>goblins </a:t>
            </a:r>
          </a:p>
          <a:p>
            <a:pPr eaLnBrk="1" hangingPunct="1">
              <a:lnSpc>
                <a:spcPct val="90000"/>
              </a:lnSpc>
              <a:buFontTx/>
              <a:buNone/>
            </a:pPr>
            <a:endParaRPr lang="en-US" sz="2400">
              <a:solidFill>
                <a:schemeClr val="tx2"/>
              </a:solidFill>
              <a:sym typeface="Symbol" pitchFamily="-65" charset="2"/>
            </a:endParaRPr>
          </a:p>
          <a:p>
            <a:pPr eaLnBrk="1" hangingPunct="1">
              <a:lnSpc>
                <a:spcPct val="90000"/>
              </a:lnSpc>
              <a:buFontTx/>
              <a:buNone/>
            </a:pPr>
            <a:r>
              <a:rPr lang="en-US" sz="2400">
                <a:solidFill>
                  <a:schemeClr val="tx2"/>
                </a:solidFill>
                <a:sym typeface="Symbol" pitchFamily="-65" charset="2"/>
              </a:rPr>
              <a:t>	</a:t>
            </a:r>
            <a:r>
              <a:rPr lang="en-US" sz="2400">
                <a:sym typeface="Symbol" pitchFamily="-65" charset="2"/>
              </a:rPr>
              <a:t>cats:  ‘s’ = /s/</a:t>
            </a:r>
          </a:p>
          <a:p>
            <a:pPr eaLnBrk="1" hangingPunct="1">
              <a:lnSpc>
                <a:spcPct val="90000"/>
              </a:lnSpc>
              <a:buFontTx/>
              <a:buNone/>
            </a:pPr>
            <a:endParaRPr lang="en-US" sz="2400">
              <a:sym typeface="Symbol" pitchFamily="-65" charset="2"/>
            </a:endParaRPr>
          </a:p>
          <a:p>
            <a:pPr eaLnBrk="1" hangingPunct="1">
              <a:lnSpc>
                <a:spcPct val="90000"/>
              </a:lnSpc>
              <a:buFontTx/>
              <a:buNone/>
            </a:pPr>
            <a:r>
              <a:rPr lang="en-US" sz="2400">
                <a:sym typeface="Symbol" pitchFamily="-65" charset="2"/>
              </a:rPr>
              <a:t>	goblins: ‘s’ = /z/</a:t>
            </a:r>
            <a:endParaRPr lang="en-US" sz="2400">
              <a:solidFill>
                <a:schemeClr val="tx2"/>
              </a:solidFill>
              <a:sym typeface="Symbol" pitchFamily="-65" charset="2"/>
            </a:endParaRPr>
          </a:p>
          <a:p>
            <a:pPr eaLnBrk="1" hangingPunct="1">
              <a:lnSpc>
                <a:spcPct val="90000"/>
              </a:lnSpc>
              <a:buFontTx/>
              <a:buNone/>
            </a:pPr>
            <a:endParaRPr lang="en-US" sz="2400">
              <a:sym typeface="Symbol" pitchFamily="-65" charset="2"/>
            </a:endParaRPr>
          </a:p>
          <a:p>
            <a:pPr eaLnBrk="1" hangingPunct="1">
              <a:lnSpc>
                <a:spcPct val="90000"/>
              </a:lnSpc>
              <a:buFontTx/>
              <a:buNone/>
            </a:pPr>
            <a:endParaRPr lang="en-US" sz="2400">
              <a:sym typeface="Symbol" pitchFamily="-65" charset="2"/>
            </a:endParaRPr>
          </a:p>
          <a:p>
            <a:pPr eaLnBrk="1" hangingPunct="1">
              <a:lnSpc>
                <a:spcPct val="90000"/>
              </a:lnSpc>
              <a:buFontTx/>
              <a:buNone/>
            </a:pPr>
            <a:endParaRPr lang="en-US" sz="2000"/>
          </a:p>
        </p:txBody>
      </p:sp>
      <p:pic>
        <p:nvPicPr>
          <p:cNvPr id="69635" name="Picture 6"/>
          <p:cNvPicPr>
            <a:picLocks noChangeAspect="1" noChangeArrowheads="1"/>
          </p:cNvPicPr>
          <p:nvPr/>
        </p:nvPicPr>
        <p:blipFill>
          <a:blip r:embed="rId3"/>
          <a:srcRect/>
          <a:stretch>
            <a:fillRect/>
          </a:stretch>
        </p:blipFill>
        <p:spPr bwMode="auto">
          <a:xfrm>
            <a:off x="3962400" y="3657600"/>
            <a:ext cx="2209800" cy="2165350"/>
          </a:xfrm>
          <a:prstGeom prst="rect">
            <a:avLst/>
          </a:prstGeom>
          <a:noFill/>
          <a:ln w="9525">
            <a:noFill/>
            <a:miter lim="800000"/>
            <a:headEnd/>
            <a:tailEnd/>
          </a:ln>
        </p:spPr>
      </p:pic>
      <p:sp>
        <p:nvSpPr>
          <p:cNvPr id="69636" name="Rectangle 2"/>
          <p:cNvSpPr>
            <a:spLocks noGrp="1" noChangeArrowheads="1"/>
          </p:cNvSpPr>
          <p:nvPr>
            <p:ph type="title"/>
          </p:nvPr>
        </p:nvSpPr>
        <p:spPr>
          <a:xfrm>
            <a:off x="685800" y="0"/>
            <a:ext cx="7772400" cy="1143000"/>
          </a:xfrm>
        </p:spPr>
        <p:txBody>
          <a:bodyPr/>
          <a:lstStyle/>
          <a:p>
            <a:pPr eaLnBrk="1" hangingPunct="1"/>
            <a:r>
              <a:rPr lang="en-US" sz="3200"/>
              <a:t>Knowledge of Language &amp; </a:t>
            </a:r>
            <a:br>
              <a:rPr lang="en-US" sz="3200"/>
            </a:br>
            <a:r>
              <a:rPr lang="en-US" sz="3200"/>
              <a:t>Hidden Rules</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65" charset="-128"/>
                <a:cs typeface="Osaka" pitchFamily="-65" charset="-128"/>
              </a:rPr>
              <a:t>Some examples from language: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You know that…</a:t>
            </a:r>
            <a:endParaRPr lang="en-US" sz="2000" b="0">
              <a:latin typeface="Calibri"/>
              <a:ea typeface="Osaka" pitchFamily="-65" charset="-128"/>
              <a:cs typeface="Osaka" pitchFamily="-65" charset="-128"/>
            </a:endParaRPr>
          </a:p>
          <a:p>
            <a:pPr marL="342900" indent="-342900" eaLnBrk="1" hangingPunct="1">
              <a:lnSpc>
                <a:spcPct val="90000"/>
              </a:lnSpc>
              <a:spcBef>
                <a:spcPct val="20000"/>
              </a:spcBef>
            </a:pPr>
            <a:endParaRPr lang="en-US" sz="2000" b="0">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000" b="0">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 contracted forms like “</a:t>
            </a:r>
            <a:r>
              <a:rPr lang="en-US" sz="2200" b="0">
                <a:solidFill>
                  <a:schemeClr val="bg2"/>
                </a:solidFill>
                <a:latin typeface="Calibri"/>
                <a:ea typeface="Osaka" pitchFamily="-65" charset="-128"/>
                <a:cs typeface="Osaka" pitchFamily="-65" charset="-128"/>
                <a:sym typeface="Symbol" pitchFamily="-65" charset="2"/>
              </a:rPr>
              <a:t>wanna</a:t>
            </a:r>
            <a:r>
              <a:rPr lang="en-US" sz="2200" b="0">
                <a:latin typeface="Calibri"/>
                <a:ea typeface="Osaka" pitchFamily="-65" charset="-128"/>
                <a:cs typeface="Osaka" pitchFamily="-65" charset="-128"/>
                <a:sym typeface="Symbol" pitchFamily="-65" charset="2"/>
              </a:rPr>
              <a:t>” and “</a:t>
            </a:r>
            <a:r>
              <a:rPr lang="en-US" sz="2200" b="0">
                <a:solidFill>
                  <a:schemeClr val="bg2"/>
                </a:solidFill>
                <a:latin typeface="Calibri"/>
                <a:ea typeface="Osaka" pitchFamily="-65" charset="-128"/>
                <a:cs typeface="Osaka" pitchFamily="-65" charset="-128"/>
                <a:sym typeface="Symbol" pitchFamily="-65" charset="2"/>
              </a:rPr>
              <a:t>gonna</a:t>
            </a:r>
            <a:r>
              <a:rPr lang="en-US" sz="2200" b="0">
                <a:latin typeface="Calibri"/>
                <a:ea typeface="Osaka" pitchFamily="-65" charset="-128"/>
                <a:cs typeface="Osaka" pitchFamily="-65" charset="-128"/>
                <a:sym typeface="Symbol" pitchFamily="-65" charset="2"/>
              </a:rPr>
              <a:t>” can’t always replace their respective full forms “</a:t>
            </a:r>
            <a:r>
              <a:rPr lang="en-US" sz="2200" b="0">
                <a:solidFill>
                  <a:schemeClr val="tx2"/>
                </a:solidFill>
                <a:latin typeface="Calibri"/>
                <a:ea typeface="Osaka" pitchFamily="-65" charset="-128"/>
                <a:cs typeface="Osaka" pitchFamily="-65" charset="-128"/>
                <a:sym typeface="Symbol" pitchFamily="-65" charset="2"/>
              </a:rPr>
              <a:t>want to</a:t>
            </a:r>
            <a:r>
              <a:rPr lang="en-US" sz="2200" b="0">
                <a:latin typeface="Calibri"/>
                <a:ea typeface="Osaka" pitchFamily="-65" charset="-128"/>
                <a:cs typeface="Osaka" pitchFamily="-65" charset="-128"/>
                <a:sym typeface="Symbol" pitchFamily="-65" charset="2"/>
              </a:rPr>
              <a:t>” and “</a:t>
            </a:r>
            <a:r>
              <a:rPr lang="en-US" sz="2200" b="0">
                <a:solidFill>
                  <a:schemeClr val="tx2"/>
                </a:solidFill>
                <a:latin typeface="Calibri"/>
                <a:ea typeface="Osaka" pitchFamily="-65" charset="-128"/>
                <a:cs typeface="Osaka" pitchFamily="-65" charset="-128"/>
                <a:sym typeface="Symbol" pitchFamily="-65" charset="2"/>
              </a:rPr>
              <a:t>going to</a:t>
            </a:r>
            <a:r>
              <a:rPr lang="en-US" sz="2200" b="0">
                <a:latin typeface="Calibri"/>
                <a:ea typeface="Osaka" pitchFamily="-65" charset="-128"/>
                <a:cs typeface="Osaka" pitchFamily="-65" charset="-128"/>
                <a:sym typeface="Symbol" pitchFamily="-65" charset="2"/>
              </a:rPr>
              <a:t>”.</a:t>
            </a:r>
          </a:p>
          <a:p>
            <a:pPr marL="342900" indent="-342900" eaLnBrk="1" hangingPunct="1">
              <a:lnSpc>
                <a:spcPct val="90000"/>
              </a:lnSpc>
              <a:spcBef>
                <a:spcPct val="20000"/>
              </a:spcBef>
            </a:pP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sym typeface="Symbol" pitchFamily="-65" charset="2"/>
              </a:rPr>
              <a:t>	</a:t>
            </a:r>
            <a:r>
              <a:rPr lang="en-US" sz="2200" b="0" i="1">
                <a:latin typeface="Calibri"/>
                <a:ea typeface="Osaka" pitchFamily="-65" charset="-128"/>
                <a:cs typeface="Osaka" pitchFamily="-65" charset="-128"/>
                <a:sym typeface="Symbol" pitchFamily="-65" charset="2"/>
              </a:rPr>
              <a:t>You get to choose who you will rescue.</a:t>
            </a: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“Who do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want to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latin typeface="Calibri"/>
                <a:ea typeface="Osaka" pitchFamily="-65" charset="-128"/>
                <a:cs typeface="Osaka" pitchFamily="-65" charset="-128"/>
                <a:sym typeface="Symbol" pitchFamily="-65" charset="2"/>
              </a:rPr>
              <a:t>	  “Who do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bg2"/>
                </a:solidFill>
                <a:latin typeface="Calibri"/>
                <a:ea typeface="Osaka" pitchFamily="-65" charset="-128"/>
                <a:cs typeface="Osaka" pitchFamily="-65" charset="-128"/>
                <a:sym typeface="Symbol" pitchFamily="-65" charset="2"/>
              </a:rPr>
              <a:t>wanna</a:t>
            </a:r>
            <a:r>
              <a:rPr lang="en-US" sz="2200" b="0">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rgbClr val="FFFFFF"/>
                </a:solidFill>
                <a:latin typeface="Calibri"/>
                <a:ea typeface="Osaka" pitchFamily="-65" charset="-128"/>
                <a:cs typeface="Osaka" pitchFamily="-65" charset="-128"/>
                <a:sym typeface="Symbol" pitchFamily="-65" charset="2"/>
              </a:rPr>
              <a:t>	</a:t>
            </a:r>
            <a:r>
              <a:rPr lang="en-US" sz="2200" b="0" i="1">
                <a:solidFill>
                  <a:srgbClr val="FFFFFF"/>
                </a:solidFill>
                <a:latin typeface="Calibri"/>
                <a:ea typeface="Osaka" pitchFamily="-65" charset="-128"/>
                <a:cs typeface="Osaka" pitchFamily="-65" charset="-128"/>
                <a:sym typeface="Symbol" pitchFamily="-65" charset="2"/>
              </a:rPr>
              <a:t>You get to choose who will do the rescuing.</a:t>
            </a: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a:solidFill>
                  <a:srgbClr val="FFFFFF"/>
                </a:solidFill>
                <a:latin typeface="Calibri"/>
                <a:ea typeface="Osaka" pitchFamily="-65" charset="-128"/>
                <a:cs typeface="Osaka" pitchFamily="-65" charset="-128"/>
                <a:sym typeface="Symbol" pitchFamily="-65" charset="2"/>
              </a:rPr>
              <a:t>“Who do you </a:t>
            </a:r>
            <a:r>
              <a:rPr lang="en-US" sz="2200" b="0">
                <a:solidFill>
                  <a:schemeClr val="tx2"/>
                </a:solidFill>
                <a:latin typeface="Calibri"/>
                <a:ea typeface="Osaka" pitchFamily="-65" charset="-128"/>
                <a:cs typeface="Osaka" pitchFamily="-65" charset="-128"/>
                <a:sym typeface="Symbol" pitchFamily="-65" charset="2"/>
              </a:rPr>
              <a:t>want to </a:t>
            </a:r>
            <a:r>
              <a:rPr lang="en-US" sz="2200" b="0">
                <a:solidFill>
                  <a:srgbClr val="FFFFFF"/>
                </a:solidFill>
                <a:latin typeface="Calibri"/>
                <a:ea typeface="Osaka" pitchFamily="-65" charset="-128"/>
                <a:cs typeface="Osaka" pitchFamily="-65" charset="-128"/>
                <a:sym typeface="Symbol" pitchFamily="-65" charset="2"/>
              </a:rPr>
              <a:t>do the rescuing?”</a:t>
            </a: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i="1">
                <a:solidFill>
                  <a:srgbClr val="FF9F4D"/>
                </a:solidFill>
                <a:latin typeface="Calibri"/>
                <a:ea typeface="Osaka" pitchFamily="-65" charset="-128"/>
                <a:cs typeface="Osaka" pitchFamily="-65" charset="-128"/>
                <a:sym typeface="Symbol" pitchFamily="-65" charset="2"/>
              </a:rPr>
              <a:t>*</a:t>
            </a:r>
            <a:r>
              <a:rPr lang="en-US" sz="2200" b="0" i="1">
                <a:solidFill>
                  <a:srgbClr val="FFFFFF"/>
                </a:solidFill>
                <a:latin typeface="Calibri"/>
                <a:ea typeface="Osaka" pitchFamily="-65" charset="-128"/>
                <a:cs typeface="Osaka" pitchFamily="-65" charset="-128"/>
                <a:sym typeface="Symbol" pitchFamily="-65" charset="2"/>
              </a:rPr>
              <a:t> </a:t>
            </a:r>
            <a:r>
              <a:rPr lang="en-US" sz="2200" b="0">
                <a:solidFill>
                  <a:srgbClr val="FFFFFF"/>
                </a:solidFill>
                <a:latin typeface="Calibri"/>
                <a:ea typeface="Osaka" pitchFamily="-65" charset="-128"/>
                <a:cs typeface="Osaka" pitchFamily="-65" charset="-128"/>
                <a:sym typeface="Symbol" pitchFamily="-65" charset="2"/>
              </a:rPr>
              <a:t>“Who do you </a:t>
            </a:r>
            <a:r>
              <a:rPr lang="en-US" sz="2200" b="0">
                <a:solidFill>
                  <a:srgbClr val="FF9F4D"/>
                </a:solidFill>
                <a:latin typeface="Calibri"/>
                <a:ea typeface="Osaka" pitchFamily="-65" charset="-128"/>
                <a:cs typeface="Osaka" pitchFamily="-65" charset="-128"/>
                <a:sym typeface="Symbol" pitchFamily="-65" charset="2"/>
              </a:rPr>
              <a:t>wanna</a:t>
            </a:r>
            <a:r>
              <a:rPr lang="en-US" sz="2200" b="0">
                <a:solidFill>
                  <a:srgbClr val="FFFFFF"/>
                </a:solidFill>
                <a:latin typeface="Calibri"/>
                <a:ea typeface="Osaka" pitchFamily="-65" charset="-128"/>
                <a:cs typeface="Osaka" pitchFamily="-65" charset="-128"/>
                <a:sym typeface="Symbol" pitchFamily="-65" charset="2"/>
              </a:rPr>
              <a:t>  do the rescuing?”</a:t>
            </a:r>
            <a:endParaRPr lang="en-US" sz="2000" b="0">
              <a:latin typeface="Calibri"/>
              <a:ea typeface="Osaka" pitchFamily="-65" charset="-128"/>
              <a:cs typeface="Osaka" pitchFamily="-65" charset="-128"/>
            </a:endParaRPr>
          </a:p>
        </p:txBody>
      </p:sp>
      <p:sp>
        <p:nvSpPr>
          <p:cNvPr id="179203" name="Rectangle 2"/>
          <p:cNvSpPr>
            <a:spLocks noGrp="1" noChangeArrowheads="1"/>
          </p:cNvSpPr>
          <p:nvPr>
            <p:ph type="title" idx="4294967295"/>
          </p:nvPr>
        </p:nvSpPr>
        <p:spPr>
          <a:xfrm>
            <a:off x="685800" y="0"/>
            <a:ext cx="7772400" cy="1143000"/>
          </a:xfrm>
        </p:spPr>
        <p:txBody>
          <a:bodyPr/>
          <a:lstStyle/>
          <a:p>
            <a:pPr eaLnBrk="1" hangingPunct="1"/>
            <a:r>
              <a:rPr lang="en-US" sz="3200" smtClean="0"/>
              <a:t>Knowledge of Language &amp; </a:t>
            </a:r>
            <a:br>
              <a:rPr lang="en-US" sz="3200" smtClean="0"/>
            </a:br>
            <a:r>
              <a:rPr lang="en-US" sz="3200" smtClean="0"/>
              <a:t>Hidden Rules</a:t>
            </a:r>
          </a:p>
        </p:txBody>
      </p:sp>
      <p:pic>
        <p:nvPicPr>
          <p:cNvPr id="179204" name="Picture 10"/>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179205" name="Picture 12"/>
          <p:cNvPicPr>
            <a:picLocks noChangeAspect="1"/>
          </p:cNvPicPr>
          <p:nvPr/>
        </p:nvPicPr>
        <p:blipFill>
          <a:blip r:embed="rId4"/>
          <a:srcRect/>
          <a:stretch>
            <a:fillRect/>
          </a:stretch>
        </p:blipFill>
        <p:spPr bwMode="auto">
          <a:xfrm>
            <a:off x="5943600" y="5257800"/>
            <a:ext cx="1187450" cy="995363"/>
          </a:xfrm>
          <a:prstGeom prst="rect">
            <a:avLst/>
          </a:prstGeom>
          <a:noFill/>
          <a:ln w="9525">
            <a:noFill/>
            <a:miter lim="800000"/>
            <a:headEnd/>
            <a:tailEnd/>
          </a:ln>
        </p:spPr>
      </p:pic>
      <p:pic>
        <p:nvPicPr>
          <p:cNvPr id="179206" name="Picture 13"/>
          <p:cNvPicPr>
            <a:picLocks noChangeAspect="1"/>
          </p:cNvPicPr>
          <p:nvPr/>
        </p:nvPicPr>
        <p:blipFill>
          <a:blip r:embed="rId5"/>
          <a:srcRect/>
          <a:stretch>
            <a:fillRect/>
          </a:stretch>
        </p:blipFill>
        <p:spPr bwMode="auto">
          <a:xfrm>
            <a:off x="7620000" y="5181600"/>
            <a:ext cx="762000" cy="1096963"/>
          </a:xfrm>
          <a:prstGeom prst="rect">
            <a:avLst/>
          </a:prstGeom>
          <a:noFill/>
          <a:ln w="9525">
            <a:noFill/>
            <a:miter lim="800000"/>
            <a:headEnd/>
            <a:tailEnd/>
          </a:ln>
        </p:spPr>
      </p:pic>
      <p:sp>
        <p:nvSpPr>
          <p:cNvPr id="179207" name="Rectangle 14"/>
          <p:cNvSpPr>
            <a:spLocks noChangeArrowheads="1"/>
          </p:cNvSpPr>
          <p:nvPr/>
        </p:nvSpPr>
        <p:spPr bwMode="auto">
          <a:xfrm>
            <a:off x="152400" y="5105400"/>
            <a:ext cx="8686800" cy="1600200"/>
          </a:xfrm>
          <a:prstGeom prst="rect">
            <a:avLst/>
          </a:prstGeom>
          <a:solidFill>
            <a:schemeClr val="bg1"/>
          </a:solidFill>
          <a:ln w="9525">
            <a:noFill/>
            <a:round/>
            <a:headEnd/>
            <a:tailEnd/>
          </a:ln>
        </p:spPr>
        <p:txBody>
          <a:bodyP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65" charset="-128"/>
                <a:cs typeface="Osaka" pitchFamily="-65" charset="-128"/>
              </a:rPr>
              <a:t>Some examples from language: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You know that…</a:t>
            </a:r>
            <a:endParaRPr lang="en-US" sz="2000" b="0">
              <a:latin typeface="Calibri"/>
              <a:ea typeface="Osaka" pitchFamily="-65" charset="-128"/>
              <a:cs typeface="Osaka" pitchFamily="-65" charset="-128"/>
            </a:endParaRPr>
          </a:p>
          <a:p>
            <a:pPr marL="342900" indent="-342900" eaLnBrk="1" hangingPunct="1">
              <a:lnSpc>
                <a:spcPct val="90000"/>
              </a:lnSpc>
              <a:spcBef>
                <a:spcPct val="20000"/>
              </a:spcBef>
            </a:pPr>
            <a:endParaRPr lang="en-US" sz="2000" b="0">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000" b="0">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 contracted forms like “</a:t>
            </a:r>
            <a:r>
              <a:rPr lang="en-US" sz="2200" b="0">
                <a:solidFill>
                  <a:schemeClr val="bg2"/>
                </a:solidFill>
                <a:latin typeface="Calibri"/>
                <a:ea typeface="Osaka" pitchFamily="-65" charset="-128"/>
                <a:cs typeface="Osaka" pitchFamily="-65" charset="-128"/>
                <a:sym typeface="Symbol" pitchFamily="-65" charset="2"/>
              </a:rPr>
              <a:t>wanna</a:t>
            </a:r>
            <a:r>
              <a:rPr lang="en-US" sz="2200" b="0">
                <a:latin typeface="Calibri"/>
                <a:ea typeface="Osaka" pitchFamily="-65" charset="-128"/>
                <a:cs typeface="Osaka" pitchFamily="-65" charset="-128"/>
                <a:sym typeface="Symbol" pitchFamily="-65" charset="2"/>
              </a:rPr>
              <a:t>” and “</a:t>
            </a:r>
            <a:r>
              <a:rPr lang="en-US" sz="2200" b="0">
                <a:solidFill>
                  <a:schemeClr val="bg2"/>
                </a:solidFill>
                <a:latin typeface="Calibri"/>
                <a:ea typeface="Osaka" pitchFamily="-65" charset="-128"/>
                <a:cs typeface="Osaka" pitchFamily="-65" charset="-128"/>
                <a:sym typeface="Symbol" pitchFamily="-65" charset="2"/>
              </a:rPr>
              <a:t>gonna</a:t>
            </a:r>
            <a:r>
              <a:rPr lang="en-US" sz="2200" b="0">
                <a:latin typeface="Calibri"/>
                <a:ea typeface="Osaka" pitchFamily="-65" charset="-128"/>
                <a:cs typeface="Osaka" pitchFamily="-65" charset="-128"/>
                <a:sym typeface="Symbol" pitchFamily="-65" charset="2"/>
              </a:rPr>
              <a:t>” can’t always replace their respective full forms “</a:t>
            </a:r>
            <a:r>
              <a:rPr lang="en-US" sz="2200" b="0">
                <a:solidFill>
                  <a:schemeClr val="tx2"/>
                </a:solidFill>
                <a:latin typeface="Calibri"/>
                <a:ea typeface="Osaka" pitchFamily="-65" charset="-128"/>
                <a:cs typeface="Osaka" pitchFamily="-65" charset="-128"/>
                <a:sym typeface="Symbol" pitchFamily="-65" charset="2"/>
              </a:rPr>
              <a:t>want to</a:t>
            </a:r>
            <a:r>
              <a:rPr lang="en-US" sz="2200" b="0">
                <a:latin typeface="Calibri"/>
                <a:ea typeface="Osaka" pitchFamily="-65" charset="-128"/>
                <a:cs typeface="Osaka" pitchFamily="-65" charset="-128"/>
                <a:sym typeface="Symbol" pitchFamily="-65" charset="2"/>
              </a:rPr>
              <a:t>” and “</a:t>
            </a:r>
            <a:r>
              <a:rPr lang="en-US" sz="2200" b="0">
                <a:solidFill>
                  <a:schemeClr val="tx2"/>
                </a:solidFill>
                <a:latin typeface="Calibri"/>
                <a:ea typeface="Osaka" pitchFamily="-65" charset="-128"/>
                <a:cs typeface="Osaka" pitchFamily="-65" charset="-128"/>
                <a:sym typeface="Symbol" pitchFamily="-65" charset="2"/>
              </a:rPr>
              <a:t>going to</a:t>
            </a:r>
            <a:r>
              <a:rPr lang="en-US" sz="2200" b="0">
                <a:latin typeface="Calibri"/>
                <a:ea typeface="Osaka" pitchFamily="-65" charset="-128"/>
                <a:cs typeface="Osaka" pitchFamily="-65" charset="-128"/>
                <a:sym typeface="Symbol" pitchFamily="-65" charset="2"/>
              </a:rPr>
              <a:t>”.</a:t>
            </a:r>
          </a:p>
          <a:p>
            <a:pPr marL="342900" indent="-342900" eaLnBrk="1" hangingPunct="1">
              <a:lnSpc>
                <a:spcPct val="90000"/>
              </a:lnSpc>
              <a:spcBef>
                <a:spcPct val="20000"/>
              </a:spcBef>
            </a:pP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sym typeface="Symbol" pitchFamily="-65" charset="2"/>
              </a:rPr>
              <a:t>	</a:t>
            </a:r>
            <a:r>
              <a:rPr lang="en-US" sz="2200" b="0" i="1">
                <a:latin typeface="Calibri"/>
                <a:ea typeface="Osaka" pitchFamily="-65" charset="-128"/>
                <a:cs typeface="Osaka" pitchFamily="-65" charset="-128"/>
                <a:sym typeface="Symbol" pitchFamily="-65" charset="2"/>
              </a:rPr>
              <a:t>You get to choose who you will rescue.</a:t>
            </a: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“Who do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want to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latin typeface="Calibri"/>
                <a:ea typeface="Osaka" pitchFamily="-65" charset="-128"/>
                <a:cs typeface="Osaka" pitchFamily="-65" charset="-128"/>
                <a:sym typeface="Symbol" pitchFamily="-65" charset="2"/>
              </a:rPr>
              <a:t>	  “Who do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bg2"/>
                </a:solidFill>
                <a:latin typeface="Calibri"/>
                <a:ea typeface="Osaka" pitchFamily="-65" charset="-128"/>
                <a:cs typeface="Osaka" pitchFamily="-65" charset="-128"/>
                <a:sym typeface="Symbol" pitchFamily="-65" charset="2"/>
              </a:rPr>
              <a:t>wanna</a:t>
            </a:r>
            <a:r>
              <a:rPr lang="en-US" sz="2200" b="0">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rgbClr val="FFFFFF"/>
                </a:solidFill>
                <a:latin typeface="Calibri"/>
                <a:ea typeface="Osaka" pitchFamily="-65" charset="-128"/>
                <a:cs typeface="Osaka" pitchFamily="-65" charset="-128"/>
                <a:sym typeface="Symbol" pitchFamily="-65" charset="2"/>
              </a:rPr>
              <a:t>	</a:t>
            </a:r>
            <a:r>
              <a:rPr lang="en-US" sz="2200" b="0" i="1">
                <a:latin typeface="Calibri"/>
                <a:ea typeface="Osaka" pitchFamily="-65" charset="-128"/>
                <a:cs typeface="Osaka" pitchFamily="-65" charset="-128"/>
                <a:sym typeface="Symbol" pitchFamily="-65" charset="2"/>
              </a:rPr>
              <a:t>You get to choose who will do the rescuing.</a:t>
            </a:r>
            <a:endParaRPr lang="en-US" sz="2200" b="0" i="1">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“Who do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want to </a:t>
            </a:r>
            <a:r>
              <a:rPr lang="en-US" sz="2200" b="0">
                <a:latin typeface="Calibri"/>
                <a:ea typeface="Osaka" pitchFamily="-65" charset="-128"/>
                <a:cs typeface="Osaka" pitchFamily="-65" charset="-128"/>
                <a:sym typeface="Symbol" pitchFamily="-65" charset="2"/>
              </a:rPr>
              <a:t>do the rescuing?”</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i="1">
                <a:solidFill>
                  <a:schemeClr val="hlink"/>
                </a:solidFill>
                <a:latin typeface="Calibri"/>
                <a:ea typeface="Osaka" pitchFamily="-65" charset="-128"/>
                <a:cs typeface="Osaka" pitchFamily="-65" charset="-128"/>
                <a:sym typeface="Symbol" pitchFamily="-65" charset="2"/>
              </a:rPr>
              <a:t>*</a:t>
            </a:r>
            <a:r>
              <a:rPr lang="en-US" sz="2200" b="0" i="1">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“Who do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hlink"/>
                </a:solidFill>
                <a:latin typeface="Calibri"/>
                <a:ea typeface="Osaka" pitchFamily="-65" charset="-128"/>
                <a:cs typeface="Osaka" pitchFamily="-65" charset="-128"/>
                <a:sym typeface="Symbol" pitchFamily="-65" charset="2"/>
              </a:rPr>
              <a:t>wanna</a:t>
            </a:r>
            <a:r>
              <a:rPr lang="en-US" sz="2200" b="0">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do the rescuing?”</a:t>
            </a:r>
            <a:endParaRPr lang="en-US" sz="2200" b="0" i="1">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endParaRPr lang="en-US" sz="2000" b="0">
              <a:latin typeface="Calibri"/>
              <a:ea typeface="Osaka" pitchFamily="-65" charset="-128"/>
              <a:cs typeface="Osaka" pitchFamily="-65" charset="-128"/>
            </a:endParaRPr>
          </a:p>
        </p:txBody>
      </p:sp>
      <p:sp>
        <p:nvSpPr>
          <p:cNvPr id="180227" name="Rectangle 2"/>
          <p:cNvSpPr>
            <a:spLocks noGrp="1" noChangeArrowheads="1"/>
          </p:cNvSpPr>
          <p:nvPr>
            <p:ph type="title" idx="4294967295"/>
          </p:nvPr>
        </p:nvSpPr>
        <p:spPr>
          <a:xfrm>
            <a:off x="685800" y="0"/>
            <a:ext cx="7772400" cy="1143000"/>
          </a:xfrm>
        </p:spPr>
        <p:txBody>
          <a:bodyPr/>
          <a:lstStyle/>
          <a:p>
            <a:pPr eaLnBrk="1" hangingPunct="1"/>
            <a:r>
              <a:rPr lang="en-US" sz="3200" smtClean="0"/>
              <a:t>Knowledge of Language &amp; </a:t>
            </a:r>
            <a:br>
              <a:rPr lang="en-US" sz="3200" smtClean="0"/>
            </a:br>
            <a:r>
              <a:rPr lang="en-US" sz="3200" smtClean="0"/>
              <a:t>Hidden Rules</a:t>
            </a:r>
          </a:p>
        </p:txBody>
      </p:sp>
      <p:pic>
        <p:nvPicPr>
          <p:cNvPr id="180228" name="Picture 5"/>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180229" name="Picture 6"/>
          <p:cNvPicPr>
            <a:picLocks noChangeAspect="1"/>
          </p:cNvPicPr>
          <p:nvPr/>
        </p:nvPicPr>
        <p:blipFill>
          <a:blip r:embed="rId4"/>
          <a:srcRect/>
          <a:stretch>
            <a:fillRect/>
          </a:stretch>
        </p:blipFill>
        <p:spPr bwMode="auto">
          <a:xfrm>
            <a:off x="5943600" y="5257800"/>
            <a:ext cx="1187450" cy="995363"/>
          </a:xfrm>
          <a:prstGeom prst="rect">
            <a:avLst/>
          </a:prstGeom>
          <a:noFill/>
          <a:ln w="9525">
            <a:noFill/>
            <a:miter lim="800000"/>
            <a:headEnd/>
            <a:tailEnd/>
          </a:ln>
        </p:spPr>
      </p:pic>
      <p:pic>
        <p:nvPicPr>
          <p:cNvPr id="180230" name="Picture 7"/>
          <p:cNvPicPr>
            <a:picLocks noChangeAspect="1"/>
          </p:cNvPicPr>
          <p:nvPr/>
        </p:nvPicPr>
        <p:blipFill>
          <a:blip r:embed="rId5"/>
          <a:srcRect/>
          <a:stretch>
            <a:fillRect/>
          </a:stretch>
        </p:blipFill>
        <p:spPr bwMode="auto">
          <a:xfrm>
            <a:off x="7620000" y="5181600"/>
            <a:ext cx="762000" cy="10969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65" charset="-128"/>
                <a:cs typeface="Osaka" pitchFamily="-65" charset="-128"/>
              </a:rPr>
              <a:t>Some examples from language: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You know that…</a:t>
            </a:r>
            <a:endParaRPr lang="en-US" sz="2000" b="0">
              <a:latin typeface="Calibri"/>
              <a:ea typeface="Osaka" pitchFamily="-65" charset="-128"/>
              <a:cs typeface="Osaka" pitchFamily="-65" charset="-128"/>
            </a:endParaRPr>
          </a:p>
          <a:p>
            <a:pPr marL="342900" indent="-342900" eaLnBrk="1" hangingPunct="1">
              <a:lnSpc>
                <a:spcPct val="90000"/>
              </a:lnSpc>
              <a:spcBef>
                <a:spcPct val="20000"/>
              </a:spcBef>
            </a:pPr>
            <a:endParaRPr lang="en-US" sz="2000" b="0">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000" b="0">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 contracted forms like “</a:t>
            </a:r>
            <a:r>
              <a:rPr lang="en-US" sz="2200" b="0">
                <a:solidFill>
                  <a:schemeClr val="bg2"/>
                </a:solidFill>
                <a:latin typeface="Calibri"/>
                <a:ea typeface="Osaka" pitchFamily="-65" charset="-128"/>
                <a:cs typeface="Osaka" pitchFamily="-65" charset="-128"/>
                <a:sym typeface="Symbol" pitchFamily="-65" charset="2"/>
              </a:rPr>
              <a:t>wanna</a:t>
            </a:r>
            <a:r>
              <a:rPr lang="en-US" sz="2200" b="0">
                <a:latin typeface="Calibri"/>
                <a:ea typeface="Osaka" pitchFamily="-65" charset="-128"/>
                <a:cs typeface="Osaka" pitchFamily="-65" charset="-128"/>
                <a:sym typeface="Symbol" pitchFamily="-65" charset="2"/>
              </a:rPr>
              <a:t>” and “</a:t>
            </a:r>
            <a:r>
              <a:rPr lang="en-US" sz="2200" b="0">
                <a:solidFill>
                  <a:schemeClr val="bg2"/>
                </a:solidFill>
                <a:latin typeface="Calibri"/>
                <a:ea typeface="Osaka" pitchFamily="-65" charset="-128"/>
                <a:cs typeface="Osaka" pitchFamily="-65" charset="-128"/>
                <a:sym typeface="Symbol" pitchFamily="-65" charset="2"/>
              </a:rPr>
              <a:t>gonna</a:t>
            </a:r>
            <a:r>
              <a:rPr lang="en-US" sz="2200" b="0">
                <a:latin typeface="Calibri"/>
                <a:ea typeface="Osaka" pitchFamily="-65" charset="-128"/>
                <a:cs typeface="Osaka" pitchFamily="-65" charset="-128"/>
                <a:sym typeface="Symbol" pitchFamily="-65" charset="2"/>
              </a:rPr>
              <a:t>” can’t always replace their respective full forms “</a:t>
            </a:r>
            <a:r>
              <a:rPr lang="en-US" sz="2200" b="0">
                <a:solidFill>
                  <a:schemeClr val="tx2"/>
                </a:solidFill>
                <a:latin typeface="Calibri"/>
                <a:ea typeface="Osaka" pitchFamily="-65" charset="-128"/>
                <a:cs typeface="Osaka" pitchFamily="-65" charset="-128"/>
                <a:sym typeface="Symbol" pitchFamily="-65" charset="2"/>
              </a:rPr>
              <a:t>want to</a:t>
            </a:r>
            <a:r>
              <a:rPr lang="en-US" sz="2200" b="0">
                <a:latin typeface="Calibri"/>
                <a:ea typeface="Osaka" pitchFamily="-65" charset="-128"/>
                <a:cs typeface="Osaka" pitchFamily="-65" charset="-128"/>
                <a:sym typeface="Symbol" pitchFamily="-65" charset="2"/>
              </a:rPr>
              <a:t>” and “</a:t>
            </a:r>
            <a:r>
              <a:rPr lang="en-US" sz="2200" b="0">
                <a:solidFill>
                  <a:schemeClr val="tx2"/>
                </a:solidFill>
                <a:latin typeface="Calibri"/>
                <a:ea typeface="Osaka" pitchFamily="-65" charset="-128"/>
                <a:cs typeface="Osaka" pitchFamily="-65" charset="-128"/>
                <a:sym typeface="Symbol" pitchFamily="-65" charset="2"/>
              </a:rPr>
              <a:t>going to</a:t>
            </a:r>
            <a:r>
              <a:rPr lang="en-US" sz="2200" b="0">
                <a:latin typeface="Calibri"/>
                <a:ea typeface="Osaka" pitchFamily="-65" charset="-128"/>
                <a:cs typeface="Osaka" pitchFamily="-65" charset="-128"/>
                <a:sym typeface="Symbol" pitchFamily="-65" charset="2"/>
              </a:rPr>
              <a:t>”.</a:t>
            </a:r>
          </a:p>
          <a:p>
            <a:pPr marL="342900" indent="-342900" eaLnBrk="1" hangingPunct="1">
              <a:lnSpc>
                <a:spcPct val="90000"/>
              </a:lnSpc>
              <a:spcBef>
                <a:spcPct val="20000"/>
              </a:spcBef>
            </a:pP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latin typeface="Calibri"/>
                <a:ea typeface="Osaka" pitchFamily="-65" charset="-128"/>
                <a:cs typeface="Osaka" pitchFamily="-65" charset="-128"/>
                <a:sym typeface="Symbol" pitchFamily="-65" charset="2"/>
              </a:rPr>
              <a:t>	</a:t>
            </a:r>
            <a:r>
              <a:rPr lang="en-US" sz="2200" b="0" i="1">
                <a:latin typeface="Calibri"/>
                <a:ea typeface="Osaka" pitchFamily="-65" charset="-128"/>
                <a:cs typeface="Osaka" pitchFamily="-65" charset="-128"/>
                <a:sym typeface="Symbol" pitchFamily="-65" charset="2"/>
              </a:rPr>
              <a:t>You get to choose who you will rescue.</a:t>
            </a: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“Who are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going to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latin typeface="Calibri"/>
                <a:ea typeface="Osaka" pitchFamily="-65" charset="-128"/>
                <a:cs typeface="Osaka" pitchFamily="-65" charset="-128"/>
                <a:sym typeface="Symbol" pitchFamily="-65" charset="2"/>
              </a:rPr>
              <a:t>	  “Who are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bg2"/>
                </a:solidFill>
                <a:latin typeface="Calibri"/>
                <a:ea typeface="Osaka" pitchFamily="-65" charset="-128"/>
                <a:cs typeface="Osaka" pitchFamily="-65" charset="-128"/>
                <a:sym typeface="Symbol" pitchFamily="-65" charset="2"/>
              </a:rPr>
              <a:t>gonna</a:t>
            </a:r>
            <a:r>
              <a:rPr lang="en-US" sz="2200" b="0">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endParaRPr lang="en-US" sz="2200" b="0" i="1">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“I’m</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going to </a:t>
            </a:r>
            <a:r>
              <a:rPr lang="en-US" sz="2200" b="0">
                <a:latin typeface="Calibri"/>
                <a:ea typeface="Osaka" pitchFamily="-65" charset="-128"/>
                <a:cs typeface="Osaka" pitchFamily="-65" charset="-128"/>
                <a:sym typeface="Symbol" pitchFamily="-65" charset="2"/>
              </a:rPr>
              <a:t>the witch’s lair to rescue her.”</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i="1">
                <a:solidFill>
                  <a:schemeClr val="hlink"/>
                </a:solidFill>
                <a:latin typeface="Calibri"/>
                <a:ea typeface="Osaka" pitchFamily="-65" charset="-128"/>
                <a:cs typeface="Osaka" pitchFamily="-65" charset="-128"/>
                <a:sym typeface="Symbol" pitchFamily="-65" charset="2"/>
              </a:rPr>
              <a:t>*</a:t>
            </a:r>
            <a:r>
              <a:rPr lang="en-US" sz="2200" b="0" i="1">
                <a:solidFill>
                  <a:srgbClr val="FFFFFF"/>
                </a:solidFill>
                <a:latin typeface="Calibri"/>
                <a:ea typeface="Osaka" pitchFamily="-65" charset="-128"/>
                <a:cs typeface="Osaka" pitchFamily="-65" charset="-128"/>
                <a:sym typeface="Symbol" pitchFamily="-65" charset="2"/>
              </a:rPr>
              <a:t> </a:t>
            </a:r>
            <a:r>
              <a:rPr lang="en-US" sz="2200" b="0">
                <a:latin typeface="Calibri"/>
                <a:sym typeface="Symbol" pitchFamily="-65" charset="2"/>
              </a:rPr>
              <a:t>“I’m</a:t>
            </a:r>
            <a:r>
              <a:rPr lang="en-US" sz="2200" b="0">
                <a:solidFill>
                  <a:srgbClr val="FFFFFF"/>
                </a:solidFill>
                <a:latin typeface="Calibri"/>
                <a:sym typeface="Symbol" pitchFamily="-65" charset="2"/>
              </a:rPr>
              <a:t> </a:t>
            </a:r>
            <a:r>
              <a:rPr lang="en-US" sz="2200" b="0">
                <a:solidFill>
                  <a:schemeClr val="hlink"/>
                </a:solidFill>
                <a:latin typeface="Calibri"/>
                <a:sym typeface="Symbol" pitchFamily="-65" charset="2"/>
              </a:rPr>
              <a:t>gonna</a:t>
            </a:r>
            <a:r>
              <a:rPr lang="en-US" sz="2200" b="0">
                <a:solidFill>
                  <a:srgbClr val="FFFFFF"/>
                </a:solidFill>
                <a:latin typeface="Calibri"/>
                <a:sym typeface="Symbol" pitchFamily="-65" charset="2"/>
              </a:rPr>
              <a:t>   </a:t>
            </a:r>
            <a:r>
              <a:rPr lang="en-US" sz="2200" b="0">
                <a:latin typeface="Calibri"/>
                <a:sym typeface="Symbol" pitchFamily="-65" charset="2"/>
              </a:rPr>
              <a:t>the witch’s lair to rescue her.”</a:t>
            </a:r>
            <a:endParaRPr lang="en-US" sz="2000" b="0">
              <a:latin typeface="Calibri"/>
              <a:ea typeface="Osaka" pitchFamily="-65" charset="-128"/>
              <a:cs typeface="Osaka" pitchFamily="-65" charset="-128"/>
            </a:endParaRPr>
          </a:p>
        </p:txBody>
      </p:sp>
      <p:sp>
        <p:nvSpPr>
          <p:cNvPr id="181251" name="Rectangle 2"/>
          <p:cNvSpPr>
            <a:spLocks noGrp="1" noChangeArrowheads="1"/>
          </p:cNvSpPr>
          <p:nvPr>
            <p:ph type="title" idx="4294967295"/>
          </p:nvPr>
        </p:nvSpPr>
        <p:spPr>
          <a:xfrm>
            <a:off x="685800" y="0"/>
            <a:ext cx="7772400" cy="1143000"/>
          </a:xfrm>
        </p:spPr>
        <p:txBody>
          <a:bodyPr/>
          <a:lstStyle/>
          <a:p>
            <a:pPr eaLnBrk="1" hangingPunct="1"/>
            <a:r>
              <a:rPr lang="en-US" sz="3200" smtClean="0"/>
              <a:t>Knowledge of Language &amp; </a:t>
            </a:r>
            <a:br>
              <a:rPr lang="en-US" sz="3200" smtClean="0"/>
            </a:br>
            <a:r>
              <a:rPr lang="en-US" sz="3200" smtClean="0"/>
              <a:t>Hidden Rules</a:t>
            </a:r>
          </a:p>
        </p:txBody>
      </p:sp>
      <p:pic>
        <p:nvPicPr>
          <p:cNvPr id="181252" name="Picture 6"/>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181253" name="Picture 7"/>
          <p:cNvPicPr>
            <a:picLocks noChangeAspect="1"/>
          </p:cNvPicPr>
          <p:nvPr/>
        </p:nvPicPr>
        <p:blipFill>
          <a:blip r:embed="rId4"/>
          <a:srcRect/>
          <a:stretch>
            <a:fillRect/>
          </a:stretch>
        </p:blipFill>
        <p:spPr bwMode="auto">
          <a:xfrm>
            <a:off x="6705600" y="5410200"/>
            <a:ext cx="1187450" cy="995363"/>
          </a:xfrm>
          <a:prstGeom prst="rect">
            <a:avLst/>
          </a:prstGeom>
          <a:noFill/>
          <a:ln w="9525">
            <a:noFill/>
            <a:miter lim="800000"/>
            <a:headEnd/>
            <a:tailEnd/>
          </a:ln>
        </p:spPr>
      </p:pic>
      <p:sp>
        <p:nvSpPr>
          <p:cNvPr id="181254" name="Rounded Rectangular Callout 11"/>
          <p:cNvSpPr>
            <a:spLocks noChangeArrowheads="1"/>
          </p:cNvSpPr>
          <p:nvPr/>
        </p:nvSpPr>
        <p:spPr bwMode="auto">
          <a:xfrm>
            <a:off x="304800" y="5181600"/>
            <a:ext cx="6096000" cy="990600"/>
          </a:xfrm>
          <a:prstGeom prst="wedgeRoundRectCallout">
            <a:avLst>
              <a:gd name="adj1" fmla="val 59435"/>
              <a:gd name="adj2" fmla="val 4861"/>
              <a:gd name="adj3" fmla="val 16667"/>
            </a:avLst>
          </a:prstGeom>
          <a:noFill/>
          <a:ln w="9525">
            <a:solidFill>
              <a:schemeClr val="tx1"/>
            </a:solidFill>
            <a:round/>
            <a:headEnd/>
            <a:tailEnd/>
          </a:ln>
        </p:spPr>
        <p:txBody>
          <a:bodyPr>
            <a:prstTxWarp prst="textNoShape">
              <a:avLst/>
            </a:prstTxWarp>
          </a:bodyPr>
          <a:lstStyle/>
          <a:p>
            <a:endParaRPr lang="en-US">
              <a:latin typeface="Calibri"/>
            </a:endParaRPr>
          </a:p>
        </p:txBody>
      </p:sp>
      <p:sp>
        <p:nvSpPr>
          <p:cNvPr id="181255" name="Rectangle 12"/>
          <p:cNvSpPr>
            <a:spLocks noChangeArrowheads="1"/>
          </p:cNvSpPr>
          <p:nvPr/>
        </p:nvSpPr>
        <p:spPr bwMode="auto">
          <a:xfrm>
            <a:off x="152400" y="5105400"/>
            <a:ext cx="8686800" cy="1600200"/>
          </a:xfrm>
          <a:prstGeom prst="rect">
            <a:avLst/>
          </a:prstGeom>
          <a:solidFill>
            <a:schemeClr val="bg1"/>
          </a:solidFill>
          <a:ln w="9525">
            <a:noFill/>
            <a:round/>
            <a:headEnd/>
            <a:tailEnd/>
          </a:ln>
        </p:spPr>
        <p:txBody>
          <a:bodyPr>
            <a:prstTxWarp prst="textNoShape">
              <a:avLst/>
            </a:prstTxWarp>
          </a:bodyPr>
          <a:lstStyle/>
          <a:p>
            <a:endParaRPr lang="en-US">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0" y="1143000"/>
            <a:ext cx="91440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65" charset="-128"/>
                <a:cs typeface="Osaka" pitchFamily="-65" charset="-128"/>
              </a:rPr>
              <a:t>Some examples from language: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You know that…</a:t>
            </a:r>
            <a:endParaRPr lang="en-US" sz="2000" b="0">
              <a:latin typeface="Calibri"/>
              <a:ea typeface="Osaka" pitchFamily="-65" charset="-128"/>
              <a:cs typeface="Osaka" pitchFamily="-65" charset="-128"/>
            </a:endParaRPr>
          </a:p>
          <a:p>
            <a:pPr marL="342900" indent="-342900" eaLnBrk="1" hangingPunct="1">
              <a:lnSpc>
                <a:spcPct val="90000"/>
              </a:lnSpc>
              <a:spcBef>
                <a:spcPct val="20000"/>
              </a:spcBef>
            </a:pPr>
            <a:endParaRPr lang="en-US" sz="2000" b="0">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000" b="0">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 contracted forms like “</a:t>
            </a:r>
            <a:r>
              <a:rPr lang="en-US" sz="2200" b="0">
                <a:solidFill>
                  <a:schemeClr val="bg2"/>
                </a:solidFill>
                <a:latin typeface="Calibri"/>
                <a:ea typeface="Osaka" pitchFamily="-65" charset="-128"/>
                <a:cs typeface="Osaka" pitchFamily="-65" charset="-128"/>
                <a:sym typeface="Symbol" pitchFamily="-65" charset="2"/>
              </a:rPr>
              <a:t>wanna</a:t>
            </a:r>
            <a:r>
              <a:rPr lang="en-US" sz="2200" b="0">
                <a:latin typeface="Calibri"/>
                <a:ea typeface="Osaka" pitchFamily="-65" charset="-128"/>
                <a:cs typeface="Osaka" pitchFamily="-65" charset="-128"/>
                <a:sym typeface="Symbol" pitchFamily="-65" charset="2"/>
              </a:rPr>
              <a:t>” and “</a:t>
            </a:r>
            <a:r>
              <a:rPr lang="en-US" sz="2200" b="0">
                <a:solidFill>
                  <a:schemeClr val="bg2"/>
                </a:solidFill>
                <a:latin typeface="Calibri"/>
                <a:ea typeface="Osaka" pitchFamily="-65" charset="-128"/>
                <a:cs typeface="Osaka" pitchFamily="-65" charset="-128"/>
                <a:sym typeface="Symbol" pitchFamily="-65" charset="2"/>
              </a:rPr>
              <a:t>gonna</a:t>
            </a:r>
            <a:r>
              <a:rPr lang="en-US" sz="2200" b="0">
                <a:latin typeface="Calibri"/>
                <a:ea typeface="Osaka" pitchFamily="-65" charset="-128"/>
                <a:cs typeface="Osaka" pitchFamily="-65" charset="-128"/>
                <a:sym typeface="Symbol" pitchFamily="-65" charset="2"/>
              </a:rPr>
              <a:t>” can’t always replace their respective full forms “</a:t>
            </a:r>
            <a:r>
              <a:rPr lang="en-US" sz="2200" b="0">
                <a:solidFill>
                  <a:schemeClr val="tx2"/>
                </a:solidFill>
                <a:latin typeface="Calibri"/>
                <a:ea typeface="Osaka" pitchFamily="-65" charset="-128"/>
                <a:cs typeface="Osaka" pitchFamily="-65" charset="-128"/>
                <a:sym typeface="Symbol" pitchFamily="-65" charset="2"/>
              </a:rPr>
              <a:t>want to</a:t>
            </a:r>
            <a:r>
              <a:rPr lang="en-US" sz="2200" b="0">
                <a:latin typeface="Calibri"/>
                <a:ea typeface="Osaka" pitchFamily="-65" charset="-128"/>
                <a:cs typeface="Osaka" pitchFamily="-65" charset="-128"/>
                <a:sym typeface="Symbol" pitchFamily="-65" charset="2"/>
              </a:rPr>
              <a:t>” and “</a:t>
            </a:r>
            <a:r>
              <a:rPr lang="en-US" sz="2200" b="0">
                <a:solidFill>
                  <a:schemeClr val="tx2"/>
                </a:solidFill>
                <a:latin typeface="Calibri"/>
                <a:ea typeface="Osaka" pitchFamily="-65" charset="-128"/>
                <a:cs typeface="Osaka" pitchFamily="-65" charset="-128"/>
                <a:sym typeface="Symbol" pitchFamily="-65" charset="2"/>
              </a:rPr>
              <a:t>going to</a:t>
            </a:r>
            <a:r>
              <a:rPr lang="en-US" sz="2200" b="0">
                <a:latin typeface="Calibri"/>
                <a:ea typeface="Osaka" pitchFamily="-65" charset="-128"/>
                <a:cs typeface="Osaka" pitchFamily="-65" charset="-128"/>
                <a:sym typeface="Symbol" pitchFamily="-65" charset="2"/>
              </a:rPr>
              <a:t>”.</a:t>
            </a:r>
          </a:p>
          <a:p>
            <a:pPr marL="342900" indent="-342900" eaLnBrk="1" hangingPunct="1">
              <a:lnSpc>
                <a:spcPct val="90000"/>
              </a:lnSpc>
              <a:spcBef>
                <a:spcPct val="20000"/>
              </a:spcBef>
            </a:pPr>
            <a:endParaRPr lang="en-US" sz="2200" b="0">
              <a:solidFill>
                <a:schemeClr val="tx2"/>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sym typeface="Symbol" pitchFamily="-65" charset="2"/>
              </a:rPr>
              <a:t>	</a:t>
            </a:r>
            <a:r>
              <a:rPr lang="en-US" sz="2200" b="0" i="1">
                <a:latin typeface="Calibri"/>
                <a:ea typeface="Osaka" pitchFamily="-65" charset="-128"/>
                <a:cs typeface="Osaka" pitchFamily="-65" charset="-128"/>
                <a:sym typeface="Symbol" pitchFamily="-65" charset="2"/>
              </a:rPr>
              <a:t>You get to choose who you will rescue.</a:t>
            </a:r>
            <a:endParaRPr lang="en-US" sz="2200" b="0">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“Who are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going to </a:t>
            </a:r>
            <a:r>
              <a:rPr lang="en-US" sz="2200" b="0">
                <a:latin typeface="Calibri"/>
                <a:ea typeface="Osaka" pitchFamily="-65" charset="-128"/>
                <a:cs typeface="Osaka" pitchFamily="-65" charset="-128"/>
                <a:sym typeface="Symbol" pitchFamily="-65" charset="2"/>
              </a:rPr>
              <a:t>rescue?”</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a:latin typeface="Calibri"/>
                <a:ea typeface="Osaka" pitchFamily="-65" charset="-128"/>
                <a:cs typeface="Osaka" pitchFamily="-65" charset="-128"/>
                <a:sym typeface="Symbol" pitchFamily="-65" charset="2"/>
              </a:rPr>
              <a:t>	  “Who are you</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bg2"/>
                </a:solidFill>
                <a:latin typeface="Calibri"/>
                <a:ea typeface="Osaka" pitchFamily="-65" charset="-128"/>
                <a:cs typeface="Osaka" pitchFamily="-65" charset="-128"/>
                <a:sym typeface="Symbol" pitchFamily="-65" charset="2"/>
              </a:rPr>
              <a:t>gonna</a:t>
            </a:r>
            <a:r>
              <a:rPr lang="en-US" sz="2200" b="0">
                <a:solidFill>
                  <a:srgbClr val="FFFFFF"/>
                </a:solidFill>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rescue?”</a:t>
            </a:r>
          </a:p>
          <a:p>
            <a:pPr marL="342900" indent="-342900" eaLnBrk="1" hangingPunct="1">
              <a:lnSpc>
                <a:spcPct val="90000"/>
              </a:lnSpc>
              <a:spcBef>
                <a:spcPct val="20000"/>
              </a:spcBef>
            </a:pPr>
            <a:endParaRPr lang="en-US" sz="2200" b="0" i="1">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i="1">
                <a:latin typeface="Calibri"/>
                <a:ea typeface="Osaka" pitchFamily="-65" charset="-128"/>
                <a:cs typeface="Osaka" pitchFamily="-65" charset="-128"/>
                <a:sym typeface="Symbol" pitchFamily="-65" charset="2"/>
              </a:rPr>
              <a:t>	  </a:t>
            </a:r>
            <a:r>
              <a:rPr lang="en-US" sz="2200" b="0">
                <a:latin typeface="Calibri"/>
                <a:ea typeface="Osaka" pitchFamily="-65" charset="-128"/>
                <a:cs typeface="Osaka" pitchFamily="-65" charset="-128"/>
                <a:sym typeface="Symbol" pitchFamily="-65" charset="2"/>
              </a:rPr>
              <a:t>“I’m</a:t>
            </a:r>
            <a:r>
              <a:rPr lang="en-US" sz="2200" b="0">
                <a:solidFill>
                  <a:srgbClr val="FFFFFF"/>
                </a:solidFill>
                <a:latin typeface="Calibri"/>
                <a:ea typeface="Osaka" pitchFamily="-65" charset="-128"/>
                <a:cs typeface="Osaka" pitchFamily="-65" charset="-128"/>
                <a:sym typeface="Symbol" pitchFamily="-65" charset="2"/>
              </a:rPr>
              <a:t> </a:t>
            </a:r>
            <a:r>
              <a:rPr lang="en-US" sz="2200" b="0">
                <a:solidFill>
                  <a:schemeClr val="tx2"/>
                </a:solidFill>
                <a:latin typeface="Calibri"/>
                <a:ea typeface="Osaka" pitchFamily="-65" charset="-128"/>
                <a:cs typeface="Osaka" pitchFamily="-65" charset="-128"/>
                <a:sym typeface="Symbol" pitchFamily="-65" charset="2"/>
              </a:rPr>
              <a:t>going to </a:t>
            </a:r>
            <a:r>
              <a:rPr lang="en-US" sz="2200" b="0">
                <a:latin typeface="Calibri"/>
                <a:ea typeface="Osaka" pitchFamily="-65" charset="-128"/>
                <a:cs typeface="Osaka" pitchFamily="-65" charset="-128"/>
                <a:sym typeface="Symbol" pitchFamily="-65" charset="2"/>
              </a:rPr>
              <a:t>the witch’s lair to rescue her.”</a:t>
            </a:r>
            <a:endParaRPr lang="en-US" sz="2200" b="0">
              <a:solidFill>
                <a:srgbClr val="FFFFFF"/>
              </a:solidFill>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r>
              <a:rPr lang="en-US" sz="2200" b="0" i="1">
                <a:solidFill>
                  <a:srgbClr val="FFFFFF"/>
                </a:solidFill>
                <a:latin typeface="Calibri"/>
                <a:ea typeface="Osaka" pitchFamily="-65" charset="-128"/>
                <a:cs typeface="Osaka" pitchFamily="-65" charset="-128"/>
                <a:sym typeface="Symbol" pitchFamily="-65" charset="2"/>
              </a:rPr>
              <a:t>	</a:t>
            </a:r>
            <a:r>
              <a:rPr lang="en-US" sz="2200" b="0" i="1">
                <a:solidFill>
                  <a:schemeClr val="hlink"/>
                </a:solidFill>
                <a:latin typeface="Calibri"/>
                <a:ea typeface="Osaka" pitchFamily="-65" charset="-128"/>
                <a:cs typeface="Osaka" pitchFamily="-65" charset="-128"/>
                <a:sym typeface="Symbol" pitchFamily="-65" charset="2"/>
              </a:rPr>
              <a:t>*</a:t>
            </a:r>
            <a:r>
              <a:rPr lang="en-US" sz="2200" b="0" i="1">
                <a:solidFill>
                  <a:srgbClr val="FFFFFF"/>
                </a:solidFill>
                <a:latin typeface="Calibri"/>
                <a:ea typeface="Osaka" pitchFamily="-65" charset="-128"/>
                <a:cs typeface="Osaka" pitchFamily="-65" charset="-128"/>
                <a:sym typeface="Symbol" pitchFamily="-65" charset="2"/>
              </a:rPr>
              <a:t> </a:t>
            </a:r>
            <a:r>
              <a:rPr lang="en-US" sz="2200" b="0">
                <a:latin typeface="Calibri"/>
                <a:sym typeface="Symbol" pitchFamily="-65" charset="2"/>
              </a:rPr>
              <a:t>“I’m</a:t>
            </a:r>
            <a:r>
              <a:rPr lang="en-US" sz="2200" b="0">
                <a:solidFill>
                  <a:srgbClr val="FFFFFF"/>
                </a:solidFill>
                <a:latin typeface="Calibri"/>
                <a:sym typeface="Symbol" pitchFamily="-65" charset="2"/>
              </a:rPr>
              <a:t> </a:t>
            </a:r>
            <a:r>
              <a:rPr lang="en-US" sz="2200" b="0">
                <a:solidFill>
                  <a:schemeClr val="hlink"/>
                </a:solidFill>
                <a:latin typeface="Calibri"/>
                <a:sym typeface="Symbol" pitchFamily="-65" charset="2"/>
              </a:rPr>
              <a:t>gonna</a:t>
            </a:r>
            <a:r>
              <a:rPr lang="en-US" sz="2200" b="0">
                <a:solidFill>
                  <a:srgbClr val="FFFFFF"/>
                </a:solidFill>
                <a:latin typeface="Calibri"/>
                <a:sym typeface="Symbol" pitchFamily="-65" charset="2"/>
              </a:rPr>
              <a:t>   </a:t>
            </a:r>
            <a:r>
              <a:rPr lang="en-US" sz="2200" b="0">
                <a:latin typeface="Calibri"/>
                <a:sym typeface="Symbol" pitchFamily="-65" charset="2"/>
              </a:rPr>
              <a:t>the witch’s lair to rescue her.”</a:t>
            </a:r>
            <a:endParaRPr lang="en-US" b="0">
              <a:latin typeface="Calibri"/>
              <a:ea typeface="Osaka" pitchFamily="-65" charset="-128"/>
              <a:cs typeface="Osaka" pitchFamily="-65" charset="-128"/>
              <a:sym typeface="Symbol" pitchFamily="-65" charset="2"/>
            </a:endParaRPr>
          </a:p>
          <a:p>
            <a:pPr marL="342900" indent="-342900" eaLnBrk="1" hangingPunct="1">
              <a:lnSpc>
                <a:spcPct val="90000"/>
              </a:lnSpc>
              <a:spcBef>
                <a:spcPct val="20000"/>
              </a:spcBef>
            </a:pPr>
            <a:endParaRPr lang="en-US" sz="2000" b="0">
              <a:latin typeface="Calibri"/>
              <a:ea typeface="Osaka" pitchFamily="-65" charset="-128"/>
              <a:cs typeface="Osaka" pitchFamily="-65" charset="-128"/>
            </a:endParaRPr>
          </a:p>
        </p:txBody>
      </p:sp>
      <p:sp>
        <p:nvSpPr>
          <p:cNvPr id="183299" name="Rectangle 2"/>
          <p:cNvSpPr>
            <a:spLocks noGrp="1" noChangeArrowheads="1"/>
          </p:cNvSpPr>
          <p:nvPr>
            <p:ph type="title" idx="4294967295"/>
          </p:nvPr>
        </p:nvSpPr>
        <p:spPr>
          <a:xfrm>
            <a:off x="685800" y="0"/>
            <a:ext cx="7772400" cy="1143000"/>
          </a:xfrm>
        </p:spPr>
        <p:txBody>
          <a:bodyPr/>
          <a:lstStyle/>
          <a:p>
            <a:pPr eaLnBrk="1" hangingPunct="1"/>
            <a:r>
              <a:rPr lang="en-US" sz="3200" smtClean="0"/>
              <a:t>Knowledge of Language &amp; </a:t>
            </a:r>
            <a:br>
              <a:rPr lang="en-US" sz="3200" smtClean="0"/>
            </a:br>
            <a:r>
              <a:rPr lang="en-US" sz="3200" smtClean="0"/>
              <a:t>Hidden Rules</a:t>
            </a:r>
          </a:p>
        </p:txBody>
      </p:sp>
      <p:pic>
        <p:nvPicPr>
          <p:cNvPr id="183300" name="Picture 5"/>
          <p:cNvPicPr>
            <a:picLocks noChangeAspect="1"/>
          </p:cNvPicPr>
          <p:nvPr/>
        </p:nvPicPr>
        <p:blipFill>
          <a:blip r:embed="rId3"/>
          <a:srcRect/>
          <a:stretch>
            <a:fillRect/>
          </a:stretch>
        </p:blipFill>
        <p:spPr bwMode="auto">
          <a:xfrm>
            <a:off x="6172200" y="3657600"/>
            <a:ext cx="2071688" cy="1358900"/>
          </a:xfrm>
          <a:prstGeom prst="rect">
            <a:avLst/>
          </a:prstGeom>
          <a:noFill/>
          <a:ln w="9525">
            <a:noFill/>
            <a:miter lim="800000"/>
            <a:headEnd/>
            <a:tailEnd/>
          </a:ln>
        </p:spPr>
      </p:pic>
      <p:pic>
        <p:nvPicPr>
          <p:cNvPr id="183301" name="Picture 6"/>
          <p:cNvPicPr>
            <a:picLocks noChangeAspect="1"/>
          </p:cNvPicPr>
          <p:nvPr/>
        </p:nvPicPr>
        <p:blipFill>
          <a:blip r:embed="rId4"/>
          <a:srcRect/>
          <a:stretch>
            <a:fillRect/>
          </a:stretch>
        </p:blipFill>
        <p:spPr bwMode="auto">
          <a:xfrm>
            <a:off x="6705600" y="5410200"/>
            <a:ext cx="1187450" cy="995363"/>
          </a:xfrm>
          <a:prstGeom prst="rect">
            <a:avLst/>
          </a:prstGeom>
          <a:noFill/>
          <a:ln w="9525">
            <a:noFill/>
            <a:miter lim="800000"/>
            <a:headEnd/>
            <a:tailEnd/>
          </a:ln>
        </p:spPr>
      </p:pic>
      <p:sp>
        <p:nvSpPr>
          <p:cNvPr id="183302" name="Rounded Rectangular Callout 7"/>
          <p:cNvSpPr>
            <a:spLocks noChangeArrowheads="1"/>
          </p:cNvSpPr>
          <p:nvPr/>
        </p:nvSpPr>
        <p:spPr bwMode="auto">
          <a:xfrm>
            <a:off x="304800" y="5181600"/>
            <a:ext cx="6096000" cy="990600"/>
          </a:xfrm>
          <a:prstGeom prst="wedgeRoundRectCallout">
            <a:avLst>
              <a:gd name="adj1" fmla="val 59435"/>
              <a:gd name="adj2" fmla="val 4861"/>
              <a:gd name="adj3" fmla="val 16667"/>
            </a:avLst>
          </a:prstGeom>
          <a:noFill/>
          <a:ln w="9525">
            <a:solidFill>
              <a:schemeClr val="tx1"/>
            </a:solidFill>
            <a:round/>
            <a:headEnd/>
            <a:tailEnd/>
          </a:ln>
        </p:spPr>
        <p:txBody>
          <a:bodyPr>
            <a:prstTxWarp prst="textNoShape">
              <a:avLst/>
            </a:prstTxWarp>
          </a:bodyPr>
          <a:lstStyle/>
          <a:p>
            <a:endParaRPr lang="en-US">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52400" y="152400"/>
            <a:ext cx="8991600" cy="1143000"/>
          </a:xfrm>
        </p:spPr>
        <p:txBody>
          <a:bodyPr/>
          <a:lstStyle/>
          <a:p>
            <a:r>
              <a:rPr lang="en-US" sz="3200" smtClean="0"/>
              <a:t>What about learning by explicit correction?</a:t>
            </a:r>
          </a:p>
        </p:txBody>
      </p:sp>
      <p:sp>
        <p:nvSpPr>
          <p:cNvPr id="76803" name="Content Placeholder 2"/>
          <p:cNvSpPr>
            <a:spLocks noGrp="1"/>
          </p:cNvSpPr>
          <p:nvPr>
            <p:ph idx="1"/>
          </p:nvPr>
        </p:nvSpPr>
        <p:spPr>
          <a:xfrm>
            <a:off x="685800" y="1295400"/>
            <a:ext cx="7772400" cy="4114800"/>
          </a:xfrm>
        </p:spPr>
        <p:txBody>
          <a:bodyPr/>
          <a:lstStyle/>
          <a:p>
            <a:pPr>
              <a:buFontTx/>
              <a:buNone/>
            </a:pPr>
            <a:r>
              <a:rPr lang="en-US" sz="2200" smtClean="0"/>
              <a:t>Even if the knowledge is subconscious, couldn’t parents teach children these rules of language by explicitly correcting them when they say something wrong?</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 y="152400"/>
            <a:ext cx="8991600" cy="1143000"/>
          </a:xfrm>
        </p:spPr>
        <p:txBody>
          <a:bodyPr/>
          <a:lstStyle/>
          <a:p>
            <a:r>
              <a:rPr lang="en-US" sz="3200" smtClean="0"/>
              <a:t>What about learning by explicit correction?</a:t>
            </a:r>
          </a:p>
        </p:txBody>
      </p:sp>
      <p:sp>
        <p:nvSpPr>
          <p:cNvPr id="77827" name="Content Placeholder 2"/>
          <p:cNvSpPr>
            <a:spLocks noGrp="1"/>
          </p:cNvSpPr>
          <p:nvPr>
            <p:ph idx="1"/>
          </p:nvPr>
        </p:nvSpPr>
        <p:spPr>
          <a:xfrm>
            <a:off x="685800" y="1295400"/>
            <a:ext cx="7772400" cy="1295400"/>
          </a:xfrm>
        </p:spPr>
        <p:txBody>
          <a:bodyPr/>
          <a:lstStyle/>
          <a:p>
            <a:pPr>
              <a:buFontTx/>
              <a:buNone/>
            </a:pPr>
            <a:r>
              <a:rPr lang="en-US" sz="2200" smtClean="0"/>
              <a:t>Even if the knowledge is subconscious, couldn’t parents teach children these rules of language by explicitly correcting them when they say something wrong?</a:t>
            </a:r>
          </a:p>
        </p:txBody>
      </p:sp>
      <p:sp>
        <p:nvSpPr>
          <p:cNvPr id="77828" name="Content Placeholder 2"/>
          <p:cNvSpPr txBox="1">
            <a:spLocks/>
          </p:cNvSpPr>
          <p:nvPr/>
        </p:nvSpPr>
        <p:spPr bwMode="auto">
          <a:xfrm>
            <a:off x="762000" y="2895600"/>
            <a:ext cx="7772400" cy="36576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a:latin typeface="Calibri"/>
                <a:ea typeface="Osaka" pitchFamily="-65" charset="-128"/>
                <a:cs typeface="Osaka" pitchFamily="-65" charset="-128"/>
              </a:rPr>
              <a:t>The problem: parents don’t correct their children that often about the </a:t>
            </a:r>
            <a:r>
              <a:rPr lang="en-US" sz="2200" b="0">
                <a:solidFill>
                  <a:srgbClr val="B3129A"/>
                </a:solidFill>
                <a:latin typeface="Calibri"/>
                <a:ea typeface="Osaka" pitchFamily="-65" charset="-128"/>
                <a:cs typeface="Osaka" pitchFamily="-65" charset="-128"/>
              </a:rPr>
              <a:t>form of the language</a:t>
            </a:r>
            <a:r>
              <a:rPr lang="en-US" sz="2200" b="0">
                <a:latin typeface="Calibri"/>
                <a:ea typeface="Osaka" pitchFamily="-65" charset="-128"/>
                <a:cs typeface="Osaka" pitchFamily="-65" charset="-128"/>
              </a:rPr>
              <a:t>.  Instead, they tend to correct when the </a:t>
            </a:r>
            <a:r>
              <a:rPr lang="en-US" sz="2200" b="0">
                <a:solidFill>
                  <a:schemeClr val="bg2"/>
                </a:solidFill>
                <a:latin typeface="Calibri"/>
                <a:ea typeface="Osaka" pitchFamily="-65" charset="-128"/>
                <a:cs typeface="Osaka" pitchFamily="-65" charset="-128"/>
              </a:rPr>
              <a:t>meaning is incorrect</a:t>
            </a:r>
            <a:r>
              <a:rPr lang="en-US" sz="2200" b="0">
                <a:latin typeface="Calibri"/>
                <a:ea typeface="Osaka" pitchFamily="-65" charset="-128"/>
                <a:cs typeface="Osaka" pitchFamily="-65" charset="-128"/>
              </a:rPr>
              <a:t>.</a:t>
            </a:r>
          </a:p>
          <a:p>
            <a:pPr marL="342900" indent="-342900">
              <a:spcBef>
                <a:spcPct val="20000"/>
              </a:spcBef>
            </a:pPr>
            <a:endParaRPr lang="en-US" sz="2200" b="0">
              <a:latin typeface="Calibri"/>
              <a:ea typeface="Osaka" pitchFamily="-65" charset="-128"/>
              <a:cs typeface="Osaka" pitchFamily="-65" charset="-128"/>
            </a:endParaRPr>
          </a:p>
          <a:p>
            <a:pPr marL="342900" indent="-342900">
              <a:spcBef>
                <a:spcPct val="20000"/>
              </a:spcBef>
            </a:pPr>
            <a:r>
              <a:rPr lang="en-US" sz="2200" b="0">
                <a:solidFill>
                  <a:srgbClr val="B3129A"/>
                </a:solidFill>
                <a:latin typeface="Calibri"/>
                <a:ea typeface="Osaka" pitchFamily="-65" charset="-128"/>
                <a:cs typeface="Osaka" pitchFamily="-65" charset="-128"/>
              </a:rPr>
              <a:t>Child: “Her curl my hair.”		</a:t>
            </a:r>
          </a:p>
          <a:p>
            <a:pPr marL="342900" indent="-342900">
              <a:spcBef>
                <a:spcPct val="20000"/>
              </a:spcBef>
            </a:pPr>
            <a:r>
              <a:rPr lang="en-US" sz="2200" b="0">
                <a:solidFill>
                  <a:srgbClr val="B3129A"/>
                </a:solidFill>
                <a:latin typeface="Calibri"/>
                <a:ea typeface="Osaka" pitchFamily="-65" charset="-128"/>
                <a:cs typeface="Osaka" pitchFamily="-65" charset="-128"/>
              </a:rPr>
              <a:t>Parent: “Uh huh.”</a:t>
            </a:r>
            <a:endParaRPr lang="en-US" sz="2200" b="0">
              <a:solidFill>
                <a:srgbClr val="FFFF00"/>
              </a:solidFill>
              <a:latin typeface="Calibri"/>
              <a:ea typeface="Osaka" pitchFamily="-65" charset="-128"/>
              <a:cs typeface="Osaka" pitchFamily="-65" charset="-128"/>
            </a:endParaRPr>
          </a:p>
          <a:p>
            <a:pPr marL="342900" indent="-342900">
              <a:spcBef>
                <a:spcPct val="20000"/>
              </a:spcBef>
            </a:pPr>
            <a:endParaRPr lang="en-US" sz="2200" b="0">
              <a:latin typeface="Calibri"/>
              <a:ea typeface="Osaka" pitchFamily="-65" charset="-128"/>
              <a:cs typeface="Osaka" pitchFamily="-65" charset="-128"/>
            </a:endParaRPr>
          </a:p>
          <a:p>
            <a:pPr marL="342900" indent="-342900">
              <a:spcBef>
                <a:spcPct val="20000"/>
              </a:spcBef>
            </a:pPr>
            <a:r>
              <a:rPr lang="en-US" sz="2200" b="0">
                <a:solidFill>
                  <a:schemeClr val="bg2"/>
                </a:solidFill>
                <a:latin typeface="Calibri"/>
                <a:ea typeface="Osaka" pitchFamily="-65" charset="-128"/>
                <a:cs typeface="Osaka" pitchFamily="-65" charset="-128"/>
              </a:rPr>
              <a:t>Child: “There’s an animal farmhouse.”</a:t>
            </a:r>
          </a:p>
          <a:p>
            <a:pPr marL="342900" indent="-342900">
              <a:spcBef>
                <a:spcPct val="20000"/>
              </a:spcBef>
            </a:pPr>
            <a:r>
              <a:rPr lang="en-US" sz="2200" b="0">
                <a:solidFill>
                  <a:schemeClr val="bg2"/>
                </a:solidFill>
                <a:latin typeface="Calibri"/>
                <a:ea typeface="Osaka" pitchFamily="-65" charset="-128"/>
                <a:cs typeface="Osaka" pitchFamily="-65" charset="-128"/>
              </a:rPr>
              <a:t>Parent: “No, that’s a lighthouse.”</a:t>
            </a:r>
            <a:endParaRPr lang="en-US" sz="2200" b="0">
              <a:latin typeface="Calibri"/>
              <a:ea typeface="Osaka" pitchFamily="-65" charset="-128"/>
              <a:cs typeface="Osaka"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20483" name="Rectangle 5"/>
          <p:cNvSpPr>
            <a:spLocks noGrp="1" noChangeArrowheads="1"/>
          </p:cNvSpPr>
          <p:nvPr>
            <p:ph type="body" idx="1"/>
          </p:nvPr>
        </p:nvSpPr>
        <p:spPr>
          <a:xfrm>
            <a:off x="0" y="1066800"/>
            <a:ext cx="9144000" cy="1981200"/>
          </a:xfrm>
          <a:noFill/>
        </p:spPr>
        <p:txBody>
          <a:bodyPr/>
          <a:lstStyle/>
          <a:p>
            <a:pPr eaLnBrk="1" hangingPunct="1">
              <a:lnSpc>
                <a:spcPct val="90000"/>
              </a:lnSpc>
              <a:buFontTx/>
              <a:buNone/>
            </a:pPr>
            <a:r>
              <a:rPr lang="en-US" sz="2200"/>
              <a:t>Class web page:</a:t>
            </a:r>
          </a:p>
          <a:p>
            <a:pPr eaLnBrk="1" hangingPunct="1">
              <a:lnSpc>
                <a:spcPct val="90000"/>
              </a:lnSpc>
              <a:buFontTx/>
              <a:buNone/>
            </a:pPr>
            <a:r>
              <a:rPr lang="en-US" sz="2200">
                <a:solidFill>
                  <a:schemeClr val="folHlink"/>
                </a:solidFill>
              </a:rPr>
              <a:t>http://www.socsci.uci.edu/~lpearl/courses/psych56L_2013win/index.html</a:t>
            </a:r>
            <a:endParaRPr lang="en-US" sz="2200"/>
          </a:p>
          <a:p>
            <a:pPr eaLnBrk="1" hangingPunct="1">
              <a:lnSpc>
                <a:spcPct val="90000"/>
              </a:lnSpc>
              <a:buFontTx/>
              <a:buNone/>
            </a:pPr>
            <a:endParaRPr lang="en-US" sz="2200"/>
          </a:p>
          <a:p>
            <a:pPr eaLnBrk="1" hangingPunct="1">
              <a:lnSpc>
                <a:spcPct val="90000"/>
              </a:lnSpc>
              <a:buFontTx/>
              <a:buNone/>
            </a:pPr>
            <a:r>
              <a:rPr lang="en-US" sz="2200"/>
              <a:t>	Accessible from EEE, as well.  Contains overview, </a:t>
            </a:r>
            <a:r>
              <a:rPr lang="en-US" sz="2200">
                <a:solidFill>
                  <a:schemeClr val="folHlink"/>
                </a:solidFill>
              </a:rPr>
              <a:t>schedule</a:t>
            </a:r>
            <a:r>
              <a:rPr lang="en-US" sz="2200"/>
              <a:t>, readings, course assignment descriptions, and grading policies.  </a:t>
            </a:r>
          </a:p>
          <a:p>
            <a:pPr eaLnBrk="1" hangingPunct="1">
              <a:lnSpc>
                <a:spcPct val="90000"/>
              </a:lnSpc>
              <a:buFontTx/>
              <a:buNone/>
            </a:pPr>
            <a:endParaRPr lang="en-US" sz="2200"/>
          </a:p>
        </p:txBody>
      </p:sp>
      <p:pic>
        <p:nvPicPr>
          <p:cNvPr id="20484"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1066800" y="3200400"/>
            <a:ext cx="7124700" cy="28256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 y="152400"/>
            <a:ext cx="8991600" cy="1143000"/>
          </a:xfrm>
        </p:spPr>
        <p:txBody>
          <a:bodyPr/>
          <a:lstStyle/>
          <a:p>
            <a:r>
              <a:rPr lang="en-US" sz="3200" smtClean="0"/>
              <a:t>What about learning by implicit correction?</a:t>
            </a:r>
          </a:p>
        </p:txBody>
      </p:sp>
      <p:sp>
        <p:nvSpPr>
          <p:cNvPr id="78851" name="Content Placeholder 2"/>
          <p:cNvSpPr>
            <a:spLocks noGrp="1"/>
          </p:cNvSpPr>
          <p:nvPr>
            <p:ph idx="1"/>
          </p:nvPr>
        </p:nvSpPr>
        <p:spPr>
          <a:xfrm>
            <a:off x="685800" y="1295400"/>
            <a:ext cx="7772400" cy="1676400"/>
          </a:xfrm>
        </p:spPr>
        <p:txBody>
          <a:bodyPr/>
          <a:lstStyle/>
          <a:p>
            <a:pPr>
              <a:buFontTx/>
              <a:buNone/>
            </a:pPr>
            <a:r>
              <a:rPr lang="en-US" sz="2200" smtClean="0"/>
              <a:t>Parents may provide implicit correction by offering alternative language forms when a child has said something incorrect.  In effect, </a:t>
            </a:r>
            <a:r>
              <a:rPr lang="en-US" sz="2200" smtClean="0">
                <a:solidFill>
                  <a:schemeClr val="bg2"/>
                </a:solidFill>
              </a:rPr>
              <a:t>the parents provide a good example of language use for children without explicitly correcting them</a:t>
            </a:r>
            <a:r>
              <a:rPr lang="en-US" sz="2200" smtClean="0"/>
              <a:t>.  This is called a </a:t>
            </a:r>
            <a:r>
              <a:rPr lang="en-US" sz="2200" smtClean="0">
                <a:solidFill>
                  <a:schemeClr val="bg2"/>
                </a:solidFill>
              </a:rPr>
              <a:t>recast</a:t>
            </a:r>
            <a:r>
              <a:rPr lang="en-US" sz="2200" smtClean="0"/>
              <a:t>.</a:t>
            </a:r>
          </a:p>
        </p:txBody>
      </p:sp>
      <p:sp>
        <p:nvSpPr>
          <p:cNvPr id="7" name="Content Placeholder 2"/>
          <p:cNvSpPr txBox="1">
            <a:spLocks/>
          </p:cNvSpPr>
          <p:nvPr/>
        </p:nvSpPr>
        <p:spPr bwMode="auto">
          <a:xfrm>
            <a:off x="609600" y="3581400"/>
            <a:ext cx="7772400" cy="167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a:latin typeface="Calibri"/>
                <a:ea typeface="Osaka" pitchFamily="-65" charset="-128"/>
                <a:cs typeface="Osaka" pitchFamily="-65" charset="-128"/>
              </a:rPr>
              <a:t>Child: The dog </a:t>
            </a:r>
            <a:r>
              <a:rPr lang="en-US" sz="2200" b="0">
                <a:solidFill>
                  <a:schemeClr val="accent2"/>
                </a:solidFill>
                <a:latin typeface="Calibri"/>
                <a:ea typeface="Osaka" pitchFamily="-65" charset="-128"/>
                <a:cs typeface="Osaka" pitchFamily="-65" charset="-128"/>
              </a:rPr>
              <a:t>runned</a:t>
            </a:r>
            <a:r>
              <a:rPr lang="en-US" sz="2200" b="0">
                <a:latin typeface="Calibri"/>
                <a:ea typeface="Osaka" pitchFamily="-65" charset="-128"/>
                <a:cs typeface="Osaka" pitchFamily="-65" charset="-128"/>
              </a:rPr>
              <a:t> really fast, Daddy.</a:t>
            </a:r>
          </a:p>
          <a:p>
            <a:pPr marL="342900" indent="-342900">
              <a:spcBef>
                <a:spcPct val="20000"/>
              </a:spcBef>
            </a:pPr>
            <a:r>
              <a:rPr lang="en-US" sz="2200" b="0">
                <a:latin typeface="Calibri"/>
                <a:ea typeface="Osaka" pitchFamily="-65" charset="-128"/>
                <a:cs typeface="Osaka" pitchFamily="-65" charset="-128"/>
              </a:rPr>
              <a:t>Parent: Yeah, he </a:t>
            </a:r>
            <a:r>
              <a:rPr lang="en-US" sz="2200" b="0">
                <a:solidFill>
                  <a:schemeClr val="bg2"/>
                </a:solidFill>
                <a:latin typeface="Calibri"/>
                <a:ea typeface="Osaka" pitchFamily="-65" charset="-128"/>
                <a:cs typeface="Osaka" pitchFamily="-65" charset="-128"/>
              </a:rPr>
              <a:t>ran</a:t>
            </a:r>
            <a:r>
              <a:rPr lang="en-US" sz="2200" b="0">
                <a:latin typeface="Calibri"/>
                <a:ea typeface="Osaka" pitchFamily="-65" charset="-128"/>
                <a:cs typeface="Osaka" pitchFamily="-65" charset="-128"/>
              </a:rPr>
              <a:t> really fast, didn’t he?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 y="152400"/>
            <a:ext cx="8991600" cy="1143000"/>
          </a:xfrm>
        </p:spPr>
        <p:txBody>
          <a:bodyPr/>
          <a:lstStyle/>
          <a:p>
            <a:r>
              <a:rPr lang="en-US" sz="3200" smtClean="0"/>
              <a:t>What about learning by implicit correction?</a:t>
            </a:r>
          </a:p>
        </p:txBody>
      </p:sp>
      <p:sp>
        <p:nvSpPr>
          <p:cNvPr id="79875" name="Content Placeholder 2"/>
          <p:cNvSpPr>
            <a:spLocks noGrp="1"/>
          </p:cNvSpPr>
          <p:nvPr>
            <p:ph idx="1"/>
          </p:nvPr>
        </p:nvSpPr>
        <p:spPr>
          <a:xfrm>
            <a:off x="685800" y="1295400"/>
            <a:ext cx="7772400" cy="1676400"/>
          </a:xfrm>
        </p:spPr>
        <p:txBody>
          <a:bodyPr/>
          <a:lstStyle/>
          <a:p>
            <a:pPr>
              <a:buFontTx/>
              <a:buNone/>
            </a:pPr>
            <a:r>
              <a:rPr lang="en-US" sz="2200" smtClean="0"/>
              <a:t>However, parents don’t provide recasts all the time or all that consistently.  One study looking at interactions between 2-year-olds and their mothers showed that they </a:t>
            </a:r>
            <a:r>
              <a:rPr lang="en-US" sz="2200" smtClean="0">
                <a:solidFill>
                  <a:srgbClr val="B3129A"/>
                </a:solidFill>
              </a:rPr>
              <a:t>only made recasts after 26.3% of incorrect sentences</a:t>
            </a:r>
            <a:r>
              <a:rPr lang="en-US" sz="2200" smtClean="0"/>
              <a:t>.  The rest of the time, they didn’t bother.  </a:t>
            </a:r>
          </a:p>
        </p:txBody>
      </p:sp>
      <p:sp>
        <p:nvSpPr>
          <p:cNvPr id="6" name="Content Placeholder 2"/>
          <p:cNvSpPr txBox="1">
            <a:spLocks/>
          </p:cNvSpPr>
          <p:nvPr/>
        </p:nvSpPr>
        <p:spPr bwMode="auto">
          <a:xfrm>
            <a:off x="609600" y="3581400"/>
            <a:ext cx="7772400" cy="2590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a:latin typeface="Calibri"/>
                <a:ea typeface="Osaka" pitchFamily="-65" charset="-128"/>
                <a:cs typeface="Osaka" pitchFamily="-65" charset="-128"/>
              </a:rPr>
              <a:t>Also, sometimes parents will </a:t>
            </a:r>
            <a:r>
              <a:rPr lang="en-US" sz="2200" b="0">
                <a:solidFill>
                  <a:srgbClr val="B3129A"/>
                </a:solidFill>
                <a:latin typeface="Calibri"/>
                <a:ea typeface="Osaka" pitchFamily="-65" charset="-128"/>
                <a:cs typeface="Osaka" pitchFamily="-65" charset="-128"/>
              </a:rPr>
              <a:t>repeat children’s incorrect utterances</a:t>
            </a:r>
            <a:r>
              <a:rPr lang="en-US" sz="2200" b="0">
                <a:latin typeface="Calibri"/>
                <a:ea typeface="Osaka" pitchFamily="-65" charset="-128"/>
                <a:cs typeface="Osaka" pitchFamily="-65" charset="-128"/>
              </a:rPr>
              <a:t> if they agree with the meaning of them!  This would seem to reinforce the incorrect language usage.</a:t>
            </a:r>
          </a:p>
          <a:p>
            <a:pPr marL="342900" indent="-342900">
              <a:spcBef>
                <a:spcPct val="20000"/>
              </a:spcBef>
            </a:pPr>
            <a:endParaRPr lang="en-US" sz="2200" b="0">
              <a:latin typeface="Calibri"/>
              <a:ea typeface="Osaka" pitchFamily="-65" charset="-128"/>
              <a:cs typeface="Osaka" pitchFamily="-65" charset="-128"/>
            </a:endParaRPr>
          </a:p>
          <a:p>
            <a:pPr marL="342900" indent="-342900">
              <a:spcBef>
                <a:spcPct val="20000"/>
              </a:spcBef>
            </a:pPr>
            <a:r>
              <a:rPr lang="en-US" sz="2200" b="0">
                <a:latin typeface="Calibri"/>
                <a:ea typeface="Osaka" pitchFamily="-65" charset="-128"/>
                <a:cs typeface="Osaka" pitchFamily="-65" charset="-128"/>
              </a:rPr>
              <a:t>Child: Read book.</a:t>
            </a:r>
          </a:p>
          <a:p>
            <a:pPr marL="342900" indent="-342900">
              <a:spcBef>
                <a:spcPct val="20000"/>
              </a:spcBef>
            </a:pPr>
            <a:r>
              <a:rPr lang="en-US" sz="2200" b="0">
                <a:latin typeface="Calibri"/>
                <a:ea typeface="Osaka" pitchFamily="-65" charset="-128"/>
                <a:cs typeface="Osaka" pitchFamily="-65" charset="-128"/>
              </a:rPr>
              <a:t>Mother: Alright, you </a:t>
            </a:r>
            <a:r>
              <a:rPr lang="en-US" sz="2200" b="0">
                <a:solidFill>
                  <a:srgbClr val="B3129A"/>
                </a:solidFill>
                <a:latin typeface="Calibri"/>
                <a:ea typeface="Osaka" pitchFamily="-65" charset="-128"/>
                <a:cs typeface="Osaka" pitchFamily="-65" charset="-128"/>
              </a:rPr>
              <a:t>read book.</a:t>
            </a:r>
          </a:p>
          <a:p>
            <a:pPr marL="342900" indent="-342900">
              <a:spcBef>
                <a:spcPct val="20000"/>
              </a:spcBef>
            </a:pPr>
            <a:r>
              <a:rPr lang="en-US" sz="2200" b="0">
                <a:latin typeface="Calibri"/>
                <a:ea typeface="Osaka" pitchFamily="-65" charset="-128"/>
                <a:cs typeface="Osaka" pitchFamily="-65" charset="-128"/>
              </a:rPr>
              <a:t>				(instead of </a:t>
            </a:r>
            <a:r>
              <a:rPr lang="en-US" sz="2200" b="0" i="1">
                <a:latin typeface="Calibri"/>
                <a:ea typeface="Osaka" pitchFamily="-65" charset="-128"/>
                <a:cs typeface="Osaka" pitchFamily="-65" charset="-128"/>
              </a:rPr>
              <a:t>read the book</a:t>
            </a:r>
            <a:r>
              <a:rPr lang="en-US" sz="2200" b="0">
                <a:latin typeface="Calibri"/>
                <a:ea typeface="Osaka" pitchFamily="-65" charset="-128"/>
                <a:cs typeface="Osaka" pitchFamily="-65" charset="-128"/>
              </a:rPr>
              <a: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2400" y="152400"/>
            <a:ext cx="8991600" cy="1143000"/>
          </a:xfrm>
        </p:spPr>
        <p:txBody>
          <a:bodyPr/>
          <a:lstStyle/>
          <a:p>
            <a:r>
              <a:rPr lang="en-US" sz="3200" smtClean="0"/>
              <a:t>What about learning by implicit correction?</a:t>
            </a:r>
          </a:p>
        </p:txBody>
      </p:sp>
      <p:sp>
        <p:nvSpPr>
          <p:cNvPr id="80899" name="Content Placeholder 2"/>
          <p:cNvSpPr>
            <a:spLocks noGrp="1"/>
          </p:cNvSpPr>
          <p:nvPr>
            <p:ph idx="1"/>
          </p:nvPr>
        </p:nvSpPr>
        <p:spPr>
          <a:xfrm>
            <a:off x="685800" y="1295400"/>
            <a:ext cx="7772400" cy="1676400"/>
          </a:xfrm>
        </p:spPr>
        <p:txBody>
          <a:bodyPr/>
          <a:lstStyle/>
          <a:p>
            <a:pPr>
              <a:buFontTx/>
              <a:buNone/>
            </a:pPr>
            <a:r>
              <a:rPr lang="en-US" sz="2200" smtClean="0"/>
              <a:t>Still, recasts can be very helpful when they offer a direct and immediate contrast between the child’s way of saying something and the correct way.  Saxton et al. (1998) found that children learned more quickly when they were given recasts.</a:t>
            </a:r>
          </a:p>
        </p:txBody>
      </p:sp>
      <p:sp>
        <p:nvSpPr>
          <p:cNvPr id="6" name="Content Placeholder 2"/>
          <p:cNvSpPr txBox="1">
            <a:spLocks/>
          </p:cNvSpPr>
          <p:nvPr/>
        </p:nvSpPr>
        <p:spPr bwMode="auto">
          <a:xfrm>
            <a:off x="609600" y="3581400"/>
            <a:ext cx="7772400" cy="2590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a:solidFill>
                  <a:schemeClr val="tx2"/>
                </a:solidFill>
                <a:latin typeface="Calibri"/>
                <a:ea typeface="Osaka" pitchFamily="-65" charset="-128"/>
                <a:cs typeface="Osaka" pitchFamily="-65" charset="-128"/>
              </a:rPr>
              <a:t>	Recasts may help speed up learning, but probably aren’t responsible for learning all knowledge about language.</a:t>
            </a:r>
            <a:endParaRPr lang="en-US" sz="2200" b="0">
              <a:solidFill>
                <a:srgbClr val="FFFF00"/>
              </a:solidFill>
              <a:latin typeface="Calibri"/>
              <a:ea typeface="Osaka" pitchFamily="-65" charset="-128"/>
              <a:cs typeface="Osaka"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0"/>
            <a:ext cx="7772400" cy="1143000"/>
          </a:xfrm>
        </p:spPr>
        <p:txBody>
          <a:bodyPr/>
          <a:lstStyle/>
          <a:p>
            <a:pPr eaLnBrk="1" hangingPunct="1"/>
            <a:r>
              <a:rPr lang="en-US" sz="3200"/>
              <a:t>About the Input</a:t>
            </a:r>
          </a:p>
        </p:txBody>
      </p:sp>
      <p:sp>
        <p:nvSpPr>
          <p:cNvPr id="5" name="Rectangle 3"/>
          <p:cNvSpPr txBox="1">
            <a:spLocks noChangeArrowheads="1"/>
          </p:cNvSpPr>
          <p:nvPr/>
        </p:nvSpPr>
        <p:spPr bwMode="auto">
          <a:xfrm>
            <a:off x="0" y="1219200"/>
            <a:ext cx="9144000" cy="4114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65" charset="-128"/>
                <a:cs typeface="Osaka" pitchFamily="-65" charset="-128"/>
              </a:rPr>
              <a:t>Properties of </a:t>
            </a:r>
            <a:r>
              <a:rPr lang="en-US" b="0">
                <a:solidFill>
                  <a:schemeClr val="tx2"/>
                </a:solidFill>
                <a:latin typeface="Calibri"/>
                <a:ea typeface="Osaka" pitchFamily="-65" charset="-128"/>
                <a:cs typeface="Osaka" pitchFamily="-65" charset="-128"/>
              </a:rPr>
              <a:t>motherese</a:t>
            </a:r>
            <a:r>
              <a:rPr lang="en-US" b="0">
                <a:latin typeface="Calibri"/>
                <a:ea typeface="Osaka" pitchFamily="-65" charset="-128"/>
                <a:cs typeface="Osaka" pitchFamily="-65" charset="-128"/>
              </a:rPr>
              <a:t> (speech adults use with children):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(1) </a:t>
            </a:r>
            <a:r>
              <a:rPr lang="en-US" b="0">
                <a:solidFill>
                  <a:srgbClr val="B3129A"/>
                </a:solidFill>
                <a:latin typeface="Calibri"/>
                <a:ea typeface="Osaka" pitchFamily="-65" charset="-128"/>
                <a:cs typeface="Osaka" pitchFamily="-65" charset="-128"/>
              </a:rPr>
              <a:t>very few grammatical errors</a:t>
            </a:r>
            <a:r>
              <a:rPr lang="en-US" b="0">
                <a:latin typeface="Calibri"/>
                <a:ea typeface="Osaka" pitchFamily="-65" charset="-128"/>
                <a:cs typeface="Osaka" pitchFamily="-65" charset="-128"/>
              </a:rPr>
              <a:t> (good example of correct grammar usage)</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(2) topics are about the </a:t>
            </a:r>
            <a:r>
              <a:rPr lang="en-US" b="0">
                <a:solidFill>
                  <a:srgbClr val="0B1FFF"/>
                </a:solidFill>
                <a:latin typeface="Calibri"/>
                <a:ea typeface="Osaka" pitchFamily="-65" charset="-128"/>
                <a:cs typeface="Osaka" pitchFamily="-65" charset="-128"/>
              </a:rPr>
              <a:t>here and now</a:t>
            </a:r>
            <a:r>
              <a:rPr lang="en-US" b="0">
                <a:solidFill>
                  <a:srgbClr val="D6C1FB"/>
                </a:solidFill>
                <a:latin typeface="Calibri"/>
                <a:ea typeface="Osaka" pitchFamily="-65" charset="-128"/>
                <a:cs typeface="Osaka" pitchFamily="-65" charset="-128"/>
              </a:rPr>
              <a:t> </a:t>
            </a:r>
            <a:r>
              <a:rPr lang="en-US" b="0">
                <a:latin typeface="Calibri"/>
                <a:ea typeface="Osaka" pitchFamily="-65" charset="-128"/>
                <a:cs typeface="Osaka" pitchFamily="-65" charset="-128"/>
              </a:rPr>
              <a:t>(easier to link words to meanings)</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(3) adults tend to </a:t>
            </a:r>
            <a:r>
              <a:rPr lang="en-US" b="0">
                <a:solidFill>
                  <a:schemeClr val="accent1"/>
                </a:solidFill>
                <a:latin typeface="Calibri"/>
                <a:ea typeface="Osaka" pitchFamily="-65" charset="-128"/>
                <a:cs typeface="Osaka" pitchFamily="-65" charset="-128"/>
              </a:rPr>
              <a:t>use gestures to secure children’s attention</a:t>
            </a:r>
            <a:r>
              <a:rPr lang="en-US" b="0">
                <a:solidFill>
                  <a:srgbClr val="D6C1FB"/>
                </a:solidFill>
                <a:latin typeface="Calibri"/>
                <a:ea typeface="Osaka" pitchFamily="-65" charset="-128"/>
                <a:cs typeface="Osaka" pitchFamily="-65" charset="-128"/>
              </a:rPr>
              <a:t> </a:t>
            </a:r>
            <a:r>
              <a:rPr lang="en-US" b="0">
                <a:latin typeface="Calibri"/>
                <a:ea typeface="Osaka" pitchFamily="-65" charset="-128"/>
                <a:cs typeface="Osaka" pitchFamily="-65" charset="-128"/>
              </a:rPr>
              <a:t>(easier to link words to meanings)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685800" y="0"/>
            <a:ext cx="7772400" cy="1143000"/>
          </a:xfrm>
          <a:noFill/>
        </p:spPr>
        <p:txBody>
          <a:bodyPr/>
          <a:lstStyle/>
          <a:p>
            <a:pPr eaLnBrk="1" hangingPunct="1"/>
            <a:r>
              <a:rPr lang="en-US" sz="3200"/>
              <a:t>About the Input</a:t>
            </a:r>
          </a:p>
        </p:txBody>
      </p:sp>
      <p:sp>
        <p:nvSpPr>
          <p:cNvPr id="82947" name="Rectangle 5"/>
          <p:cNvSpPr txBox="1">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rPr>
              <a:t>Properties of </a:t>
            </a:r>
            <a:r>
              <a:rPr lang="en-US" b="0">
                <a:solidFill>
                  <a:schemeClr val="tx2"/>
                </a:solidFill>
                <a:latin typeface="Calibri"/>
              </a:rPr>
              <a:t>motherese</a:t>
            </a:r>
            <a:r>
              <a:rPr lang="en-US" b="0">
                <a:latin typeface="Calibri"/>
              </a:rPr>
              <a:t> (speech adults use with children):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(4) </a:t>
            </a:r>
            <a:r>
              <a:rPr lang="en-US" b="0">
                <a:solidFill>
                  <a:srgbClr val="B3129A"/>
                </a:solidFill>
                <a:latin typeface="Calibri"/>
                <a:ea typeface="Osaka" pitchFamily="-65" charset="-128"/>
                <a:cs typeface="Osaka" pitchFamily="-65" charset="-128"/>
              </a:rPr>
              <a:t>speech is repetitious</a:t>
            </a:r>
            <a:r>
              <a:rPr lang="en-US" b="0">
                <a:solidFill>
                  <a:schemeClr val="tx2"/>
                </a:solidFill>
                <a:latin typeface="Calibri"/>
                <a:ea typeface="Osaka" pitchFamily="-65" charset="-128"/>
                <a:cs typeface="Osaka" pitchFamily="-65" charset="-128"/>
              </a:rPr>
              <a:t> </a:t>
            </a:r>
            <a:r>
              <a:rPr lang="en-US" b="0">
                <a:latin typeface="Calibri"/>
                <a:ea typeface="Osaka" pitchFamily="-65" charset="-128"/>
                <a:cs typeface="Osaka" pitchFamily="-65" charset="-128"/>
              </a:rPr>
              <a:t>(easier to remember when you have a short attention span)</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(5) </a:t>
            </a:r>
            <a:r>
              <a:rPr lang="en-US" b="0">
                <a:solidFill>
                  <a:srgbClr val="B3129A"/>
                </a:solidFill>
                <a:latin typeface="Calibri"/>
                <a:ea typeface="Osaka" pitchFamily="-65" charset="-128"/>
                <a:cs typeface="Osaka" pitchFamily="-65" charset="-128"/>
              </a:rPr>
              <a:t>adults will often expand children’s utterances</a:t>
            </a:r>
            <a:r>
              <a:rPr lang="en-US" b="0">
                <a:latin typeface="Calibri"/>
                <a:ea typeface="Osaka" pitchFamily="-65" charset="-128"/>
                <a:cs typeface="Osaka" pitchFamily="-65" charset="-128"/>
              </a:rPr>
              <a:t> (learning how to convey the meaning they want by example)</a:t>
            </a:r>
          </a:p>
          <a:p>
            <a:pPr marL="342900" indent="-342900" eaLnBrk="1" hangingPunct="1">
              <a:lnSpc>
                <a:spcPct val="90000"/>
              </a:lnSpc>
              <a:spcBef>
                <a:spcPct val="20000"/>
              </a:spcBef>
            </a:pPr>
            <a:r>
              <a:rPr lang="en-US" b="0">
                <a:latin typeface="Calibri"/>
                <a:ea typeface="Osaka" pitchFamily="-65" charset="-128"/>
                <a:cs typeface="Osaka" pitchFamily="-65" charset="-128"/>
              </a:rPr>
              <a:t>		“Milk.”  </a:t>
            </a:r>
            <a:r>
              <a:rPr lang="en-US" b="0">
                <a:solidFill>
                  <a:srgbClr val="B3129A"/>
                </a:solidFill>
                <a:latin typeface="Calibri"/>
                <a:ea typeface="Osaka" pitchFamily="-65" charset="-128"/>
                <a:cs typeface="Osaka" pitchFamily="-65" charset="-128"/>
              </a:rPr>
              <a:t>“You want some milk?”</a:t>
            </a:r>
            <a:endParaRPr lang="en-US" b="0">
              <a:latin typeface="Calibri"/>
              <a:ea typeface="Osaka" pitchFamily="-65" charset="-128"/>
              <a:cs typeface="Osaka"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a:xfrm>
            <a:off x="685800" y="0"/>
            <a:ext cx="7772400" cy="1143000"/>
          </a:xfrm>
          <a:noFill/>
        </p:spPr>
        <p:txBody>
          <a:bodyPr/>
          <a:lstStyle/>
          <a:p>
            <a:pPr eaLnBrk="1" hangingPunct="1"/>
            <a:r>
              <a:rPr lang="en-US" sz="3200"/>
              <a:t>About the Input</a:t>
            </a:r>
          </a:p>
        </p:txBody>
      </p:sp>
      <p:sp>
        <p:nvSpPr>
          <p:cNvPr id="83971" name="Rectangle 5"/>
          <p:cNvSpPr txBox="1">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rPr>
              <a:t>Properties of </a:t>
            </a:r>
            <a:r>
              <a:rPr lang="en-US" b="0">
                <a:solidFill>
                  <a:schemeClr val="tx2"/>
                </a:solidFill>
                <a:latin typeface="Calibri"/>
              </a:rPr>
              <a:t>motherese</a:t>
            </a:r>
            <a:r>
              <a:rPr lang="en-US" b="0">
                <a:latin typeface="Calibri"/>
              </a:rPr>
              <a:t> (speech adults use with children): </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(6) </a:t>
            </a:r>
            <a:r>
              <a:rPr lang="en-US" b="0">
                <a:solidFill>
                  <a:schemeClr val="hlink"/>
                </a:solidFill>
                <a:latin typeface="Calibri"/>
                <a:ea typeface="Osaka" pitchFamily="-65" charset="-128"/>
                <a:cs typeface="Osaka" pitchFamily="-65" charset="-128"/>
              </a:rPr>
              <a:t>prosodic features are exaggerated</a:t>
            </a:r>
            <a:r>
              <a:rPr lang="en-US" b="0">
                <a:latin typeface="Calibri"/>
                <a:ea typeface="Osaka" pitchFamily="-65" charset="-128"/>
                <a:cs typeface="Osaka" pitchFamily="-65" charset="-128"/>
              </a:rPr>
              <a:t>, and </a:t>
            </a:r>
            <a:r>
              <a:rPr lang="en-US" b="0">
                <a:solidFill>
                  <a:schemeClr val="hlink"/>
                </a:solidFill>
                <a:latin typeface="Calibri"/>
                <a:ea typeface="Osaka" pitchFamily="-65" charset="-128"/>
                <a:cs typeface="Osaka" pitchFamily="-65" charset="-128"/>
              </a:rPr>
              <a:t>pauses tend to occur at phrase boundaries</a:t>
            </a:r>
            <a:r>
              <a:rPr lang="en-US" b="0">
                <a:solidFill>
                  <a:srgbClr val="8CFF4F"/>
                </a:solidFill>
                <a:latin typeface="Calibri"/>
                <a:ea typeface="Osaka" pitchFamily="-65" charset="-128"/>
                <a:cs typeface="Osaka" pitchFamily="-65" charset="-128"/>
              </a:rPr>
              <a:t> </a:t>
            </a:r>
            <a:r>
              <a:rPr lang="en-US" b="0">
                <a:latin typeface="Calibri"/>
                <a:ea typeface="Osaka" pitchFamily="-65" charset="-128"/>
                <a:cs typeface="Osaka" pitchFamily="-65" charset="-128"/>
              </a:rPr>
              <a:t>(helping to identify how words cluster together into larger units like phrases)</a:t>
            </a:r>
          </a:p>
          <a:p>
            <a:pPr marL="342900" indent="-342900" eaLnBrk="1" hangingPunct="1">
              <a:lnSpc>
                <a:spcPct val="90000"/>
              </a:lnSpc>
              <a:spcBef>
                <a:spcPct val="20000"/>
              </a:spcBef>
            </a:pPr>
            <a:r>
              <a:rPr lang="en-US" b="0">
                <a:latin typeface="Calibri"/>
                <a:ea typeface="Osaka" pitchFamily="-65" charset="-128"/>
                <a:cs typeface="Osaka" pitchFamily="-65" charset="-128"/>
              </a:rPr>
              <a:t>		“The brave older </a:t>
            </a:r>
            <a:r>
              <a:rPr lang="en-US" b="0" i="1">
                <a:solidFill>
                  <a:schemeClr val="hlink"/>
                </a:solidFill>
                <a:latin typeface="Calibri"/>
                <a:ea typeface="Osaka" pitchFamily="-65" charset="-128"/>
                <a:cs typeface="Osaka" pitchFamily="-65" charset="-128"/>
              </a:rPr>
              <a:t>sister</a:t>
            </a:r>
            <a:r>
              <a:rPr lang="en-US" b="0">
                <a:solidFill>
                  <a:schemeClr val="hlink"/>
                </a:solidFill>
                <a:latin typeface="Calibri"/>
                <a:ea typeface="Osaka" pitchFamily="-65" charset="-128"/>
                <a:cs typeface="Osaka" pitchFamily="-65" charset="-128"/>
              </a:rPr>
              <a:t> (pause)</a:t>
            </a:r>
            <a:r>
              <a:rPr lang="en-US" b="0">
                <a:solidFill>
                  <a:srgbClr val="8CFF4F"/>
                </a:solidFill>
                <a:latin typeface="Calibri"/>
                <a:ea typeface="Osaka" pitchFamily="-65" charset="-128"/>
                <a:cs typeface="Osaka" pitchFamily="-65" charset="-128"/>
              </a:rPr>
              <a:t> </a:t>
            </a:r>
            <a:r>
              <a:rPr lang="en-US" b="0">
                <a:latin typeface="Calibri"/>
                <a:ea typeface="Osaka" pitchFamily="-65" charset="-128"/>
                <a:cs typeface="Osaka" pitchFamily="-65" charset="-128"/>
              </a:rPr>
              <a:t>went to </a:t>
            </a:r>
            <a:r>
              <a:rPr lang="en-US" b="0" i="1">
                <a:solidFill>
                  <a:schemeClr val="hlink"/>
                </a:solidFill>
                <a:latin typeface="Calibri"/>
                <a:ea typeface="Osaka" pitchFamily="-65" charset="-128"/>
                <a:cs typeface="Osaka" pitchFamily="-65" charset="-128"/>
              </a:rPr>
              <a:t>rescue</a:t>
            </a:r>
            <a:r>
              <a:rPr lang="en-US" b="0">
                <a:solidFill>
                  <a:schemeClr val="hlink"/>
                </a:solidFill>
                <a:latin typeface="Calibri"/>
                <a:ea typeface="Osaka" pitchFamily="-65" charset="-128"/>
                <a:cs typeface="Osaka" pitchFamily="-65" charset="-128"/>
              </a:rPr>
              <a:t> (pause)</a:t>
            </a:r>
            <a:r>
              <a:rPr lang="en-US" b="0">
                <a:latin typeface="Calibri"/>
                <a:ea typeface="Osaka" pitchFamily="-65" charset="-128"/>
                <a:cs typeface="Osaka" pitchFamily="-65" charset="-128"/>
              </a:rPr>
              <a:t> her </a:t>
            </a:r>
            <a:r>
              <a:rPr lang="en-US" b="0" i="1">
                <a:solidFill>
                  <a:schemeClr val="hlink"/>
                </a:solidFill>
                <a:latin typeface="Calibri"/>
                <a:ea typeface="Osaka" pitchFamily="-65" charset="-128"/>
                <a:cs typeface="Osaka" pitchFamily="-65" charset="-128"/>
              </a:rPr>
              <a:t>little baby brother</a:t>
            </a:r>
            <a:r>
              <a:rPr lang="en-US" b="0">
                <a:solidFill>
                  <a:srgbClr val="8CFF4F"/>
                </a:solidFill>
                <a:latin typeface="Calibri"/>
                <a:ea typeface="Osaka" pitchFamily="-65" charset="-128"/>
                <a:cs typeface="Osaka" pitchFamily="-65" charset="-128"/>
              </a:rPr>
              <a:t> </a:t>
            </a:r>
            <a:r>
              <a:rPr lang="en-US" b="0">
                <a:latin typeface="Calibri"/>
                <a:ea typeface="Osaka" pitchFamily="-65" charset="-128"/>
                <a:cs typeface="Osaka" pitchFamily="-65" charset="-128"/>
              </a:rPr>
              <a:t>Toby.”</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“The brave older sister” = noun phrase</a:t>
            </a:r>
          </a:p>
          <a:p>
            <a:pPr marL="342900" indent="-342900" eaLnBrk="1" hangingPunct="1">
              <a:lnSpc>
                <a:spcPct val="90000"/>
              </a:lnSpc>
              <a:spcBef>
                <a:spcPct val="20000"/>
              </a:spcBef>
            </a:pPr>
            <a:r>
              <a:rPr lang="en-US" b="0">
                <a:latin typeface="Calibri"/>
                <a:ea typeface="Osaka" pitchFamily="-65" charset="-128"/>
                <a:cs typeface="Osaka" pitchFamily="-65" charset="-128"/>
              </a:rPr>
              <a:t>	“her little baby brother Toby” = noun phrase</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Noun phrase indicator: Can replace with pronoun</a:t>
            </a:r>
          </a:p>
          <a:p>
            <a:pPr marL="342900" indent="-342900" eaLnBrk="1" hangingPunct="1">
              <a:lnSpc>
                <a:spcPct val="90000"/>
              </a:lnSpc>
              <a:spcBef>
                <a:spcPct val="20000"/>
              </a:spcBef>
            </a:pPr>
            <a:r>
              <a:rPr lang="en-US" b="0">
                <a:latin typeface="Calibri"/>
                <a:ea typeface="Osaka" pitchFamily="-65" charset="-128"/>
                <a:cs typeface="Osaka" pitchFamily="-65" charset="-128"/>
              </a:rPr>
              <a:t>	“The brave older sister” = </a:t>
            </a:r>
            <a:r>
              <a:rPr lang="en-US" b="0" i="1">
                <a:latin typeface="Calibri"/>
                <a:ea typeface="Osaka" pitchFamily="-65" charset="-128"/>
                <a:cs typeface="Osaka" pitchFamily="-65" charset="-128"/>
              </a:rPr>
              <a:t>she</a:t>
            </a: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	“her little baby brother Toby” = </a:t>
            </a:r>
            <a:r>
              <a:rPr lang="en-US" b="0" i="1">
                <a:latin typeface="Calibri"/>
                <a:ea typeface="Osaka" pitchFamily="-65" charset="-128"/>
                <a:cs typeface="Osaka" pitchFamily="-65" charset="-128"/>
              </a:rPr>
              <a:t>him</a:t>
            </a:r>
            <a:endParaRPr lang="en-US" b="0">
              <a:latin typeface="Calibri"/>
              <a:ea typeface="Osaka" pitchFamily="-65" charset="-128"/>
              <a:cs typeface="Osaka" pitchFamily="-65" charset="-128"/>
            </a:endParaRPr>
          </a:p>
        </p:txBody>
      </p:sp>
      <p:sp>
        <p:nvSpPr>
          <p:cNvPr id="83972" name="Rounded Rectangle 5"/>
          <p:cNvSpPr>
            <a:spLocks noChangeArrowheads="1"/>
          </p:cNvSpPr>
          <p:nvPr/>
        </p:nvSpPr>
        <p:spPr bwMode="auto">
          <a:xfrm>
            <a:off x="228600" y="5334000"/>
            <a:ext cx="7086600" cy="1371600"/>
          </a:xfrm>
          <a:prstGeom prst="roundRect">
            <a:avLst>
              <a:gd name="adj" fmla="val 16667"/>
            </a:avLst>
          </a:prstGeom>
          <a:noFill/>
          <a:ln w="9525">
            <a:solidFill>
              <a:schemeClr val="tx1"/>
            </a:solidFill>
            <a:round/>
            <a:headEnd/>
            <a:tailEnd/>
          </a:ln>
        </p:spPr>
        <p:txBody>
          <a:bodyP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685800" y="0"/>
            <a:ext cx="7772400" cy="1143000"/>
          </a:xfrm>
          <a:noFill/>
        </p:spPr>
        <p:txBody>
          <a:bodyPr/>
          <a:lstStyle/>
          <a:p>
            <a:pPr eaLnBrk="1" hangingPunct="1"/>
            <a:r>
              <a:rPr lang="en-US" sz="3200"/>
              <a:t>About the Input</a:t>
            </a:r>
          </a:p>
        </p:txBody>
      </p:sp>
      <p:sp>
        <p:nvSpPr>
          <p:cNvPr id="84995" name="Rectangle 5"/>
          <p:cNvSpPr txBox="1">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solidFill>
                  <a:schemeClr val="tx2"/>
                </a:solidFill>
                <a:latin typeface="Calibri"/>
                <a:ea typeface="Osaka" pitchFamily="-65" charset="-128"/>
                <a:cs typeface="Osaka" pitchFamily="-65" charset="-128"/>
              </a:rPr>
              <a:t>While motherese can’t solve all language acquisition problems, this doesn’t mean that it and explicit language instruction aren’t good things.</a:t>
            </a:r>
            <a:endParaRPr lang="en-US" b="0">
              <a:solidFill>
                <a:srgbClr val="8CFF4F"/>
              </a:solidFill>
              <a:latin typeface="Calibri"/>
              <a:ea typeface="Osaka" pitchFamily="-65" charset="-128"/>
              <a:cs typeface="Osaka" pitchFamily="-65" charset="-128"/>
            </a:endParaRP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Children who attend day care centers with more one-on-one contact with an adult acquire language more rapidly than children who get less one-on-one adult contact (Hoff 2006).</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Older children (who receive all of their parents’ child-directed speech) generally develop language earlier than later-born children (who have to share it with their siblings) (Hoff-Ginsberg 1998).</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685800" y="0"/>
            <a:ext cx="7772400" cy="1143000"/>
          </a:xfrm>
          <a:noFill/>
        </p:spPr>
        <p:txBody>
          <a:bodyPr/>
          <a:lstStyle/>
          <a:p>
            <a:pPr eaLnBrk="1" hangingPunct="1"/>
            <a:r>
              <a:rPr lang="en-US" sz="3200"/>
              <a:t>About the Input</a:t>
            </a:r>
          </a:p>
        </p:txBody>
      </p:sp>
      <p:sp>
        <p:nvSpPr>
          <p:cNvPr id="5" name="Rectangle 5"/>
          <p:cNvSpPr txBox="1">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solidFill>
                  <a:schemeClr val="tx2"/>
                </a:solidFill>
                <a:latin typeface="Calibri"/>
                <a:ea typeface="Osaka" pitchFamily="-65" charset="-128"/>
                <a:cs typeface="Osaka" pitchFamily="-65" charset="-128"/>
              </a:rPr>
              <a:t>While motherese can’t solve all language acquisition problems, this doesn’t mean that it and explicit language instruction aren’t good things.</a:t>
            </a:r>
            <a:endParaRPr lang="en-US" b="0">
              <a:solidFill>
                <a:srgbClr val="8CFF4F"/>
              </a:solidFill>
              <a:latin typeface="Calibri"/>
              <a:ea typeface="Osaka" pitchFamily="-65" charset="-128"/>
              <a:cs typeface="Osaka" pitchFamily="-65" charset="-128"/>
            </a:endParaRP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21-month-olds learn new words better from child-directed speech, as compared to adult-directed speech (Ma et al. 2011).</a:t>
            </a:r>
          </a:p>
          <a:p>
            <a:pPr marL="342900" indent="-342900" eaLnBrk="1" hangingPunct="1">
              <a:lnSpc>
                <a:spcPct val="90000"/>
              </a:lnSpc>
              <a:spcBef>
                <a:spcPct val="20000"/>
              </a:spcBef>
            </a:pPr>
            <a:endParaRPr lang="en-US" b="0">
              <a:latin typeface="Calibri"/>
              <a:ea typeface="Osaka" pitchFamily="-65" charset="-128"/>
              <a:cs typeface="Osaka" pitchFamily="-65" charset="-128"/>
            </a:endParaRPr>
          </a:p>
          <a:p>
            <a:pPr marL="342900" indent="-342900" eaLnBrk="1" hangingPunct="1">
              <a:lnSpc>
                <a:spcPct val="90000"/>
              </a:lnSpc>
              <a:spcBef>
                <a:spcPct val="20000"/>
              </a:spcBef>
            </a:pPr>
            <a:r>
              <a:rPr lang="en-US" b="0">
                <a:latin typeface="Calibri"/>
                <a:ea typeface="Osaka" pitchFamily="-65" charset="-128"/>
                <a:cs typeface="Osaka" pitchFamily="-65" charset="-128"/>
              </a:rPr>
              <a:t>Experimental evidence: children who practiced wh-questions learned to produce those wh-questions better (Valian &amp; Lyman 2003).</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685800" y="0"/>
            <a:ext cx="7772400" cy="1143000"/>
          </a:xfrm>
          <a:noFill/>
        </p:spPr>
        <p:txBody>
          <a:bodyPr/>
          <a:lstStyle/>
          <a:p>
            <a:pPr eaLnBrk="1" hangingPunct="1"/>
            <a:r>
              <a:rPr lang="en-US" sz="3200"/>
              <a:t>About the Input</a:t>
            </a:r>
          </a:p>
        </p:txBody>
      </p:sp>
      <p:sp>
        <p:nvSpPr>
          <p:cNvPr id="86019" name="Rectangle 5"/>
          <p:cNvSpPr txBox="1">
            <a:spLocks noChangeArrowheads="1"/>
          </p:cNvSpPr>
          <p:nvPr/>
        </p:nvSpPr>
        <p:spPr bwMode="auto">
          <a:xfrm>
            <a:off x="0" y="1219200"/>
            <a:ext cx="9144000" cy="5181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rPr>
              <a:t>Motherese can also help jumpstart the language parts of the brain</a:t>
            </a:r>
            <a:r>
              <a:rPr lang="en-US" sz="2200" b="0">
                <a:solidFill>
                  <a:srgbClr val="8CFF4F"/>
                </a:solidFill>
                <a:latin typeface="Calibri"/>
                <a:ea typeface="Osaka" pitchFamily="-65" charset="-128"/>
                <a:cs typeface="Osaka" pitchFamily="-65" charset="-128"/>
              </a:rPr>
              <a:t> </a:t>
            </a:r>
            <a:r>
              <a:rPr lang="en-US" sz="2200" b="0">
                <a:latin typeface="Calibri"/>
                <a:ea typeface="Osaka" pitchFamily="-65" charset="-128"/>
                <a:cs typeface="Osaka" pitchFamily="-65" charset="-128"/>
              </a:rPr>
              <a:t>(Beauchemin, Gonzalez-Frankenberger, Tremblay, Vannasing, Martinez-Montes, Belin, Beland, Francoeur, Carceller, Wallois, and  Lassonde. 2010. </a:t>
            </a:r>
            <a:r>
              <a:rPr lang="en-US" sz="2200" b="0" i="1">
                <a:latin typeface="Calibri"/>
                <a:ea typeface="Osaka" pitchFamily="-65" charset="-128"/>
                <a:cs typeface="Osaka" pitchFamily="-65" charset="-128"/>
              </a:rPr>
              <a:t>Mother and Stranger: An Electrophysiological Study of Voice Processing in Newborns.</a:t>
            </a:r>
            <a:r>
              <a:rPr lang="en-US" sz="2200" b="0">
                <a:latin typeface="Calibri"/>
                <a:ea typeface="Osaka" pitchFamily="-65" charset="-128"/>
                <a:cs typeface="Osaka" pitchFamily="-65" charset="-128"/>
              </a:rPr>
              <a:t>)</a:t>
            </a:r>
          </a:p>
          <a:p>
            <a:pPr marL="342900" indent="-342900" eaLnBrk="1" hangingPunct="1">
              <a:lnSpc>
                <a:spcPct val="90000"/>
              </a:lnSpc>
              <a:spcBef>
                <a:spcPct val="20000"/>
              </a:spcBef>
            </a:pPr>
            <a:endParaRPr lang="en-US" sz="2200" b="0">
              <a:latin typeface="Calibri"/>
              <a:ea typeface="Osaka" pitchFamily="-65" charset="-128"/>
              <a:cs typeface="Osaka" pitchFamily="-65" charset="-128"/>
            </a:endParaRPr>
          </a:p>
          <a:p>
            <a:pPr marL="342900" indent="-342900" eaLnBrk="1" hangingPunct="1">
              <a:lnSpc>
                <a:spcPct val="90000"/>
              </a:lnSpc>
              <a:spcBef>
                <a:spcPct val="20000"/>
              </a:spcBef>
            </a:pPr>
            <a:r>
              <a:rPr lang="en-US" sz="2200" b="0">
                <a:solidFill>
                  <a:schemeClr val="tx2"/>
                </a:solidFill>
                <a:latin typeface="Calibri"/>
                <a:ea typeface="Osaka" pitchFamily="-65" charset="-128"/>
                <a:cs typeface="Osaka" pitchFamily="-65" charset="-128"/>
              </a:rPr>
              <a:t>Just 24 hours after birth, the sound of a mother’s voice specifically activates the language processing and motor circuits of the brain (moreso even than another female voice).</a:t>
            </a:r>
            <a:endParaRPr lang="en-US" sz="2200" b="0">
              <a:latin typeface="Calibri"/>
              <a:ea typeface="Osaka" pitchFamily="-65" charset="-128"/>
              <a:cs typeface="Osaka" pitchFamily="-65" charset="-128"/>
            </a:endParaRPr>
          </a:p>
        </p:txBody>
      </p:sp>
      <p:pic>
        <p:nvPicPr>
          <p:cNvPr id="86020" name="Picture 6"/>
          <p:cNvPicPr>
            <a:picLocks noChangeAspect="1"/>
          </p:cNvPicPr>
          <p:nvPr/>
        </p:nvPicPr>
        <p:blipFill>
          <a:blip r:embed="rId3"/>
          <a:srcRect/>
          <a:stretch>
            <a:fillRect/>
          </a:stretch>
        </p:blipFill>
        <p:spPr bwMode="auto">
          <a:xfrm>
            <a:off x="2895600" y="4495800"/>
            <a:ext cx="2514600" cy="1885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7772400" cy="4114800"/>
          </a:xfrm>
        </p:spPr>
        <p:txBody>
          <a:bodyPr/>
          <a:lstStyle/>
          <a:p>
            <a:pPr>
              <a:buFontTx/>
              <a:buNone/>
            </a:pPr>
            <a:r>
              <a:rPr lang="en-US" smtClean="0"/>
              <a:t>What’s being learned:</a:t>
            </a:r>
          </a:p>
          <a:p>
            <a:pPr>
              <a:buFontTx/>
              <a:buNone/>
            </a:pPr>
            <a:r>
              <a:rPr lang="en-US" smtClean="0"/>
              <a:t>Patterns or “rules” of language = </a:t>
            </a:r>
            <a:r>
              <a:rPr lang="en-US" smtClean="0">
                <a:solidFill>
                  <a:schemeClr val="bg2"/>
                </a:solidFill>
              </a:rPr>
              <a:t>grammar</a:t>
            </a:r>
            <a:endParaRPr lang="en-US" smtClean="0"/>
          </a:p>
        </p:txBody>
      </p:sp>
      <p:pic>
        <p:nvPicPr>
          <p:cNvPr id="87043" name="Picture 5"/>
          <p:cNvPicPr>
            <a:picLocks noChangeAspect="1"/>
          </p:cNvPicPr>
          <p:nvPr/>
        </p:nvPicPr>
        <p:blipFill>
          <a:blip r:embed="rId3"/>
          <a:srcRect/>
          <a:stretch>
            <a:fillRect/>
          </a:stretch>
        </p:blipFill>
        <p:spPr bwMode="auto">
          <a:xfrm>
            <a:off x="4648200" y="1828800"/>
            <a:ext cx="2463800" cy="2266950"/>
          </a:xfrm>
          <a:prstGeom prst="rect">
            <a:avLst/>
          </a:prstGeom>
          <a:noFill/>
          <a:ln w="9525">
            <a:noFill/>
            <a:miter lim="800000"/>
            <a:headEnd/>
            <a:tailEnd/>
          </a:ln>
        </p:spPr>
      </p:pic>
      <p:pic>
        <p:nvPicPr>
          <p:cNvPr id="87044" name="Picture 6"/>
          <p:cNvPicPr>
            <a:picLocks noChangeAspect="1"/>
          </p:cNvPicPr>
          <p:nvPr/>
        </p:nvPicPr>
        <p:blipFill>
          <a:blip r:embed="rId4"/>
          <a:srcRect/>
          <a:stretch>
            <a:fillRect/>
          </a:stretch>
        </p:blipFill>
        <p:spPr bwMode="auto">
          <a:xfrm>
            <a:off x="838200" y="1905000"/>
            <a:ext cx="2714625" cy="2667000"/>
          </a:xfrm>
          <a:prstGeom prst="rect">
            <a:avLst/>
          </a:prstGeom>
          <a:noFill/>
          <a:ln w="9525">
            <a:noFill/>
            <a:miter lim="800000"/>
            <a:headEnd/>
            <a:tailEnd/>
          </a:ln>
        </p:spPr>
      </p:pic>
      <p:pic>
        <p:nvPicPr>
          <p:cNvPr id="87045" name="Picture 7"/>
          <p:cNvPicPr>
            <a:picLocks noChangeAspect="1"/>
          </p:cNvPicPr>
          <p:nvPr/>
        </p:nvPicPr>
        <p:blipFill>
          <a:blip r:embed="rId5"/>
          <a:srcRect/>
          <a:stretch>
            <a:fillRect/>
          </a:stretch>
        </p:blipFill>
        <p:spPr bwMode="auto">
          <a:xfrm>
            <a:off x="3733800" y="4343400"/>
            <a:ext cx="1689100" cy="2159000"/>
          </a:xfrm>
          <a:prstGeom prst="rect">
            <a:avLst/>
          </a:prstGeom>
          <a:noFill/>
          <a:ln w="9525">
            <a:noFill/>
            <a:miter lim="800000"/>
            <a:headEnd/>
            <a:tailEnd/>
          </a:ln>
        </p:spPr>
      </p:pic>
      <p:pic>
        <p:nvPicPr>
          <p:cNvPr id="87046" name="Picture 8"/>
          <p:cNvPicPr>
            <a:picLocks noChangeAspect="1"/>
          </p:cNvPicPr>
          <p:nvPr/>
        </p:nvPicPr>
        <p:blipFill>
          <a:blip r:embed="rId6"/>
          <a:srcRect/>
          <a:stretch>
            <a:fillRect/>
          </a:stretch>
        </p:blipFill>
        <p:spPr bwMode="auto">
          <a:xfrm>
            <a:off x="5791200" y="4267200"/>
            <a:ext cx="2362200" cy="24336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22531" name="Rectangle 5"/>
          <p:cNvSpPr>
            <a:spLocks noGrp="1" noChangeArrowheads="1"/>
          </p:cNvSpPr>
          <p:nvPr>
            <p:ph type="body" idx="1"/>
          </p:nvPr>
        </p:nvSpPr>
        <p:spPr>
          <a:xfrm>
            <a:off x="0" y="1066800"/>
            <a:ext cx="9144000" cy="5029200"/>
          </a:xfrm>
          <a:noFill/>
        </p:spPr>
        <p:txBody>
          <a:bodyPr/>
          <a:lstStyle/>
          <a:p>
            <a:pPr eaLnBrk="1" hangingPunct="1">
              <a:lnSpc>
                <a:spcPct val="90000"/>
              </a:lnSpc>
              <a:buFontTx/>
              <a:buNone/>
            </a:pPr>
            <a:r>
              <a:rPr lang="en-US" sz="2400" smtClean="0"/>
              <a:t>Reference readings will be from “The Acquisition of Language” coursebook by Lisa Pearl, which contains selections from three different textbooks </a:t>
            </a:r>
          </a:p>
          <a:p>
            <a:pPr eaLnBrk="1" hangingPunct="1">
              <a:lnSpc>
                <a:spcPct val="90000"/>
              </a:lnSpc>
              <a:buFontTx/>
              <a:buNone/>
            </a:pPr>
            <a:r>
              <a:rPr lang="en-US" sz="2400" i="1" smtClean="0">
                <a:solidFill>
                  <a:schemeClr val="tx2"/>
                </a:solidFill>
              </a:rPr>
              <a:t>			</a:t>
            </a:r>
            <a:endParaRPr lang="en-US" sz="2400" smtClean="0"/>
          </a:p>
          <a:p>
            <a:pPr eaLnBrk="1" hangingPunct="1">
              <a:lnSpc>
                <a:spcPct val="90000"/>
              </a:lnSpc>
              <a:buFontTx/>
              <a:buNone/>
            </a:pPr>
            <a:r>
              <a:rPr lang="en-US" sz="2400" smtClean="0"/>
              <a:t>		</a:t>
            </a:r>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t>	along with a few other book excerpts, articles, and video links:</a:t>
            </a:r>
          </a:p>
        </p:txBody>
      </p:sp>
      <p:pic>
        <p:nvPicPr>
          <p:cNvPr id="22532"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22533" name="Picture 10"/>
          <p:cNvPicPr>
            <a:picLocks noChangeAspect="1"/>
          </p:cNvPicPr>
          <p:nvPr/>
        </p:nvPicPr>
        <p:blipFill>
          <a:blip r:embed="rId4"/>
          <a:srcRect/>
          <a:stretch>
            <a:fillRect/>
          </a:stretch>
        </p:blipFill>
        <p:spPr bwMode="auto">
          <a:xfrm>
            <a:off x="3352800" y="1905000"/>
            <a:ext cx="5308600" cy="2446338"/>
          </a:xfrm>
          <a:prstGeom prst="rect">
            <a:avLst/>
          </a:prstGeom>
          <a:noFill/>
          <a:ln w="9525">
            <a:noFill/>
            <a:miter lim="800000"/>
            <a:headEnd/>
            <a:tailEnd/>
          </a:ln>
        </p:spPr>
      </p:pic>
      <p:pic>
        <p:nvPicPr>
          <p:cNvPr id="7" name="Picture 6"/>
          <p:cNvPicPr>
            <a:picLocks noChangeAspect="1"/>
          </p:cNvPicPr>
          <p:nvPr/>
        </p:nvPicPr>
        <p:blipFill>
          <a:blip r:embed="rId5"/>
          <a:stretch>
            <a:fillRect/>
          </a:stretch>
        </p:blipFill>
        <p:spPr>
          <a:xfrm>
            <a:off x="685800" y="5105400"/>
            <a:ext cx="7683500" cy="11031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title"/>
          </p:nvPr>
        </p:nvSpPr>
        <p:spPr>
          <a:xfrm>
            <a:off x="685800" y="0"/>
            <a:ext cx="7772400" cy="1143000"/>
          </a:xfrm>
          <a:noFill/>
        </p:spPr>
        <p:txBody>
          <a:bodyPr/>
          <a:lstStyle/>
          <a:p>
            <a:pPr eaLnBrk="1" hangingPunct="1"/>
            <a:r>
              <a:rPr lang="en-US" sz="3200" smtClean="0"/>
              <a:t>A distinction: Prescriptive vs. Descriptive Grammar Rules</a:t>
            </a:r>
            <a:endParaRPr lang="en-US" smtClean="0"/>
          </a:p>
        </p:txBody>
      </p:sp>
      <p:sp>
        <p:nvSpPr>
          <p:cNvPr id="88067" name="Text Box 14"/>
          <p:cNvSpPr txBox="1">
            <a:spLocks noChangeArrowheads="1"/>
          </p:cNvSpPr>
          <p:nvPr/>
        </p:nvSpPr>
        <p:spPr bwMode="auto">
          <a:xfrm>
            <a:off x="304800" y="1600200"/>
            <a:ext cx="8610600" cy="2308324"/>
          </a:xfrm>
          <a:prstGeom prst="rect">
            <a:avLst/>
          </a:prstGeom>
          <a:noFill/>
          <a:ln w="9525">
            <a:noFill/>
            <a:miter lim="800000"/>
            <a:headEnd/>
            <a:tailEnd/>
          </a:ln>
        </p:spPr>
        <p:txBody>
          <a:bodyPr>
            <a:prstTxWarp prst="textNoShape">
              <a:avLst/>
            </a:prstTxWarp>
            <a:spAutoFit/>
          </a:bodyPr>
          <a:lstStyle/>
          <a:p>
            <a:r>
              <a:rPr lang="en-US" b="0">
                <a:solidFill>
                  <a:schemeClr val="accent2"/>
                </a:solidFill>
                <a:latin typeface="Calibri"/>
              </a:rPr>
              <a:t>Prescriptive</a:t>
            </a:r>
            <a:r>
              <a:rPr lang="en-US" b="0">
                <a:latin typeface="Calibri"/>
              </a:rPr>
              <a:t>: what you have to be taught in school, what is prescribed by some higher “authority”.  You don’t learn this just by listening to native speakers talk.</a:t>
            </a:r>
          </a:p>
          <a:p>
            <a:endParaRPr lang="en-US" b="0">
              <a:latin typeface="Calibri"/>
            </a:endParaRPr>
          </a:p>
          <a:p>
            <a:r>
              <a:rPr lang="en-US" b="0">
                <a:solidFill>
                  <a:schemeClr val="accent2"/>
                </a:solidFill>
                <a:latin typeface="Calibri"/>
              </a:rPr>
              <a:t>“Don’t end a sentence with a preposition.”</a:t>
            </a:r>
          </a:p>
          <a:p>
            <a:r>
              <a:rPr lang="en-US" b="0">
                <a:solidFill>
                  <a:schemeClr val="accent2"/>
                </a:solidFill>
                <a:latin typeface="Calibri"/>
              </a:rPr>
              <a:t>“ ‘Ain’t’ is not a word.”</a:t>
            </a:r>
            <a:endParaRPr lang="en-US" b="0">
              <a:solidFill>
                <a:srgbClr val="FFFF00"/>
              </a:solidFill>
              <a:latin typeface="Calibri"/>
            </a:endParaRPr>
          </a:p>
        </p:txBody>
      </p:sp>
      <p:pic>
        <p:nvPicPr>
          <p:cNvPr id="88068" name="Picture 9"/>
          <p:cNvPicPr>
            <a:picLocks noChangeAspect="1"/>
          </p:cNvPicPr>
          <p:nvPr/>
        </p:nvPicPr>
        <p:blipFill>
          <a:blip r:embed="rId3"/>
          <a:srcRect/>
          <a:stretch>
            <a:fillRect/>
          </a:stretch>
        </p:blipFill>
        <p:spPr bwMode="auto">
          <a:xfrm>
            <a:off x="3733800" y="3810000"/>
            <a:ext cx="4495800" cy="25860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title"/>
          </p:nvPr>
        </p:nvSpPr>
        <p:spPr>
          <a:xfrm>
            <a:off x="685800" y="0"/>
            <a:ext cx="7772400" cy="1143000"/>
          </a:xfrm>
          <a:noFill/>
        </p:spPr>
        <p:txBody>
          <a:bodyPr/>
          <a:lstStyle/>
          <a:p>
            <a:pPr eaLnBrk="1" hangingPunct="1"/>
            <a:r>
              <a:rPr lang="en-US" sz="3200" smtClean="0"/>
              <a:t>A distinction: Prescriptive vs. Descriptive Grammar Rules</a:t>
            </a:r>
            <a:endParaRPr lang="en-US" smtClean="0"/>
          </a:p>
        </p:txBody>
      </p:sp>
      <p:sp>
        <p:nvSpPr>
          <p:cNvPr id="90115" name="Text Box 6"/>
          <p:cNvSpPr txBox="1">
            <a:spLocks noChangeArrowheads="1"/>
          </p:cNvSpPr>
          <p:nvPr/>
        </p:nvSpPr>
        <p:spPr bwMode="auto">
          <a:xfrm>
            <a:off x="228600" y="1295400"/>
            <a:ext cx="8839200" cy="1200328"/>
          </a:xfrm>
          <a:prstGeom prst="rect">
            <a:avLst/>
          </a:prstGeom>
          <a:noFill/>
          <a:ln w="9525">
            <a:noFill/>
            <a:miter lim="800000"/>
            <a:headEnd/>
            <a:tailEnd/>
          </a:ln>
        </p:spPr>
        <p:txBody>
          <a:bodyPr>
            <a:prstTxWarp prst="textNoShape">
              <a:avLst/>
            </a:prstTxWarp>
            <a:spAutoFit/>
          </a:bodyPr>
          <a:lstStyle/>
          <a:p>
            <a:r>
              <a:rPr lang="en-US" b="0">
                <a:solidFill>
                  <a:srgbClr val="0B1FFF"/>
                </a:solidFill>
                <a:latin typeface="Calibri"/>
              </a:rPr>
              <a:t>Descriptive</a:t>
            </a:r>
            <a:r>
              <a:rPr lang="en-US" b="0">
                <a:latin typeface="Calibri"/>
              </a:rPr>
              <a:t>: what you pick up from being a native speaker of the language, how people actually speak in their day-to-day interactions.  You don’t have to be explicitly taught to follow these rules.</a:t>
            </a:r>
          </a:p>
        </p:txBody>
      </p:sp>
      <p:sp>
        <p:nvSpPr>
          <p:cNvPr id="90116" name="Rectangle 12"/>
          <p:cNvSpPr>
            <a:spLocks noChangeArrowheads="1"/>
          </p:cNvSpPr>
          <p:nvPr/>
        </p:nvSpPr>
        <p:spPr bwMode="auto">
          <a:xfrm>
            <a:off x="228600" y="3581400"/>
            <a:ext cx="6443663" cy="1200328"/>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The dwarf is who Sarah first talked </a:t>
            </a:r>
            <a:r>
              <a:rPr lang="en-US" i="1">
                <a:solidFill>
                  <a:srgbClr val="0B1FFF"/>
                </a:solidFill>
                <a:latin typeface="Calibri"/>
              </a:rPr>
              <a:t>with</a:t>
            </a:r>
            <a:r>
              <a:rPr lang="en-US" b="0">
                <a:solidFill>
                  <a:schemeClr val="tx2"/>
                </a:solidFill>
                <a:latin typeface="Calibri"/>
              </a:rPr>
              <a:t>.</a:t>
            </a:r>
          </a:p>
          <a:p>
            <a:endParaRPr lang="en-US" b="0">
              <a:solidFill>
                <a:schemeClr val="tx2"/>
              </a:solidFill>
              <a:latin typeface="Calibri"/>
            </a:endParaRPr>
          </a:p>
          <a:p>
            <a:r>
              <a:rPr lang="en-US" b="0">
                <a:solidFill>
                  <a:schemeClr val="tx2"/>
                </a:solidFill>
                <a:latin typeface="Calibri"/>
              </a:rPr>
              <a:t>“You’re horrible!” “No, I </a:t>
            </a:r>
            <a:r>
              <a:rPr lang="en-US" i="1">
                <a:solidFill>
                  <a:srgbClr val="0B1FFF"/>
                </a:solidFill>
                <a:latin typeface="Calibri"/>
              </a:rPr>
              <a:t>ain’t</a:t>
            </a:r>
            <a:r>
              <a:rPr lang="en-US" b="0">
                <a:solidFill>
                  <a:schemeClr val="tx2"/>
                </a:solidFill>
                <a:latin typeface="Calibri"/>
              </a:rPr>
              <a:t> - I’m Hoggle!”</a:t>
            </a:r>
          </a:p>
        </p:txBody>
      </p:sp>
      <p:pic>
        <p:nvPicPr>
          <p:cNvPr id="90117" name="Picture 13"/>
          <p:cNvPicPr>
            <a:picLocks noChangeAspect="1" noChangeArrowheads="1"/>
          </p:cNvPicPr>
          <p:nvPr/>
        </p:nvPicPr>
        <p:blipFill>
          <a:blip r:embed="rId3"/>
          <a:srcRect/>
          <a:stretch>
            <a:fillRect/>
          </a:stretch>
        </p:blipFill>
        <p:spPr bwMode="auto">
          <a:xfrm>
            <a:off x="6705600" y="3276600"/>
            <a:ext cx="1836738" cy="2162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0"/>
            <a:ext cx="7772400" cy="1143000"/>
          </a:xfrm>
        </p:spPr>
        <p:txBody>
          <a:bodyPr/>
          <a:lstStyle/>
          <a:p>
            <a:pPr eaLnBrk="1" hangingPunct="1"/>
            <a:r>
              <a:rPr lang="en-US" sz="3200"/>
              <a:t>Possible objections to </a:t>
            </a:r>
            <a:br>
              <a:rPr lang="en-US" sz="3200"/>
            </a:br>
            <a:r>
              <a:rPr lang="en-US" sz="3200"/>
              <a:t>a mental rule set</a:t>
            </a:r>
            <a:endParaRPr lang="en-US"/>
          </a:p>
        </p:txBody>
      </p:sp>
      <p:sp>
        <p:nvSpPr>
          <p:cNvPr id="91139" name="Rectangle 7"/>
          <p:cNvSpPr>
            <a:spLocks noChangeArrowheads="1"/>
          </p:cNvSpPr>
          <p:nvPr/>
        </p:nvSpPr>
        <p:spPr bwMode="auto">
          <a:xfrm>
            <a:off x="0" y="3810000"/>
            <a:ext cx="5334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a:endParaRPr>
          </a:p>
        </p:txBody>
      </p:sp>
      <p:sp>
        <p:nvSpPr>
          <p:cNvPr id="91140" name="Text Box 8"/>
          <p:cNvSpPr txBox="1">
            <a:spLocks noChangeArrowheads="1"/>
          </p:cNvSpPr>
          <p:nvPr/>
        </p:nvSpPr>
        <p:spPr bwMode="auto">
          <a:xfrm>
            <a:off x="593725" y="1619250"/>
            <a:ext cx="7407275" cy="1200328"/>
          </a:xfrm>
          <a:prstGeom prst="rect">
            <a:avLst/>
          </a:prstGeom>
          <a:noFill/>
          <a:ln w="9525">
            <a:noFill/>
            <a:miter lim="800000"/>
            <a:headEnd/>
            <a:tailEnd/>
          </a:ln>
        </p:spPr>
        <p:txBody>
          <a:bodyPr>
            <a:prstTxWarp prst="textNoShape">
              <a:avLst/>
            </a:prstTxWarp>
            <a:spAutoFit/>
          </a:bodyPr>
          <a:lstStyle/>
          <a:p>
            <a:r>
              <a:rPr lang="en-US" b="0">
                <a:latin typeface="Calibri"/>
              </a:rPr>
              <a:t>“Why should I believe I store a set of rules unconsciously in my mind? I just understand sentences because they make sense.”</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685800" y="0"/>
            <a:ext cx="7772400" cy="1143000"/>
          </a:xfrm>
          <a:noFill/>
        </p:spPr>
        <p:txBody>
          <a:bodyPr/>
          <a:lstStyle/>
          <a:p>
            <a:pPr eaLnBrk="1" hangingPunct="1"/>
            <a:r>
              <a:rPr lang="en-US" sz="3200"/>
              <a:t>Possible objections to </a:t>
            </a:r>
            <a:br>
              <a:rPr lang="en-US" sz="3200"/>
            </a:br>
            <a:r>
              <a:rPr lang="en-US" sz="3200"/>
              <a:t>a mental rule set</a:t>
            </a:r>
            <a:endParaRPr lang="en-US"/>
          </a:p>
        </p:txBody>
      </p:sp>
      <p:sp>
        <p:nvSpPr>
          <p:cNvPr id="93187" name="Rectangle 6"/>
          <p:cNvSpPr>
            <a:spLocks noChangeArrowheads="1"/>
          </p:cNvSpPr>
          <p:nvPr/>
        </p:nvSpPr>
        <p:spPr bwMode="auto">
          <a:xfrm>
            <a:off x="0" y="3810000"/>
            <a:ext cx="5334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a:endParaRPr>
          </a:p>
        </p:txBody>
      </p:sp>
      <p:sp>
        <p:nvSpPr>
          <p:cNvPr id="93188" name="Text Box 8"/>
          <p:cNvSpPr txBox="1">
            <a:spLocks noChangeArrowheads="1"/>
          </p:cNvSpPr>
          <p:nvPr/>
        </p:nvSpPr>
        <p:spPr bwMode="auto">
          <a:xfrm>
            <a:off x="685800" y="3352800"/>
            <a:ext cx="7391400" cy="1938992"/>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But why do some sentences make sense and others don’t?</a:t>
            </a:r>
          </a:p>
          <a:p>
            <a:endParaRPr lang="en-US" b="0">
              <a:solidFill>
                <a:schemeClr val="tx2"/>
              </a:solidFill>
              <a:latin typeface="Calibri"/>
            </a:endParaRPr>
          </a:p>
          <a:p>
            <a:r>
              <a:rPr lang="en-US" b="0">
                <a:latin typeface="Calibri"/>
              </a:rPr>
              <a:t>	Hoggle has two jewels.</a:t>
            </a:r>
          </a:p>
          <a:p>
            <a:r>
              <a:rPr lang="en-US" b="0">
                <a:latin typeface="Calibri"/>
              </a:rPr>
              <a:t>	*Two Hoggle jewels has.</a:t>
            </a:r>
            <a:endParaRPr lang="en-US" b="0">
              <a:solidFill>
                <a:schemeClr val="tx2"/>
              </a:solidFill>
              <a:latin typeface="Calibri"/>
            </a:endParaRPr>
          </a:p>
        </p:txBody>
      </p:sp>
      <p:sp>
        <p:nvSpPr>
          <p:cNvPr id="93189" name="Text Box 10"/>
          <p:cNvSpPr txBox="1">
            <a:spLocks noChangeArrowheads="1"/>
          </p:cNvSpPr>
          <p:nvPr/>
        </p:nvSpPr>
        <p:spPr bwMode="auto">
          <a:xfrm>
            <a:off x="593725" y="1619250"/>
            <a:ext cx="7407275" cy="1200328"/>
          </a:xfrm>
          <a:prstGeom prst="rect">
            <a:avLst/>
          </a:prstGeom>
          <a:noFill/>
          <a:ln w="9525">
            <a:noFill/>
            <a:miter lim="800000"/>
            <a:headEnd/>
            <a:tailEnd/>
          </a:ln>
        </p:spPr>
        <p:txBody>
          <a:bodyPr>
            <a:prstTxWarp prst="textNoShape">
              <a:avLst/>
            </a:prstTxWarp>
            <a:spAutoFit/>
          </a:bodyPr>
          <a:lstStyle/>
          <a:p>
            <a:r>
              <a:rPr lang="en-US" b="0">
                <a:latin typeface="Calibri"/>
              </a:rPr>
              <a:t>“Why should I believe I store a set of rules unconsciously in my mind? I just understand sentences because they make sense.”</a:t>
            </a:r>
          </a:p>
        </p:txBody>
      </p:sp>
      <p:pic>
        <p:nvPicPr>
          <p:cNvPr id="93190" name="Picture 11"/>
          <p:cNvPicPr>
            <a:picLocks noChangeAspect="1" noChangeArrowheads="1"/>
          </p:cNvPicPr>
          <p:nvPr/>
        </p:nvPicPr>
        <p:blipFill>
          <a:blip r:embed="rId3"/>
          <a:srcRect/>
          <a:stretch>
            <a:fillRect/>
          </a:stretch>
        </p:blipFill>
        <p:spPr bwMode="auto">
          <a:xfrm>
            <a:off x="6019800" y="3962400"/>
            <a:ext cx="1984375" cy="24018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a:xfrm>
            <a:off x="685800" y="0"/>
            <a:ext cx="7772400" cy="1143000"/>
          </a:xfrm>
          <a:noFill/>
        </p:spPr>
        <p:txBody>
          <a:bodyPr/>
          <a:lstStyle/>
          <a:p>
            <a:pPr eaLnBrk="1" hangingPunct="1"/>
            <a:r>
              <a:rPr lang="en-US" sz="3200"/>
              <a:t>Possible objections to </a:t>
            </a:r>
            <a:br>
              <a:rPr lang="en-US" sz="3200"/>
            </a:br>
            <a:r>
              <a:rPr lang="en-US" sz="3200"/>
              <a:t>a mental rule set</a:t>
            </a:r>
            <a:endParaRPr lang="en-US"/>
          </a:p>
        </p:txBody>
      </p:sp>
      <p:pic>
        <p:nvPicPr>
          <p:cNvPr id="95235" name="Picture 5"/>
          <p:cNvPicPr>
            <a:picLocks noChangeAspect="1" noChangeArrowheads="1"/>
          </p:cNvPicPr>
          <p:nvPr/>
        </p:nvPicPr>
        <p:blipFill>
          <a:blip r:embed="rId3"/>
          <a:srcRect/>
          <a:stretch>
            <a:fillRect/>
          </a:stretch>
        </p:blipFill>
        <p:spPr bwMode="auto">
          <a:xfrm>
            <a:off x="3505200" y="3429000"/>
            <a:ext cx="2197100" cy="2946400"/>
          </a:xfrm>
          <a:prstGeom prst="rect">
            <a:avLst/>
          </a:prstGeom>
          <a:noFill/>
          <a:ln w="9525">
            <a:noFill/>
            <a:miter lim="800000"/>
            <a:headEnd/>
            <a:tailEnd/>
          </a:ln>
        </p:spPr>
      </p:pic>
      <p:sp>
        <p:nvSpPr>
          <p:cNvPr id="95236" name="Rectangle 6"/>
          <p:cNvSpPr>
            <a:spLocks noChangeArrowheads="1"/>
          </p:cNvSpPr>
          <p:nvPr/>
        </p:nvSpPr>
        <p:spPr bwMode="auto">
          <a:xfrm>
            <a:off x="0" y="3810000"/>
            <a:ext cx="533400" cy="3048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libri"/>
            </a:endParaRPr>
          </a:p>
        </p:txBody>
      </p:sp>
      <p:sp>
        <p:nvSpPr>
          <p:cNvPr id="95237" name="Text Box 9"/>
          <p:cNvSpPr txBox="1">
            <a:spLocks noChangeArrowheads="1"/>
          </p:cNvSpPr>
          <p:nvPr/>
        </p:nvSpPr>
        <p:spPr bwMode="auto">
          <a:xfrm>
            <a:off x="304800" y="1219200"/>
            <a:ext cx="8001000" cy="1938992"/>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Why can we recognize patterns even when some of the words are unknown?</a:t>
            </a:r>
          </a:p>
          <a:p>
            <a:endParaRPr lang="en-US" b="0">
              <a:latin typeface="Calibri"/>
            </a:endParaRPr>
          </a:p>
          <a:p>
            <a:r>
              <a:rPr lang="en-US" b="0">
                <a:latin typeface="Calibri"/>
              </a:rPr>
              <a:t>	‘Twas brillig, and the slithy toves</a:t>
            </a:r>
          </a:p>
          <a:p>
            <a:r>
              <a:rPr lang="en-US" b="0">
                <a:latin typeface="Calibri"/>
              </a:rPr>
              <a:t>	did gyre and gimble in the wabe...</a:t>
            </a:r>
            <a:endParaRPr lang="en-US" b="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685800" y="0"/>
            <a:ext cx="7772400" cy="1143000"/>
          </a:xfrm>
          <a:noFill/>
        </p:spPr>
        <p:txBody>
          <a:bodyPr/>
          <a:lstStyle/>
          <a:p>
            <a:pPr eaLnBrk="1" hangingPunct="1"/>
            <a:r>
              <a:rPr lang="en-US" sz="3200"/>
              <a:t>Possible objections to </a:t>
            </a:r>
            <a:br>
              <a:rPr lang="en-US" sz="3200"/>
            </a:br>
            <a:r>
              <a:rPr lang="en-US" sz="3200"/>
              <a:t>an unconscious rule set</a:t>
            </a:r>
            <a:endParaRPr lang="en-US"/>
          </a:p>
        </p:txBody>
      </p:sp>
      <p:sp>
        <p:nvSpPr>
          <p:cNvPr id="97283" name="Text Box 7"/>
          <p:cNvSpPr txBox="1">
            <a:spLocks noChangeArrowheads="1"/>
          </p:cNvSpPr>
          <p:nvPr/>
        </p:nvSpPr>
        <p:spPr bwMode="auto">
          <a:xfrm>
            <a:off x="228600" y="1143000"/>
            <a:ext cx="8382000" cy="830997"/>
          </a:xfrm>
          <a:prstGeom prst="rect">
            <a:avLst/>
          </a:prstGeom>
          <a:noFill/>
          <a:ln w="9525">
            <a:noFill/>
            <a:miter lim="800000"/>
            <a:headEnd/>
            <a:tailEnd/>
          </a:ln>
        </p:spPr>
        <p:txBody>
          <a:bodyPr>
            <a:prstTxWarp prst="textNoShape">
              <a:avLst/>
            </a:prstTxWarp>
            <a:spAutoFit/>
          </a:bodyPr>
          <a:lstStyle/>
          <a:p>
            <a:r>
              <a:rPr lang="en-US" b="0">
                <a:latin typeface="Calibri"/>
              </a:rPr>
              <a:t>“When I talk, the talk just comes out - I’m not consulting any rule set.”</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5"/>
          <p:cNvPicPr>
            <a:picLocks noChangeAspect="1" noChangeArrowheads="1"/>
          </p:cNvPicPr>
          <p:nvPr/>
        </p:nvPicPr>
        <p:blipFill>
          <a:blip r:embed="rId3"/>
          <a:srcRect/>
          <a:stretch>
            <a:fillRect/>
          </a:stretch>
        </p:blipFill>
        <p:spPr bwMode="auto">
          <a:xfrm>
            <a:off x="609600" y="2209800"/>
            <a:ext cx="889000" cy="1358900"/>
          </a:xfrm>
          <a:prstGeom prst="rect">
            <a:avLst/>
          </a:prstGeom>
          <a:noFill/>
          <a:ln w="9525">
            <a:noFill/>
            <a:miter lim="800000"/>
            <a:headEnd/>
            <a:tailEnd/>
          </a:ln>
        </p:spPr>
      </p:pic>
      <p:pic>
        <p:nvPicPr>
          <p:cNvPr id="99331" name="Picture 6"/>
          <p:cNvPicPr>
            <a:picLocks noChangeAspect="1" noChangeArrowheads="1"/>
          </p:cNvPicPr>
          <p:nvPr/>
        </p:nvPicPr>
        <p:blipFill>
          <a:blip r:embed="rId3"/>
          <a:srcRect/>
          <a:stretch>
            <a:fillRect/>
          </a:stretch>
        </p:blipFill>
        <p:spPr bwMode="auto">
          <a:xfrm>
            <a:off x="1219200" y="2895600"/>
            <a:ext cx="889000" cy="1358900"/>
          </a:xfrm>
          <a:prstGeom prst="rect">
            <a:avLst/>
          </a:prstGeom>
          <a:noFill/>
          <a:ln w="9525">
            <a:noFill/>
            <a:miter lim="800000"/>
            <a:headEnd/>
            <a:tailEnd/>
          </a:ln>
        </p:spPr>
      </p:pic>
      <p:sp>
        <p:nvSpPr>
          <p:cNvPr id="99332" name="Rectangle 7"/>
          <p:cNvSpPr>
            <a:spLocks noGrp="1" noChangeArrowheads="1"/>
          </p:cNvSpPr>
          <p:nvPr>
            <p:ph type="title"/>
          </p:nvPr>
        </p:nvSpPr>
        <p:spPr>
          <a:xfrm>
            <a:off x="685800" y="0"/>
            <a:ext cx="7772400" cy="1143000"/>
          </a:xfrm>
          <a:noFill/>
        </p:spPr>
        <p:txBody>
          <a:bodyPr/>
          <a:lstStyle/>
          <a:p>
            <a:pPr eaLnBrk="1" hangingPunct="1"/>
            <a:r>
              <a:rPr lang="en-US" sz="3200"/>
              <a:t>Possible objections to </a:t>
            </a:r>
            <a:br>
              <a:rPr lang="en-US" sz="3200"/>
            </a:br>
            <a:r>
              <a:rPr lang="en-US" sz="3200"/>
              <a:t>an unconscious rule set</a:t>
            </a:r>
            <a:endParaRPr lang="en-US"/>
          </a:p>
        </p:txBody>
      </p:sp>
      <p:sp>
        <p:nvSpPr>
          <p:cNvPr id="99333" name="Text Box 8"/>
          <p:cNvSpPr txBox="1">
            <a:spLocks noChangeArrowheads="1"/>
          </p:cNvSpPr>
          <p:nvPr/>
        </p:nvSpPr>
        <p:spPr bwMode="auto">
          <a:xfrm>
            <a:off x="228600" y="1143000"/>
            <a:ext cx="8382000" cy="830997"/>
          </a:xfrm>
          <a:prstGeom prst="rect">
            <a:avLst/>
          </a:prstGeom>
          <a:noFill/>
          <a:ln w="9525">
            <a:noFill/>
            <a:miter lim="800000"/>
            <a:headEnd/>
            <a:tailEnd/>
          </a:ln>
        </p:spPr>
        <p:txBody>
          <a:bodyPr>
            <a:prstTxWarp prst="textNoShape">
              <a:avLst/>
            </a:prstTxWarp>
            <a:spAutoFit/>
          </a:bodyPr>
          <a:lstStyle/>
          <a:p>
            <a:r>
              <a:rPr lang="en-US" b="0">
                <a:latin typeface="Calibri"/>
              </a:rPr>
              <a:t>“When I talk, the talk just comes out - I’m not consulting any rule set.”</a:t>
            </a:r>
          </a:p>
        </p:txBody>
      </p:sp>
      <p:sp>
        <p:nvSpPr>
          <p:cNvPr id="97286" name="Text Box 9"/>
          <p:cNvSpPr txBox="1">
            <a:spLocks noChangeArrowheads="1"/>
          </p:cNvSpPr>
          <p:nvPr/>
        </p:nvSpPr>
        <p:spPr bwMode="auto">
          <a:xfrm>
            <a:off x="2209800" y="2209800"/>
            <a:ext cx="63246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Analogy: wiggling your fingers</a:t>
            </a:r>
            <a:endParaRPr lang="en-US" b="0">
              <a:solidFill>
                <a:srgbClr val="D6C1FB"/>
              </a:solidFill>
              <a:latin typeface="Calibri"/>
            </a:endParaRPr>
          </a:p>
        </p:txBody>
      </p:sp>
      <p:sp>
        <p:nvSpPr>
          <p:cNvPr id="99335" name="Text Box 10"/>
          <p:cNvSpPr txBox="1">
            <a:spLocks noChangeArrowheads="1"/>
          </p:cNvSpPr>
          <p:nvPr/>
        </p:nvSpPr>
        <p:spPr bwMode="auto">
          <a:xfrm>
            <a:off x="2667000" y="2667000"/>
            <a:ext cx="5791200" cy="830997"/>
          </a:xfrm>
          <a:prstGeom prst="rect">
            <a:avLst/>
          </a:prstGeom>
          <a:noFill/>
          <a:ln w="9525">
            <a:noFill/>
            <a:miter lim="800000"/>
            <a:headEnd/>
            <a:tailEnd/>
          </a:ln>
        </p:spPr>
        <p:txBody>
          <a:bodyPr>
            <a:prstTxWarp prst="textNoShape">
              <a:avLst/>
            </a:prstTxWarp>
            <a:spAutoFit/>
          </a:bodyPr>
          <a:lstStyle/>
          <a:p>
            <a:r>
              <a:rPr lang="en-US" b="0">
                <a:latin typeface="Calibri"/>
              </a:rPr>
              <a:t>When you want to wiggle your fingers, you “just wiggle them”. </a:t>
            </a:r>
          </a:p>
        </p:txBody>
      </p:sp>
      <p:sp>
        <p:nvSpPr>
          <p:cNvPr id="99336" name="Text Box 11"/>
          <p:cNvSpPr txBox="1">
            <a:spLocks noChangeArrowheads="1"/>
          </p:cNvSpPr>
          <p:nvPr/>
        </p:nvSpPr>
        <p:spPr bwMode="auto">
          <a:xfrm>
            <a:off x="2514600" y="3886200"/>
            <a:ext cx="5791200" cy="2308324"/>
          </a:xfrm>
          <a:prstGeom prst="rect">
            <a:avLst/>
          </a:prstGeom>
          <a:noFill/>
          <a:ln w="9525">
            <a:noFill/>
            <a:miter lim="800000"/>
            <a:headEnd/>
            <a:tailEnd/>
          </a:ln>
        </p:spPr>
        <p:txBody>
          <a:bodyPr>
            <a:prstTxWarp prst="textNoShape">
              <a:avLst/>
            </a:prstTxWarp>
            <a:spAutoFit/>
          </a:bodyPr>
          <a:lstStyle/>
          <a:p>
            <a:r>
              <a:rPr lang="en-US" b="0">
                <a:latin typeface="Calibri"/>
              </a:rPr>
              <a:t>But your finger-wiggling intention was turned into commands sent by your brain to your muscles, and you’re never conscious of the process unless something interferes with it.  </a:t>
            </a:r>
            <a:r>
              <a:rPr lang="en-US" b="0">
                <a:solidFill>
                  <a:schemeClr val="tx2"/>
                </a:solidFill>
                <a:latin typeface="Calibri"/>
              </a:rPr>
              <a:t>Nonetheless, there </a:t>
            </a:r>
            <a:r>
              <a:rPr lang="en-US" b="0" i="1">
                <a:solidFill>
                  <a:schemeClr val="tx2"/>
                </a:solidFill>
                <a:latin typeface="Calibri"/>
              </a:rPr>
              <a:t>is</a:t>
            </a:r>
            <a:r>
              <a:rPr lang="en-US" b="0">
                <a:solidFill>
                  <a:schemeClr val="tx2"/>
                </a:solidFill>
                <a:latin typeface="Calibri"/>
              </a:rPr>
              <a:t> a process, even if you’re not aware of it.</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685800" y="0"/>
            <a:ext cx="7772400" cy="1143000"/>
          </a:xfrm>
          <a:noFill/>
        </p:spPr>
        <p:txBody>
          <a:bodyPr/>
          <a:lstStyle/>
          <a:p>
            <a:pPr eaLnBrk="1" hangingPunct="1"/>
            <a:r>
              <a:rPr lang="en-US" sz="3600"/>
              <a:t>Timeline of Language Development: Year 1</a:t>
            </a:r>
          </a:p>
        </p:txBody>
      </p:sp>
      <p:pic>
        <p:nvPicPr>
          <p:cNvPr id="101379" name="Picture 5"/>
          <p:cNvPicPr>
            <a:picLocks noChangeAspect="1" noChangeArrowheads="1"/>
          </p:cNvPicPr>
          <p:nvPr/>
        </p:nvPicPr>
        <p:blipFill>
          <a:blip r:embed="rId3"/>
          <a:srcRect/>
          <a:stretch>
            <a:fillRect/>
          </a:stretch>
        </p:blipFill>
        <p:spPr bwMode="auto">
          <a:xfrm>
            <a:off x="6400800" y="1143000"/>
            <a:ext cx="1892300" cy="2122488"/>
          </a:xfrm>
          <a:prstGeom prst="rect">
            <a:avLst/>
          </a:prstGeom>
          <a:noFill/>
          <a:ln w="9525">
            <a:noFill/>
            <a:miter lim="800000"/>
            <a:headEnd/>
            <a:tailEnd/>
          </a:ln>
        </p:spPr>
      </p:pic>
      <p:sp>
        <p:nvSpPr>
          <p:cNvPr id="101380" name="Text Box 6"/>
          <p:cNvSpPr txBox="1">
            <a:spLocks noChangeArrowheads="1"/>
          </p:cNvSpPr>
          <p:nvPr/>
        </p:nvSpPr>
        <p:spPr bwMode="auto">
          <a:xfrm>
            <a:off x="212725" y="2105025"/>
            <a:ext cx="1518364"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rPr>
              <a:t>phonology</a:t>
            </a:r>
            <a:endParaRPr lang="en-US" b="0">
              <a:latin typeface="Calibri"/>
            </a:endParaRPr>
          </a:p>
        </p:txBody>
      </p:sp>
      <p:sp>
        <p:nvSpPr>
          <p:cNvPr id="101381" name="Text Box 7"/>
          <p:cNvSpPr txBox="1">
            <a:spLocks noChangeArrowheads="1"/>
          </p:cNvSpPr>
          <p:nvPr/>
        </p:nvSpPr>
        <p:spPr bwMode="auto">
          <a:xfrm>
            <a:off x="228600" y="3657600"/>
            <a:ext cx="1059304"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lexicon</a:t>
            </a:r>
            <a:endParaRPr lang="en-US" b="0">
              <a:latin typeface="Calibri"/>
            </a:endParaRPr>
          </a:p>
        </p:txBody>
      </p:sp>
      <p:sp>
        <p:nvSpPr>
          <p:cNvPr id="101382" name="Text Box 8"/>
          <p:cNvSpPr txBox="1">
            <a:spLocks noChangeArrowheads="1"/>
          </p:cNvSpPr>
          <p:nvPr/>
        </p:nvSpPr>
        <p:spPr bwMode="auto">
          <a:xfrm>
            <a:off x="304800" y="5334000"/>
            <a:ext cx="1326004"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grammar</a:t>
            </a:r>
            <a:endParaRPr lang="en-US" b="0">
              <a:latin typeface="Calibri"/>
            </a:endParaRPr>
          </a:p>
        </p:txBody>
      </p:sp>
      <p:sp>
        <p:nvSpPr>
          <p:cNvPr id="101383" name="Text Box 9"/>
          <p:cNvSpPr txBox="1">
            <a:spLocks noChangeArrowheads="1"/>
          </p:cNvSpPr>
          <p:nvPr/>
        </p:nvSpPr>
        <p:spPr bwMode="auto">
          <a:xfrm>
            <a:off x="1981200" y="2438400"/>
            <a:ext cx="1415772"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rPr>
              <a:t>vocal play</a:t>
            </a:r>
          </a:p>
        </p:txBody>
      </p:sp>
      <p:sp>
        <p:nvSpPr>
          <p:cNvPr id="101384" name="Line 10"/>
          <p:cNvSpPr>
            <a:spLocks noChangeShapeType="1"/>
          </p:cNvSpPr>
          <p:nvPr/>
        </p:nvSpPr>
        <p:spPr bwMode="auto">
          <a:xfrm>
            <a:off x="1905000" y="1905000"/>
            <a:ext cx="4267200" cy="0"/>
          </a:xfrm>
          <a:prstGeom prst="line">
            <a:avLst/>
          </a:prstGeom>
          <a:noFill/>
          <a:ln w="60325">
            <a:solidFill>
              <a:schemeClr val="tx1"/>
            </a:solidFill>
            <a:round/>
            <a:headEnd/>
            <a:tailEnd/>
          </a:ln>
        </p:spPr>
        <p:txBody>
          <a:bodyPr wrap="none" anchor="ctr">
            <a:prstTxWarp prst="textNoShape">
              <a:avLst/>
            </a:prstTxWarp>
          </a:bodyPr>
          <a:lstStyle/>
          <a:p>
            <a:endParaRPr lang="en-US">
              <a:latin typeface="Calibri"/>
            </a:endParaRPr>
          </a:p>
        </p:txBody>
      </p:sp>
      <p:sp>
        <p:nvSpPr>
          <p:cNvPr id="101385" name="Line 11"/>
          <p:cNvSpPr>
            <a:spLocks noChangeShapeType="1"/>
          </p:cNvSpPr>
          <p:nvPr/>
        </p:nvSpPr>
        <p:spPr bwMode="auto">
          <a:xfrm>
            <a:off x="1905000" y="1752600"/>
            <a:ext cx="0" cy="30480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101386" name="Line 12"/>
          <p:cNvSpPr>
            <a:spLocks noChangeShapeType="1"/>
          </p:cNvSpPr>
          <p:nvPr/>
        </p:nvSpPr>
        <p:spPr bwMode="auto">
          <a:xfrm>
            <a:off x="6172200" y="1752600"/>
            <a:ext cx="0" cy="30480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101387" name="Line 13"/>
          <p:cNvSpPr>
            <a:spLocks noChangeShapeType="1"/>
          </p:cNvSpPr>
          <p:nvPr/>
        </p:nvSpPr>
        <p:spPr bwMode="auto">
          <a:xfrm flipV="1">
            <a:off x="2667000" y="1905000"/>
            <a:ext cx="0" cy="533400"/>
          </a:xfrm>
          <a:prstGeom prst="line">
            <a:avLst/>
          </a:prstGeom>
          <a:noFill/>
          <a:ln w="9525">
            <a:solidFill>
              <a:schemeClr val="tx2"/>
            </a:solidFill>
            <a:prstDash val="dash"/>
            <a:round/>
            <a:headEnd/>
            <a:tailEnd/>
          </a:ln>
        </p:spPr>
        <p:txBody>
          <a:bodyPr wrap="none" anchor="ctr">
            <a:prstTxWarp prst="textNoShape">
              <a:avLst/>
            </a:prstTxWarp>
          </a:bodyPr>
          <a:lstStyle/>
          <a:p>
            <a:endParaRPr lang="en-US">
              <a:latin typeface="Calibri"/>
            </a:endParaRPr>
          </a:p>
        </p:txBody>
      </p:sp>
      <p:sp>
        <p:nvSpPr>
          <p:cNvPr id="101388" name="Line 14"/>
          <p:cNvSpPr>
            <a:spLocks noChangeShapeType="1"/>
          </p:cNvSpPr>
          <p:nvPr/>
        </p:nvSpPr>
        <p:spPr bwMode="auto">
          <a:xfrm flipV="1">
            <a:off x="4572000" y="1905000"/>
            <a:ext cx="0" cy="533400"/>
          </a:xfrm>
          <a:prstGeom prst="line">
            <a:avLst/>
          </a:prstGeom>
          <a:noFill/>
          <a:ln w="9525">
            <a:solidFill>
              <a:schemeClr val="tx2"/>
            </a:solidFill>
            <a:prstDash val="dash"/>
            <a:round/>
            <a:headEnd/>
            <a:tailEnd/>
          </a:ln>
        </p:spPr>
        <p:txBody>
          <a:bodyPr wrap="none" anchor="ctr">
            <a:prstTxWarp prst="textNoShape">
              <a:avLst/>
            </a:prstTxWarp>
          </a:bodyPr>
          <a:lstStyle/>
          <a:p>
            <a:endParaRPr lang="en-US">
              <a:latin typeface="Calibri"/>
            </a:endParaRPr>
          </a:p>
        </p:txBody>
      </p:sp>
      <p:sp>
        <p:nvSpPr>
          <p:cNvPr id="101389" name="Text Box 15"/>
          <p:cNvSpPr txBox="1">
            <a:spLocks noChangeArrowheads="1"/>
          </p:cNvSpPr>
          <p:nvPr/>
        </p:nvSpPr>
        <p:spPr bwMode="auto">
          <a:xfrm>
            <a:off x="4038600" y="2438400"/>
            <a:ext cx="1361671" cy="830997"/>
          </a:xfrm>
          <a:prstGeom prst="rect">
            <a:avLst/>
          </a:prstGeom>
          <a:noFill/>
          <a:ln w="9525">
            <a:noFill/>
            <a:prstDash val="dash"/>
            <a:miter lim="800000"/>
            <a:headEnd/>
            <a:tailEnd/>
          </a:ln>
        </p:spPr>
        <p:txBody>
          <a:bodyPr wrap="none">
            <a:prstTxWarp prst="textNoShape">
              <a:avLst/>
            </a:prstTxWarp>
            <a:spAutoFit/>
          </a:bodyPr>
          <a:lstStyle/>
          <a:p>
            <a:r>
              <a:rPr lang="en-US" b="0">
                <a:solidFill>
                  <a:schemeClr val="hlink"/>
                </a:solidFill>
                <a:latin typeface="Calibri"/>
              </a:rPr>
              <a:t>canonical </a:t>
            </a:r>
          </a:p>
          <a:p>
            <a:r>
              <a:rPr lang="en-US" b="0">
                <a:solidFill>
                  <a:schemeClr val="hlink"/>
                </a:solidFill>
                <a:latin typeface="Calibri"/>
              </a:rPr>
              <a:t>babbling</a:t>
            </a:r>
          </a:p>
        </p:txBody>
      </p:sp>
      <p:sp>
        <p:nvSpPr>
          <p:cNvPr id="101390" name="Line 16"/>
          <p:cNvSpPr>
            <a:spLocks noChangeShapeType="1"/>
          </p:cNvSpPr>
          <p:nvPr/>
        </p:nvSpPr>
        <p:spPr bwMode="auto">
          <a:xfrm flipV="1">
            <a:off x="2667000" y="2819400"/>
            <a:ext cx="0" cy="76200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latin typeface="Calibri"/>
            </a:endParaRPr>
          </a:p>
        </p:txBody>
      </p:sp>
      <p:sp>
        <p:nvSpPr>
          <p:cNvPr id="101391" name="Text Box 17"/>
          <p:cNvSpPr txBox="1">
            <a:spLocks noChangeArrowheads="1"/>
          </p:cNvSpPr>
          <p:nvPr/>
        </p:nvSpPr>
        <p:spPr bwMode="auto">
          <a:xfrm>
            <a:off x="1981200" y="3657600"/>
            <a:ext cx="1929434" cy="830997"/>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recognition of </a:t>
            </a:r>
          </a:p>
          <a:p>
            <a:r>
              <a:rPr lang="en-US" b="0">
                <a:solidFill>
                  <a:schemeClr val="bg2"/>
                </a:solidFill>
                <a:latin typeface="Calibri"/>
              </a:rPr>
              <a:t>own name</a:t>
            </a:r>
          </a:p>
        </p:txBody>
      </p:sp>
      <p:sp>
        <p:nvSpPr>
          <p:cNvPr id="101392" name="Line 18"/>
          <p:cNvSpPr>
            <a:spLocks noChangeShapeType="1"/>
          </p:cNvSpPr>
          <p:nvPr/>
        </p:nvSpPr>
        <p:spPr bwMode="auto">
          <a:xfrm flipV="1">
            <a:off x="5867400" y="1981200"/>
            <a:ext cx="0" cy="160020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latin typeface="Calibri"/>
            </a:endParaRPr>
          </a:p>
        </p:txBody>
      </p:sp>
      <p:sp>
        <p:nvSpPr>
          <p:cNvPr id="101393" name="Text Box 19"/>
          <p:cNvSpPr txBox="1">
            <a:spLocks noChangeArrowheads="1"/>
          </p:cNvSpPr>
          <p:nvPr/>
        </p:nvSpPr>
        <p:spPr bwMode="auto">
          <a:xfrm>
            <a:off x="5029200" y="3581400"/>
            <a:ext cx="1420813" cy="457200"/>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first word</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a:xfrm>
            <a:off x="685800" y="0"/>
            <a:ext cx="7772400" cy="1143000"/>
          </a:xfrm>
          <a:noFill/>
        </p:spPr>
        <p:txBody>
          <a:bodyPr/>
          <a:lstStyle/>
          <a:p>
            <a:pPr eaLnBrk="1" hangingPunct="1"/>
            <a:r>
              <a:rPr lang="en-US" sz="3600"/>
              <a:t>Timeline of Language Development: Year 2</a:t>
            </a:r>
          </a:p>
        </p:txBody>
      </p:sp>
      <p:sp>
        <p:nvSpPr>
          <p:cNvPr id="103427" name="Text Box 6"/>
          <p:cNvSpPr txBox="1">
            <a:spLocks noChangeArrowheads="1"/>
          </p:cNvSpPr>
          <p:nvPr/>
        </p:nvSpPr>
        <p:spPr bwMode="auto">
          <a:xfrm>
            <a:off x="212725" y="2105025"/>
            <a:ext cx="1518364"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rPr>
              <a:t>phonology</a:t>
            </a:r>
            <a:endParaRPr lang="en-US" b="0">
              <a:latin typeface="Calibri"/>
            </a:endParaRPr>
          </a:p>
        </p:txBody>
      </p:sp>
      <p:sp>
        <p:nvSpPr>
          <p:cNvPr id="103428" name="Text Box 7"/>
          <p:cNvSpPr txBox="1">
            <a:spLocks noChangeArrowheads="1"/>
          </p:cNvSpPr>
          <p:nvPr/>
        </p:nvSpPr>
        <p:spPr bwMode="auto">
          <a:xfrm>
            <a:off x="228600" y="3657600"/>
            <a:ext cx="1059304" cy="461665"/>
          </a:xfrm>
          <a:prstGeom prst="rect">
            <a:avLst/>
          </a:prstGeom>
          <a:noFill/>
          <a:ln w="9525">
            <a:noFill/>
            <a:miter lim="800000"/>
            <a:headEnd/>
            <a:tailEnd/>
          </a:ln>
        </p:spPr>
        <p:txBody>
          <a:bodyPr wrap="none">
            <a:prstTxWarp prst="textNoShape">
              <a:avLst/>
            </a:prstTxWarp>
            <a:spAutoFit/>
          </a:bodyPr>
          <a:lstStyle/>
          <a:p>
            <a:r>
              <a:rPr lang="en-US" b="0">
                <a:solidFill>
                  <a:srgbClr val="0B1FFF"/>
                </a:solidFill>
                <a:latin typeface="Calibri"/>
              </a:rPr>
              <a:t>lexicon</a:t>
            </a:r>
          </a:p>
        </p:txBody>
      </p:sp>
      <p:sp>
        <p:nvSpPr>
          <p:cNvPr id="103429" name="Text Box 8"/>
          <p:cNvSpPr txBox="1">
            <a:spLocks noChangeArrowheads="1"/>
          </p:cNvSpPr>
          <p:nvPr/>
        </p:nvSpPr>
        <p:spPr bwMode="auto">
          <a:xfrm>
            <a:off x="304800" y="5334000"/>
            <a:ext cx="1326004"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grammar</a:t>
            </a:r>
          </a:p>
        </p:txBody>
      </p:sp>
      <p:sp>
        <p:nvSpPr>
          <p:cNvPr id="103430" name="Line 10"/>
          <p:cNvSpPr>
            <a:spLocks noChangeShapeType="1"/>
          </p:cNvSpPr>
          <p:nvPr/>
        </p:nvSpPr>
        <p:spPr bwMode="auto">
          <a:xfrm>
            <a:off x="1905000" y="1905000"/>
            <a:ext cx="4267200" cy="0"/>
          </a:xfrm>
          <a:prstGeom prst="line">
            <a:avLst/>
          </a:prstGeom>
          <a:noFill/>
          <a:ln w="60325">
            <a:solidFill>
              <a:schemeClr val="tx1"/>
            </a:solidFill>
            <a:round/>
            <a:headEnd/>
            <a:tailEnd/>
          </a:ln>
        </p:spPr>
        <p:txBody>
          <a:bodyPr wrap="none" anchor="ctr">
            <a:prstTxWarp prst="textNoShape">
              <a:avLst/>
            </a:prstTxWarp>
          </a:bodyPr>
          <a:lstStyle/>
          <a:p>
            <a:endParaRPr lang="en-US">
              <a:latin typeface="Calibri"/>
            </a:endParaRPr>
          </a:p>
        </p:txBody>
      </p:sp>
      <p:sp>
        <p:nvSpPr>
          <p:cNvPr id="103431" name="Line 11"/>
          <p:cNvSpPr>
            <a:spLocks noChangeShapeType="1"/>
          </p:cNvSpPr>
          <p:nvPr/>
        </p:nvSpPr>
        <p:spPr bwMode="auto">
          <a:xfrm>
            <a:off x="1905000" y="1752600"/>
            <a:ext cx="0" cy="30480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103432" name="Line 12"/>
          <p:cNvSpPr>
            <a:spLocks noChangeShapeType="1"/>
          </p:cNvSpPr>
          <p:nvPr/>
        </p:nvSpPr>
        <p:spPr bwMode="auto">
          <a:xfrm>
            <a:off x="6172200" y="1752600"/>
            <a:ext cx="0" cy="30480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103433" name="Line 13"/>
          <p:cNvSpPr>
            <a:spLocks noChangeShapeType="1"/>
          </p:cNvSpPr>
          <p:nvPr/>
        </p:nvSpPr>
        <p:spPr bwMode="auto">
          <a:xfrm flipV="1">
            <a:off x="3733800" y="1905000"/>
            <a:ext cx="0" cy="609600"/>
          </a:xfrm>
          <a:prstGeom prst="line">
            <a:avLst/>
          </a:prstGeom>
          <a:noFill/>
          <a:ln w="9525">
            <a:solidFill>
              <a:schemeClr val="hlink"/>
            </a:solidFill>
            <a:prstDash val="dash"/>
            <a:round/>
            <a:headEnd/>
            <a:tailEnd/>
          </a:ln>
        </p:spPr>
        <p:txBody>
          <a:bodyPr wrap="none" anchor="ctr">
            <a:prstTxWarp prst="textNoShape">
              <a:avLst/>
            </a:prstTxWarp>
          </a:bodyPr>
          <a:lstStyle/>
          <a:p>
            <a:endParaRPr lang="en-US">
              <a:latin typeface="Calibri"/>
            </a:endParaRPr>
          </a:p>
        </p:txBody>
      </p:sp>
      <p:sp>
        <p:nvSpPr>
          <p:cNvPr id="103434" name="Line 16"/>
          <p:cNvSpPr>
            <a:spLocks noChangeShapeType="1"/>
          </p:cNvSpPr>
          <p:nvPr/>
        </p:nvSpPr>
        <p:spPr bwMode="auto">
          <a:xfrm flipV="1">
            <a:off x="3581400" y="1905000"/>
            <a:ext cx="0" cy="1676400"/>
          </a:xfrm>
          <a:prstGeom prst="line">
            <a:avLst/>
          </a:prstGeom>
          <a:noFill/>
          <a:ln w="9525">
            <a:solidFill>
              <a:srgbClr val="0B1FFF"/>
            </a:solidFill>
            <a:prstDash val="dash"/>
            <a:round/>
            <a:headEnd/>
            <a:tailEnd/>
          </a:ln>
        </p:spPr>
        <p:txBody>
          <a:bodyPr wrap="none" anchor="ctr">
            <a:prstTxWarp prst="textNoShape">
              <a:avLst/>
            </a:prstTxWarp>
          </a:bodyPr>
          <a:lstStyle/>
          <a:p>
            <a:endParaRPr lang="en-US">
              <a:latin typeface="Calibri"/>
            </a:endParaRPr>
          </a:p>
        </p:txBody>
      </p:sp>
      <p:sp>
        <p:nvSpPr>
          <p:cNvPr id="103435" name="Text Box 17"/>
          <p:cNvSpPr txBox="1">
            <a:spLocks noChangeArrowheads="1"/>
          </p:cNvSpPr>
          <p:nvPr/>
        </p:nvSpPr>
        <p:spPr bwMode="auto">
          <a:xfrm>
            <a:off x="1828800" y="3581400"/>
            <a:ext cx="4057521" cy="461665"/>
          </a:xfrm>
          <a:prstGeom prst="rect">
            <a:avLst/>
          </a:prstGeom>
          <a:noFill/>
          <a:ln w="9525">
            <a:noFill/>
            <a:miter lim="800000"/>
            <a:headEnd/>
            <a:tailEnd/>
          </a:ln>
        </p:spPr>
        <p:txBody>
          <a:bodyPr wrap="none">
            <a:prstTxWarp prst="textNoShape">
              <a:avLst/>
            </a:prstTxWarp>
            <a:spAutoFit/>
          </a:bodyPr>
          <a:lstStyle/>
          <a:p>
            <a:r>
              <a:rPr lang="en-US" b="0">
                <a:solidFill>
                  <a:srgbClr val="0B1FFF"/>
                </a:solidFill>
                <a:latin typeface="Calibri"/>
              </a:rPr>
              <a:t>50 word productive vocabulary</a:t>
            </a:r>
          </a:p>
        </p:txBody>
      </p:sp>
      <p:pic>
        <p:nvPicPr>
          <p:cNvPr id="103436" name="Picture 20"/>
          <p:cNvPicPr>
            <a:picLocks noChangeAspect="1" noChangeArrowheads="1"/>
          </p:cNvPicPr>
          <p:nvPr/>
        </p:nvPicPr>
        <p:blipFill>
          <a:blip r:embed="rId3"/>
          <a:srcRect/>
          <a:stretch>
            <a:fillRect/>
          </a:stretch>
        </p:blipFill>
        <p:spPr bwMode="auto">
          <a:xfrm>
            <a:off x="6400800" y="762000"/>
            <a:ext cx="2435225" cy="1681163"/>
          </a:xfrm>
          <a:prstGeom prst="rect">
            <a:avLst/>
          </a:prstGeom>
          <a:noFill/>
          <a:ln w="9525">
            <a:noFill/>
            <a:miter lim="800000"/>
            <a:headEnd/>
            <a:tailEnd/>
          </a:ln>
        </p:spPr>
      </p:pic>
      <p:sp>
        <p:nvSpPr>
          <p:cNvPr id="103437" name="Text Box 21"/>
          <p:cNvSpPr txBox="1">
            <a:spLocks noChangeArrowheads="1"/>
          </p:cNvSpPr>
          <p:nvPr/>
        </p:nvSpPr>
        <p:spPr bwMode="auto">
          <a:xfrm>
            <a:off x="2438400" y="2438400"/>
            <a:ext cx="4244070" cy="830997"/>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rPr>
              <a:t>reorganization </a:t>
            </a:r>
          </a:p>
          <a:p>
            <a:r>
              <a:rPr lang="en-US" b="0">
                <a:solidFill>
                  <a:schemeClr val="hlink"/>
                </a:solidFill>
                <a:latin typeface="Calibri"/>
              </a:rPr>
              <a:t>&amp; consolidation of sound system</a:t>
            </a:r>
          </a:p>
        </p:txBody>
      </p:sp>
      <p:sp>
        <p:nvSpPr>
          <p:cNvPr id="103438" name="Text Box 22"/>
          <p:cNvSpPr txBox="1">
            <a:spLocks noChangeArrowheads="1"/>
          </p:cNvSpPr>
          <p:nvPr/>
        </p:nvSpPr>
        <p:spPr bwMode="auto">
          <a:xfrm>
            <a:off x="2667000" y="4114800"/>
            <a:ext cx="2624138" cy="457200"/>
          </a:xfrm>
          <a:prstGeom prst="rect">
            <a:avLst/>
          </a:prstGeom>
          <a:noFill/>
          <a:ln w="9525">
            <a:noFill/>
            <a:miter lim="800000"/>
            <a:headEnd/>
            <a:tailEnd/>
          </a:ln>
        </p:spPr>
        <p:txBody>
          <a:bodyPr wrap="none">
            <a:prstTxWarp prst="textNoShape">
              <a:avLst/>
            </a:prstTxWarp>
            <a:spAutoFit/>
          </a:bodyPr>
          <a:lstStyle/>
          <a:p>
            <a:r>
              <a:rPr lang="en-US" b="0">
                <a:solidFill>
                  <a:srgbClr val="0B1FFF"/>
                </a:solidFill>
                <a:latin typeface="Calibri"/>
              </a:rPr>
              <a:t>vocabulary “spurt”</a:t>
            </a:r>
          </a:p>
        </p:txBody>
      </p:sp>
      <p:sp>
        <p:nvSpPr>
          <p:cNvPr id="103439" name="Text Box 23"/>
          <p:cNvSpPr txBox="1">
            <a:spLocks noChangeArrowheads="1"/>
          </p:cNvSpPr>
          <p:nvPr/>
        </p:nvSpPr>
        <p:spPr bwMode="auto">
          <a:xfrm>
            <a:off x="2514600" y="5334000"/>
            <a:ext cx="3146114"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first word combinations</a:t>
            </a:r>
          </a:p>
        </p:txBody>
      </p:sp>
      <p:sp>
        <p:nvSpPr>
          <p:cNvPr id="103440" name="Line 24"/>
          <p:cNvSpPr>
            <a:spLocks noChangeShapeType="1"/>
          </p:cNvSpPr>
          <p:nvPr/>
        </p:nvSpPr>
        <p:spPr bwMode="auto">
          <a:xfrm flipV="1">
            <a:off x="3657600" y="1905000"/>
            <a:ext cx="0" cy="3429000"/>
          </a:xfrm>
          <a:prstGeom prst="line">
            <a:avLst/>
          </a:prstGeom>
          <a:noFill/>
          <a:ln w="9525">
            <a:solidFill>
              <a:srgbClr val="B3129A"/>
            </a:solidFill>
            <a:prstDash val="dash"/>
            <a:round/>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685800" y="0"/>
            <a:ext cx="7772400" cy="1143000"/>
          </a:xfrm>
          <a:noFill/>
        </p:spPr>
        <p:txBody>
          <a:bodyPr/>
          <a:lstStyle/>
          <a:p>
            <a:pPr eaLnBrk="1" hangingPunct="1"/>
            <a:r>
              <a:rPr lang="en-US" sz="3600"/>
              <a:t>Timeline of Language Development: Year 3-3.5</a:t>
            </a:r>
          </a:p>
        </p:txBody>
      </p:sp>
      <p:sp>
        <p:nvSpPr>
          <p:cNvPr id="105475" name="Text Box 5"/>
          <p:cNvSpPr txBox="1">
            <a:spLocks noChangeArrowheads="1"/>
          </p:cNvSpPr>
          <p:nvPr/>
        </p:nvSpPr>
        <p:spPr bwMode="auto">
          <a:xfrm>
            <a:off x="212725" y="2105025"/>
            <a:ext cx="1518364" cy="461665"/>
          </a:xfrm>
          <a:prstGeom prst="rect">
            <a:avLst/>
          </a:prstGeom>
          <a:noFill/>
          <a:ln w="9525">
            <a:noFill/>
            <a:miter lim="800000"/>
            <a:headEnd/>
            <a:tailEnd/>
          </a:ln>
        </p:spPr>
        <p:txBody>
          <a:bodyPr wrap="none">
            <a:prstTxWarp prst="textNoShape">
              <a:avLst/>
            </a:prstTxWarp>
            <a:spAutoFit/>
          </a:bodyPr>
          <a:lstStyle/>
          <a:p>
            <a:r>
              <a:rPr lang="en-US" b="0">
                <a:solidFill>
                  <a:schemeClr val="hlink"/>
                </a:solidFill>
                <a:latin typeface="Calibri"/>
              </a:rPr>
              <a:t>phonology</a:t>
            </a:r>
            <a:endParaRPr lang="en-US" b="0">
              <a:latin typeface="Calibri"/>
            </a:endParaRPr>
          </a:p>
        </p:txBody>
      </p:sp>
      <p:sp>
        <p:nvSpPr>
          <p:cNvPr id="105476" name="Text Box 6"/>
          <p:cNvSpPr txBox="1">
            <a:spLocks noChangeArrowheads="1"/>
          </p:cNvSpPr>
          <p:nvPr/>
        </p:nvSpPr>
        <p:spPr bwMode="auto">
          <a:xfrm>
            <a:off x="228600" y="3657600"/>
            <a:ext cx="1059304"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lexicon</a:t>
            </a:r>
            <a:endParaRPr lang="en-US" b="0">
              <a:latin typeface="Calibri"/>
            </a:endParaRPr>
          </a:p>
        </p:txBody>
      </p:sp>
      <p:sp>
        <p:nvSpPr>
          <p:cNvPr id="105477" name="Text Box 7"/>
          <p:cNvSpPr txBox="1">
            <a:spLocks noChangeArrowheads="1"/>
          </p:cNvSpPr>
          <p:nvPr/>
        </p:nvSpPr>
        <p:spPr bwMode="auto">
          <a:xfrm>
            <a:off x="304800" y="5334000"/>
            <a:ext cx="1326004"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grammar</a:t>
            </a:r>
          </a:p>
        </p:txBody>
      </p:sp>
      <p:sp>
        <p:nvSpPr>
          <p:cNvPr id="105478" name="Line 8"/>
          <p:cNvSpPr>
            <a:spLocks noChangeShapeType="1"/>
          </p:cNvSpPr>
          <p:nvPr/>
        </p:nvSpPr>
        <p:spPr bwMode="auto">
          <a:xfrm>
            <a:off x="1905000" y="1905000"/>
            <a:ext cx="4267200" cy="0"/>
          </a:xfrm>
          <a:prstGeom prst="line">
            <a:avLst/>
          </a:prstGeom>
          <a:noFill/>
          <a:ln w="60325">
            <a:solidFill>
              <a:schemeClr val="tx1"/>
            </a:solidFill>
            <a:round/>
            <a:headEnd/>
            <a:tailEnd/>
          </a:ln>
        </p:spPr>
        <p:txBody>
          <a:bodyPr wrap="none" anchor="ctr">
            <a:prstTxWarp prst="textNoShape">
              <a:avLst/>
            </a:prstTxWarp>
          </a:bodyPr>
          <a:lstStyle/>
          <a:p>
            <a:endParaRPr lang="en-US">
              <a:latin typeface="Calibri"/>
            </a:endParaRPr>
          </a:p>
        </p:txBody>
      </p:sp>
      <p:sp>
        <p:nvSpPr>
          <p:cNvPr id="105479" name="Line 9"/>
          <p:cNvSpPr>
            <a:spLocks noChangeShapeType="1"/>
          </p:cNvSpPr>
          <p:nvPr/>
        </p:nvSpPr>
        <p:spPr bwMode="auto">
          <a:xfrm>
            <a:off x="1905000" y="1752600"/>
            <a:ext cx="0" cy="304800"/>
          </a:xfrm>
          <a:prstGeom prst="line">
            <a:avLst/>
          </a:prstGeom>
          <a:noFill/>
          <a:ln w="63500">
            <a:solidFill>
              <a:schemeClr val="tx1"/>
            </a:solidFill>
            <a:round/>
            <a:headEnd/>
            <a:tailEnd/>
          </a:ln>
        </p:spPr>
        <p:txBody>
          <a:bodyPr wrap="none" anchor="ctr">
            <a:prstTxWarp prst="textNoShape">
              <a:avLst/>
            </a:prstTxWarp>
          </a:bodyPr>
          <a:lstStyle/>
          <a:p>
            <a:endParaRPr lang="en-US">
              <a:latin typeface="Calibri"/>
            </a:endParaRPr>
          </a:p>
        </p:txBody>
      </p:sp>
      <p:sp>
        <p:nvSpPr>
          <p:cNvPr id="105480" name="Line 10"/>
          <p:cNvSpPr>
            <a:spLocks noChangeShapeType="1"/>
          </p:cNvSpPr>
          <p:nvPr/>
        </p:nvSpPr>
        <p:spPr bwMode="auto">
          <a:xfrm>
            <a:off x="6172200" y="1752600"/>
            <a:ext cx="0" cy="304800"/>
          </a:xfrm>
          <a:prstGeom prst="line">
            <a:avLst/>
          </a:prstGeom>
          <a:noFill/>
          <a:ln w="63500">
            <a:solidFill>
              <a:srgbClr val="B3129A"/>
            </a:solidFill>
            <a:round/>
            <a:headEnd/>
            <a:tailEnd/>
          </a:ln>
        </p:spPr>
        <p:txBody>
          <a:bodyPr wrap="none" anchor="ctr">
            <a:prstTxWarp prst="textNoShape">
              <a:avLst/>
            </a:prstTxWarp>
          </a:bodyPr>
          <a:lstStyle/>
          <a:p>
            <a:endParaRPr lang="en-US">
              <a:latin typeface="Calibri"/>
            </a:endParaRPr>
          </a:p>
        </p:txBody>
      </p:sp>
      <p:sp>
        <p:nvSpPr>
          <p:cNvPr id="105481" name="Line 12"/>
          <p:cNvSpPr>
            <a:spLocks noChangeShapeType="1"/>
          </p:cNvSpPr>
          <p:nvPr/>
        </p:nvSpPr>
        <p:spPr bwMode="auto">
          <a:xfrm flipV="1">
            <a:off x="3962400" y="1905000"/>
            <a:ext cx="0" cy="1676400"/>
          </a:xfrm>
          <a:prstGeom prst="line">
            <a:avLst/>
          </a:prstGeom>
          <a:noFill/>
          <a:ln w="9525">
            <a:solidFill>
              <a:srgbClr val="0B1FFF"/>
            </a:solidFill>
            <a:prstDash val="dash"/>
            <a:round/>
            <a:headEnd/>
            <a:tailEnd/>
          </a:ln>
        </p:spPr>
        <p:txBody>
          <a:bodyPr wrap="none" anchor="ctr">
            <a:prstTxWarp prst="textNoShape">
              <a:avLst/>
            </a:prstTxWarp>
          </a:bodyPr>
          <a:lstStyle/>
          <a:p>
            <a:endParaRPr lang="en-US">
              <a:latin typeface="Calibri"/>
            </a:endParaRPr>
          </a:p>
        </p:txBody>
      </p:sp>
      <p:sp>
        <p:nvSpPr>
          <p:cNvPr id="105482" name="Text Box 13"/>
          <p:cNvSpPr txBox="1">
            <a:spLocks noChangeArrowheads="1"/>
          </p:cNvSpPr>
          <p:nvPr/>
        </p:nvSpPr>
        <p:spPr bwMode="auto">
          <a:xfrm>
            <a:off x="1828800" y="3581400"/>
            <a:ext cx="4211409"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rPr>
              <a:t>500 word productive vocabulary</a:t>
            </a:r>
          </a:p>
        </p:txBody>
      </p:sp>
      <p:sp>
        <p:nvSpPr>
          <p:cNvPr id="105483" name="Text Box 17"/>
          <p:cNvSpPr txBox="1">
            <a:spLocks noChangeArrowheads="1"/>
          </p:cNvSpPr>
          <p:nvPr/>
        </p:nvSpPr>
        <p:spPr bwMode="auto">
          <a:xfrm>
            <a:off x="1981200" y="4724400"/>
            <a:ext cx="5110894"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increasing length of word combinations</a:t>
            </a:r>
          </a:p>
        </p:txBody>
      </p:sp>
      <p:sp>
        <p:nvSpPr>
          <p:cNvPr id="105484" name="Line 18"/>
          <p:cNvSpPr>
            <a:spLocks noChangeShapeType="1"/>
          </p:cNvSpPr>
          <p:nvPr/>
        </p:nvSpPr>
        <p:spPr bwMode="auto">
          <a:xfrm flipV="1">
            <a:off x="2286000" y="1905000"/>
            <a:ext cx="0" cy="2819400"/>
          </a:xfrm>
          <a:prstGeom prst="line">
            <a:avLst/>
          </a:prstGeom>
          <a:noFill/>
          <a:ln w="9525">
            <a:solidFill>
              <a:srgbClr val="B3129A"/>
            </a:solidFill>
            <a:prstDash val="dash"/>
            <a:round/>
            <a:headEnd/>
            <a:tailEnd/>
          </a:ln>
        </p:spPr>
        <p:txBody>
          <a:bodyPr wrap="none" anchor="ctr">
            <a:prstTxWarp prst="textNoShape">
              <a:avLst/>
            </a:prstTxWarp>
          </a:bodyPr>
          <a:lstStyle/>
          <a:p>
            <a:endParaRPr lang="en-US">
              <a:latin typeface="Calibri"/>
            </a:endParaRPr>
          </a:p>
        </p:txBody>
      </p:sp>
      <p:pic>
        <p:nvPicPr>
          <p:cNvPr id="105485" name="Picture 19"/>
          <p:cNvPicPr>
            <a:picLocks noChangeAspect="1" noChangeArrowheads="1"/>
          </p:cNvPicPr>
          <p:nvPr/>
        </p:nvPicPr>
        <p:blipFill>
          <a:blip r:embed="rId3"/>
          <a:srcRect/>
          <a:stretch>
            <a:fillRect/>
          </a:stretch>
        </p:blipFill>
        <p:spPr bwMode="auto">
          <a:xfrm>
            <a:off x="7162800" y="2133600"/>
            <a:ext cx="1336675" cy="2057400"/>
          </a:xfrm>
          <a:prstGeom prst="rect">
            <a:avLst/>
          </a:prstGeom>
          <a:noFill/>
          <a:ln w="9525">
            <a:noFill/>
            <a:miter lim="800000"/>
            <a:headEnd/>
            <a:tailEnd/>
          </a:ln>
        </p:spPr>
      </p:pic>
      <p:sp>
        <p:nvSpPr>
          <p:cNvPr id="105486" name="Line 20"/>
          <p:cNvSpPr>
            <a:spLocks noChangeShapeType="1"/>
          </p:cNvSpPr>
          <p:nvPr/>
        </p:nvSpPr>
        <p:spPr bwMode="auto">
          <a:xfrm>
            <a:off x="6172200" y="1905000"/>
            <a:ext cx="2057400" cy="0"/>
          </a:xfrm>
          <a:prstGeom prst="line">
            <a:avLst/>
          </a:prstGeom>
          <a:noFill/>
          <a:ln w="60325">
            <a:solidFill>
              <a:schemeClr val="tx1"/>
            </a:solidFill>
            <a:round/>
            <a:headEnd/>
            <a:tailEnd/>
          </a:ln>
        </p:spPr>
        <p:txBody>
          <a:bodyPr wrap="none" anchor="ctr">
            <a:prstTxWarp prst="textNoShape">
              <a:avLst/>
            </a:prstTxWarp>
          </a:bodyPr>
          <a:lstStyle/>
          <a:p>
            <a:endParaRPr lang="en-US">
              <a:latin typeface="Calibri"/>
            </a:endParaRPr>
          </a:p>
        </p:txBody>
      </p:sp>
      <p:sp>
        <p:nvSpPr>
          <p:cNvPr id="105487" name="Line 21"/>
          <p:cNvSpPr>
            <a:spLocks noChangeShapeType="1"/>
          </p:cNvSpPr>
          <p:nvPr/>
        </p:nvSpPr>
        <p:spPr bwMode="auto">
          <a:xfrm flipV="1">
            <a:off x="2743200" y="1905000"/>
            <a:ext cx="0" cy="3352800"/>
          </a:xfrm>
          <a:prstGeom prst="line">
            <a:avLst/>
          </a:prstGeom>
          <a:noFill/>
          <a:ln w="9525">
            <a:solidFill>
              <a:srgbClr val="B3129A"/>
            </a:solidFill>
            <a:prstDash val="dash"/>
            <a:round/>
            <a:headEnd/>
            <a:tailEnd/>
          </a:ln>
        </p:spPr>
        <p:txBody>
          <a:bodyPr wrap="none" anchor="ctr">
            <a:prstTxWarp prst="textNoShape">
              <a:avLst/>
            </a:prstTxWarp>
          </a:bodyPr>
          <a:lstStyle/>
          <a:p>
            <a:endParaRPr lang="en-US">
              <a:latin typeface="Calibri"/>
            </a:endParaRPr>
          </a:p>
        </p:txBody>
      </p:sp>
      <p:sp>
        <p:nvSpPr>
          <p:cNvPr id="105488" name="Text Box 22"/>
          <p:cNvSpPr txBox="1">
            <a:spLocks noChangeArrowheads="1"/>
          </p:cNvSpPr>
          <p:nvPr/>
        </p:nvSpPr>
        <p:spPr bwMode="auto">
          <a:xfrm>
            <a:off x="2590800" y="5181600"/>
            <a:ext cx="4232799"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adding grammatical morphemes</a:t>
            </a:r>
          </a:p>
        </p:txBody>
      </p:sp>
      <p:sp>
        <p:nvSpPr>
          <p:cNvPr id="105489" name="Line 23"/>
          <p:cNvSpPr>
            <a:spLocks noChangeShapeType="1"/>
          </p:cNvSpPr>
          <p:nvPr/>
        </p:nvSpPr>
        <p:spPr bwMode="auto">
          <a:xfrm flipV="1">
            <a:off x="3200400" y="1905000"/>
            <a:ext cx="0" cy="3810000"/>
          </a:xfrm>
          <a:prstGeom prst="line">
            <a:avLst/>
          </a:prstGeom>
          <a:noFill/>
          <a:ln w="9525">
            <a:solidFill>
              <a:srgbClr val="B3129A"/>
            </a:solidFill>
            <a:prstDash val="dash"/>
            <a:round/>
            <a:headEnd/>
            <a:tailEnd/>
          </a:ln>
        </p:spPr>
        <p:txBody>
          <a:bodyPr wrap="none" anchor="ctr">
            <a:prstTxWarp prst="textNoShape">
              <a:avLst/>
            </a:prstTxWarp>
          </a:bodyPr>
          <a:lstStyle/>
          <a:p>
            <a:endParaRPr lang="en-US">
              <a:latin typeface="Calibri"/>
            </a:endParaRPr>
          </a:p>
        </p:txBody>
      </p:sp>
      <p:sp>
        <p:nvSpPr>
          <p:cNvPr id="105490" name="Text Box 24"/>
          <p:cNvSpPr txBox="1">
            <a:spLocks noChangeArrowheads="1"/>
          </p:cNvSpPr>
          <p:nvPr/>
        </p:nvSpPr>
        <p:spPr bwMode="auto">
          <a:xfrm>
            <a:off x="2971800" y="5638800"/>
            <a:ext cx="4224834"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complex multi-clause utterances</a:t>
            </a:r>
          </a:p>
        </p:txBody>
      </p:sp>
      <p:sp>
        <p:nvSpPr>
          <p:cNvPr id="105491" name="Line 25"/>
          <p:cNvSpPr>
            <a:spLocks noChangeShapeType="1"/>
          </p:cNvSpPr>
          <p:nvPr/>
        </p:nvSpPr>
        <p:spPr bwMode="auto">
          <a:xfrm flipV="1">
            <a:off x="3429000" y="1905000"/>
            <a:ext cx="0" cy="4267200"/>
          </a:xfrm>
          <a:prstGeom prst="line">
            <a:avLst/>
          </a:prstGeom>
          <a:noFill/>
          <a:ln w="9525">
            <a:solidFill>
              <a:srgbClr val="B3129A"/>
            </a:solidFill>
            <a:prstDash val="dash"/>
            <a:round/>
            <a:headEnd/>
            <a:tailEnd/>
          </a:ln>
        </p:spPr>
        <p:txBody>
          <a:bodyPr wrap="none" anchor="ctr">
            <a:prstTxWarp prst="textNoShape">
              <a:avLst/>
            </a:prstTxWarp>
          </a:bodyPr>
          <a:lstStyle/>
          <a:p>
            <a:endParaRPr lang="en-US">
              <a:latin typeface="Calibri"/>
            </a:endParaRPr>
          </a:p>
        </p:txBody>
      </p:sp>
      <p:sp>
        <p:nvSpPr>
          <p:cNvPr id="105492" name="Text Box 26"/>
          <p:cNvSpPr txBox="1">
            <a:spLocks noChangeArrowheads="1"/>
          </p:cNvSpPr>
          <p:nvPr/>
        </p:nvSpPr>
        <p:spPr bwMode="auto">
          <a:xfrm>
            <a:off x="3200400" y="6096000"/>
            <a:ext cx="3189846" cy="461665"/>
          </a:xfrm>
          <a:prstGeom prst="rect">
            <a:avLst/>
          </a:prstGeom>
          <a:noFill/>
          <a:ln w="9525">
            <a:noFill/>
            <a:miter lim="800000"/>
            <a:headEnd/>
            <a:tailEnd/>
          </a:ln>
        </p:spPr>
        <p:txBody>
          <a:bodyPr wrap="none">
            <a:prstTxWarp prst="textNoShape">
              <a:avLst/>
            </a:prstTxWarp>
            <a:spAutoFit/>
          </a:bodyPr>
          <a:lstStyle/>
          <a:p>
            <a:r>
              <a:rPr lang="en-US" b="0">
                <a:solidFill>
                  <a:srgbClr val="B3129A"/>
                </a:solidFill>
                <a:latin typeface="Calibri"/>
              </a:rPr>
              <a:t>negatives and questions</a:t>
            </a:r>
          </a:p>
        </p:txBody>
      </p:sp>
      <p:sp>
        <p:nvSpPr>
          <p:cNvPr id="105493" name="Line 27"/>
          <p:cNvSpPr>
            <a:spLocks noChangeShapeType="1"/>
          </p:cNvSpPr>
          <p:nvPr/>
        </p:nvSpPr>
        <p:spPr bwMode="auto">
          <a:xfrm>
            <a:off x="3200400" y="2514600"/>
            <a:ext cx="3886200" cy="0"/>
          </a:xfrm>
          <a:prstGeom prst="line">
            <a:avLst/>
          </a:prstGeom>
          <a:noFill/>
          <a:ln w="9525">
            <a:solidFill>
              <a:srgbClr val="B3129A"/>
            </a:solidFill>
            <a:prstDash val="dash"/>
            <a:round/>
            <a:headEnd/>
            <a:tailEnd type="triangle" w="med" len="med"/>
          </a:ln>
        </p:spPr>
        <p:txBody>
          <a:bodyPr wrap="none" anchor="ctr">
            <a:prstTxWarp prst="textNoShape">
              <a:avLst/>
            </a:prstTxWarp>
          </a:bodyPr>
          <a:lstStyle/>
          <a:p>
            <a:endParaRPr lang="en-US">
              <a:latin typeface="Calibri"/>
            </a:endParaRPr>
          </a:p>
        </p:txBody>
      </p:sp>
      <p:sp>
        <p:nvSpPr>
          <p:cNvPr id="105494" name="Line 28"/>
          <p:cNvSpPr>
            <a:spLocks noChangeShapeType="1"/>
          </p:cNvSpPr>
          <p:nvPr/>
        </p:nvSpPr>
        <p:spPr bwMode="auto">
          <a:xfrm>
            <a:off x="2743200" y="2209800"/>
            <a:ext cx="3429000" cy="0"/>
          </a:xfrm>
          <a:prstGeom prst="line">
            <a:avLst/>
          </a:prstGeom>
          <a:noFill/>
          <a:ln w="9525">
            <a:solidFill>
              <a:srgbClr val="B3129A"/>
            </a:solidFill>
            <a:prstDash val="dash"/>
            <a:round/>
            <a:headEnd/>
            <a:tailEnd type="triangle" w="med" len="med"/>
          </a:ln>
        </p:spPr>
        <p:txBody>
          <a:bodyPr wrap="none" anchor="ctr">
            <a:prstTxWarp prst="textNoShape">
              <a:avLst/>
            </a:prstTxWarp>
          </a:bodyPr>
          <a:lstStyle/>
          <a:p>
            <a:endParaRPr lang="en-US">
              <a:latin typeface="Calibri"/>
            </a:endParaRPr>
          </a:p>
        </p:txBody>
      </p:sp>
      <p:sp>
        <p:nvSpPr>
          <p:cNvPr id="105495" name="Line 29"/>
          <p:cNvSpPr>
            <a:spLocks noChangeShapeType="1"/>
          </p:cNvSpPr>
          <p:nvPr/>
        </p:nvSpPr>
        <p:spPr bwMode="auto">
          <a:xfrm>
            <a:off x="2286000" y="2057400"/>
            <a:ext cx="3810000" cy="0"/>
          </a:xfrm>
          <a:prstGeom prst="line">
            <a:avLst/>
          </a:prstGeom>
          <a:noFill/>
          <a:ln w="9525">
            <a:solidFill>
              <a:srgbClr val="B3129A"/>
            </a:solidFill>
            <a:prstDash val="dash"/>
            <a:round/>
            <a:headEnd/>
            <a:tailEnd type="triangle" w="med" len="med"/>
          </a:ln>
        </p:spPr>
        <p:txBody>
          <a:bodyPr wrap="none" anchor="ctr">
            <a:prstTxWarp prst="textNoShape">
              <a:avLst/>
            </a:prstTxWarp>
          </a:bodyPr>
          <a:lstStyle/>
          <a:p>
            <a:endParaRPr lang="en-US">
              <a:latin typeface="Calibri"/>
            </a:endParaRPr>
          </a:p>
        </p:txBody>
      </p:sp>
      <p:sp>
        <p:nvSpPr>
          <p:cNvPr id="105496" name="Line 30"/>
          <p:cNvSpPr>
            <a:spLocks noChangeShapeType="1"/>
          </p:cNvSpPr>
          <p:nvPr/>
        </p:nvSpPr>
        <p:spPr bwMode="auto">
          <a:xfrm>
            <a:off x="3429000" y="2819400"/>
            <a:ext cx="3733800" cy="0"/>
          </a:xfrm>
          <a:prstGeom prst="line">
            <a:avLst/>
          </a:prstGeom>
          <a:noFill/>
          <a:ln w="9525">
            <a:solidFill>
              <a:srgbClr val="B3129A"/>
            </a:solidFill>
            <a:prstDash val="dash"/>
            <a:round/>
            <a:headEnd/>
            <a:tailEnd type="triangle" w="med" len="me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4"/>
          <p:cNvSpPr>
            <a:spLocks noChangeArrowheads="1"/>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4400" b="0">
                <a:solidFill>
                  <a:schemeClr val="tx2"/>
                </a:solidFill>
                <a:latin typeface="Calibri"/>
                <a:ea typeface="Osaka" pitchFamily="-65" charset="-128"/>
                <a:cs typeface="Osaka" pitchFamily="-65" charset="-128"/>
              </a:rPr>
              <a:t>Administrivia</a:t>
            </a:r>
          </a:p>
        </p:txBody>
      </p:sp>
      <p:sp>
        <p:nvSpPr>
          <p:cNvPr id="221187" name="Rectangle 5"/>
          <p:cNvSpPr>
            <a:spLocks noChangeArrowheads="1"/>
          </p:cNvSpPr>
          <p:nvPr/>
        </p:nvSpPr>
        <p:spPr bwMode="auto">
          <a:xfrm>
            <a:off x="0" y="1524000"/>
            <a:ext cx="9144000" cy="4572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65" charset="-128"/>
                <a:cs typeface="Osaka" pitchFamily="-65" charset="-128"/>
              </a:rPr>
              <a:t>Some reference readings (usually articles) will require a username and password to access.  </a:t>
            </a:r>
          </a:p>
        </p:txBody>
      </p:sp>
      <p:pic>
        <p:nvPicPr>
          <p:cNvPr id="221191" name="Picture 8"/>
          <p:cNvPicPr>
            <a:picLocks noChangeAspect="1" noChangeArrowheads="1"/>
          </p:cNvPicPr>
          <p:nvPr/>
        </p:nvPicPr>
        <p:blipFill>
          <a:blip r:embed="rId2"/>
          <a:srcRect/>
          <a:stretch>
            <a:fillRect/>
          </a:stretch>
        </p:blipFill>
        <p:spPr bwMode="auto">
          <a:xfrm>
            <a:off x="4114800" y="2438400"/>
            <a:ext cx="4191000" cy="1714500"/>
          </a:xfrm>
          <a:prstGeom prst="rect">
            <a:avLst/>
          </a:prstGeom>
          <a:noFill/>
          <a:ln w="9525">
            <a:noFill/>
            <a:miter lim="800000"/>
            <a:headEnd/>
            <a:tailEnd/>
          </a:ln>
        </p:spPr>
      </p:pic>
      <p:sp>
        <p:nvSpPr>
          <p:cNvPr id="221192" name="Rectangle 8"/>
          <p:cNvSpPr>
            <a:spLocks noChangeArrowheads="1"/>
          </p:cNvSpPr>
          <p:nvPr/>
        </p:nvSpPr>
        <p:spPr bwMode="auto">
          <a:xfrm>
            <a:off x="304800" y="2209800"/>
            <a:ext cx="2896108" cy="1243417"/>
          </a:xfrm>
          <a:prstGeom prst="rect">
            <a:avLst/>
          </a:prstGeom>
          <a:noFill/>
          <a:ln w="9525">
            <a:noFill/>
            <a:miter lim="800000"/>
            <a:headEnd/>
            <a:tailEnd/>
          </a:ln>
        </p:spPr>
        <p:txBody>
          <a:bodyPr wrap="none">
            <a:prstTxWarp prst="textNoShape">
              <a:avLst/>
            </a:prstTxWarp>
            <a:spAutoFit/>
          </a:bodyPr>
          <a:lstStyle/>
          <a:p>
            <a:pPr eaLnBrk="1" hangingPunct="1">
              <a:lnSpc>
                <a:spcPct val="90000"/>
              </a:lnSpc>
              <a:spcBef>
                <a:spcPct val="20000"/>
              </a:spcBef>
            </a:pPr>
            <a:endParaRPr lang="en-US" b="0" i="1">
              <a:latin typeface="Calibri"/>
              <a:ea typeface="Osaka" pitchFamily="-65" charset="-128"/>
              <a:cs typeface="Osaka" pitchFamily="-65" charset="-128"/>
            </a:endParaRPr>
          </a:p>
          <a:p>
            <a:pPr eaLnBrk="1" hangingPunct="1">
              <a:lnSpc>
                <a:spcPct val="90000"/>
              </a:lnSpc>
              <a:spcBef>
                <a:spcPct val="20000"/>
              </a:spcBef>
            </a:pPr>
            <a:r>
              <a:rPr lang="en-US" b="0" i="1">
                <a:latin typeface="Calibri"/>
                <a:ea typeface="Osaka" pitchFamily="-65" charset="-128"/>
                <a:cs typeface="Osaka" pitchFamily="-65" charset="-128"/>
              </a:rPr>
              <a:t>User Name =</a:t>
            </a:r>
            <a:r>
              <a:rPr lang="en-US" b="0" i="1">
                <a:solidFill>
                  <a:schemeClr val="folHlink"/>
                </a:solidFill>
                <a:latin typeface="Calibri"/>
                <a:ea typeface="Osaka" pitchFamily="-65" charset="-128"/>
                <a:cs typeface="Osaka" pitchFamily="-65" charset="-128"/>
              </a:rPr>
              <a:t> </a:t>
            </a:r>
            <a:r>
              <a:rPr lang="en-US" b="0">
                <a:solidFill>
                  <a:schemeClr val="folHlink"/>
                </a:solidFill>
                <a:latin typeface="Calibri"/>
                <a:ea typeface="Osaka" pitchFamily="-65" charset="-128"/>
                <a:cs typeface="Osaka" pitchFamily="-65" charset="-128"/>
              </a:rPr>
              <a:t>langacq</a:t>
            </a:r>
            <a:endParaRPr lang="en-US" b="0" i="1">
              <a:solidFill>
                <a:schemeClr val="folHlink"/>
              </a:solidFill>
              <a:latin typeface="Calibri"/>
              <a:ea typeface="Osaka" pitchFamily="-65" charset="-128"/>
              <a:cs typeface="Osaka" pitchFamily="-65" charset="-128"/>
            </a:endParaRPr>
          </a:p>
          <a:p>
            <a:pPr eaLnBrk="1" hangingPunct="1">
              <a:lnSpc>
                <a:spcPct val="90000"/>
              </a:lnSpc>
              <a:spcBef>
                <a:spcPct val="20000"/>
              </a:spcBef>
            </a:pPr>
            <a:r>
              <a:rPr lang="en-US" b="0" i="1">
                <a:latin typeface="Calibri"/>
                <a:ea typeface="Osaka" pitchFamily="-65" charset="-128"/>
                <a:cs typeface="Osaka" pitchFamily="-65" charset="-128"/>
              </a:rPr>
              <a:t>Password =</a:t>
            </a:r>
            <a:r>
              <a:rPr lang="en-US" b="0" i="1">
                <a:solidFill>
                  <a:schemeClr val="folHlink"/>
                </a:solidFill>
                <a:latin typeface="Calibri"/>
                <a:ea typeface="Osaka" pitchFamily="-65" charset="-128"/>
                <a:cs typeface="Osaka" pitchFamily="-65" charset="-128"/>
              </a:rPr>
              <a:t> </a:t>
            </a:r>
            <a:r>
              <a:rPr lang="en-US" b="0">
                <a:solidFill>
                  <a:schemeClr val="folHlink"/>
                </a:solidFill>
                <a:latin typeface="Calibri"/>
                <a:ea typeface="Osaka" pitchFamily="-65" charset="-128"/>
                <a:cs typeface="Osaka" pitchFamily="-65" charset="-128"/>
              </a:rPr>
              <a:t>models</a:t>
            </a:r>
            <a:endParaRPr lang="en-US" b="0" i="1">
              <a:solidFill>
                <a:schemeClr val="folHlink"/>
              </a:solidFill>
              <a:latin typeface="Calibri"/>
              <a:ea typeface="Osaka" pitchFamily="-65" charset="-128"/>
              <a:cs typeface="Osaka" pitchFamily="-65"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0"/>
            <a:ext cx="7772400" cy="1143000"/>
          </a:xfrm>
        </p:spPr>
        <p:txBody>
          <a:bodyPr/>
          <a:lstStyle/>
          <a:p>
            <a:pPr eaLnBrk="1" hangingPunct="1"/>
            <a:r>
              <a:rPr lang="en-US" sz="3600"/>
              <a:t>Why study language development?</a:t>
            </a:r>
          </a:p>
        </p:txBody>
      </p:sp>
      <p:sp>
        <p:nvSpPr>
          <p:cNvPr id="107523" name="Rectangle 3"/>
          <p:cNvSpPr>
            <a:spLocks noGrp="1" noChangeArrowheads="1"/>
          </p:cNvSpPr>
          <p:nvPr>
            <p:ph type="body" idx="1"/>
          </p:nvPr>
        </p:nvSpPr>
        <p:spPr>
          <a:xfrm>
            <a:off x="457200" y="1066800"/>
            <a:ext cx="8686800" cy="5334000"/>
          </a:xfrm>
        </p:spPr>
        <p:txBody>
          <a:bodyPr/>
          <a:lstStyle/>
          <a:p>
            <a:pPr eaLnBrk="1" hangingPunct="1">
              <a:buFontTx/>
              <a:buNone/>
            </a:pPr>
            <a:r>
              <a:rPr lang="en-US" sz="2400"/>
              <a:t>The big picture, theoretically speaking:</a:t>
            </a:r>
          </a:p>
          <a:p>
            <a:pPr eaLnBrk="1" hangingPunct="1">
              <a:buFontTx/>
              <a:buNone/>
            </a:pPr>
            <a:endParaRPr lang="en-US" sz="2400"/>
          </a:p>
          <a:p>
            <a:pPr eaLnBrk="1" hangingPunct="1">
              <a:buFontTx/>
              <a:buNone/>
            </a:pPr>
            <a:r>
              <a:rPr lang="en-US" sz="2400"/>
              <a:t>“Cognitive scientists now agree that it is necessary to understand how the mind works in order to explain human behavior, but they do not agree on how the mind works.  The study of language acquisition still plays a central role in the debate over how to characterize human cognition, for the same reason that language acquisition played a central role in the cognitive revolution.  That is, </a:t>
            </a:r>
            <a:r>
              <a:rPr lang="en-US" sz="2400">
                <a:solidFill>
                  <a:srgbClr val="0B1FFF"/>
                </a:solidFill>
              </a:rPr>
              <a:t>it is so difficult to explain how language acquisition is possible that accounting for language acquisition is a test not likely to be passed by inaccurate cognitive theories</a:t>
            </a:r>
            <a:r>
              <a:rPr lang="en-US" sz="2400"/>
              <a:t>.” – Hoff (2008), p.8</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0"/>
            <a:ext cx="7772400" cy="1143000"/>
          </a:xfrm>
        </p:spPr>
        <p:txBody>
          <a:bodyPr/>
          <a:lstStyle/>
          <a:p>
            <a:pPr eaLnBrk="1" hangingPunct="1"/>
            <a:r>
              <a:rPr lang="en-US" sz="3600"/>
              <a:t>Why study language development?</a:t>
            </a:r>
          </a:p>
        </p:txBody>
      </p:sp>
      <p:sp>
        <p:nvSpPr>
          <p:cNvPr id="5" name="Rectangle 3"/>
          <p:cNvSpPr txBox="1">
            <a:spLocks noChangeArrowheads="1"/>
          </p:cNvSpPr>
          <p:nvPr/>
        </p:nvSpPr>
        <p:spPr bwMode="auto">
          <a:xfrm>
            <a:off x="457200" y="10668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a:ln>
                  <a:noFill/>
                </a:ln>
                <a:solidFill>
                  <a:schemeClr val="tx1"/>
                </a:solidFill>
                <a:effectLst/>
                <a:uLnTx/>
                <a:uFillTx/>
                <a:latin typeface="Calibri"/>
                <a:ea typeface="+mn-ea"/>
                <a:cs typeface="+mn-cs"/>
              </a:rPr>
              <a:t>More on the big picture:</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a:ln>
                <a:noFill/>
              </a:ln>
              <a:solidFill>
                <a:schemeClr val="tx1"/>
              </a:solidFill>
              <a:effectLst/>
              <a:uLnTx/>
              <a:uFillTx/>
              <a:latin typeface="Calibri"/>
              <a:ea typeface="+mn-ea"/>
              <a:cs typeface="+mn-cs"/>
            </a:endParaRPr>
          </a:p>
          <a:p>
            <a:pPr marL="342900" indent="-342900" eaLnBrk="1" hangingPunct="1">
              <a:spcBef>
                <a:spcPct val="20000"/>
              </a:spcBef>
            </a:pPr>
            <a:r>
              <a:rPr kumimoji="0" lang="en-US" sz="2400" b="0" i="0" u="none" strike="noStrike" kern="0" cap="none" spc="0" normalizeH="0" baseline="0" noProof="0">
                <a:ln>
                  <a:noFill/>
                </a:ln>
                <a:solidFill>
                  <a:schemeClr val="tx1"/>
                </a:solidFill>
                <a:effectLst/>
                <a:uLnTx/>
                <a:uFillTx/>
                <a:latin typeface="Calibri"/>
                <a:ea typeface="+mn-ea"/>
                <a:cs typeface="+mn-cs"/>
              </a:rPr>
              <a:t>“…</a:t>
            </a:r>
            <a:r>
              <a:rPr lang="en-US" b="0">
                <a:latin typeface="Calibri"/>
              </a:rPr>
              <a:t>there is the challenge of </a:t>
            </a:r>
            <a:r>
              <a:rPr lang="en-US" b="0">
                <a:solidFill>
                  <a:srgbClr val="7E23A6"/>
                </a:solidFill>
                <a:latin typeface="Calibri"/>
              </a:rPr>
              <a:t>explaining why language has the particular properties that it does </a:t>
            </a:r>
            <a:r>
              <a:rPr lang="en-US" b="0">
                <a:latin typeface="Calibri"/>
              </a:rPr>
              <a:t>(the problem of language design) and </a:t>
            </a:r>
            <a:r>
              <a:rPr lang="en-US" b="0">
                <a:solidFill>
                  <a:schemeClr val="bg2"/>
                </a:solidFill>
                <a:latin typeface="Calibri"/>
              </a:rPr>
              <a:t>how those properties emerge so reliably in the course of early childhood </a:t>
            </a:r>
            <a:r>
              <a:rPr lang="en-US" b="0">
                <a:latin typeface="Calibri"/>
              </a:rPr>
              <a:t>(the problem of language acquisition). It is the search for answers to these two problems that makes work in linguistics central to the larger enterprise of cognitive science.</a:t>
            </a:r>
            <a:r>
              <a:rPr kumimoji="0" lang="en-US" sz="2400" b="0" i="0" u="none" strike="noStrike" kern="0" cap="none" spc="0" normalizeH="0" baseline="0" noProof="0">
                <a:ln>
                  <a:noFill/>
                </a:ln>
                <a:solidFill>
                  <a:schemeClr val="tx1"/>
                </a:solidFill>
                <a:effectLst/>
                <a:uLnTx/>
                <a:uFillTx/>
                <a:latin typeface="Calibri"/>
                <a:ea typeface="+mn-ea"/>
                <a:cs typeface="+mn-cs"/>
              </a:rPr>
              <a:t>” – O’Grady (2012)</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title"/>
          </p:nvPr>
        </p:nvSpPr>
        <p:spPr>
          <a:xfrm>
            <a:off x="681038" y="0"/>
            <a:ext cx="7772400" cy="1143000"/>
          </a:xfrm>
          <a:noFill/>
        </p:spPr>
        <p:txBody>
          <a:bodyPr/>
          <a:lstStyle/>
          <a:p>
            <a:pPr eaLnBrk="1" hangingPunct="1"/>
            <a:r>
              <a:rPr lang="en-US" sz="3600"/>
              <a:t>Why study language development?</a:t>
            </a:r>
          </a:p>
        </p:txBody>
      </p:sp>
      <p:sp>
        <p:nvSpPr>
          <p:cNvPr id="109571" name="Rectangle 5"/>
          <p:cNvSpPr>
            <a:spLocks noGrp="1" noChangeArrowheads="1"/>
          </p:cNvSpPr>
          <p:nvPr>
            <p:ph type="body" idx="1"/>
          </p:nvPr>
        </p:nvSpPr>
        <p:spPr>
          <a:xfrm>
            <a:off x="452438" y="1066800"/>
            <a:ext cx="8686800" cy="5334000"/>
          </a:xfrm>
          <a:noFill/>
        </p:spPr>
        <p:txBody>
          <a:bodyPr/>
          <a:lstStyle/>
          <a:p>
            <a:pPr eaLnBrk="1" hangingPunct="1">
              <a:buFontTx/>
              <a:buNone/>
            </a:pPr>
            <a:r>
              <a:rPr lang="en-US" sz="2400"/>
              <a:t>More practically speaking, applications of language development research:</a:t>
            </a:r>
          </a:p>
          <a:p>
            <a:pPr eaLnBrk="1" hangingPunct="1">
              <a:buFontTx/>
              <a:buNone/>
            </a:pPr>
            <a:endParaRPr lang="en-US" sz="2400"/>
          </a:p>
          <a:p>
            <a:pPr eaLnBrk="1" hangingPunct="1">
              <a:buFontTx/>
              <a:buNone/>
            </a:pPr>
            <a:r>
              <a:rPr lang="en-US" sz="2400"/>
              <a:t>	(1) Understanding how normal language development proceeds so that we can help children who have problems with their language development (</a:t>
            </a:r>
            <a:r>
              <a:rPr lang="en-US" sz="2400">
                <a:solidFill>
                  <a:schemeClr val="folHlink"/>
                </a:solidFill>
              </a:rPr>
              <a:t>language pathology</a:t>
            </a:r>
            <a:r>
              <a:rPr lang="en-US" sz="2400"/>
              <a:t>)</a:t>
            </a:r>
          </a:p>
          <a:p>
            <a:pPr eaLnBrk="1" hangingPunct="1">
              <a:buFontTx/>
              <a:buNone/>
            </a:pPr>
            <a:endParaRPr lang="en-US" sz="2400"/>
          </a:p>
          <a:p>
            <a:pPr eaLnBrk="1" hangingPunct="1">
              <a:buFontTx/>
              <a:buNone/>
            </a:pPr>
            <a:r>
              <a:rPr lang="en-US" sz="2400"/>
              <a:t>	(2) Understanding how learning more than one language works, and how to best teach children who are learning multiple languages simultaneously (</a:t>
            </a:r>
            <a:r>
              <a:rPr lang="en-US" sz="2400">
                <a:solidFill>
                  <a:schemeClr val="folHlink"/>
                </a:solidFill>
              </a:rPr>
              <a:t>language pedagogy</a:t>
            </a:r>
            <a:r>
              <a:rPr lang="en-US" sz="2400"/>
              <a:t>)</a:t>
            </a:r>
          </a:p>
          <a:p>
            <a:pPr eaLnBrk="1" hangingPunct="1">
              <a:buFontTx/>
              <a:buNone/>
            </a:pPr>
            <a:endParaRPr lang="en-US" sz="2400"/>
          </a:p>
          <a:p>
            <a:pPr eaLnBrk="1" hangingPunct="1">
              <a:buFontTx/>
              <a:buNone/>
            </a:pPr>
            <a:r>
              <a:rPr lang="en-US" sz="2400"/>
              <a:t>	</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p:nvPr>
        </p:nvSpPr>
        <p:spPr>
          <a:xfrm>
            <a:off x="681038" y="0"/>
            <a:ext cx="7772400" cy="1143000"/>
          </a:xfrm>
          <a:noFill/>
        </p:spPr>
        <p:txBody>
          <a:bodyPr/>
          <a:lstStyle/>
          <a:p>
            <a:pPr eaLnBrk="1" hangingPunct="1"/>
            <a:r>
              <a:rPr lang="en-US" sz="3600"/>
              <a:t>The Interaction of theory &amp; practice</a:t>
            </a:r>
          </a:p>
        </p:txBody>
      </p:sp>
      <p:sp>
        <p:nvSpPr>
          <p:cNvPr id="111619" name="Rectangle 5"/>
          <p:cNvSpPr>
            <a:spLocks noGrp="1" noChangeArrowheads="1"/>
          </p:cNvSpPr>
          <p:nvPr>
            <p:ph type="body" idx="1"/>
          </p:nvPr>
        </p:nvSpPr>
        <p:spPr>
          <a:xfrm>
            <a:off x="452438" y="1066800"/>
            <a:ext cx="8686800" cy="5334000"/>
          </a:xfrm>
          <a:noFill/>
        </p:spPr>
        <p:txBody>
          <a:bodyPr/>
          <a:lstStyle/>
          <a:p>
            <a:pPr eaLnBrk="1" hangingPunct="1">
              <a:lnSpc>
                <a:spcPct val="90000"/>
              </a:lnSpc>
              <a:buFontTx/>
              <a:buNone/>
            </a:pPr>
            <a:r>
              <a:rPr lang="en-US" sz="2400"/>
              <a:t>These two areas aren’t always separate - insights from one can help understanding in the other.</a:t>
            </a:r>
          </a:p>
          <a:p>
            <a:pPr eaLnBrk="1" hangingPunct="1">
              <a:lnSpc>
                <a:spcPct val="90000"/>
              </a:lnSpc>
              <a:buFontTx/>
              <a:buNone/>
            </a:pPr>
            <a:endParaRPr lang="en-US" sz="2400"/>
          </a:p>
          <a:p>
            <a:pPr eaLnBrk="1" hangingPunct="1">
              <a:lnSpc>
                <a:spcPct val="90000"/>
              </a:lnSpc>
              <a:buFontTx/>
              <a:buNone/>
            </a:pPr>
            <a:r>
              <a:rPr lang="en-US" sz="2400"/>
              <a:t>	Example: Research on children with autism </a:t>
            </a:r>
          </a:p>
          <a:p>
            <a:pPr eaLnBrk="1" hangingPunct="1">
              <a:lnSpc>
                <a:spcPct val="90000"/>
              </a:lnSpc>
              <a:buFontTx/>
              <a:buNone/>
            </a:pPr>
            <a:r>
              <a:rPr lang="en-US" sz="2400"/>
              <a:t>	(Tager-Flusberg, 1994, 2007)</a:t>
            </a:r>
          </a:p>
          <a:p>
            <a:pPr eaLnBrk="1" hangingPunct="1">
              <a:lnSpc>
                <a:spcPct val="90000"/>
              </a:lnSpc>
              <a:buFontTx/>
              <a:buNone/>
            </a:pPr>
            <a:endParaRPr lang="en-US" sz="2400"/>
          </a:p>
          <a:p>
            <a:pPr eaLnBrk="1" hangingPunct="1">
              <a:lnSpc>
                <a:spcPct val="90000"/>
              </a:lnSpc>
              <a:buFontTx/>
              <a:buNone/>
            </a:pPr>
            <a:r>
              <a:rPr lang="en-US" sz="2400"/>
              <a:t>	Autistic children have severe communicative deficiencies.  However, they still acquire language structure.</a:t>
            </a:r>
          </a:p>
          <a:p>
            <a:pPr eaLnBrk="1" hangingPunct="1">
              <a:lnSpc>
                <a:spcPct val="90000"/>
              </a:lnSpc>
              <a:buFontTx/>
              <a:buNone/>
            </a:pPr>
            <a:r>
              <a:rPr lang="en-US" sz="2400"/>
              <a:t>	Implication: Learning language involves more than learning how to fulfill a need to communicate.</a:t>
            </a:r>
          </a:p>
          <a:p>
            <a:pPr eaLnBrk="1" hangingPunct="1">
              <a:lnSpc>
                <a:spcPct val="90000"/>
              </a:lnSpc>
              <a:buFontTx/>
              <a:buNone/>
            </a:pPr>
            <a:endParaRPr lang="en-US" sz="2400"/>
          </a:p>
          <a:p>
            <a:pPr eaLnBrk="1" hangingPunct="1">
              <a:lnSpc>
                <a:spcPct val="90000"/>
              </a:lnSpc>
              <a:buFontTx/>
              <a:buNone/>
            </a:pPr>
            <a:r>
              <a:rPr lang="en-US" sz="2400"/>
              <a:t>	What this means: </a:t>
            </a:r>
            <a:r>
              <a:rPr lang="en-US" sz="2400">
                <a:solidFill>
                  <a:schemeClr val="folHlink"/>
                </a:solidFill>
              </a:rPr>
              <a:t>applied language development research influences understanding of the process of language development</a:t>
            </a:r>
          </a:p>
        </p:txBody>
      </p:sp>
      <p:pic>
        <p:nvPicPr>
          <p:cNvPr id="111620" name="Picture 6"/>
          <p:cNvPicPr>
            <a:picLocks noChangeAspect="1" noChangeArrowheads="1"/>
          </p:cNvPicPr>
          <p:nvPr/>
        </p:nvPicPr>
        <p:blipFill>
          <a:blip r:embed="rId3"/>
          <a:srcRect/>
          <a:stretch>
            <a:fillRect/>
          </a:stretch>
        </p:blipFill>
        <p:spPr bwMode="auto">
          <a:xfrm>
            <a:off x="7162800" y="1828800"/>
            <a:ext cx="1612900" cy="1181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3200"/>
              <a:t>Recap: Big picture</a:t>
            </a:r>
          </a:p>
        </p:txBody>
      </p:sp>
      <p:sp>
        <p:nvSpPr>
          <p:cNvPr id="3" name="Content Placeholder 2"/>
          <p:cNvSpPr>
            <a:spLocks noGrp="1"/>
          </p:cNvSpPr>
          <p:nvPr>
            <p:ph idx="1"/>
          </p:nvPr>
        </p:nvSpPr>
        <p:spPr>
          <a:xfrm>
            <a:off x="0" y="990600"/>
            <a:ext cx="9144000" cy="5486400"/>
          </a:xfrm>
        </p:spPr>
        <p:txBody>
          <a:bodyPr/>
          <a:lstStyle/>
          <a:p>
            <a:r>
              <a:rPr lang="en-US" sz="2200"/>
              <a:t>Knowledge of language includes knowledge of many different systems.</a:t>
            </a:r>
          </a:p>
          <a:p>
            <a:endParaRPr lang="en-US" sz="2200"/>
          </a:p>
          <a:p>
            <a:r>
              <a:rPr lang="en-US" sz="2200"/>
              <a:t>Our language knowledge consists of many implicit rules (which we call a grammar), which means we probably can’t explicitly teach children these rules.</a:t>
            </a:r>
          </a:p>
          <a:p>
            <a:endParaRPr lang="en-US" sz="2200"/>
          </a:p>
          <a:p>
            <a:r>
              <a:rPr lang="en-US" sz="2200"/>
              <a:t>Children do get some help on what the correct forms are by listening to motherese and recasts in the input.</a:t>
            </a:r>
          </a:p>
          <a:p>
            <a:endParaRPr lang="en-US" sz="2200"/>
          </a:p>
          <a:p>
            <a:r>
              <a:rPr lang="en-US" sz="2200"/>
              <a:t>In language acquisition, we care about the acquisition of descriptive rather than prescriptive rules of grammar.</a:t>
            </a:r>
          </a:p>
          <a:p>
            <a:endParaRPr lang="en-US" sz="2200"/>
          </a:p>
          <a:p>
            <a:r>
              <a:rPr lang="en-US" sz="2200"/>
              <a:t>Studying language development can help us understand cognition in general, as well as issues in language pathology and language pedagogy.</a:t>
            </a:r>
          </a:p>
          <a:p>
            <a:pPr>
              <a:buNone/>
            </a:pPr>
            <a:endParaRPr lang="en-US" sz="2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09600" y="381000"/>
            <a:ext cx="7772400" cy="1143000"/>
          </a:xfrm>
        </p:spPr>
        <p:txBody>
          <a:bodyPr/>
          <a:lstStyle/>
          <a:p>
            <a:pPr eaLnBrk="1" hangingPunct="1"/>
            <a:r>
              <a:rPr lang="en-US"/>
              <a:t>Questions?</a:t>
            </a:r>
          </a:p>
        </p:txBody>
      </p:sp>
      <p:pic>
        <p:nvPicPr>
          <p:cNvPr id="113667" name="Picture 4"/>
          <p:cNvPicPr>
            <a:picLocks noChangeAspect="1" noChangeArrowheads="1"/>
          </p:cNvPicPr>
          <p:nvPr/>
        </p:nvPicPr>
        <p:blipFill>
          <a:blip r:embed="rId3"/>
          <a:srcRect/>
          <a:stretch>
            <a:fillRect/>
          </a:stretch>
        </p:blipFill>
        <p:spPr bwMode="auto">
          <a:xfrm>
            <a:off x="3352800" y="1447800"/>
            <a:ext cx="2463800" cy="3125788"/>
          </a:xfrm>
          <a:prstGeom prst="rect">
            <a:avLst/>
          </a:prstGeom>
          <a:noFill/>
          <a:ln w="9525">
            <a:noFill/>
            <a:miter lim="800000"/>
            <a:headEnd/>
            <a:tailEnd/>
          </a:ln>
        </p:spPr>
      </p:pic>
      <p:sp>
        <p:nvSpPr>
          <p:cNvPr id="4" name="Rectangle 2"/>
          <p:cNvSpPr txBox="1">
            <a:spLocks noChangeArrowheads="1"/>
          </p:cNvSpPr>
          <p:nvPr/>
        </p:nvSpPr>
        <p:spPr bwMode="auto">
          <a:xfrm>
            <a:off x="152400" y="5029200"/>
            <a:ext cx="8839200" cy="1143000"/>
          </a:xfrm>
          <a:prstGeom prst="rect">
            <a:avLst/>
          </a:prstGeom>
          <a:noFill/>
          <a:ln w="9525">
            <a:noFill/>
            <a:miter lim="800000"/>
            <a:headEnd/>
            <a:tailEnd/>
          </a:ln>
        </p:spPr>
        <p:txBody>
          <a:bodyPr anchor="ctr">
            <a:prstTxWarp prst="textNoShape">
              <a:avLst/>
            </a:prstTxWarp>
          </a:bodyPr>
          <a:lstStyle/>
          <a:p>
            <a:pPr algn="ctr" eaLnBrk="1" hangingPunct="1"/>
            <a:r>
              <a:rPr lang="en-US" sz="2200" b="0">
                <a:solidFill>
                  <a:schemeClr val="hlink"/>
                </a:solidFill>
                <a:latin typeface="Calibri"/>
                <a:ea typeface="Osaka" pitchFamily="-65" charset="-128"/>
                <a:cs typeface="Osaka" pitchFamily="-65" charset="-128"/>
              </a:rPr>
              <a:t>Recommendation: Start looking over the review questions and HW1 (due 1/24/13). You should be able to do up through 9 on the introductory review questions and up through 2 on HW1.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24579" name="Rectangle 5"/>
          <p:cNvSpPr>
            <a:spLocks noGrp="1" noChangeArrowheads="1"/>
          </p:cNvSpPr>
          <p:nvPr>
            <p:ph type="body" idx="1"/>
          </p:nvPr>
        </p:nvSpPr>
        <p:spPr>
          <a:xfrm>
            <a:off x="0" y="1066800"/>
            <a:ext cx="8991600" cy="5410200"/>
          </a:xfrm>
        </p:spPr>
        <p:txBody>
          <a:bodyPr/>
          <a:lstStyle/>
          <a:p>
            <a:pPr eaLnBrk="1" hangingPunct="1">
              <a:buFontTx/>
              <a:buNone/>
            </a:pPr>
            <a:r>
              <a:rPr lang="en-US" sz="2400">
                <a:solidFill>
                  <a:schemeClr val="folHlink"/>
                </a:solidFill>
              </a:rPr>
              <a:t>Assignments</a:t>
            </a:r>
            <a:endParaRPr lang="en-US" sz="2400">
              <a:solidFill>
                <a:srgbClr val="D6C1FB"/>
              </a:solidFill>
            </a:endParaRPr>
          </a:p>
          <a:p>
            <a:pPr eaLnBrk="1" hangingPunct="1">
              <a:buFontTx/>
              <a:buNone/>
            </a:pPr>
            <a:endParaRPr lang="en-US" sz="2400"/>
          </a:p>
          <a:p>
            <a:pPr eaLnBrk="1" hangingPunct="1">
              <a:buFontTx/>
              <a:buNone/>
            </a:pPr>
            <a:endParaRPr lang="en-US" sz="2400"/>
          </a:p>
          <a:p>
            <a:pPr eaLnBrk="1" hangingPunct="1">
              <a:buFontTx/>
              <a:buNone/>
            </a:pPr>
            <a:r>
              <a:rPr lang="en-US" sz="2400"/>
              <a:t>Homework: </a:t>
            </a:r>
          </a:p>
          <a:p>
            <a:pPr eaLnBrk="1" hangingPunct="1">
              <a:buFontTx/>
              <a:buNone/>
            </a:pPr>
            <a:r>
              <a:rPr lang="en-US" sz="2400"/>
              <a:t>	Three throughout the quarter, available through EEE.  Collaboration is allowed and </a:t>
            </a:r>
            <a:r>
              <a:rPr lang="en-US" sz="2400">
                <a:solidFill>
                  <a:schemeClr val="folHlink"/>
                </a:solidFill>
              </a:rPr>
              <a:t>highly encouraged</a:t>
            </a:r>
            <a:r>
              <a:rPr lang="en-US" sz="2400"/>
              <a:t>.  In fact, take a minute to introduce yourself to some people around you who might </a:t>
            </a:r>
            <a:r>
              <a:rPr lang="en-US" sz="2400">
                <a:solidFill>
                  <a:schemeClr val="hlink"/>
                </a:solidFill>
              </a:rPr>
              <a:t>form a homework/study group</a:t>
            </a:r>
            <a:r>
              <a:rPr lang="en-US" sz="2400"/>
              <a:t> with. </a:t>
            </a:r>
            <a:r>
              <a:rPr lang="en-US" sz="2400">
                <a:solidFill>
                  <a:schemeClr val="bg2"/>
                </a:solidFill>
              </a:rPr>
              <a:t>You may turn in one assignment per group of collaborator</a:t>
            </a:r>
            <a:r>
              <a:rPr lang="en-US" sz="2400">
                <a:solidFill>
                  <a:srgbClr val="1711FF"/>
                </a:solidFill>
              </a:rPr>
              <a:t>s </a:t>
            </a:r>
            <a:r>
              <a:rPr lang="en-US" sz="2400"/>
              <a:t>– just make sure the names and student IDs of all the collaborators are included in it.</a:t>
            </a:r>
          </a:p>
          <a:p>
            <a:pPr eaLnBrk="1" hangingPunct="1">
              <a:buFontTx/>
              <a:buNone/>
            </a:pPr>
            <a:endParaRPr lang="en-US" sz="2400"/>
          </a:p>
          <a:p>
            <a:pPr eaLnBrk="1" hangingPunct="1">
              <a:buFontTx/>
              <a:buNone/>
            </a:pPr>
            <a:r>
              <a:rPr lang="en-US" sz="2400"/>
              <a:t>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26627" name="Rectangle 5"/>
          <p:cNvSpPr>
            <a:spLocks noGrp="1" noChangeArrowheads="1"/>
          </p:cNvSpPr>
          <p:nvPr>
            <p:ph type="body" idx="1"/>
          </p:nvPr>
        </p:nvSpPr>
        <p:spPr>
          <a:xfrm>
            <a:off x="0" y="1066800"/>
            <a:ext cx="8991600" cy="5410200"/>
          </a:xfrm>
          <a:noFill/>
        </p:spPr>
        <p:txBody>
          <a:bodyPr/>
          <a:lstStyle/>
          <a:p>
            <a:pPr eaLnBrk="1" hangingPunct="1">
              <a:buFontTx/>
              <a:buNone/>
            </a:pPr>
            <a:r>
              <a:rPr lang="en-US" sz="2400">
                <a:solidFill>
                  <a:schemeClr val="folHlink"/>
                </a:solidFill>
              </a:rPr>
              <a:t>Assignments</a:t>
            </a:r>
            <a:endParaRPr lang="en-US" sz="2400">
              <a:solidFill>
                <a:schemeClr val="tx2"/>
              </a:solidFill>
            </a:endParaRPr>
          </a:p>
          <a:p>
            <a:pPr eaLnBrk="1" hangingPunct="1">
              <a:buFontTx/>
              <a:buNone/>
            </a:pPr>
            <a:r>
              <a:rPr lang="en-US" sz="2400"/>
              <a:t>Homework: </a:t>
            </a:r>
          </a:p>
          <a:p>
            <a:pPr eaLnBrk="1" hangingPunct="1">
              <a:buFontTx/>
              <a:buNone/>
            </a:pPr>
            <a:r>
              <a:rPr lang="en-US" sz="2400"/>
              <a:t>	Late homework will be accepted according to the late policy listed in the assignments section on the class webpage.  If you cannot turn in the homework on time, </a:t>
            </a:r>
            <a:r>
              <a:rPr lang="en-US" sz="2400">
                <a:solidFill>
                  <a:schemeClr val="hlink"/>
                </a:solidFill>
              </a:rPr>
              <a:t>take advantage of the policy to get some credit for your assignment.  Seriously</a:t>
            </a:r>
            <a:r>
              <a:rPr lang="en-US" sz="2400">
                <a:solidFill>
                  <a:schemeClr val="folHlink"/>
                </a:solidFill>
              </a:rPr>
              <a:t>.</a:t>
            </a:r>
            <a:endParaRPr lang="en-US" sz="2400"/>
          </a:p>
        </p:txBody>
      </p:sp>
      <p:pic>
        <p:nvPicPr>
          <p:cNvPr id="26628" name="Picture 8"/>
          <p:cNvPicPr>
            <a:picLocks noChangeAspect="1" noChangeArrowheads="1"/>
          </p:cNvPicPr>
          <p:nvPr/>
        </p:nvPicPr>
        <p:blipFill>
          <a:blip r:embed="rId3"/>
          <a:srcRect/>
          <a:stretch>
            <a:fillRect/>
          </a:stretch>
        </p:blipFill>
        <p:spPr bwMode="auto">
          <a:xfrm>
            <a:off x="609600" y="3962400"/>
            <a:ext cx="8051800" cy="15827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85800" y="152400"/>
            <a:ext cx="7772400" cy="1143000"/>
          </a:xfrm>
          <a:noFill/>
        </p:spPr>
        <p:txBody>
          <a:bodyPr/>
          <a:lstStyle/>
          <a:p>
            <a:pPr eaLnBrk="1" hangingPunct="1"/>
            <a:r>
              <a:rPr lang="en-US"/>
              <a:t>Administrivia</a:t>
            </a:r>
          </a:p>
        </p:txBody>
      </p:sp>
      <p:sp>
        <p:nvSpPr>
          <p:cNvPr id="28675" name="Rectangle 5"/>
          <p:cNvSpPr>
            <a:spLocks noGrp="1" noChangeArrowheads="1"/>
          </p:cNvSpPr>
          <p:nvPr>
            <p:ph type="body" idx="1"/>
          </p:nvPr>
        </p:nvSpPr>
        <p:spPr>
          <a:xfrm>
            <a:off x="0" y="1066800"/>
            <a:ext cx="9144000" cy="5410200"/>
          </a:xfrm>
          <a:noFill/>
        </p:spPr>
        <p:txBody>
          <a:bodyPr/>
          <a:lstStyle/>
          <a:p>
            <a:pPr eaLnBrk="1" hangingPunct="1">
              <a:buFontTx/>
              <a:buNone/>
            </a:pPr>
            <a:r>
              <a:rPr lang="en-US" sz="2200">
                <a:solidFill>
                  <a:schemeClr val="folHlink"/>
                </a:solidFill>
              </a:rPr>
              <a:t>Exams</a:t>
            </a:r>
            <a:endParaRPr lang="en-US" sz="2200">
              <a:solidFill>
                <a:srgbClr val="D6C1FB"/>
              </a:solidFill>
            </a:endParaRPr>
          </a:p>
          <a:p>
            <a:pPr eaLnBrk="1" hangingPunct="1">
              <a:buFontTx/>
              <a:buNone/>
            </a:pPr>
            <a:endParaRPr lang="en-US" sz="2200"/>
          </a:p>
          <a:p>
            <a:pPr eaLnBrk="1" hangingPunct="1">
              <a:buFontTx/>
              <a:buNone/>
            </a:pPr>
            <a:r>
              <a:rPr lang="en-US" sz="2200"/>
              <a:t>Midterm exam:</a:t>
            </a:r>
          </a:p>
          <a:p>
            <a:pPr eaLnBrk="1" hangingPunct="1">
              <a:buFontTx/>
              <a:buNone/>
            </a:pPr>
            <a:r>
              <a:rPr lang="en-US" sz="2200"/>
              <a:t>	There will be an </a:t>
            </a:r>
            <a:r>
              <a:rPr lang="en-US" sz="2200">
                <a:solidFill>
                  <a:schemeClr val="folHlink"/>
                </a:solidFill>
              </a:rPr>
              <a:t>online midterm exam on 2/07/13, available through EEE.</a:t>
            </a:r>
            <a:r>
              <a:rPr lang="en-US" sz="2200"/>
              <a:t>  It will cover the material in weeks 1-4.  Review questions will be available for each topic covered in class, and there will be a midterm review in class 2/05/13.  Midterm exam questions will come from the homeworks and the review questions. </a:t>
            </a:r>
          </a:p>
          <a:p>
            <a:pPr eaLnBrk="1" hangingPunct="1">
              <a:buFontTx/>
              <a:buNone/>
            </a:pPr>
            <a:endParaRPr lang="en-US" sz="2200"/>
          </a:p>
          <a:p>
            <a:pPr eaLnBrk="1" hangingPunct="1">
              <a:buFontTx/>
              <a:buNone/>
            </a:pPr>
            <a:r>
              <a:rPr lang="en-US" sz="2200"/>
              <a:t>	The midterm exam will be open-note, but non-collaborative.</a:t>
            </a:r>
          </a:p>
          <a:p>
            <a:pPr eaLnBrk="1" hangingPunct="1">
              <a:buFontTx/>
              <a:buNone/>
            </a:pPr>
            <a:r>
              <a:rPr lang="en-US" sz="2200"/>
              <a:t>	</a:t>
            </a:r>
            <a:r>
              <a:rPr lang="en-US" sz="2200">
                <a:solidFill>
                  <a:schemeClr val="folHlink"/>
                </a:solidFill>
              </a:rPr>
              <a:t>If you are found collaborating with other classmates during the midterm exam, you will receive a 0.</a:t>
            </a:r>
            <a:r>
              <a:rPr lang="en-US" sz="2200">
                <a:solidFill>
                  <a:schemeClr val="tx2"/>
                </a:solidFill>
              </a:rPr>
              <a:t> </a:t>
            </a:r>
          </a:p>
          <a:p>
            <a:pPr eaLnBrk="1" hangingPunct="1">
              <a:buFontTx/>
              <a:buNone/>
            </a:pPr>
            <a:r>
              <a:rPr lang="en-US" sz="2200">
                <a:solidFill>
                  <a:schemeClr val="tx2"/>
                </a:solidFill>
              </a:rPr>
              <a:t>	</a:t>
            </a:r>
            <a:r>
              <a:rPr lang="en-US" sz="2200"/>
              <a:t>For details of the online exam policy and procedure, see the course webpage. We will also go over these during the midterm review.</a:t>
            </a:r>
            <a:endParaRPr lang="en-US" sz="200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7127</TotalTime>
  <Words>2631</Words>
  <Application>Microsoft Macintosh PowerPoint</Application>
  <PresentationFormat>On-screen Show (4:3)</PresentationFormat>
  <Paragraphs>542</Paragraphs>
  <Slides>65</Slides>
  <Notes>62</Notes>
  <HiddenSlides>0</HiddenSlides>
  <MMClips>1</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Blank Presentation</vt:lpstr>
      <vt:lpstr>Psych 56L/ Ling 51: Acquisition of Language</vt:lpstr>
      <vt:lpstr>Administrivia</vt:lpstr>
      <vt:lpstr>Administrivia</vt:lpstr>
      <vt:lpstr>Administrivia</vt:lpstr>
      <vt:lpstr>Administrivia</vt:lpstr>
      <vt:lpstr>PowerPoint Presentation</vt:lpstr>
      <vt:lpstr>Administrivia</vt:lpstr>
      <vt:lpstr>Administrivia</vt:lpstr>
      <vt:lpstr>Administrivia</vt:lpstr>
      <vt:lpstr>Administrivia</vt:lpstr>
      <vt:lpstr>Administrivia</vt:lpstr>
      <vt:lpstr>Administrivia</vt:lpstr>
      <vt:lpstr>Administrivia</vt:lpstr>
      <vt:lpstr>What is language?</vt:lpstr>
      <vt:lpstr>Knowledge of Language</vt:lpstr>
      <vt:lpstr>PowerPoint Presentation</vt:lpstr>
      <vt:lpstr>About Language</vt:lpstr>
      <vt:lpstr>About Language</vt:lpstr>
      <vt:lpstr>About Language</vt:lpstr>
      <vt:lpstr>About Language</vt:lpstr>
      <vt:lpstr>About Language</vt:lpstr>
      <vt:lpstr>About Language</vt:lpstr>
      <vt:lpstr>Some Terminology</vt:lpstr>
      <vt:lpstr>Some Terminology</vt:lpstr>
      <vt:lpstr>Kids Do Amazing Things</vt:lpstr>
      <vt:lpstr>How do we know they’re not only imitating  or being taught?</vt:lpstr>
      <vt:lpstr>How do we know they’re not only imitating  or being taught?</vt:lpstr>
      <vt:lpstr>How do we know they’re not only imitating  or being taught?</vt:lpstr>
      <vt:lpstr>How do we know they’re not only imitating  or being taught?</vt:lpstr>
      <vt:lpstr>Knowledge of Language &amp;  Hidden Rules</vt:lpstr>
      <vt:lpstr>PowerPoint Presentation</vt:lpstr>
      <vt:lpstr>Knowledge of Language &amp;  Hidden Rules</vt:lpstr>
      <vt:lpstr>Knowledge of Language &amp;  Hidden Rules</vt:lpstr>
      <vt:lpstr>Knowledge of Language &amp;  Hidden Rules</vt:lpstr>
      <vt:lpstr>Knowledge of Language &amp;  Hidden Rules</vt:lpstr>
      <vt:lpstr>Knowledge of Language &amp;  Hidden Rules</vt:lpstr>
      <vt:lpstr>Knowledge of Language &amp;  Hidden Rules</vt:lpstr>
      <vt:lpstr>What about learning by explicit correction?</vt:lpstr>
      <vt:lpstr>What about learning by explicit correction?</vt:lpstr>
      <vt:lpstr>What about learning by implicit correction?</vt:lpstr>
      <vt:lpstr>What about learning by implicit correction?</vt:lpstr>
      <vt:lpstr>What about learning by implicit correction?</vt:lpstr>
      <vt:lpstr>About the Input</vt:lpstr>
      <vt:lpstr>About the Input</vt:lpstr>
      <vt:lpstr>About the Input</vt:lpstr>
      <vt:lpstr>About the Input</vt:lpstr>
      <vt:lpstr>About the Input</vt:lpstr>
      <vt:lpstr>About the Input</vt:lpstr>
      <vt:lpstr>PowerPoint Presentation</vt:lpstr>
      <vt:lpstr>A distinction: Prescriptive vs. Descriptive Grammar Rules</vt:lpstr>
      <vt:lpstr>A distinction: Prescriptive vs. Descriptive Grammar Rules</vt:lpstr>
      <vt:lpstr>Possible objections to  a mental rule set</vt:lpstr>
      <vt:lpstr>Possible objections to  a mental rule set</vt:lpstr>
      <vt:lpstr>Possible objections to  a mental rule set</vt:lpstr>
      <vt:lpstr>Possible objections to  an unconscious rule set</vt:lpstr>
      <vt:lpstr>Possible objections to  an unconscious rule set</vt:lpstr>
      <vt:lpstr>Timeline of Language Development: Year 1</vt:lpstr>
      <vt:lpstr>Timeline of Language Development: Year 2</vt:lpstr>
      <vt:lpstr>Timeline of Language Development: Year 3-3.5</vt:lpstr>
      <vt:lpstr>Why study language development?</vt:lpstr>
      <vt:lpstr>Why study language development?</vt:lpstr>
      <vt:lpstr>Why study language development?</vt:lpstr>
      <vt:lpstr>The Interaction of theory &amp; practice</vt:lpstr>
      <vt:lpstr>Recap: Big picture</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405</cp:revision>
  <cp:lastPrinted>2011-12-09T17:01:20Z</cp:lastPrinted>
  <dcterms:created xsi:type="dcterms:W3CDTF">2012-12-21T21:42:36Z</dcterms:created>
  <dcterms:modified xsi:type="dcterms:W3CDTF">2013-01-07T22:11:02Z</dcterms:modified>
</cp:coreProperties>
</file>