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66"/>
  </p:notesMasterIdLst>
  <p:handoutMasterIdLst>
    <p:handoutMasterId r:id="rId67"/>
  </p:handoutMasterIdLst>
  <p:sldIdLst>
    <p:sldId id="256" r:id="rId2"/>
    <p:sldId id="855" r:id="rId3"/>
    <p:sldId id="492" r:id="rId4"/>
    <p:sldId id="499" r:id="rId5"/>
    <p:sldId id="896" r:id="rId6"/>
    <p:sldId id="905" r:id="rId7"/>
    <p:sldId id="502" r:id="rId8"/>
    <p:sldId id="662" r:id="rId9"/>
    <p:sldId id="663" r:id="rId10"/>
    <p:sldId id="664" r:id="rId11"/>
    <p:sldId id="834" r:id="rId12"/>
    <p:sldId id="669" r:id="rId13"/>
    <p:sldId id="680" r:id="rId14"/>
    <p:sldId id="835" r:id="rId15"/>
    <p:sldId id="836" r:id="rId16"/>
    <p:sldId id="837" r:id="rId17"/>
    <p:sldId id="694" r:id="rId18"/>
    <p:sldId id="857" r:id="rId19"/>
    <p:sldId id="858" r:id="rId20"/>
    <p:sldId id="859" r:id="rId21"/>
    <p:sldId id="860" r:id="rId22"/>
    <p:sldId id="861" r:id="rId23"/>
    <p:sldId id="862" r:id="rId24"/>
    <p:sldId id="863" r:id="rId25"/>
    <p:sldId id="891" r:id="rId26"/>
    <p:sldId id="892" r:id="rId27"/>
    <p:sldId id="893" r:id="rId28"/>
    <p:sldId id="894" r:id="rId29"/>
    <p:sldId id="895" r:id="rId30"/>
    <p:sldId id="864" r:id="rId31"/>
    <p:sldId id="865" r:id="rId32"/>
    <p:sldId id="866" r:id="rId33"/>
    <p:sldId id="867" r:id="rId34"/>
    <p:sldId id="901" r:id="rId35"/>
    <p:sldId id="902" r:id="rId36"/>
    <p:sldId id="903" r:id="rId37"/>
    <p:sldId id="904" r:id="rId38"/>
    <p:sldId id="868" r:id="rId39"/>
    <p:sldId id="869" r:id="rId40"/>
    <p:sldId id="870" r:id="rId41"/>
    <p:sldId id="871" r:id="rId42"/>
    <p:sldId id="872" r:id="rId43"/>
    <p:sldId id="873" r:id="rId44"/>
    <p:sldId id="874" r:id="rId45"/>
    <p:sldId id="875" r:id="rId46"/>
    <p:sldId id="876" r:id="rId47"/>
    <p:sldId id="877" r:id="rId48"/>
    <p:sldId id="878" r:id="rId49"/>
    <p:sldId id="879" r:id="rId50"/>
    <p:sldId id="880" r:id="rId51"/>
    <p:sldId id="881" r:id="rId52"/>
    <p:sldId id="882" r:id="rId53"/>
    <p:sldId id="883" r:id="rId54"/>
    <p:sldId id="884" r:id="rId55"/>
    <p:sldId id="906" r:id="rId56"/>
    <p:sldId id="886" r:id="rId57"/>
    <p:sldId id="887" r:id="rId58"/>
    <p:sldId id="888" r:id="rId59"/>
    <p:sldId id="897" r:id="rId60"/>
    <p:sldId id="898" r:id="rId61"/>
    <p:sldId id="899" r:id="rId62"/>
    <p:sldId id="900" r:id="rId63"/>
    <p:sldId id="889" r:id="rId64"/>
    <p:sldId id="392" r:id="rId65"/>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b="1"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b="1"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b="1"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b="1"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b="1"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b="1"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b="1"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b="1"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5050A"/>
    <a:srgbClr val="ED5EFF"/>
    <a:srgbClr val="F0498F"/>
    <a:srgbClr val="230EA5"/>
    <a:srgbClr val="342062"/>
    <a:srgbClr val="FDFFDD"/>
    <a:srgbClr val="BD99FF"/>
    <a:srgbClr val="26FF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45" d="100"/>
          <a:sy n="145" d="100"/>
        </p:scale>
        <p:origin x="-6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00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005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005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005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B5E17DB-F78A-D14F-B034-53ECF02BD67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pPr>
              <a:defRPr/>
            </a:pPr>
            <a:fld id="{4B556096-6574-F147-ADEF-62DF5510C7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2F88F13-E59F-9B45-82F7-61957EECAEA3}"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96BD5F6-A5D5-9942-A4E3-BC9CD1546921}" type="slidenum">
              <a:rPr lang="en-US"/>
              <a:pPr/>
              <a:t>12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45BDF15-6305-234B-9BE1-8DA820E9D3E0}" type="slidenum">
              <a:rPr lang="en-US"/>
              <a:pPr/>
              <a:t>13</a:t>
            </a:fld>
            <a:endParaRPr lang="en-US"/>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C195854-10A2-9C48-8F99-52B653BE4852}" type="slidenum">
              <a:rPr lang="en-US"/>
              <a:pPr/>
              <a:t>14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9C49FF1-D384-5C47-A21C-FDFB9B62300C}" type="slidenum">
              <a:rPr lang="en-US"/>
              <a:pPr/>
              <a:t>15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1EFEDC6-481D-0449-8912-FF282AB3A02E}" type="slidenum">
              <a:rPr lang="en-US"/>
              <a:pPr/>
              <a:t>16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FC9FBBE-48A5-1441-929F-7373B6604DE9}" type="slidenum">
              <a:rPr lang="en-US"/>
              <a:pPr/>
              <a:t>17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6F21407-846C-0F42-95E7-4A44626DFA29}" type="slidenum">
              <a:rPr lang="en-US"/>
              <a:pPr/>
              <a:t>18</a:t>
            </a:fld>
            <a:endParaRPr lang="en-US"/>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5DC62B8-CEAE-AB4C-818C-2B60917AFFFF}" type="slidenum">
              <a:rPr lang="en-US"/>
              <a:pPr/>
              <a:t>19</a:t>
            </a:fld>
            <a:endParaRPr lang="en-US"/>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3086DA9-EE16-3549-B64E-2F28E815111D}" type="slidenum">
              <a:rPr lang="en-US"/>
              <a:pPr/>
              <a:t>20</a:t>
            </a:fld>
            <a:endParaRPr lang="en-US"/>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3E791D3-1095-F348-A51F-AD406B489D30}" type="slidenum">
              <a:rPr lang="en-US"/>
              <a:pPr/>
              <a:t>21</a:t>
            </a:fld>
            <a:endParaRPr lang="en-US"/>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C3B13C6-E331-744B-B9CC-0E9044F1D114}"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8A8FAAE-0002-184F-A53F-C802E7720DA5}" type="slidenum">
              <a:rPr lang="en-US"/>
              <a:pPr/>
              <a:t>22</a:t>
            </a:fld>
            <a:endParaRPr lang="en-US"/>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064FBF-4FD3-EF40-A754-D91AE65F6843}" type="slidenum">
              <a:rPr lang="en-US"/>
              <a:pPr/>
              <a:t>23</a:t>
            </a:fld>
            <a:endParaRPr lang="en-US"/>
          </a:p>
        </p:txBody>
      </p:sp>
      <p:sp>
        <p:nvSpPr>
          <p:cNvPr id="58371" name="Rectangle 2"/>
          <p:cNvSpPr>
            <a:spLocks noGrp="1" noRot="1" noChangeAspect="1" noChangeArrowheads="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D786B1B-ABB3-5149-9C69-020444DCF6E4}" type="slidenum">
              <a:rPr lang="en-US"/>
              <a:pPr/>
              <a:t>24</a:t>
            </a:fld>
            <a:endParaRPr lang="en-US"/>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18FE596-DC9A-1845-A334-CAAFC90D7F6A}" type="slidenum">
              <a:rPr lang="en-US"/>
              <a:pPr/>
              <a:t>25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2309C02-61BA-9041-8988-33B83E809522}" type="slidenum">
              <a:rPr lang="en-US"/>
              <a:pPr/>
              <a:t>26</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E2D0006-5983-5C4A-8885-B2975502C1E1}" type="slidenum">
              <a:rPr lang="en-US"/>
              <a:pPr/>
              <a:t>27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2FABF25-EAD3-DE45-9070-95DE64EB1CD0}" type="slidenum">
              <a:rPr lang="en-US"/>
              <a:pPr/>
              <a:t>28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C434630-FA0B-E044-A4DB-3D6CE71A0DA9}" type="slidenum">
              <a:rPr lang="en-US"/>
              <a:pPr/>
              <a:t>29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38C3D87-9A18-9D4C-B13E-C27A8B7211D8}" type="slidenum">
              <a:rPr lang="en-US"/>
              <a:pPr/>
              <a:t>30</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978D5F7-A391-264A-BB40-F2B8B3E43488}" type="slidenum">
              <a:rPr lang="en-US"/>
              <a:pPr/>
              <a:t>31</a:t>
            </a:fld>
            <a:endParaRPr lang="en-US"/>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6EAE178-9B10-4842-9295-CA42F54AA934}" type="slidenum">
              <a:rPr lang="en-US"/>
              <a:pPr/>
              <a:t>3</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E53358F-5278-FB40-B1EF-D5D879B11C52}" type="slidenum">
              <a:rPr lang="en-US"/>
              <a:pPr/>
              <a:t>32</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EC92454-7580-0B47-ACFE-0A684E97DC7D}" type="slidenum">
              <a:rPr lang="en-US"/>
              <a:pPr/>
              <a:t>33</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7CA3F49-4C88-5A4F-B5DF-BAF7D434E079}" type="slidenum">
              <a:rPr lang="en-US"/>
              <a:pPr/>
              <a:t>38</a:t>
            </a:fld>
            <a:endParaRPr lang="en-US"/>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0F409C2-B0DC-B549-BB12-98CA1C078AC0}" type="slidenum">
              <a:rPr lang="en-US"/>
              <a:pPr/>
              <a:t>39</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A2175A5-17AC-8E4C-BAED-22BE789DBDBA}" type="slidenum">
              <a:rPr lang="en-US"/>
              <a:pPr/>
              <a:t>40</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94183A8-8BDB-7D48-BABA-297A8C6B2BB4}" type="slidenum">
              <a:rPr lang="en-US"/>
              <a:pPr/>
              <a:t>41</a:t>
            </a:fld>
            <a:endParaRPr lang="en-US"/>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93F5289-DD99-2F49-85B3-946BE48DFF33}" type="slidenum">
              <a:rPr lang="en-US"/>
              <a:pPr/>
              <a:t>42</a:t>
            </a:fld>
            <a:endParaRPr lang="en-US"/>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AD93DD7-1D0B-FE43-BEA5-03B1BBAB4194}" type="slidenum">
              <a:rPr lang="en-US"/>
              <a:pPr/>
              <a:t>43</a:t>
            </a:fld>
            <a:endParaRPr lang="en-US"/>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E2C30EC-9B9A-EC42-870D-10E410A413C7}" type="slidenum">
              <a:rPr lang="en-US"/>
              <a:pPr/>
              <a:t>44</a:t>
            </a:fld>
            <a:endParaRPr lang="en-US"/>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B736D4F-111F-7845-9B21-2A6E2C5D94D5}" type="slidenum">
              <a:rPr lang="en-US"/>
              <a:pPr/>
              <a:t>45</a:t>
            </a:fld>
            <a:endParaRPr lang="en-US"/>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6B589C9-B3EB-BC4E-93AE-A75D4DA327BF}" type="slidenum">
              <a:rPr lang="en-US"/>
              <a:pPr/>
              <a:t>4</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454EB59-CD1F-9849-A678-89CB20DE67BE}" type="slidenum">
              <a:rPr lang="en-US"/>
              <a:pPr/>
              <a:t>46</a:t>
            </a:fld>
            <a:endParaRPr lang="en-US"/>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B76DA03-C5B0-FE40-813F-20756EFB5124}" type="slidenum">
              <a:rPr lang="en-US"/>
              <a:pPr/>
              <a:t>47</a:t>
            </a:fld>
            <a:endParaRPr lang="en-US"/>
          </a:p>
        </p:txBody>
      </p:sp>
      <p:sp>
        <p:nvSpPr>
          <p:cNvPr id="99331" name="Rectangle 2"/>
          <p:cNvSpPr>
            <a:spLocks noGrp="1" noRot="1" noChangeAspect="1" noChangeArrowheads="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4C1DB93-9A91-7B41-A13A-177E255CD2D4}" type="slidenum">
              <a:rPr lang="en-US"/>
              <a:pPr/>
              <a:t>48</a:t>
            </a:fld>
            <a:endParaRPr lang="en-US"/>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5C557CA-BB7D-8D4F-9BDA-E255DADE0EB3}" type="slidenum">
              <a:rPr lang="en-US"/>
              <a:pPr/>
              <a:t>49</a:t>
            </a:fld>
            <a:endParaRPr lang="en-US"/>
          </a:p>
        </p:txBody>
      </p:sp>
      <p:sp>
        <p:nvSpPr>
          <p:cNvPr id="103427" name="Rectangle 2"/>
          <p:cNvSpPr>
            <a:spLocks noGrp="1" noRot="1" noChangeAspect="1" noChangeArrowheads="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C77A3D1-5418-884D-9E85-E7950854CA7C}" type="slidenum">
              <a:rPr lang="en-US"/>
              <a:pPr/>
              <a:t>50</a:t>
            </a:fld>
            <a:endParaRPr lang="en-US"/>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2A97123-CF09-DC4B-AE83-8DCB10D925C0}" type="slidenum">
              <a:rPr lang="en-US"/>
              <a:pPr/>
              <a:t>51</a:t>
            </a:fld>
            <a:endParaRPr lang="en-US"/>
          </a:p>
        </p:txBody>
      </p:sp>
      <p:sp>
        <p:nvSpPr>
          <p:cNvPr id="107523" name="Rectangle 2"/>
          <p:cNvSpPr>
            <a:spLocks noGrp="1" noRot="1" noChangeAspect="1" noChangeArrowheads="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DBF6F01-5DAB-E14C-8633-6D5C2697B3AB}" type="slidenum">
              <a:rPr lang="en-US"/>
              <a:pPr/>
              <a:t>52</a:t>
            </a:fld>
            <a:endParaRPr lang="en-US"/>
          </a:p>
        </p:txBody>
      </p:sp>
      <p:sp>
        <p:nvSpPr>
          <p:cNvPr id="109571" name="Rectangle 2"/>
          <p:cNvSpPr>
            <a:spLocks noGrp="1" noRot="1" noChangeAspect="1" noChangeArrowheads="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286D915-DBD3-5B47-B2E0-D34636966812}" type="slidenum">
              <a:rPr lang="en-US"/>
              <a:pPr/>
              <a:t>53</a:t>
            </a:fld>
            <a:endParaRPr lang="en-US"/>
          </a:p>
        </p:txBody>
      </p:sp>
      <p:sp>
        <p:nvSpPr>
          <p:cNvPr id="111619" name="Rectangle 2"/>
          <p:cNvSpPr>
            <a:spLocks noGrp="1" noRot="1" noChangeAspect="1" noChangeArrowheads="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3E12CF8-4B1E-3749-BB5E-FD81D9D37E22}" type="slidenum">
              <a:rPr lang="en-US"/>
              <a:pPr/>
              <a:t>54</a:t>
            </a:fld>
            <a:endParaRPr lang="en-US"/>
          </a:p>
        </p:txBody>
      </p:sp>
      <p:sp>
        <p:nvSpPr>
          <p:cNvPr id="113667" name="Rectangle 2"/>
          <p:cNvSpPr>
            <a:spLocks noGrp="1" noRot="1" noChangeAspect="1" noChangeArrowheads="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ECF8001-7A8D-5442-A600-C8F5482DD7CF}" type="slidenum">
              <a:rPr lang="en-US"/>
              <a:pPr/>
              <a:t>56</a:t>
            </a:fld>
            <a:endParaRPr lang="en-US"/>
          </a:p>
        </p:txBody>
      </p:sp>
      <p:sp>
        <p:nvSpPr>
          <p:cNvPr id="115715" name="Rectangle 1026"/>
          <p:cNvSpPr>
            <a:spLocks noGrp="1" noRot="1" noChangeAspect="1" noChangeArrowheads="1"/>
          </p:cNvSpPr>
          <p:nvPr>
            <p:ph type="sldImg"/>
          </p:nvPr>
        </p:nvSpPr>
        <p:spPr>
          <a:solidFill>
            <a:srgbClr val="FFFFFF"/>
          </a:solidFill>
          <a:ln/>
        </p:spPr>
      </p:sp>
      <p:sp>
        <p:nvSpPr>
          <p:cNvPr id="11571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96AD6CF-398C-424B-A474-23A731B921FA}" type="slidenum">
              <a:rPr lang="en-US"/>
              <a:pPr/>
              <a:t>7</a:t>
            </a:fld>
            <a:endParaRPr lang="en-US"/>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5AA4A3C-1EC9-2248-AD33-AA78ABF3CA61}" type="slidenum">
              <a:rPr lang="en-US"/>
              <a:pPr/>
              <a:t>57</a:t>
            </a:fld>
            <a:endParaRPr lang="en-US"/>
          </a:p>
        </p:txBody>
      </p:sp>
      <p:sp>
        <p:nvSpPr>
          <p:cNvPr id="117763" name="Rectangle 2"/>
          <p:cNvSpPr>
            <a:spLocks noGrp="1" noRot="1" noChangeAspect="1" noChangeArrowheads="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1A56D45-5091-C841-A41F-D1473A9FD8E8}" type="slidenum">
              <a:rPr lang="en-US"/>
              <a:pPr/>
              <a:t>58</a:t>
            </a:fld>
            <a:endParaRPr lang="en-US"/>
          </a:p>
        </p:txBody>
      </p:sp>
      <p:sp>
        <p:nvSpPr>
          <p:cNvPr id="119811" name="Rectangle 2"/>
          <p:cNvSpPr>
            <a:spLocks noGrp="1" noRot="1" noChangeAspect="1" noChangeArrowheads="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706A226-6A70-9743-BE8C-DA2D41350B01}" type="slidenum">
              <a:rPr lang="en-US"/>
              <a:pPr/>
              <a:t>63</a:t>
            </a:fld>
            <a:endParaRPr lang="en-US"/>
          </a:p>
        </p:txBody>
      </p:sp>
      <p:sp>
        <p:nvSpPr>
          <p:cNvPr id="125955" name="Rectangle 2"/>
          <p:cNvSpPr>
            <a:spLocks noGrp="1" noRot="1" noChangeAspect="1" noChangeArrowheads="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EBA67FEE-82D6-CA48-A4B6-0B96731D2D80}" type="slidenum">
              <a:rPr lang="en-US"/>
              <a:pPr/>
              <a:t>64</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6052EB2-9FF5-DE4B-B185-447C9B73EE5A}" type="slidenum">
              <a:rPr lang="en-US"/>
              <a:pPr/>
              <a:t>8</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C245AC8-37B0-2244-8964-E41622EDC8BB}" type="slidenum">
              <a:rPr lang="en-US"/>
              <a:pPr/>
              <a:t>9</a:t>
            </a:fld>
            <a:endParaRPr lang="en-US"/>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4C278EA-79F2-B94A-A943-365800C1BEB0}"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CAF3B92-1CC8-FE4C-99CE-C02AE6F78C45}" type="slidenum">
              <a:rPr lang="en-US"/>
              <a:pPr/>
              <a:t>11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269074-B2DC-4B4E-8D0D-7D3C221EF1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2FC813-6565-814B-95E1-3136DB7FEF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143027-F88A-6940-A75C-0356358986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8A79A-2A45-AA4C-A5B2-653CE60C44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BCFB2F-BCA3-8B45-B093-B170113A9B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6F64DC-A60D-994B-9482-FCD9A0BBD7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97E0ED-A0AF-DF42-BC19-93D4726A40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1D2F56-2012-B04A-9812-7C90D77F49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BF3C12-5C4A-7F4A-80C4-DCF20B87CE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6D93C8-0F36-7847-993D-C591E9F015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7FBABA-330A-EE42-8318-8BF43B44372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pPr>
              <a:defRPr/>
            </a:pPr>
            <a:fld id="{2D6FCFC9-069C-264C-B0E6-741BE4CC1C9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15363" name="Rectangle 3"/>
          <p:cNvSpPr>
            <a:spLocks noGrp="1" noChangeArrowheads="1"/>
          </p:cNvSpPr>
          <p:nvPr>
            <p:ph type="subTitle" idx="1"/>
          </p:nvPr>
        </p:nvSpPr>
        <p:spPr>
          <a:xfrm>
            <a:off x="457200" y="3352800"/>
            <a:ext cx="8229600" cy="1752600"/>
          </a:xfrm>
        </p:spPr>
        <p:txBody>
          <a:bodyPr/>
          <a:lstStyle/>
          <a:p>
            <a:pPr eaLnBrk="1" hangingPunct="1"/>
            <a:r>
              <a:rPr lang="en-US"/>
              <a:t>Lecture 15</a:t>
            </a:r>
          </a:p>
          <a:p>
            <a:pPr eaLnBrk="1" hangingPunct="1"/>
            <a:r>
              <a:rPr lang="en-US"/>
              <a:t>Language &amp; Cognition</a:t>
            </a:r>
          </a:p>
          <a:p>
            <a:pPr eaLnBrk="1" hangingPunct="1"/>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0"/>
            <a:ext cx="8915400" cy="1143000"/>
          </a:xfrm>
        </p:spPr>
        <p:txBody>
          <a:bodyPr/>
          <a:lstStyle/>
          <a:p>
            <a:pPr eaLnBrk="1" hangingPunct="1"/>
            <a:r>
              <a:rPr lang="en-US" sz="3200"/>
              <a:t>But can toddlers</a:t>
            </a:r>
            <a:r>
              <a:rPr lang="en-US" sz="3200" i="1"/>
              <a:t> really </a:t>
            </a:r>
            <a:r>
              <a:rPr lang="en-US" sz="3200"/>
              <a:t>not do it?</a:t>
            </a:r>
            <a:endParaRPr lang="en-US"/>
          </a:p>
        </p:txBody>
      </p:sp>
      <p:sp>
        <p:nvSpPr>
          <p:cNvPr id="30723" name="Rectangle 3"/>
          <p:cNvSpPr>
            <a:spLocks noGrp="1" noChangeArrowheads="1"/>
          </p:cNvSpPr>
          <p:nvPr>
            <p:ph type="body" idx="1"/>
          </p:nvPr>
        </p:nvSpPr>
        <p:spPr>
          <a:xfrm>
            <a:off x="0" y="990600"/>
            <a:ext cx="9144000" cy="990600"/>
          </a:xfrm>
        </p:spPr>
        <p:txBody>
          <a:bodyPr/>
          <a:lstStyle/>
          <a:p>
            <a:pPr eaLnBrk="1" hangingPunct="1">
              <a:buFontTx/>
              <a:buNone/>
            </a:pPr>
            <a:r>
              <a:rPr lang="en-US" sz="2400"/>
              <a:t>Maybe wall color just isn’t a very salient property for toddlers. How about trying more salient landmarks? (Hermer &amp; Spelke 1996)</a:t>
            </a:r>
          </a:p>
        </p:txBody>
      </p:sp>
      <p:pic>
        <p:nvPicPr>
          <p:cNvPr id="30724" name="Picture 4" descr="pic93"/>
          <p:cNvPicPr>
            <a:picLocks noChangeAspect="1" noChangeArrowheads="1"/>
          </p:cNvPicPr>
          <p:nvPr/>
        </p:nvPicPr>
        <p:blipFill>
          <a:blip r:embed="rId3"/>
          <a:srcRect/>
          <a:stretch>
            <a:fillRect/>
          </a:stretch>
        </p:blipFill>
        <p:spPr bwMode="auto">
          <a:xfrm>
            <a:off x="685800" y="1905000"/>
            <a:ext cx="7162800" cy="3838575"/>
          </a:xfrm>
          <a:prstGeom prst="rect">
            <a:avLst/>
          </a:prstGeom>
          <a:noFill/>
          <a:ln w="9525">
            <a:noFill/>
            <a:miter lim="800000"/>
            <a:headEnd/>
            <a:tailEnd/>
          </a:ln>
        </p:spPr>
      </p:pic>
      <p:sp>
        <p:nvSpPr>
          <p:cNvPr id="30725" name="Text Box 5"/>
          <p:cNvSpPr txBox="1">
            <a:spLocks noChangeArrowheads="1"/>
          </p:cNvSpPr>
          <p:nvPr/>
        </p:nvSpPr>
        <p:spPr bwMode="auto">
          <a:xfrm>
            <a:off x="838200" y="3429000"/>
            <a:ext cx="167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30726" name="Text Box 6"/>
          <p:cNvSpPr txBox="1">
            <a:spLocks noChangeArrowheads="1"/>
          </p:cNvSpPr>
          <p:nvPr/>
        </p:nvSpPr>
        <p:spPr bwMode="auto">
          <a:xfrm>
            <a:off x="838200" y="3352800"/>
            <a:ext cx="1905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pic>
        <p:nvPicPr>
          <p:cNvPr id="30727" name="Picture 7" descr="_ha10726"/>
          <p:cNvPicPr>
            <a:picLocks noChangeAspect="1" noChangeArrowheads="1"/>
          </p:cNvPicPr>
          <p:nvPr/>
        </p:nvPicPr>
        <p:blipFill>
          <a:blip r:embed="rId4"/>
          <a:srcRect/>
          <a:stretch>
            <a:fillRect/>
          </a:stretch>
        </p:blipFill>
        <p:spPr bwMode="auto">
          <a:xfrm>
            <a:off x="762000" y="3276600"/>
            <a:ext cx="990600" cy="990600"/>
          </a:xfrm>
          <a:prstGeom prst="rect">
            <a:avLst/>
          </a:prstGeom>
          <a:noFill/>
          <a:ln w="9525">
            <a:noFill/>
            <a:miter lim="800000"/>
            <a:headEnd/>
            <a:tailEnd/>
          </a:ln>
        </p:spPr>
      </p:pic>
      <p:pic>
        <p:nvPicPr>
          <p:cNvPr id="30728" name="Picture 8" descr="pl13950"/>
          <p:cNvPicPr>
            <a:picLocks noChangeAspect="1" noChangeArrowheads="1"/>
          </p:cNvPicPr>
          <p:nvPr/>
        </p:nvPicPr>
        <p:blipFill>
          <a:blip r:embed="rId5"/>
          <a:srcRect/>
          <a:stretch>
            <a:fillRect/>
          </a:stretch>
        </p:blipFill>
        <p:spPr bwMode="auto">
          <a:xfrm>
            <a:off x="6781800" y="3276600"/>
            <a:ext cx="952500" cy="952500"/>
          </a:xfrm>
          <a:prstGeom prst="rect">
            <a:avLst/>
          </a:prstGeom>
          <a:noFill/>
          <a:ln w="9525">
            <a:noFill/>
            <a:miter lim="800000"/>
            <a:headEnd/>
            <a:tailEnd/>
          </a:ln>
        </p:spPr>
      </p:pic>
      <p:pic>
        <p:nvPicPr>
          <p:cNvPr id="30729" name="Picture 9"/>
          <p:cNvPicPr>
            <a:picLocks noChangeAspect="1" noChangeArrowheads="1"/>
          </p:cNvPicPr>
          <p:nvPr/>
        </p:nvPicPr>
        <p:blipFill>
          <a:blip r:embed="rId6"/>
          <a:srcRect/>
          <a:stretch>
            <a:fillRect/>
          </a:stretch>
        </p:blipFill>
        <p:spPr bwMode="auto">
          <a:xfrm>
            <a:off x="3486150" y="2528888"/>
            <a:ext cx="189547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228600" y="0"/>
            <a:ext cx="8915400" cy="1143000"/>
          </a:xfrm>
          <a:noFill/>
        </p:spPr>
        <p:txBody>
          <a:bodyPr/>
          <a:lstStyle/>
          <a:p>
            <a:pPr eaLnBrk="1" hangingPunct="1"/>
            <a:r>
              <a:rPr lang="en-US" sz="3200"/>
              <a:t>But can toddlers</a:t>
            </a:r>
            <a:r>
              <a:rPr lang="en-US" sz="3200" i="1"/>
              <a:t> really </a:t>
            </a:r>
            <a:r>
              <a:rPr lang="en-US" sz="3200"/>
              <a:t>not do it?</a:t>
            </a:r>
            <a:endParaRPr lang="en-US"/>
          </a:p>
        </p:txBody>
      </p:sp>
      <p:sp>
        <p:nvSpPr>
          <p:cNvPr id="32771" name="Rectangle 5"/>
          <p:cNvSpPr>
            <a:spLocks noGrp="1" noChangeArrowheads="1"/>
          </p:cNvSpPr>
          <p:nvPr>
            <p:ph type="body" idx="1"/>
          </p:nvPr>
        </p:nvSpPr>
        <p:spPr>
          <a:xfrm>
            <a:off x="0" y="990600"/>
            <a:ext cx="9144000" cy="990600"/>
          </a:xfrm>
          <a:noFill/>
        </p:spPr>
        <p:txBody>
          <a:bodyPr/>
          <a:lstStyle/>
          <a:p>
            <a:pPr eaLnBrk="1" hangingPunct="1">
              <a:buFontTx/>
              <a:buNone/>
            </a:pPr>
            <a:r>
              <a:rPr lang="en-US" sz="2400"/>
              <a:t>Maybe wall color just isn’t a very salient property for toddlers. How about trying more salient landmarks? (Hermer &amp; Spelke, 1996)</a:t>
            </a:r>
          </a:p>
        </p:txBody>
      </p:sp>
      <p:pic>
        <p:nvPicPr>
          <p:cNvPr id="32772" name="Picture 6" descr="pic93"/>
          <p:cNvPicPr>
            <a:picLocks noChangeAspect="1" noChangeArrowheads="1"/>
          </p:cNvPicPr>
          <p:nvPr/>
        </p:nvPicPr>
        <p:blipFill>
          <a:blip r:embed="rId3"/>
          <a:srcRect/>
          <a:stretch>
            <a:fillRect/>
          </a:stretch>
        </p:blipFill>
        <p:spPr bwMode="auto">
          <a:xfrm>
            <a:off x="685800" y="1905000"/>
            <a:ext cx="7162800" cy="3838575"/>
          </a:xfrm>
          <a:prstGeom prst="rect">
            <a:avLst/>
          </a:prstGeom>
          <a:noFill/>
          <a:ln w="9525">
            <a:noFill/>
            <a:miter lim="800000"/>
            <a:headEnd/>
            <a:tailEnd/>
          </a:ln>
        </p:spPr>
      </p:pic>
      <p:sp>
        <p:nvSpPr>
          <p:cNvPr id="32773" name="Text Box 7"/>
          <p:cNvSpPr txBox="1">
            <a:spLocks noChangeArrowheads="1"/>
          </p:cNvSpPr>
          <p:nvPr/>
        </p:nvSpPr>
        <p:spPr bwMode="auto">
          <a:xfrm>
            <a:off x="838200" y="3429000"/>
            <a:ext cx="167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sp>
        <p:nvSpPr>
          <p:cNvPr id="32774" name="Text Box 8"/>
          <p:cNvSpPr txBox="1">
            <a:spLocks noChangeArrowheads="1"/>
          </p:cNvSpPr>
          <p:nvPr/>
        </p:nvSpPr>
        <p:spPr bwMode="auto">
          <a:xfrm>
            <a:off x="838200" y="3352800"/>
            <a:ext cx="1905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b="0"/>
          </a:p>
        </p:txBody>
      </p:sp>
      <p:pic>
        <p:nvPicPr>
          <p:cNvPr id="32775" name="Picture 9" descr="_ha10726"/>
          <p:cNvPicPr>
            <a:picLocks noChangeAspect="1" noChangeArrowheads="1"/>
          </p:cNvPicPr>
          <p:nvPr/>
        </p:nvPicPr>
        <p:blipFill>
          <a:blip r:embed="rId4"/>
          <a:srcRect/>
          <a:stretch>
            <a:fillRect/>
          </a:stretch>
        </p:blipFill>
        <p:spPr bwMode="auto">
          <a:xfrm>
            <a:off x="762000" y="3276600"/>
            <a:ext cx="990600" cy="990600"/>
          </a:xfrm>
          <a:prstGeom prst="rect">
            <a:avLst/>
          </a:prstGeom>
          <a:noFill/>
          <a:ln w="9525">
            <a:noFill/>
            <a:miter lim="800000"/>
            <a:headEnd/>
            <a:tailEnd/>
          </a:ln>
        </p:spPr>
      </p:pic>
      <p:pic>
        <p:nvPicPr>
          <p:cNvPr id="32776" name="Picture 10" descr="pl13950"/>
          <p:cNvPicPr>
            <a:picLocks noChangeAspect="1" noChangeArrowheads="1"/>
          </p:cNvPicPr>
          <p:nvPr/>
        </p:nvPicPr>
        <p:blipFill>
          <a:blip r:embed="rId5"/>
          <a:srcRect/>
          <a:stretch>
            <a:fillRect/>
          </a:stretch>
        </p:blipFill>
        <p:spPr bwMode="auto">
          <a:xfrm>
            <a:off x="6781800" y="3276600"/>
            <a:ext cx="952500" cy="952500"/>
          </a:xfrm>
          <a:prstGeom prst="rect">
            <a:avLst/>
          </a:prstGeom>
          <a:noFill/>
          <a:ln w="9525">
            <a:noFill/>
            <a:miter lim="800000"/>
            <a:headEnd/>
            <a:tailEnd/>
          </a:ln>
        </p:spPr>
      </p:pic>
      <p:pic>
        <p:nvPicPr>
          <p:cNvPr id="32777" name="Picture 11"/>
          <p:cNvPicPr>
            <a:picLocks noChangeAspect="1" noChangeArrowheads="1"/>
          </p:cNvPicPr>
          <p:nvPr/>
        </p:nvPicPr>
        <p:blipFill>
          <a:blip r:embed="rId6"/>
          <a:srcRect/>
          <a:stretch>
            <a:fillRect/>
          </a:stretch>
        </p:blipFill>
        <p:spPr bwMode="auto">
          <a:xfrm>
            <a:off x="3486150" y="2528888"/>
            <a:ext cx="1895475" cy="2667000"/>
          </a:xfrm>
          <a:prstGeom prst="rect">
            <a:avLst/>
          </a:prstGeom>
          <a:noFill/>
          <a:ln w="9525">
            <a:noFill/>
            <a:miter lim="800000"/>
            <a:headEnd/>
            <a:tailEnd/>
          </a:ln>
        </p:spPr>
      </p:pic>
      <p:sp>
        <p:nvSpPr>
          <p:cNvPr id="32778" name="Rectangle 12"/>
          <p:cNvSpPr>
            <a:spLocks noChangeArrowheads="1"/>
          </p:cNvSpPr>
          <p:nvPr/>
        </p:nvSpPr>
        <p:spPr bwMode="auto">
          <a:xfrm>
            <a:off x="152400" y="5867400"/>
            <a:ext cx="91440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solidFill>
                  <a:schemeClr val="tx2"/>
                </a:solidFill>
                <a:ea typeface="Osaka" charset="-128"/>
                <a:cs typeface="Osaka" charset="-128"/>
              </a:rPr>
              <a:t>No change in navigation behavior in toddlers even with more salient landmarks (toys like truck and teddy bear).</a:t>
            </a:r>
          </a:p>
        </p:txBody>
      </p:sp>
      <p:sp>
        <p:nvSpPr>
          <p:cNvPr id="32779" name="Oval 13"/>
          <p:cNvSpPr>
            <a:spLocks noChangeArrowheads="1"/>
          </p:cNvSpPr>
          <p:nvPr/>
        </p:nvSpPr>
        <p:spPr bwMode="auto">
          <a:xfrm>
            <a:off x="6477000" y="1828800"/>
            <a:ext cx="1676400" cy="1295400"/>
          </a:xfrm>
          <a:prstGeom prst="ellipse">
            <a:avLst/>
          </a:prstGeom>
          <a:noFill/>
          <a:ln w="63500">
            <a:solidFill>
              <a:schemeClr val="tx2"/>
            </a:solidFill>
            <a:round/>
            <a:headEnd/>
            <a:tailEnd/>
          </a:ln>
        </p:spPr>
        <p:txBody>
          <a:bodyPr wrap="none" anchor="ctr">
            <a:prstTxWarp prst="textNoShape">
              <a:avLst/>
            </a:prstTxWarp>
          </a:bodyPr>
          <a:lstStyle/>
          <a:p>
            <a:endParaRPr lang="en-US"/>
          </a:p>
        </p:txBody>
      </p:sp>
      <p:sp>
        <p:nvSpPr>
          <p:cNvPr id="32780" name="Oval 14"/>
          <p:cNvSpPr>
            <a:spLocks noChangeArrowheads="1"/>
          </p:cNvSpPr>
          <p:nvPr/>
        </p:nvSpPr>
        <p:spPr bwMode="auto">
          <a:xfrm>
            <a:off x="609600" y="4648200"/>
            <a:ext cx="1676400" cy="1219200"/>
          </a:xfrm>
          <a:prstGeom prst="ellipse">
            <a:avLst/>
          </a:prstGeom>
          <a:noFill/>
          <a:ln w="63500">
            <a:solidFill>
              <a:schemeClr val="tx2"/>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143000"/>
          </a:xfrm>
        </p:spPr>
        <p:txBody>
          <a:bodyPr/>
          <a:lstStyle/>
          <a:p>
            <a:pPr eaLnBrk="1" hangingPunct="1"/>
            <a:r>
              <a:rPr lang="en-US" sz="3200"/>
              <a:t>So when does this ability develop?</a:t>
            </a:r>
            <a:endParaRPr lang="en-US"/>
          </a:p>
        </p:txBody>
      </p:sp>
      <p:sp>
        <p:nvSpPr>
          <p:cNvPr id="34819" name="Rectangle 3"/>
          <p:cNvSpPr>
            <a:spLocks noGrp="1" noChangeArrowheads="1"/>
          </p:cNvSpPr>
          <p:nvPr>
            <p:ph type="body" idx="1"/>
          </p:nvPr>
        </p:nvSpPr>
        <p:spPr>
          <a:xfrm>
            <a:off x="0" y="1066800"/>
            <a:ext cx="9144000" cy="4191000"/>
          </a:xfrm>
        </p:spPr>
        <p:txBody>
          <a:bodyPr/>
          <a:lstStyle/>
          <a:p>
            <a:pPr eaLnBrk="1" hangingPunct="1">
              <a:lnSpc>
                <a:spcPct val="90000"/>
              </a:lnSpc>
              <a:buFontTx/>
              <a:buNone/>
            </a:pPr>
            <a:r>
              <a:rPr lang="en-US" sz="2400"/>
              <a:t>Hermer-Vazquez, Moffet &amp; Munkholm (2001): children with a high production of spatial language (like “left” and “right”) succeed.  This usually happens somewhere between 4 and 5 years old.</a:t>
            </a:r>
          </a:p>
          <a:p>
            <a:pPr eaLnBrk="1" hangingPunct="1">
              <a:lnSpc>
                <a:spcPct val="90000"/>
              </a:lnSpc>
              <a:buFontTx/>
              <a:buNone/>
            </a:pPr>
            <a:endParaRPr lang="en-US" sz="2400"/>
          </a:p>
          <a:p>
            <a:pPr eaLnBrk="1" hangingPunct="1">
              <a:lnSpc>
                <a:spcPct val="90000"/>
              </a:lnSpc>
              <a:buFontTx/>
              <a:buNone/>
            </a:pPr>
            <a:r>
              <a:rPr lang="en-US" sz="2400"/>
              <a:t>Implication: </a:t>
            </a:r>
            <a:r>
              <a:rPr lang="en-US" sz="2400">
                <a:solidFill>
                  <a:srgbClr val="26FF2F"/>
                </a:solidFill>
              </a:rPr>
              <a:t>Spatial language use seems integral</a:t>
            </a:r>
            <a:r>
              <a:rPr lang="en-US" sz="2400"/>
              <a:t> in solving this task that requires representing information from different domains (geometry &amp; color).</a:t>
            </a:r>
          </a:p>
          <a:p>
            <a:pPr eaLnBrk="1" hangingPunct="1">
              <a:lnSpc>
                <a:spcPct val="90000"/>
              </a:lnSpc>
              <a:buFontTx/>
              <a:buNone/>
            </a:pPr>
            <a:endParaRPr lang="en-US" sz="2400"/>
          </a:p>
          <a:p>
            <a:pPr eaLnBrk="1" hangingPunct="1">
              <a:lnSpc>
                <a:spcPct val="90000"/>
              </a:lnSpc>
              <a:buFontTx/>
              <a:buNone/>
            </a:pPr>
            <a:r>
              <a:rPr lang="en-US" sz="2400"/>
              <a:t>However… rats (who don’t have spatial language) can be trained to do the same thing after hundreds of trials.  </a:t>
            </a:r>
            <a:r>
              <a:rPr lang="en-US" sz="2400">
                <a:solidFill>
                  <a:schemeClr val="folHlink"/>
                </a:solidFill>
              </a:rPr>
              <a:t>Spatial language is useful, but not necessary?</a:t>
            </a: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0"/>
            <a:ext cx="9144000" cy="1143000"/>
          </a:xfrm>
        </p:spPr>
        <p:txBody>
          <a:bodyPr/>
          <a:lstStyle/>
          <a:p>
            <a:pPr eaLnBrk="1" hangingPunct="1"/>
            <a:r>
              <a:rPr lang="en-US" sz="3200"/>
              <a:t>Is language really responsible?</a:t>
            </a:r>
            <a:endParaRPr lang="en-US"/>
          </a:p>
        </p:txBody>
      </p:sp>
      <p:sp>
        <p:nvSpPr>
          <p:cNvPr id="36867" name="Rectangle 3"/>
          <p:cNvSpPr>
            <a:spLocks noGrp="1" noChangeArrowheads="1"/>
          </p:cNvSpPr>
          <p:nvPr>
            <p:ph type="body" idx="1"/>
          </p:nvPr>
        </p:nvSpPr>
        <p:spPr>
          <a:xfrm>
            <a:off x="0" y="1143000"/>
            <a:ext cx="8686800" cy="609600"/>
          </a:xfrm>
        </p:spPr>
        <p:txBody>
          <a:bodyPr/>
          <a:lstStyle/>
          <a:p>
            <a:pPr eaLnBrk="1" hangingPunct="1">
              <a:buFontTx/>
              <a:buNone/>
            </a:pPr>
            <a:r>
              <a:rPr lang="en-US" sz="2400"/>
              <a:t>Hermer-Vazquez, Spelke &amp; Katnelson (1999)</a:t>
            </a:r>
          </a:p>
        </p:txBody>
      </p:sp>
      <p:sp>
        <p:nvSpPr>
          <p:cNvPr id="36868" name="Rectangle 4"/>
          <p:cNvSpPr>
            <a:spLocks noChangeArrowheads="1"/>
          </p:cNvSpPr>
          <p:nvPr/>
        </p:nvSpPr>
        <p:spPr bwMode="auto">
          <a:xfrm>
            <a:off x="0" y="1905000"/>
            <a:ext cx="9144000" cy="1760482"/>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dirty="0">
                <a:ea typeface="Osaka" charset="-128"/>
                <a:cs typeface="Osaka" charset="-128"/>
              </a:rPr>
              <a:t>Testing adults, who were asked to verbally shadow as they performed the task.  </a:t>
            </a:r>
            <a:r>
              <a:rPr lang="en-US" b="0" dirty="0">
                <a:solidFill>
                  <a:srgbClr val="2CF1E9"/>
                </a:solidFill>
                <a:ea typeface="Osaka" charset="-128"/>
                <a:cs typeface="Osaka" charset="-128"/>
              </a:rPr>
              <a:t>Verbal shadowing</a:t>
            </a:r>
            <a:r>
              <a:rPr lang="en-US" b="0" dirty="0" smtClean="0">
                <a:solidFill>
                  <a:srgbClr val="2CF1E9"/>
                </a:solidFill>
                <a:ea typeface="Osaka" charset="-128"/>
                <a:cs typeface="Osaka" charset="-128"/>
              </a:rPr>
              <a:t> </a:t>
            </a:r>
            <a:r>
              <a:rPr lang="en-US" b="0" dirty="0" smtClean="0">
                <a:ea typeface="Osaka" charset="-128"/>
                <a:cs typeface="Osaka" charset="-128"/>
              </a:rPr>
              <a:t>(</a:t>
            </a:r>
            <a:r>
              <a:rPr lang="en-US" b="0" dirty="0" smtClean="0">
                <a:solidFill>
                  <a:srgbClr val="2CF1E9"/>
                </a:solidFill>
                <a:ea typeface="Osaka" charset="-128"/>
                <a:cs typeface="Osaka" charset="-128"/>
              </a:rPr>
              <a:t>language as meddler</a:t>
            </a:r>
            <a:r>
              <a:rPr lang="en-US" b="0" dirty="0" smtClean="0">
                <a:ea typeface="Osaka" charset="-128"/>
                <a:cs typeface="Osaka" charset="-128"/>
              </a:rPr>
              <a:t>: Watson &amp; Holmes (2010)) = </a:t>
            </a:r>
            <a:r>
              <a:rPr lang="en-US" b="0" dirty="0">
                <a:ea typeface="Osaka" charset="-128"/>
                <a:cs typeface="Osaka" charset="-128"/>
              </a:rPr>
              <a:t>repeating as fast as they could a passage recorded on tape.  Interferes with linguistic combination abilities. [</a:t>
            </a:r>
            <a:r>
              <a:rPr lang="en-US" b="0" dirty="0">
                <a:solidFill>
                  <a:srgbClr val="FFFF00"/>
                </a:solidFill>
                <a:ea typeface="Osaka" charset="-128"/>
                <a:cs typeface="Osaka" charset="-128"/>
              </a:rPr>
              <a:t>Class demo of verbal shadowing</a:t>
            </a:r>
            <a:r>
              <a:rPr lang="en-US" b="0" dirty="0">
                <a:ea typeface="Osaka" charset="-128"/>
                <a:cs typeface="Osaka" charset="-128"/>
              </a:rPr>
              <a:t>]</a:t>
            </a:r>
          </a:p>
        </p:txBody>
      </p:sp>
      <p:pic>
        <p:nvPicPr>
          <p:cNvPr id="36869" name="Picture 5"/>
          <p:cNvPicPr>
            <a:picLocks noChangeAspect="1" noChangeArrowheads="1"/>
          </p:cNvPicPr>
          <p:nvPr/>
        </p:nvPicPr>
        <p:blipFill>
          <a:blip r:embed="rId3"/>
          <a:srcRect/>
          <a:stretch>
            <a:fillRect/>
          </a:stretch>
        </p:blipFill>
        <p:spPr bwMode="auto">
          <a:xfrm>
            <a:off x="2590800" y="4267200"/>
            <a:ext cx="3098800" cy="2286000"/>
          </a:xfrm>
          <a:prstGeom prst="rect">
            <a:avLst/>
          </a:prstGeom>
          <a:noFill/>
          <a:ln w="9525">
            <a:noFill/>
            <a:miter lim="800000"/>
            <a:headEnd/>
            <a:tailEnd/>
          </a:ln>
        </p:spPr>
      </p:pic>
      <p:sp>
        <p:nvSpPr>
          <p:cNvPr id="36870" name="AutoShape 6"/>
          <p:cNvSpPr>
            <a:spLocks noChangeArrowheads="1"/>
          </p:cNvSpPr>
          <p:nvPr/>
        </p:nvSpPr>
        <p:spPr bwMode="auto">
          <a:xfrm>
            <a:off x="3200400" y="4840287"/>
            <a:ext cx="4572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6871" name="AutoShape 7"/>
          <p:cNvSpPr>
            <a:spLocks noChangeArrowheads="1"/>
          </p:cNvSpPr>
          <p:nvPr/>
        </p:nvSpPr>
        <p:spPr bwMode="auto">
          <a:xfrm>
            <a:off x="4343400" y="4916487"/>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6872" name="AutoShape 8"/>
          <p:cNvSpPr>
            <a:spLocks noChangeArrowheads="1"/>
          </p:cNvSpPr>
          <p:nvPr/>
        </p:nvSpPr>
        <p:spPr bwMode="auto">
          <a:xfrm>
            <a:off x="4419600" y="5526087"/>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6873" name="AutoShape 9"/>
          <p:cNvSpPr>
            <a:spLocks noChangeArrowheads="1"/>
          </p:cNvSpPr>
          <p:nvPr/>
        </p:nvSpPr>
        <p:spPr bwMode="auto">
          <a:xfrm>
            <a:off x="3200400" y="5526087"/>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6874" name="Oval 10"/>
          <p:cNvSpPr>
            <a:spLocks noChangeArrowheads="1"/>
          </p:cNvSpPr>
          <p:nvPr/>
        </p:nvSpPr>
        <p:spPr bwMode="auto">
          <a:xfrm>
            <a:off x="4572000" y="3849687"/>
            <a:ext cx="1600200" cy="1600200"/>
          </a:xfrm>
          <a:prstGeom prst="ellipse">
            <a:avLst/>
          </a:prstGeom>
          <a:noFill/>
          <a:ln w="63500">
            <a:solidFill>
              <a:schemeClr val="tx2"/>
            </a:solidFill>
            <a:round/>
            <a:headEnd/>
            <a:tailEnd/>
          </a:ln>
        </p:spPr>
        <p:txBody>
          <a:bodyPr wrap="none" anchor="ctr">
            <a:prstTxWarp prst="textNoShape">
              <a:avLst/>
            </a:prstTxWarp>
          </a:bodyPr>
          <a:lstStyle/>
          <a:p>
            <a:endParaRPr lang="en-US"/>
          </a:p>
        </p:txBody>
      </p:sp>
      <p:sp>
        <p:nvSpPr>
          <p:cNvPr id="36875" name="Text Box 11"/>
          <p:cNvSpPr txBox="1">
            <a:spLocks noChangeArrowheads="1"/>
          </p:cNvSpPr>
          <p:nvPr/>
        </p:nvSpPr>
        <p:spPr bwMode="auto">
          <a:xfrm>
            <a:off x="5013325" y="4430712"/>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X</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0" y="0"/>
            <a:ext cx="9144000" cy="1143000"/>
          </a:xfrm>
          <a:noFill/>
        </p:spPr>
        <p:txBody>
          <a:bodyPr/>
          <a:lstStyle/>
          <a:p>
            <a:pPr eaLnBrk="1" hangingPunct="1"/>
            <a:r>
              <a:rPr lang="en-US" sz="3200"/>
              <a:t>Is language really responsible?</a:t>
            </a:r>
            <a:endParaRPr lang="en-US"/>
          </a:p>
        </p:txBody>
      </p:sp>
      <p:sp>
        <p:nvSpPr>
          <p:cNvPr id="38915" name="Rectangle 5"/>
          <p:cNvSpPr>
            <a:spLocks noGrp="1" noChangeArrowheads="1"/>
          </p:cNvSpPr>
          <p:nvPr>
            <p:ph type="body" idx="1"/>
          </p:nvPr>
        </p:nvSpPr>
        <p:spPr>
          <a:xfrm>
            <a:off x="152400" y="1143000"/>
            <a:ext cx="8686800" cy="609600"/>
          </a:xfrm>
          <a:noFill/>
        </p:spPr>
        <p:txBody>
          <a:bodyPr/>
          <a:lstStyle/>
          <a:p>
            <a:pPr eaLnBrk="1" hangingPunct="1">
              <a:buFontTx/>
              <a:buNone/>
            </a:pPr>
            <a:r>
              <a:rPr lang="en-US" sz="2400"/>
              <a:t>Hermer-Vazquez, Spelke &amp; Katnelson (1999)</a:t>
            </a:r>
          </a:p>
        </p:txBody>
      </p:sp>
      <p:sp>
        <p:nvSpPr>
          <p:cNvPr id="38916" name="Rectangle 6"/>
          <p:cNvSpPr>
            <a:spLocks noChangeArrowheads="1"/>
          </p:cNvSpPr>
          <p:nvPr/>
        </p:nvSpPr>
        <p:spPr bwMode="auto">
          <a:xfrm>
            <a:off x="152400" y="1905000"/>
            <a:ext cx="8686800" cy="140652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a:solidFill>
                  <a:srgbClr val="26FF2F"/>
                </a:solidFill>
                <a:ea typeface="Osaka" charset="-128"/>
                <a:cs typeface="Osaka" charset="-128"/>
              </a:rPr>
              <a:t>Verbal-shadowing adults behaved just like toddlers</a:t>
            </a:r>
            <a:r>
              <a:rPr lang="en-US" b="0">
                <a:ea typeface="Osaka" charset="-128"/>
                <a:cs typeface="Osaka" charset="-128"/>
              </a:rPr>
              <a:t>!  They searched equally the correct corner and the rotationally equivalent one, seemingly unable to combine the information from geometry and color.</a:t>
            </a:r>
          </a:p>
        </p:txBody>
      </p:sp>
      <p:pic>
        <p:nvPicPr>
          <p:cNvPr id="38917" name="Picture 7"/>
          <p:cNvPicPr>
            <a:picLocks noChangeAspect="1" noChangeArrowheads="1"/>
          </p:cNvPicPr>
          <p:nvPr/>
        </p:nvPicPr>
        <p:blipFill>
          <a:blip r:embed="rId3"/>
          <a:srcRect/>
          <a:stretch>
            <a:fillRect/>
          </a:stretch>
        </p:blipFill>
        <p:spPr bwMode="auto">
          <a:xfrm>
            <a:off x="2667000" y="4303713"/>
            <a:ext cx="3098800" cy="2286000"/>
          </a:xfrm>
          <a:prstGeom prst="rect">
            <a:avLst/>
          </a:prstGeom>
          <a:noFill/>
          <a:ln w="9525">
            <a:noFill/>
            <a:miter lim="800000"/>
            <a:headEnd/>
            <a:tailEnd/>
          </a:ln>
        </p:spPr>
      </p:pic>
      <p:sp>
        <p:nvSpPr>
          <p:cNvPr id="38918" name="AutoShape 8"/>
          <p:cNvSpPr>
            <a:spLocks noChangeArrowheads="1"/>
          </p:cNvSpPr>
          <p:nvPr/>
        </p:nvSpPr>
        <p:spPr bwMode="auto">
          <a:xfrm>
            <a:off x="3276600" y="4876800"/>
            <a:ext cx="4572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8919" name="AutoShape 9"/>
          <p:cNvSpPr>
            <a:spLocks noChangeArrowheads="1"/>
          </p:cNvSpPr>
          <p:nvPr/>
        </p:nvSpPr>
        <p:spPr bwMode="auto">
          <a:xfrm>
            <a:off x="4419600" y="4953000"/>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8920" name="AutoShape 10"/>
          <p:cNvSpPr>
            <a:spLocks noChangeArrowheads="1"/>
          </p:cNvSpPr>
          <p:nvPr/>
        </p:nvSpPr>
        <p:spPr bwMode="auto">
          <a:xfrm>
            <a:off x="4495800" y="5562600"/>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8921" name="AutoShape 11"/>
          <p:cNvSpPr>
            <a:spLocks noChangeArrowheads="1"/>
          </p:cNvSpPr>
          <p:nvPr/>
        </p:nvSpPr>
        <p:spPr bwMode="auto">
          <a:xfrm>
            <a:off x="3276600" y="5562600"/>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8922" name="Oval 12"/>
          <p:cNvSpPr>
            <a:spLocks noChangeArrowheads="1"/>
          </p:cNvSpPr>
          <p:nvPr/>
        </p:nvSpPr>
        <p:spPr bwMode="auto">
          <a:xfrm>
            <a:off x="4648200" y="3886200"/>
            <a:ext cx="1600200" cy="1600200"/>
          </a:xfrm>
          <a:prstGeom prst="ellipse">
            <a:avLst/>
          </a:prstGeom>
          <a:noFill/>
          <a:ln w="63500">
            <a:solidFill>
              <a:schemeClr val="tx2"/>
            </a:solidFill>
            <a:round/>
            <a:headEnd/>
            <a:tailEnd/>
          </a:ln>
        </p:spPr>
        <p:txBody>
          <a:bodyPr wrap="none" anchor="ctr">
            <a:prstTxWarp prst="textNoShape">
              <a:avLst/>
            </a:prstTxWarp>
          </a:bodyPr>
          <a:lstStyle/>
          <a:p>
            <a:endParaRPr lang="en-US"/>
          </a:p>
        </p:txBody>
      </p:sp>
      <p:sp>
        <p:nvSpPr>
          <p:cNvPr id="38923" name="Text Box 13"/>
          <p:cNvSpPr txBox="1">
            <a:spLocks noChangeArrowheads="1"/>
          </p:cNvSpPr>
          <p:nvPr/>
        </p:nvSpPr>
        <p:spPr bwMode="auto">
          <a:xfrm>
            <a:off x="5089525" y="4467225"/>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X</a:t>
            </a:r>
          </a:p>
        </p:txBody>
      </p:sp>
      <p:sp>
        <p:nvSpPr>
          <p:cNvPr id="38924" name="Oval 14"/>
          <p:cNvSpPr>
            <a:spLocks noChangeArrowheads="1"/>
          </p:cNvSpPr>
          <p:nvPr/>
        </p:nvSpPr>
        <p:spPr bwMode="auto">
          <a:xfrm>
            <a:off x="2133600" y="5257800"/>
            <a:ext cx="1600200" cy="1447800"/>
          </a:xfrm>
          <a:prstGeom prst="ellipse">
            <a:avLst/>
          </a:prstGeom>
          <a:noFill/>
          <a:ln w="63500">
            <a:solidFill>
              <a:schemeClr val="accent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0" y="0"/>
            <a:ext cx="9144000" cy="1143000"/>
          </a:xfrm>
          <a:noFill/>
        </p:spPr>
        <p:txBody>
          <a:bodyPr/>
          <a:lstStyle/>
          <a:p>
            <a:pPr eaLnBrk="1" hangingPunct="1"/>
            <a:r>
              <a:rPr lang="en-US" sz="3200"/>
              <a:t>Is language really responsible?</a:t>
            </a:r>
            <a:endParaRPr lang="en-US"/>
          </a:p>
        </p:txBody>
      </p:sp>
      <p:sp>
        <p:nvSpPr>
          <p:cNvPr id="40963" name="Rectangle 5"/>
          <p:cNvSpPr>
            <a:spLocks noGrp="1" noChangeArrowheads="1"/>
          </p:cNvSpPr>
          <p:nvPr>
            <p:ph type="body" idx="1"/>
          </p:nvPr>
        </p:nvSpPr>
        <p:spPr>
          <a:xfrm>
            <a:off x="152400" y="1143000"/>
            <a:ext cx="8686800" cy="609600"/>
          </a:xfrm>
          <a:noFill/>
        </p:spPr>
        <p:txBody>
          <a:bodyPr/>
          <a:lstStyle/>
          <a:p>
            <a:pPr eaLnBrk="1" hangingPunct="1">
              <a:buFontTx/>
              <a:buNone/>
            </a:pPr>
            <a:r>
              <a:rPr lang="en-US" sz="2400"/>
              <a:t>Hermer-Vazquez, Spelke &amp; Katnelson (1999)</a:t>
            </a:r>
          </a:p>
        </p:txBody>
      </p:sp>
      <p:sp>
        <p:nvSpPr>
          <p:cNvPr id="40964" name="Rectangle 6"/>
          <p:cNvSpPr>
            <a:spLocks noChangeArrowheads="1"/>
          </p:cNvSpPr>
          <p:nvPr/>
        </p:nvSpPr>
        <p:spPr bwMode="auto">
          <a:xfrm>
            <a:off x="0" y="1981200"/>
            <a:ext cx="9144000" cy="1833563"/>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a:ea typeface="Osaka" charset="-128"/>
                <a:cs typeface="Osaka" charset="-128"/>
              </a:rPr>
              <a:t>Experiments with adults who were doing </a:t>
            </a:r>
            <a:r>
              <a:rPr lang="en-US" b="0">
                <a:solidFill>
                  <a:srgbClr val="26FF2F"/>
                </a:solidFill>
                <a:ea typeface="Osaka" charset="-128"/>
                <a:cs typeface="Osaka" charset="-128"/>
              </a:rPr>
              <a:t>nonverbal shadowing (repeating a rhythm by clapping) did not show this result</a:t>
            </a:r>
            <a:r>
              <a:rPr lang="en-US" b="0">
                <a:ea typeface="Osaka" charset="-128"/>
                <a:cs typeface="Osaka" charset="-128"/>
              </a:rPr>
              <a:t>, despite the fact that the nonverbal shadowing (rhythm shadowing in this case) is as cognitively taxing as verbal shadowing.</a:t>
            </a:r>
          </a:p>
          <a:p>
            <a:pPr eaLnBrk="1" hangingPunct="1">
              <a:lnSpc>
                <a:spcPct val="90000"/>
              </a:lnSpc>
              <a:spcBef>
                <a:spcPct val="20000"/>
              </a:spcBef>
            </a:pPr>
            <a:r>
              <a:rPr lang="en-US" b="0">
                <a:ea typeface="Osaka" charset="-128"/>
                <a:cs typeface="Osaka" charset="-128"/>
              </a:rPr>
              <a:t>[</a:t>
            </a:r>
            <a:r>
              <a:rPr lang="en-US" b="0">
                <a:solidFill>
                  <a:srgbClr val="FFFF00"/>
                </a:solidFill>
                <a:ea typeface="Osaka" charset="-128"/>
                <a:cs typeface="Osaka" charset="-128"/>
              </a:rPr>
              <a:t>Class demo of rhythm shadowing</a:t>
            </a:r>
            <a:r>
              <a:rPr lang="en-US" b="0">
                <a:ea typeface="Osaka" charset="-128"/>
                <a:cs typeface="Osaka" charset="-128"/>
              </a:rPr>
              <a:t>]</a:t>
            </a:r>
          </a:p>
        </p:txBody>
      </p:sp>
      <p:pic>
        <p:nvPicPr>
          <p:cNvPr id="40965" name="Picture 7"/>
          <p:cNvPicPr>
            <a:picLocks noChangeAspect="1" noChangeArrowheads="1"/>
          </p:cNvPicPr>
          <p:nvPr/>
        </p:nvPicPr>
        <p:blipFill>
          <a:blip r:embed="rId3"/>
          <a:srcRect/>
          <a:stretch>
            <a:fillRect/>
          </a:stretch>
        </p:blipFill>
        <p:spPr bwMode="auto">
          <a:xfrm>
            <a:off x="2667000" y="4191000"/>
            <a:ext cx="3098800" cy="2286000"/>
          </a:xfrm>
          <a:prstGeom prst="rect">
            <a:avLst/>
          </a:prstGeom>
          <a:noFill/>
          <a:ln w="9525">
            <a:noFill/>
            <a:miter lim="800000"/>
            <a:headEnd/>
            <a:tailEnd/>
          </a:ln>
        </p:spPr>
      </p:pic>
      <p:sp>
        <p:nvSpPr>
          <p:cNvPr id="40966" name="AutoShape 8"/>
          <p:cNvSpPr>
            <a:spLocks noChangeArrowheads="1"/>
          </p:cNvSpPr>
          <p:nvPr/>
        </p:nvSpPr>
        <p:spPr bwMode="auto">
          <a:xfrm>
            <a:off x="3276600" y="4764087"/>
            <a:ext cx="4572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0967" name="AutoShape 9"/>
          <p:cNvSpPr>
            <a:spLocks noChangeArrowheads="1"/>
          </p:cNvSpPr>
          <p:nvPr/>
        </p:nvSpPr>
        <p:spPr bwMode="auto">
          <a:xfrm>
            <a:off x="4419600" y="4840287"/>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0968" name="AutoShape 10"/>
          <p:cNvSpPr>
            <a:spLocks noChangeArrowheads="1"/>
          </p:cNvSpPr>
          <p:nvPr/>
        </p:nvSpPr>
        <p:spPr bwMode="auto">
          <a:xfrm>
            <a:off x="4495800" y="5449887"/>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0969" name="AutoShape 11"/>
          <p:cNvSpPr>
            <a:spLocks noChangeArrowheads="1"/>
          </p:cNvSpPr>
          <p:nvPr/>
        </p:nvSpPr>
        <p:spPr bwMode="auto">
          <a:xfrm>
            <a:off x="3276600" y="5449887"/>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0970" name="Oval 12"/>
          <p:cNvSpPr>
            <a:spLocks noChangeArrowheads="1"/>
          </p:cNvSpPr>
          <p:nvPr/>
        </p:nvSpPr>
        <p:spPr bwMode="auto">
          <a:xfrm>
            <a:off x="4648200" y="3773487"/>
            <a:ext cx="1600200" cy="1600200"/>
          </a:xfrm>
          <a:prstGeom prst="ellipse">
            <a:avLst/>
          </a:prstGeom>
          <a:noFill/>
          <a:ln w="63500">
            <a:solidFill>
              <a:schemeClr val="tx2"/>
            </a:solidFill>
            <a:round/>
            <a:headEnd/>
            <a:tailEnd/>
          </a:ln>
        </p:spPr>
        <p:txBody>
          <a:bodyPr wrap="none" anchor="ctr">
            <a:prstTxWarp prst="textNoShape">
              <a:avLst/>
            </a:prstTxWarp>
          </a:bodyPr>
          <a:lstStyle/>
          <a:p>
            <a:endParaRPr lang="en-US"/>
          </a:p>
        </p:txBody>
      </p:sp>
      <p:sp>
        <p:nvSpPr>
          <p:cNvPr id="40971" name="Text Box 13"/>
          <p:cNvSpPr txBox="1">
            <a:spLocks noChangeArrowheads="1"/>
          </p:cNvSpPr>
          <p:nvPr/>
        </p:nvSpPr>
        <p:spPr bwMode="auto">
          <a:xfrm>
            <a:off x="5089525" y="4354512"/>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X</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0" y="0"/>
            <a:ext cx="9144000" cy="1143000"/>
          </a:xfrm>
          <a:noFill/>
        </p:spPr>
        <p:txBody>
          <a:bodyPr/>
          <a:lstStyle/>
          <a:p>
            <a:pPr eaLnBrk="1" hangingPunct="1"/>
            <a:r>
              <a:rPr lang="en-US" sz="3200"/>
              <a:t>Is language really </a:t>
            </a:r>
            <a:r>
              <a:rPr lang="en-US" sz="3200" i="1"/>
              <a:t>necessary</a:t>
            </a:r>
            <a:r>
              <a:rPr lang="en-US" sz="3200"/>
              <a:t>?</a:t>
            </a:r>
            <a:endParaRPr lang="en-US"/>
          </a:p>
        </p:txBody>
      </p:sp>
      <p:sp>
        <p:nvSpPr>
          <p:cNvPr id="43011" name="Rectangle 5"/>
          <p:cNvSpPr>
            <a:spLocks noGrp="1" noChangeArrowheads="1"/>
          </p:cNvSpPr>
          <p:nvPr>
            <p:ph type="body" idx="1"/>
          </p:nvPr>
        </p:nvSpPr>
        <p:spPr>
          <a:xfrm>
            <a:off x="152400" y="1143000"/>
            <a:ext cx="6096000" cy="1371600"/>
          </a:xfrm>
          <a:noFill/>
        </p:spPr>
        <p:txBody>
          <a:bodyPr/>
          <a:lstStyle/>
          <a:p>
            <a:pPr eaLnBrk="1" hangingPunct="1">
              <a:buFontTx/>
              <a:buNone/>
            </a:pPr>
            <a:r>
              <a:rPr lang="en-US" sz="2400"/>
              <a:t>Gouteux, Thinus-Blanc, &amp; Vauclair (2001): testing Rhesus monkeys (who do not have spatial language)  </a:t>
            </a:r>
          </a:p>
        </p:txBody>
      </p:sp>
      <p:sp>
        <p:nvSpPr>
          <p:cNvPr id="43012" name="Rectangle 6"/>
          <p:cNvSpPr>
            <a:spLocks noChangeArrowheads="1"/>
          </p:cNvSpPr>
          <p:nvPr/>
        </p:nvSpPr>
        <p:spPr bwMode="auto">
          <a:xfrm>
            <a:off x="152400" y="2514600"/>
            <a:ext cx="5181600" cy="315912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a:ea typeface="Osaka" charset="-128"/>
                <a:cs typeface="Osaka" charset="-128"/>
              </a:rPr>
              <a:t>Tested 3 monkeys on location “left of wall opposite the blue wall”. </a:t>
            </a:r>
          </a:p>
          <a:p>
            <a:pPr eaLnBrk="1" hangingPunct="1">
              <a:lnSpc>
                <a:spcPct val="90000"/>
              </a:lnSpc>
              <a:spcBef>
                <a:spcPct val="20000"/>
              </a:spcBef>
            </a:pPr>
            <a:r>
              <a:rPr lang="en-US" b="0">
                <a:ea typeface="Osaka" charset="-128"/>
                <a:cs typeface="Osaka" charset="-128"/>
              </a:rPr>
              <a:t>~50 trials each.</a:t>
            </a:r>
          </a:p>
          <a:p>
            <a:pPr eaLnBrk="1" hangingPunct="1">
              <a:lnSpc>
                <a:spcPct val="90000"/>
              </a:lnSpc>
              <a:spcBef>
                <a:spcPct val="20000"/>
              </a:spcBef>
            </a:pPr>
            <a:endParaRPr lang="en-US" b="0">
              <a:ea typeface="Osaka" charset="-128"/>
              <a:cs typeface="Osaka" charset="-128"/>
            </a:endParaRPr>
          </a:p>
          <a:p>
            <a:pPr eaLnBrk="1" hangingPunct="1">
              <a:lnSpc>
                <a:spcPct val="90000"/>
              </a:lnSpc>
              <a:spcBef>
                <a:spcPct val="20000"/>
              </a:spcBef>
            </a:pPr>
            <a:r>
              <a:rPr lang="en-US" b="0">
                <a:ea typeface="Osaka" charset="-128"/>
                <a:cs typeface="Osaka" charset="-128"/>
              </a:rPr>
              <a:t>Two monkeys: ~85% correct</a:t>
            </a:r>
          </a:p>
          <a:p>
            <a:pPr eaLnBrk="1" hangingPunct="1">
              <a:lnSpc>
                <a:spcPct val="90000"/>
              </a:lnSpc>
              <a:spcBef>
                <a:spcPct val="20000"/>
              </a:spcBef>
            </a:pPr>
            <a:r>
              <a:rPr lang="en-US" b="0">
                <a:ea typeface="Osaka" charset="-128"/>
                <a:cs typeface="Osaka" charset="-128"/>
              </a:rPr>
              <a:t>Other monkey: ~70% correct</a:t>
            </a:r>
          </a:p>
          <a:p>
            <a:pPr eaLnBrk="1" hangingPunct="1">
              <a:lnSpc>
                <a:spcPct val="90000"/>
              </a:lnSpc>
              <a:spcBef>
                <a:spcPct val="20000"/>
              </a:spcBef>
            </a:pPr>
            <a:endParaRPr lang="en-US" b="0">
              <a:ea typeface="Osaka" charset="-128"/>
              <a:cs typeface="Osaka" charset="-128"/>
            </a:endParaRPr>
          </a:p>
          <a:p>
            <a:pPr eaLnBrk="1" hangingPunct="1">
              <a:lnSpc>
                <a:spcPct val="90000"/>
              </a:lnSpc>
              <a:spcBef>
                <a:spcPct val="20000"/>
              </a:spcBef>
            </a:pPr>
            <a:r>
              <a:rPr lang="en-US" b="0">
                <a:ea typeface="Osaka" charset="-128"/>
                <a:cs typeface="Osaka" charset="-128"/>
              </a:rPr>
              <a:t>Pretty good for no spatial language!</a:t>
            </a:r>
          </a:p>
        </p:txBody>
      </p:sp>
      <p:pic>
        <p:nvPicPr>
          <p:cNvPr id="43013" name="Picture 7"/>
          <p:cNvPicPr>
            <a:picLocks noChangeAspect="1" noChangeArrowheads="1"/>
          </p:cNvPicPr>
          <p:nvPr/>
        </p:nvPicPr>
        <p:blipFill>
          <a:blip r:embed="rId3"/>
          <a:srcRect/>
          <a:stretch>
            <a:fillRect/>
          </a:stretch>
        </p:blipFill>
        <p:spPr bwMode="auto">
          <a:xfrm>
            <a:off x="5638800" y="4114800"/>
            <a:ext cx="3098800" cy="2286000"/>
          </a:xfrm>
          <a:prstGeom prst="rect">
            <a:avLst/>
          </a:prstGeom>
          <a:noFill/>
          <a:ln w="9525">
            <a:noFill/>
            <a:miter lim="800000"/>
            <a:headEnd/>
            <a:tailEnd/>
          </a:ln>
        </p:spPr>
      </p:pic>
      <p:sp>
        <p:nvSpPr>
          <p:cNvPr id="43014" name="AutoShape 8"/>
          <p:cNvSpPr>
            <a:spLocks noChangeArrowheads="1"/>
          </p:cNvSpPr>
          <p:nvPr/>
        </p:nvSpPr>
        <p:spPr bwMode="auto">
          <a:xfrm>
            <a:off x="6248400" y="4687888"/>
            <a:ext cx="4572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3015" name="AutoShape 9"/>
          <p:cNvSpPr>
            <a:spLocks noChangeArrowheads="1"/>
          </p:cNvSpPr>
          <p:nvPr/>
        </p:nvSpPr>
        <p:spPr bwMode="auto">
          <a:xfrm>
            <a:off x="7391400" y="4764088"/>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3016" name="AutoShape 10"/>
          <p:cNvSpPr>
            <a:spLocks noChangeArrowheads="1"/>
          </p:cNvSpPr>
          <p:nvPr/>
        </p:nvSpPr>
        <p:spPr bwMode="auto">
          <a:xfrm>
            <a:off x="7467600" y="5373688"/>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3017" name="AutoShape 11"/>
          <p:cNvSpPr>
            <a:spLocks noChangeArrowheads="1"/>
          </p:cNvSpPr>
          <p:nvPr/>
        </p:nvSpPr>
        <p:spPr bwMode="auto">
          <a:xfrm>
            <a:off x="6248400" y="5373688"/>
            <a:ext cx="533400" cy="3048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3018" name="Oval 12"/>
          <p:cNvSpPr>
            <a:spLocks noChangeArrowheads="1"/>
          </p:cNvSpPr>
          <p:nvPr/>
        </p:nvSpPr>
        <p:spPr bwMode="auto">
          <a:xfrm>
            <a:off x="5334000" y="5029200"/>
            <a:ext cx="1600200" cy="1600200"/>
          </a:xfrm>
          <a:prstGeom prst="ellipse">
            <a:avLst/>
          </a:prstGeom>
          <a:noFill/>
          <a:ln w="63500">
            <a:solidFill>
              <a:schemeClr val="tx2"/>
            </a:solidFill>
            <a:round/>
            <a:headEnd/>
            <a:tailEnd/>
          </a:ln>
        </p:spPr>
        <p:txBody>
          <a:bodyPr wrap="none" anchor="ctr">
            <a:prstTxWarp prst="textNoShape">
              <a:avLst/>
            </a:prstTxWarp>
          </a:bodyPr>
          <a:lstStyle/>
          <a:p>
            <a:endParaRPr lang="en-US"/>
          </a:p>
        </p:txBody>
      </p:sp>
      <p:sp>
        <p:nvSpPr>
          <p:cNvPr id="43019" name="Text Box 13"/>
          <p:cNvSpPr txBox="1">
            <a:spLocks noChangeArrowheads="1"/>
          </p:cNvSpPr>
          <p:nvPr/>
        </p:nvSpPr>
        <p:spPr bwMode="auto">
          <a:xfrm>
            <a:off x="5791200" y="5715000"/>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X</a:t>
            </a:r>
          </a:p>
        </p:txBody>
      </p:sp>
      <p:pic>
        <p:nvPicPr>
          <p:cNvPr id="43020" name="Picture 14"/>
          <p:cNvPicPr>
            <a:picLocks noChangeAspect="1" noChangeArrowheads="1"/>
          </p:cNvPicPr>
          <p:nvPr/>
        </p:nvPicPr>
        <p:blipFill>
          <a:blip r:embed="rId4"/>
          <a:srcRect/>
          <a:stretch>
            <a:fillRect/>
          </a:stretch>
        </p:blipFill>
        <p:spPr bwMode="auto">
          <a:xfrm>
            <a:off x="6477000" y="1066800"/>
            <a:ext cx="2489200"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905000"/>
            <a:ext cx="8915400" cy="3505200"/>
          </a:xfrm>
        </p:spPr>
        <p:txBody>
          <a:bodyPr/>
          <a:lstStyle/>
          <a:p>
            <a:pPr algn="l" eaLnBrk="1" hangingPunct="1"/>
            <a:r>
              <a:rPr lang="en-US" sz="2400">
                <a:solidFill>
                  <a:schemeClr val="tx1"/>
                </a:solidFill>
              </a:rPr>
              <a:t>So language </a:t>
            </a:r>
            <a:r>
              <a:rPr lang="en-US" sz="2400" i="1">
                <a:solidFill>
                  <a:schemeClr val="tx1"/>
                </a:solidFill>
              </a:rPr>
              <a:t>does</a:t>
            </a:r>
            <a:r>
              <a:rPr lang="en-US" sz="2400">
                <a:solidFill>
                  <a:schemeClr val="tx1"/>
                </a:solidFill>
              </a:rPr>
              <a:t> seem to play a very important role in the ability to combine information from different core knowledge systems. (</a:t>
            </a:r>
            <a:r>
              <a:rPr lang="en-US" sz="2400">
                <a:solidFill>
                  <a:schemeClr val="folHlink"/>
                </a:solidFill>
              </a:rPr>
              <a:t>Perhaps not absolutely necessary, but extraordinarily helpful</a:t>
            </a:r>
            <a:r>
              <a:rPr lang="en-US" sz="2400">
                <a:solidFill>
                  <a:srgbClr val="ED5EFF"/>
                </a:solidFill>
              </a:rPr>
              <a:t> </a:t>
            </a:r>
            <a:r>
              <a:rPr lang="en-US" sz="2400">
                <a:solidFill>
                  <a:schemeClr val="tx1"/>
                </a:solidFill>
              </a:rPr>
              <a:t>- kind of like motherese for language development.)</a:t>
            </a:r>
            <a:br>
              <a:rPr lang="en-US" sz="2400">
                <a:solidFill>
                  <a:schemeClr val="tx1"/>
                </a:solidFill>
              </a:rPr>
            </a:br>
            <a:r>
              <a:rPr lang="en-US" sz="2400">
                <a:solidFill>
                  <a:schemeClr val="tx1"/>
                </a:solidFill>
              </a:rPr>
              <a:t/>
            </a:r>
            <a:br>
              <a:rPr lang="en-US" sz="2400">
                <a:solidFill>
                  <a:schemeClr val="tx1"/>
                </a:solidFill>
              </a:rPr>
            </a:br>
            <a:r>
              <a:rPr lang="en-US" sz="2400">
                <a:solidFill>
                  <a:schemeClr val="tx1"/>
                </a:solidFill>
              </a:rPr>
              <a:t>Or maybe rhesus monkeys are just clever enough to do this without the spatial language that humans seem to rely on. Maybe humans rely on language because they have it as a tool at their disposal… </a:t>
            </a:r>
            <a:endParaRPr lang="en-US"/>
          </a:p>
        </p:txBody>
      </p:sp>
      <p:sp>
        <p:nvSpPr>
          <p:cNvPr id="45059" name="Rectangle 4"/>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charset="-128"/>
                <a:cs typeface="Osaka" charset="-128"/>
              </a:rPr>
              <a:t>Is language really </a:t>
            </a:r>
            <a:r>
              <a:rPr lang="en-US" sz="3200" b="0" i="1">
                <a:solidFill>
                  <a:schemeClr val="tx2"/>
                </a:solidFill>
                <a:ea typeface="Osaka" charset="-128"/>
                <a:cs typeface="Osaka" charset="-128"/>
              </a:rPr>
              <a:t>necessary</a:t>
            </a:r>
            <a:r>
              <a:rPr lang="en-US" sz="3200" b="0">
                <a:solidFill>
                  <a:schemeClr val="tx2"/>
                </a:solidFill>
                <a:ea typeface="Osaka" charset="-128"/>
                <a:cs typeface="Osaka" charset="-128"/>
              </a:rPr>
              <a:t>?</a:t>
            </a:r>
            <a:endParaRPr lang="en-US" sz="4400" b="0">
              <a:solidFill>
                <a:schemeClr val="tx2"/>
              </a:solidFill>
              <a:ea typeface="Osaka" charset="-128"/>
              <a:cs typeface="Osaka"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8686800" cy="1143000"/>
          </a:xfrm>
        </p:spPr>
        <p:txBody>
          <a:bodyPr/>
          <a:lstStyle/>
          <a:p>
            <a:pPr eaLnBrk="1" hangingPunct="1"/>
            <a:r>
              <a:rPr lang="en-US" sz="3200"/>
              <a:t>Number</a:t>
            </a:r>
            <a:endParaRPr lang="en-US"/>
          </a:p>
        </p:txBody>
      </p:sp>
      <p:sp>
        <p:nvSpPr>
          <p:cNvPr id="47107" name="Rectangle 3"/>
          <p:cNvSpPr>
            <a:spLocks noGrp="1" noChangeArrowheads="1"/>
          </p:cNvSpPr>
          <p:nvPr>
            <p:ph type="body" idx="1"/>
          </p:nvPr>
        </p:nvSpPr>
        <p:spPr>
          <a:xfrm>
            <a:off x="0" y="2362200"/>
            <a:ext cx="9144000" cy="4114800"/>
          </a:xfrm>
        </p:spPr>
        <p:txBody>
          <a:bodyPr/>
          <a:lstStyle/>
          <a:p>
            <a:pPr eaLnBrk="1" hangingPunct="1">
              <a:buFontTx/>
              <a:buNone/>
            </a:pPr>
            <a:r>
              <a:rPr lang="en-US" sz="2400" dirty="0"/>
              <a:t>Core number systems shared by humans and other animals:</a:t>
            </a:r>
          </a:p>
          <a:p>
            <a:pPr eaLnBrk="1" hangingPunct="1">
              <a:buFontTx/>
              <a:buNone/>
            </a:pPr>
            <a:endParaRPr lang="en-US" sz="2400" dirty="0"/>
          </a:p>
          <a:p>
            <a:pPr eaLnBrk="1" hangingPunct="1">
              <a:buFontTx/>
              <a:buNone/>
            </a:pPr>
            <a:r>
              <a:rPr lang="en-US" sz="2400" dirty="0"/>
              <a:t>System for representing approximate numerical magnitudes (</a:t>
            </a:r>
            <a:r>
              <a:rPr lang="en-US" sz="2400" dirty="0">
                <a:solidFill>
                  <a:schemeClr val="tx2"/>
                </a:solidFill>
              </a:rPr>
              <a:t>large, approximate number sense</a:t>
            </a:r>
            <a:r>
              <a:rPr lang="en-US" sz="2400" dirty="0"/>
              <a:t>)</a:t>
            </a:r>
          </a:p>
          <a:p>
            <a:pPr eaLnBrk="1" hangingPunct="1"/>
            <a:endParaRPr lang="en-US" sz="2400" dirty="0"/>
          </a:p>
          <a:p>
            <a:pPr eaLnBrk="1" hangingPunct="1">
              <a:buFontTx/>
              <a:buNone/>
            </a:pPr>
            <a:r>
              <a:rPr lang="en-US" sz="2400" dirty="0"/>
              <a:t>System for representing persistent, numerically distinct individuals (</a:t>
            </a:r>
            <a:r>
              <a:rPr lang="en-US" sz="2400" dirty="0">
                <a:solidFill>
                  <a:schemeClr val="bg2">
                    <a:lumMod val="40000"/>
                    <a:lumOff val="60000"/>
                  </a:schemeClr>
                </a:solidFill>
              </a:rPr>
              <a:t>small, exact number sense</a:t>
            </a:r>
            <a:r>
              <a:rPr lang="en-US" sz="2400" dirty="0"/>
              <a:t>)</a:t>
            </a:r>
            <a:endParaRPr lang="en-US" sz="2800" dirty="0"/>
          </a:p>
        </p:txBody>
      </p:sp>
      <p:pic>
        <p:nvPicPr>
          <p:cNvPr id="47108" name="Picture 4"/>
          <p:cNvPicPr>
            <a:picLocks noChangeAspect="1" noChangeArrowheads="1"/>
          </p:cNvPicPr>
          <p:nvPr/>
        </p:nvPicPr>
        <p:blipFill>
          <a:blip r:embed="rId3"/>
          <a:srcRect/>
          <a:stretch>
            <a:fillRect/>
          </a:stretch>
        </p:blipFill>
        <p:spPr bwMode="auto">
          <a:xfrm>
            <a:off x="5791200" y="381000"/>
            <a:ext cx="1812925" cy="160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19200" y="2133600"/>
            <a:ext cx="6781800" cy="1143000"/>
          </a:xfrm>
        </p:spPr>
        <p:txBody>
          <a:bodyPr/>
          <a:lstStyle/>
          <a:p>
            <a:pPr eaLnBrk="1" hangingPunct="1"/>
            <a:r>
              <a:rPr lang="en-US"/>
              <a:t>Decide Fast:</a:t>
            </a:r>
            <a:br>
              <a:rPr lang="en-US"/>
            </a:br>
            <a:r>
              <a:rPr lang="en-US"/>
              <a:t>How Many?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200"/>
              <a:t>Announcements</a:t>
            </a:r>
          </a:p>
        </p:txBody>
      </p:sp>
      <p:sp>
        <p:nvSpPr>
          <p:cNvPr id="17411" name="Rectangle 3"/>
          <p:cNvSpPr>
            <a:spLocks noGrp="1" noChangeArrowheads="1"/>
          </p:cNvSpPr>
          <p:nvPr>
            <p:ph type="body" idx="1"/>
          </p:nvPr>
        </p:nvSpPr>
        <p:spPr>
          <a:xfrm>
            <a:off x="533400" y="1600200"/>
            <a:ext cx="7772400" cy="4800600"/>
          </a:xfrm>
        </p:spPr>
        <p:txBody>
          <a:bodyPr/>
          <a:lstStyle/>
          <a:p>
            <a:pPr eaLnBrk="1" hangingPunct="1">
              <a:buFontTx/>
              <a:buNone/>
            </a:pPr>
            <a:r>
              <a:rPr lang="en-US" sz="2400" dirty="0" smtClean="0"/>
              <a:t>HW 2 returned today</a:t>
            </a:r>
          </a:p>
          <a:p>
            <a:pPr eaLnBrk="1" hangingPunct="1">
              <a:buFontTx/>
              <a:buNone/>
            </a:pPr>
            <a:endParaRPr lang="en-US" sz="2400" dirty="0"/>
          </a:p>
          <a:p>
            <a:pPr eaLnBrk="1" hangingPunct="1">
              <a:buFontTx/>
              <a:buNone/>
            </a:pPr>
            <a:r>
              <a:rPr lang="en-US" sz="2400" dirty="0"/>
              <a:t>Review questions available for language and cognition</a:t>
            </a:r>
            <a:endParaRPr lang="en-US" sz="2400" dirty="0" smtClean="0"/>
          </a:p>
          <a:p>
            <a:pPr eaLnBrk="1" hangingPunct="1">
              <a:buFontTx/>
              <a:buNone/>
            </a:pPr>
            <a:endParaRPr lang="en-US" sz="2400" dirty="0" smtClean="0"/>
          </a:p>
          <a:p>
            <a:pPr eaLnBrk="1" hangingPunct="1">
              <a:buFontTx/>
              <a:buNone/>
            </a:pPr>
            <a:r>
              <a:rPr lang="en-US" sz="2400" dirty="0" smtClean="0"/>
              <a:t>No class this Thursday (3/3/11)!</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Oval 2" descr="Purple mesh"/>
          <p:cNvSpPr>
            <a:spLocks noChangeArrowheads="1"/>
          </p:cNvSpPr>
          <p:nvPr/>
        </p:nvSpPr>
        <p:spPr bwMode="auto">
          <a:xfrm>
            <a:off x="43053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1203" name="Oval 3" descr="Purple mesh"/>
          <p:cNvSpPr>
            <a:spLocks noChangeArrowheads="1"/>
          </p:cNvSpPr>
          <p:nvPr/>
        </p:nvSpPr>
        <p:spPr bwMode="auto">
          <a:xfrm>
            <a:off x="3467100" y="3543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1204" name="Oval 4" descr="Purple mesh"/>
          <p:cNvSpPr>
            <a:spLocks noChangeArrowheads="1"/>
          </p:cNvSpPr>
          <p:nvPr/>
        </p:nvSpPr>
        <p:spPr bwMode="auto">
          <a:xfrm>
            <a:off x="47625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Oval 2" descr="Purple mesh"/>
          <p:cNvSpPr>
            <a:spLocks noChangeArrowheads="1"/>
          </p:cNvSpPr>
          <p:nvPr/>
        </p:nvSpPr>
        <p:spPr bwMode="auto">
          <a:xfrm>
            <a:off x="47625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Oval 2" descr="Purple mesh"/>
          <p:cNvSpPr>
            <a:spLocks noChangeArrowheads="1"/>
          </p:cNvSpPr>
          <p:nvPr/>
        </p:nvSpPr>
        <p:spPr bwMode="auto">
          <a:xfrm>
            <a:off x="3505200" y="26289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5299" name="Oval 3" descr="Purple mesh"/>
          <p:cNvSpPr>
            <a:spLocks noChangeArrowheads="1"/>
          </p:cNvSpPr>
          <p:nvPr/>
        </p:nvSpPr>
        <p:spPr bwMode="auto">
          <a:xfrm>
            <a:off x="46101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5300" name="Oval 4" descr="Purple mesh"/>
          <p:cNvSpPr>
            <a:spLocks noChangeArrowheads="1"/>
          </p:cNvSpPr>
          <p:nvPr/>
        </p:nvSpPr>
        <p:spPr bwMode="auto">
          <a:xfrm>
            <a:off x="4076700" y="3581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5301" name="Oval 5" descr="Purple mesh"/>
          <p:cNvSpPr>
            <a:spLocks noChangeArrowheads="1"/>
          </p:cNvSpPr>
          <p:nvPr/>
        </p:nvSpPr>
        <p:spPr bwMode="auto">
          <a:xfrm>
            <a:off x="4991100" y="3733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Oval 1026" descr="Purple mesh"/>
          <p:cNvSpPr>
            <a:spLocks noChangeArrowheads="1"/>
          </p:cNvSpPr>
          <p:nvPr/>
        </p:nvSpPr>
        <p:spPr bwMode="auto">
          <a:xfrm>
            <a:off x="4038600" y="2895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7347" name="Oval 1027" descr="Purple mesh"/>
          <p:cNvSpPr>
            <a:spLocks noChangeArrowheads="1"/>
          </p:cNvSpPr>
          <p:nvPr/>
        </p:nvSpPr>
        <p:spPr bwMode="auto">
          <a:xfrm>
            <a:off x="3467100" y="3543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7348" name="Oval 1028" descr="Purple mesh"/>
          <p:cNvSpPr>
            <a:spLocks noChangeArrowheads="1"/>
          </p:cNvSpPr>
          <p:nvPr/>
        </p:nvSpPr>
        <p:spPr bwMode="auto">
          <a:xfrm>
            <a:off x="5105400" y="2514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7349" name="Oval 1029" descr="Purple mesh"/>
          <p:cNvSpPr>
            <a:spLocks noChangeArrowheads="1"/>
          </p:cNvSpPr>
          <p:nvPr/>
        </p:nvSpPr>
        <p:spPr bwMode="auto">
          <a:xfrm>
            <a:off x="4572000" y="3733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7350" name="Oval 1030" descr="Purple mesh"/>
          <p:cNvSpPr>
            <a:spLocks noChangeArrowheads="1"/>
          </p:cNvSpPr>
          <p:nvPr/>
        </p:nvSpPr>
        <p:spPr bwMode="auto">
          <a:xfrm>
            <a:off x="5257800" y="3162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7351" name="Oval 1031" descr="Purple mesh"/>
          <p:cNvSpPr>
            <a:spLocks noChangeArrowheads="1"/>
          </p:cNvSpPr>
          <p:nvPr/>
        </p:nvSpPr>
        <p:spPr bwMode="auto">
          <a:xfrm>
            <a:off x="4038600" y="4495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7352" name="Oval 1032" descr="Purple mesh"/>
          <p:cNvSpPr>
            <a:spLocks noChangeArrowheads="1"/>
          </p:cNvSpPr>
          <p:nvPr/>
        </p:nvSpPr>
        <p:spPr bwMode="auto">
          <a:xfrm>
            <a:off x="4953000" y="464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Oval 2" descr="Purple mesh"/>
          <p:cNvSpPr>
            <a:spLocks noChangeArrowheads="1"/>
          </p:cNvSpPr>
          <p:nvPr/>
        </p:nvSpPr>
        <p:spPr bwMode="auto">
          <a:xfrm>
            <a:off x="4572000" y="2895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9395" name="Oval 3" descr="Purple mesh"/>
          <p:cNvSpPr>
            <a:spLocks noChangeArrowheads="1"/>
          </p:cNvSpPr>
          <p:nvPr/>
        </p:nvSpPr>
        <p:spPr bwMode="auto">
          <a:xfrm>
            <a:off x="5257800" y="2895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9396" name="Oval 4" descr="Purple mesh"/>
          <p:cNvSpPr>
            <a:spLocks noChangeArrowheads="1"/>
          </p:cNvSpPr>
          <p:nvPr/>
        </p:nvSpPr>
        <p:spPr bwMode="auto">
          <a:xfrm>
            <a:off x="3886200" y="2895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9397" name="Oval 5" descr="Purple mesh"/>
          <p:cNvSpPr>
            <a:spLocks noChangeArrowheads="1"/>
          </p:cNvSpPr>
          <p:nvPr/>
        </p:nvSpPr>
        <p:spPr bwMode="auto">
          <a:xfrm>
            <a:off x="4572000" y="3581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9398" name="Oval 6" descr="Purple mesh"/>
          <p:cNvSpPr>
            <a:spLocks noChangeArrowheads="1"/>
          </p:cNvSpPr>
          <p:nvPr/>
        </p:nvSpPr>
        <p:spPr bwMode="auto">
          <a:xfrm>
            <a:off x="5257800" y="3581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9399" name="Oval 7" descr="Purple mesh"/>
          <p:cNvSpPr>
            <a:spLocks noChangeArrowheads="1"/>
          </p:cNvSpPr>
          <p:nvPr/>
        </p:nvSpPr>
        <p:spPr bwMode="auto">
          <a:xfrm>
            <a:off x="3886200" y="3581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9400" name="Oval 8" descr="Purple mesh"/>
          <p:cNvSpPr>
            <a:spLocks noChangeArrowheads="1"/>
          </p:cNvSpPr>
          <p:nvPr/>
        </p:nvSpPr>
        <p:spPr bwMode="auto">
          <a:xfrm>
            <a:off x="4572000" y="4267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9401" name="Oval 9" descr="Purple mesh"/>
          <p:cNvSpPr>
            <a:spLocks noChangeArrowheads="1"/>
          </p:cNvSpPr>
          <p:nvPr/>
        </p:nvSpPr>
        <p:spPr bwMode="auto">
          <a:xfrm>
            <a:off x="5257800" y="4267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59402" name="Oval 10" descr="Purple mesh"/>
          <p:cNvSpPr>
            <a:spLocks noChangeArrowheads="1"/>
          </p:cNvSpPr>
          <p:nvPr/>
        </p:nvSpPr>
        <p:spPr bwMode="auto">
          <a:xfrm>
            <a:off x="3886200" y="4267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1219200" y="2133600"/>
            <a:ext cx="6781800" cy="1143000"/>
          </a:xfrm>
          <a:noFill/>
        </p:spPr>
        <p:txBody>
          <a:bodyPr/>
          <a:lstStyle/>
          <a:p>
            <a:pPr eaLnBrk="1" hangingPunct="1"/>
            <a:r>
              <a:rPr lang="en-US"/>
              <a:t>Decide Fast:</a:t>
            </a:r>
            <a:br>
              <a:rPr lang="en-US"/>
            </a:br>
            <a:r>
              <a:rPr lang="en-US"/>
              <a:t>Which side has more?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Line 4"/>
          <p:cNvSpPr>
            <a:spLocks noChangeShapeType="1"/>
          </p:cNvSpPr>
          <p:nvPr/>
        </p:nvSpPr>
        <p:spPr bwMode="auto">
          <a:xfrm>
            <a:off x="4267200" y="533400"/>
            <a:ext cx="0" cy="5943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63491" name="Oval 5" descr="Purple mesh"/>
          <p:cNvSpPr>
            <a:spLocks noChangeArrowheads="1"/>
          </p:cNvSpPr>
          <p:nvPr/>
        </p:nvSpPr>
        <p:spPr bwMode="auto">
          <a:xfrm>
            <a:off x="990600" y="1371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492" name="Oval 6" descr="Purple mesh"/>
          <p:cNvSpPr>
            <a:spLocks noChangeArrowheads="1"/>
          </p:cNvSpPr>
          <p:nvPr/>
        </p:nvSpPr>
        <p:spPr bwMode="auto">
          <a:xfrm>
            <a:off x="419100" y="2019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493" name="Oval 7" descr="Purple mesh"/>
          <p:cNvSpPr>
            <a:spLocks noChangeArrowheads="1"/>
          </p:cNvSpPr>
          <p:nvPr/>
        </p:nvSpPr>
        <p:spPr bwMode="auto">
          <a:xfrm>
            <a:off x="2057400" y="990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494" name="Oval 8" descr="Purple mesh"/>
          <p:cNvSpPr>
            <a:spLocks noChangeArrowheads="1"/>
          </p:cNvSpPr>
          <p:nvPr/>
        </p:nvSpPr>
        <p:spPr bwMode="auto">
          <a:xfrm>
            <a:off x="1524000" y="2209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495" name="Oval 9" descr="Purple mesh"/>
          <p:cNvSpPr>
            <a:spLocks noChangeArrowheads="1"/>
          </p:cNvSpPr>
          <p:nvPr/>
        </p:nvSpPr>
        <p:spPr bwMode="auto">
          <a:xfrm>
            <a:off x="2209800" y="1638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496" name="Oval 10" descr="Purple mesh"/>
          <p:cNvSpPr>
            <a:spLocks noChangeArrowheads="1"/>
          </p:cNvSpPr>
          <p:nvPr/>
        </p:nvSpPr>
        <p:spPr bwMode="auto">
          <a:xfrm>
            <a:off x="990600" y="2971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497" name="Oval 11" descr="Purple mesh"/>
          <p:cNvSpPr>
            <a:spLocks noChangeArrowheads="1"/>
          </p:cNvSpPr>
          <p:nvPr/>
        </p:nvSpPr>
        <p:spPr bwMode="auto">
          <a:xfrm>
            <a:off x="1905000" y="3124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498" name="Oval 12" descr="Purple mesh"/>
          <p:cNvSpPr>
            <a:spLocks noChangeArrowheads="1"/>
          </p:cNvSpPr>
          <p:nvPr/>
        </p:nvSpPr>
        <p:spPr bwMode="auto">
          <a:xfrm>
            <a:off x="1485900" y="40005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499" name="Oval 13" descr="Purple mesh"/>
          <p:cNvSpPr>
            <a:spLocks noChangeArrowheads="1"/>
          </p:cNvSpPr>
          <p:nvPr/>
        </p:nvSpPr>
        <p:spPr bwMode="auto">
          <a:xfrm>
            <a:off x="914400" y="464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00" name="Oval 14" descr="Purple mesh"/>
          <p:cNvSpPr>
            <a:spLocks noChangeArrowheads="1"/>
          </p:cNvSpPr>
          <p:nvPr/>
        </p:nvSpPr>
        <p:spPr bwMode="auto">
          <a:xfrm>
            <a:off x="25908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01" name="Oval 15" descr="Purple mesh"/>
          <p:cNvSpPr>
            <a:spLocks noChangeArrowheads="1"/>
          </p:cNvSpPr>
          <p:nvPr/>
        </p:nvSpPr>
        <p:spPr bwMode="auto">
          <a:xfrm>
            <a:off x="2019300" y="48387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02" name="Oval 16" descr="Purple mesh"/>
          <p:cNvSpPr>
            <a:spLocks noChangeArrowheads="1"/>
          </p:cNvSpPr>
          <p:nvPr/>
        </p:nvSpPr>
        <p:spPr bwMode="auto">
          <a:xfrm>
            <a:off x="25146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03" name="Oval 17" descr="Purple mesh"/>
          <p:cNvSpPr>
            <a:spLocks noChangeArrowheads="1"/>
          </p:cNvSpPr>
          <p:nvPr/>
        </p:nvSpPr>
        <p:spPr bwMode="auto">
          <a:xfrm>
            <a:off x="1485900" y="56007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04" name="Oval 18" descr="Purple mesh"/>
          <p:cNvSpPr>
            <a:spLocks noChangeArrowheads="1"/>
          </p:cNvSpPr>
          <p:nvPr/>
        </p:nvSpPr>
        <p:spPr bwMode="auto">
          <a:xfrm>
            <a:off x="2400300" y="57531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05" name="Oval 20" descr="Purple mesh"/>
          <p:cNvSpPr>
            <a:spLocks noChangeArrowheads="1"/>
          </p:cNvSpPr>
          <p:nvPr/>
        </p:nvSpPr>
        <p:spPr bwMode="auto">
          <a:xfrm>
            <a:off x="53340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06" name="Oval 21" descr="Purple mesh"/>
          <p:cNvSpPr>
            <a:spLocks noChangeArrowheads="1"/>
          </p:cNvSpPr>
          <p:nvPr/>
        </p:nvSpPr>
        <p:spPr bwMode="auto">
          <a:xfrm>
            <a:off x="6400800" y="2438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07" name="Oval 24" descr="Purple mesh"/>
          <p:cNvSpPr>
            <a:spLocks noChangeArrowheads="1"/>
          </p:cNvSpPr>
          <p:nvPr/>
        </p:nvSpPr>
        <p:spPr bwMode="auto">
          <a:xfrm>
            <a:off x="5181600" y="3733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08" name="Oval 29" descr="Purple mesh"/>
          <p:cNvSpPr>
            <a:spLocks noChangeArrowheads="1"/>
          </p:cNvSpPr>
          <p:nvPr/>
        </p:nvSpPr>
        <p:spPr bwMode="auto">
          <a:xfrm>
            <a:off x="6705600" y="4419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09" name="Oval 30" descr="Purple mesh"/>
          <p:cNvSpPr>
            <a:spLocks noChangeArrowheads="1"/>
          </p:cNvSpPr>
          <p:nvPr/>
        </p:nvSpPr>
        <p:spPr bwMode="auto">
          <a:xfrm>
            <a:off x="7391400" y="38481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10" name="Oval 31" descr="Purple mesh"/>
          <p:cNvSpPr>
            <a:spLocks noChangeArrowheads="1"/>
          </p:cNvSpPr>
          <p:nvPr/>
        </p:nvSpPr>
        <p:spPr bwMode="auto">
          <a:xfrm>
            <a:off x="6172200" y="5181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11" name="Oval 32" descr="Purple mesh"/>
          <p:cNvSpPr>
            <a:spLocks noChangeArrowheads="1"/>
          </p:cNvSpPr>
          <p:nvPr/>
        </p:nvSpPr>
        <p:spPr bwMode="auto">
          <a:xfrm>
            <a:off x="7086600" y="5334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12" name="Oval 33" descr="Purple mesh"/>
          <p:cNvSpPr>
            <a:spLocks noChangeArrowheads="1"/>
          </p:cNvSpPr>
          <p:nvPr/>
        </p:nvSpPr>
        <p:spPr bwMode="auto">
          <a:xfrm>
            <a:off x="2971800" y="914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13" name="Oval 34" descr="Purple mesh"/>
          <p:cNvSpPr>
            <a:spLocks noChangeArrowheads="1"/>
          </p:cNvSpPr>
          <p:nvPr/>
        </p:nvSpPr>
        <p:spPr bwMode="auto">
          <a:xfrm>
            <a:off x="3200400" y="1981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14" name="Oval 35" descr="Purple mesh"/>
          <p:cNvSpPr>
            <a:spLocks noChangeArrowheads="1"/>
          </p:cNvSpPr>
          <p:nvPr/>
        </p:nvSpPr>
        <p:spPr bwMode="auto">
          <a:xfrm>
            <a:off x="3352800" y="3505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15" name="Oval 36" descr="Purple mesh"/>
          <p:cNvSpPr>
            <a:spLocks noChangeArrowheads="1"/>
          </p:cNvSpPr>
          <p:nvPr/>
        </p:nvSpPr>
        <p:spPr bwMode="auto">
          <a:xfrm>
            <a:off x="3048000" y="4724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16" name="Oval 37" descr="Purple mesh"/>
          <p:cNvSpPr>
            <a:spLocks noChangeArrowheads="1"/>
          </p:cNvSpPr>
          <p:nvPr/>
        </p:nvSpPr>
        <p:spPr bwMode="auto">
          <a:xfrm>
            <a:off x="685800" y="609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17" name="Oval 38" descr="Purple mesh"/>
          <p:cNvSpPr>
            <a:spLocks noChangeArrowheads="1"/>
          </p:cNvSpPr>
          <p:nvPr/>
        </p:nvSpPr>
        <p:spPr bwMode="auto">
          <a:xfrm>
            <a:off x="609600" y="3581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18" name="Oval 39" descr="Purple mesh"/>
          <p:cNvSpPr>
            <a:spLocks noChangeArrowheads="1"/>
          </p:cNvSpPr>
          <p:nvPr/>
        </p:nvSpPr>
        <p:spPr bwMode="auto">
          <a:xfrm>
            <a:off x="6019800" y="3276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19" name="Oval 40" descr="Purple mesh"/>
          <p:cNvSpPr>
            <a:spLocks noChangeArrowheads="1"/>
          </p:cNvSpPr>
          <p:nvPr/>
        </p:nvSpPr>
        <p:spPr bwMode="auto">
          <a:xfrm>
            <a:off x="6019800" y="4038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3520" name="Oval 41" descr="Purple mesh"/>
          <p:cNvSpPr>
            <a:spLocks noChangeArrowheads="1"/>
          </p:cNvSpPr>
          <p:nvPr/>
        </p:nvSpPr>
        <p:spPr bwMode="auto">
          <a:xfrm>
            <a:off x="7391400" y="2743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Line 4"/>
          <p:cNvSpPr>
            <a:spLocks noChangeShapeType="1"/>
          </p:cNvSpPr>
          <p:nvPr/>
        </p:nvSpPr>
        <p:spPr bwMode="auto">
          <a:xfrm>
            <a:off x="4267200" y="533400"/>
            <a:ext cx="0" cy="5943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65539" name="Oval 5" descr="Purple mesh"/>
          <p:cNvSpPr>
            <a:spLocks noChangeArrowheads="1"/>
          </p:cNvSpPr>
          <p:nvPr/>
        </p:nvSpPr>
        <p:spPr bwMode="auto">
          <a:xfrm>
            <a:off x="54864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40" name="Oval 6" descr="Purple mesh"/>
          <p:cNvSpPr>
            <a:spLocks noChangeArrowheads="1"/>
          </p:cNvSpPr>
          <p:nvPr/>
        </p:nvSpPr>
        <p:spPr bwMode="auto">
          <a:xfrm>
            <a:off x="4724400" y="4038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41" name="Oval 7" descr="Purple mesh"/>
          <p:cNvSpPr>
            <a:spLocks noChangeArrowheads="1"/>
          </p:cNvSpPr>
          <p:nvPr/>
        </p:nvSpPr>
        <p:spPr bwMode="auto">
          <a:xfrm>
            <a:off x="6553200" y="83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42" name="Oval 8" descr="Purple mesh"/>
          <p:cNvSpPr>
            <a:spLocks noChangeArrowheads="1"/>
          </p:cNvSpPr>
          <p:nvPr/>
        </p:nvSpPr>
        <p:spPr bwMode="auto">
          <a:xfrm>
            <a:off x="62484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43" name="Oval 9" descr="Purple mesh"/>
          <p:cNvSpPr>
            <a:spLocks noChangeArrowheads="1"/>
          </p:cNvSpPr>
          <p:nvPr/>
        </p:nvSpPr>
        <p:spPr bwMode="auto">
          <a:xfrm>
            <a:off x="80010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44" name="Oval 10" descr="Purple mesh"/>
          <p:cNvSpPr>
            <a:spLocks noChangeArrowheads="1"/>
          </p:cNvSpPr>
          <p:nvPr/>
        </p:nvSpPr>
        <p:spPr bwMode="auto">
          <a:xfrm>
            <a:off x="54864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45" name="Oval 11" descr="Purple mesh"/>
          <p:cNvSpPr>
            <a:spLocks noChangeArrowheads="1"/>
          </p:cNvSpPr>
          <p:nvPr/>
        </p:nvSpPr>
        <p:spPr bwMode="auto">
          <a:xfrm>
            <a:off x="6858000" y="2362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46" name="Oval 12" descr="Purple mesh"/>
          <p:cNvSpPr>
            <a:spLocks noChangeArrowheads="1"/>
          </p:cNvSpPr>
          <p:nvPr/>
        </p:nvSpPr>
        <p:spPr bwMode="auto">
          <a:xfrm>
            <a:off x="5981700" y="38481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47" name="Oval 13" descr="Purple mesh"/>
          <p:cNvSpPr>
            <a:spLocks noChangeArrowheads="1"/>
          </p:cNvSpPr>
          <p:nvPr/>
        </p:nvSpPr>
        <p:spPr bwMode="auto">
          <a:xfrm>
            <a:off x="5410200" y="4495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48" name="Oval 14" descr="Purple mesh"/>
          <p:cNvSpPr>
            <a:spLocks noChangeArrowheads="1"/>
          </p:cNvSpPr>
          <p:nvPr/>
        </p:nvSpPr>
        <p:spPr bwMode="auto">
          <a:xfrm>
            <a:off x="8305800" y="4114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49" name="Oval 15" descr="Purple mesh"/>
          <p:cNvSpPr>
            <a:spLocks noChangeArrowheads="1"/>
          </p:cNvSpPr>
          <p:nvPr/>
        </p:nvSpPr>
        <p:spPr bwMode="auto">
          <a:xfrm>
            <a:off x="6515100" y="4686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50" name="Oval 16" descr="Purple mesh"/>
          <p:cNvSpPr>
            <a:spLocks noChangeArrowheads="1"/>
          </p:cNvSpPr>
          <p:nvPr/>
        </p:nvSpPr>
        <p:spPr bwMode="auto">
          <a:xfrm>
            <a:off x="7010400" y="3657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51" name="Oval 17" descr="Purple mesh"/>
          <p:cNvSpPr>
            <a:spLocks noChangeArrowheads="1"/>
          </p:cNvSpPr>
          <p:nvPr/>
        </p:nvSpPr>
        <p:spPr bwMode="auto">
          <a:xfrm>
            <a:off x="5981700" y="54483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52" name="Oval 18" descr="Purple mesh"/>
          <p:cNvSpPr>
            <a:spLocks noChangeArrowheads="1"/>
          </p:cNvSpPr>
          <p:nvPr/>
        </p:nvSpPr>
        <p:spPr bwMode="auto">
          <a:xfrm>
            <a:off x="6896100" y="56007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53" name="Oval 26" descr="Purple mesh"/>
          <p:cNvSpPr>
            <a:spLocks noChangeArrowheads="1"/>
          </p:cNvSpPr>
          <p:nvPr/>
        </p:nvSpPr>
        <p:spPr bwMode="auto">
          <a:xfrm>
            <a:off x="7467600" y="76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54" name="Oval 27" descr="Purple mesh"/>
          <p:cNvSpPr>
            <a:spLocks noChangeArrowheads="1"/>
          </p:cNvSpPr>
          <p:nvPr/>
        </p:nvSpPr>
        <p:spPr bwMode="auto">
          <a:xfrm>
            <a:off x="7696200" y="1828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55" name="Oval 28" descr="Purple mesh"/>
          <p:cNvSpPr>
            <a:spLocks noChangeArrowheads="1"/>
          </p:cNvSpPr>
          <p:nvPr/>
        </p:nvSpPr>
        <p:spPr bwMode="auto">
          <a:xfrm>
            <a:off x="7848600" y="3352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56" name="Oval 29" descr="Purple mesh"/>
          <p:cNvSpPr>
            <a:spLocks noChangeArrowheads="1"/>
          </p:cNvSpPr>
          <p:nvPr/>
        </p:nvSpPr>
        <p:spPr bwMode="auto">
          <a:xfrm>
            <a:off x="7543800" y="457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57" name="Oval 30" descr="Purple mesh"/>
          <p:cNvSpPr>
            <a:spLocks noChangeArrowheads="1"/>
          </p:cNvSpPr>
          <p:nvPr/>
        </p:nvSpPr>
        <p:spPr bwMode="auto">
          <a:xfrm>
            <a:off x="5181600" y="2133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58" name="Oval 31" descr="Purple mesh"/>
          <p:cNvSpPr>
            <a:spLocks noChangeArrowheads="1"/>
          </p:cNvSpPr>
          <p:nvPr/>
        </p:nvSpPr>
        <p:spPr bwMode="auto">
          <a:xfrm>
            <a:off x="5105400" y="3429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59" name="Oval 35" descr="Purple mesh"/>
          <p:cNvSpPr>
            <a:spLocks noChangeArrowheads="1"/>
          </p:cNvSpPr>
          <p:nvPr/>
        </p:nvSpPr>
        <p:spPr bwMode="auto">
          <a:xfrm>
            <a:off x="7620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60" name="Oval 36" descr="Purple mesh"/>
          <p:cNvSpPr>
            <a:spLocks noChangeArrowheads="1"/>
          </p:cNvSpPr>
          <p:nvPr/>
        </p:nvSpPr>
        <p:spPr bwMode="auto">
          <a:xfrm>
            <a:off x="1828800" y="83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61" name="Oval 37" descr="Purple mesh"/>
          <p:cNvSpPr>
            <a:spLocks noChangeArrowheads="1"/>
          </p:cNvSpPr>
          <p:nvPr/>
        </p:nvSpPr>
        <p:spPr bwMode="auto">
          <a:xfrm>
            <a:off x="15240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62" name="Oval 38" descr="Purple mesh"/>
          <p:cNvSpPr>
            <a:spLocks noChangeArrowheads="1"/>
          </p:cNvSpPr>
          <p:nvPr/>
        </p:nvSpPr>
        <p:spPr bwMode="auto">
          <a:xfrm>
            <a:off x="32766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63" name="Oval 39" descr="Purple mesh"/>
          <p:cNvSpPr>
            <a:spLocks noChangeArrowheads="1"/>
          </p:cNvSpPr>
          <p:nvPr/>
        </p:nvSpPr>
        <p:spPr bwMode="auto">
          <a:xfrm>
            <a:off x="7620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64" name="Oval 40" descr="Purple mesh"/>
          <p:cNvSpPr>
            <a:spLocks noChangeArrowheads="1"/>
          </p:cNvSpPr>
          <p:nvPr/>
        </p:nvSpPr>
        <p:spPr bwMode="auto">
          <a:xfrm>
            <a:off x="2133600" y="2362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65" name="Oval 41" descr="Purple mesh"/>
          <p:cNvSpPr>
            <a:spLocks noChangeArrowheads="1"/>
          </p:cNvSpPr>
          <p:nvPr/>
        </p:nvSpPr>
        <p:spPr bwMode="auto">
          <a:xfrm>
            <a:off x="2743200" y="76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66" name="Oval 42" descr="Purple mesh"/>
          <p:cNvSpPr>
            <a:spLocks noChangeArrowheads="1"/>
          </p:cNvSpPr>
          <p:nvPr/>
        </p:nvSpPr>
        <p:spPr bwMode="auto">
          <a:xfrm>
            <a:off x="2971800" y="1828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67" name="Oval 43" descr="Purple mesh"/>
          <p:cNvSpPr>
            <a:spLocks noChangeArrowheads="1"/>
          </p:cNvSpPr>
          <p:nvPr/>
        </p:nvSpPr>
        <p:spPr bwMode="auto">
          <a:xfrm>
            <a:off x="3124200" y="3352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68" name="Oval 44" descr="Purple mesh"/>
          <p:cNvSpPr>
            <a:spLocks noChangeArrowheads="1"/>
          </p:cNvSpPr>
          <p:nvPr/>
        </p:nvSpPr>
        <p:spPr bwMode="auto">
          <a:xfrm>
            <a:off x="457200" y="2133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69" name="Oval 45" descr="Purple mesh"/>
          <p:cNvSpPr>
            <a:spLocks noChangeArrowheads="1"/>
          </p:cNvSpPr>
          <p:nvPr/>
        </p:nvSpPr>
        <p:spPr bwMode="auto">
          <a:xfrm>
            <a:off x="381000" y="3429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70" name="Oval 46" descr="Purple mesh"/>
          <p:cNvSpPr>
            <a:spLocks noChangeArrowheads="1"/>
          </p:cNvSpPr>
          <p:nvPr/>
        </p:nvSpPr>
        <p:spPr bwMode="auto">
          <a:xfrm>
            <a:off x="2286000" y="3657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71" name="Oval 47" descr="Purple mesh"/>
          <p:cNvSpPr>
            <a:spLocks noChangeArrowheads="1"/>
          </p:cNvSpPr>
          <p:nvPr/>
        </p:nvSpPr>
        <p:spPr bwMode="auto">
          <a:xfrm>
            <a:off x="1524000" y="3733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72" name="Oval 48" descr="Purple mesh"/>
          <p:cNvSpPr>
            <a:spLocks noChangeArrowheads="1"/>
          </p:cNvSpPr>
          <p:nvPr/>
        </p:nvSpPr>
        <p:spPr bwMode="auto">
          <a:xfrm>
            <a:off x="685800" y="4343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5573" name="Oval 49" descr="Purple mesh"/>
          <p:cNvSpPr>
            <a:spLocks noChangeArrowheads="1"/>
          </p:cNvSpPr>
          <p:nvPr/>
        </p:nvSpPr>
        <p:spPr bwMode="auto">
          <a:xfrm>
            <a:off x="1981200" y="457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Line 4"/>
          <p:cNvSpPr>
            <a:spLocks noChangeShapeType="1"/>
          </p:cNvSpPr>
          <p:nvPr/>
        </p:nvSpPr>
        <p:spPr bwMode="auto">
          <a:xfrm>
            <a:off x="4267200" y="533400"/>
            <a:ext cx="0" cy="5943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67587" name="Oval 5" descr="Purple mesh"/>
          <p:cNvSpPr>
            <a:spLocks noChangeArrowheads="1"/>
          </p:cNvSpPr>
          <p:nvPr/>
        </p:nvSpPr>
        <p:spPr bwMode="auto">
          <a:xfrm>
            <a:off x="54864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88" name="Oval 6" descr="Purple mesh"/>
          <p:cNvSpPr>
            <a:spLocks noChangeArrowheads="1"/>
          </p:cNvSpPr>
          <p:nvPr/>
        </p:nvSpPr>
        <p:spPr bwMode="auto">
          <a:xfrm>
            <a:off x="6096000" y="5562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89" name="Oval 7" descr="Purple mesh"/>
          <p:cNvSpPr>
            <a:spLocks noChangeArrowheads="1"/>
          </p:cNvSpPr>
          <p:nvPr/>
        </p:nvSpPr>
        <p:spPr bwMode="auto">
          <a:xfrm>
            <a:off x="6553200" y="83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90" name="Oval 8" descr="Purple mesh"/>
          <p:cNvSpPr>
            <a:spLocks noChangeArrowheads="1"/>
          </p:cNvSpPr>
          <p:nvPr/>
        </p:nvSpPr>
        <p:spPr bwMode="auto">
          <a:xfrm>
            <a:off x="62484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91" name="Oval 9" descr="Purple mesh"/>
          <p:cNvSpPr>
            <a:spLocks noChangeArrowheads="1"/>
          </p:cNvSpPr>
          <p:nvPr/>
        </p:nvSpPr>
        <p:spPr bwMode="auto">
          <a:xfrm>
            <a:off x="80010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92" name="Oval 10" descr="Purple mesh"/>
          <p:cNvSpPr>
            <a:spLocks noChangeArrowheads="1"/>
          </p:cNvSpPr>
          <p:nvPr/>
        </p:nvSpPr>
        <p:spPr bwMode="auto">
          <a:xfrm>
            <a:off x="54864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93" name="Oval 11" descr="Purple mesh"/>
          <p:cNvSpPr>
            <a:spLocks noChangeArrowheads="1"/>
          </p:cNvSpPr>
          <p:nvPr/>
        </p:nvSpPr>
        <p:spPr bwMode="auto">
          <a:xfrm>
            <a:off x="6858000" y="2362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94" name="Oval 12" descr="Purple mesh"/>
          <p:cNvSpPr>
            <a:spLocks noChangeArrowheads="1"/>
          </p:cNvSpPr>
          <p:nvPr/>
        </p:nvSpPr>
        <p:spPr bwMode="auto">
          <a:xfrm>
            <a:off x="5981700" y="38481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95" name="Oval 13" descr="Purple mesh"/>
          <p:cNvSpPr>
            <a:spLocks noChangeArrowheads="1"/>
          </p:cNvSpPr>
          <p:nvPr/>
        </p:nvSpPr>
        <p:spPr bwMode="auto">
          <a:xfrm>
            <a:off x="5486400" y="4876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96" name="Oval 14" descr="Purple mesh"/>
          <p:cNvSpPr>
            <a:spLocks noChangeArrowheads="1"/>
          </p:cNvSpPr>
          <p:nvPr/>
        </p:nvSpPr>
        <p:spPr bwMode="auto">
          <a:xfrm>
            <a:off x="8305800" y="4114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97" name="Oval 15" descr="Purple mesh"/>
          <p:cNvSpPr>
            <a:spLocks noChangeArrowheads="1"/>
          </p:cNvSpPr>
          <p:nvPr/>
        </p:nvSpPr>
        <p:spPr bwMode="auto">
          <a:xfrm>
            <a:off x="6553200" y="4724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98" name="Oval 16" descr="Purple mesh"/>
          <p:cNvSpPr>
            <a:spLocks noChangeArrowheads="1"/>
          </p:cNvSpPr>
          <p:nvPr/>
        </p:nvSpPr>
        <p:spPr bwMode="auto">
          <a:xfrm>
            <a:off x="7010400" y="3657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599" name="Oval 17" descr="Purple mesh"/>
          <p:cNvSpPr>
            <a:spLocks noChangeArrowheads="1"/>
          </p:cNvSpPr>
          <p:nvPr/>
        </p:nvSpPr>
        <p:spPr bwMode="auto">
          <a:xfrm>
            <a:off x="2895600" y="4267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00" name="Oval 18" descr="Purple mesh"/>
          <p:cNvSpPr>
            <a:spLocks noChangeArrowheads="1"/>
          </p:cNvSpPr>
          <p:nvPr/>
        </p:nvSpPr>
        <p:spPr bwMode="auto">
          <a:xfrm>
            <a:off x="1295400" y="502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01" name="Oval 20" descr="Purple mesh"/>
          <p:cNvSpPr>
            <a:spLocks noChangeArrowheads="1"/>
          </p:cNvSpPr>
          <p:nvPr/>
        </p:nvSpPr>
        <p:spPr bwMode="auto">
          <a:xfrm>
            <a:off x="7696200" y="1828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02" name="Oval 21" descr="Purple mesh"/>
          <p:cNvSpPr>
            <a:spLocks noChangeArrowheads="1"/>
          </p:cNvSpPr>
          <p:nvPr/>
        </p:nvSpPr>
        <p:spPr bwMode="auto">
          <a:xfrm>
            <a:off x="7848600" y="3352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03" name="Oval 22" descr="Purple mesh"/>
          <p:cNvSpPr>
            <a:spLocks noChangeArrowheads="1"/>
          </p:cNvSpPr>
          <p:nvPr/>
        </p:nvSpPr>
        <p:spPr bwMode="auto">
          <a:xfrm>
            <a:off x="7543800" y="457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04" name="Oval 23" descr="Purple mesh"/>
          <p:cNvSpPr>
            <a:spLocks noChangeArrowheads="1"/>
          </p:cNvSpPr>
          <p:nvPr/>
        </p:nvSpPr>
        <p:spPr bwMode="auto">
          <a:xfrm>
            <a:off x="5181600" y="2133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05" name="Oval 24" descr="Purple mesh"/>
          <p:cNvSpPr>
            <a:spLocks noChangeArrowheads="1"/>
          </p:cNvSpPr>
          <p:nvPr/>
        </p:nvSpPr>
        <p:spPr bwMode="auto">
          <a:xfrm>
            <a:off x="5029200" y="4038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06" name="Oval 25" descr="Purple mesh"/>
          <p:cNvSpPr>
            <a:spLocks noChangeArrowheads="1"/>
          </p:cNvSpPr>
          <p:nvPr/>
        </p:nvSpPr>
        <p:spPr bwMode="auto">
          <a:xfrm>
            <a:off x="7620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07" name="Oval 26" descr="Purple mesh"/>
          <p:cNvSpPr>
            <a:spLocks noChangeArrowheads="1"/>
          </p:cNvSpPr>
          <p:nvPr/>
        </p:nvSpPr>
        <p:spPr bwMode="auto">
          <a:xfrm>
            <a:off x="1828800" y="838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08" name="Oval 27" descr="Purple mesh"/>
          <p:cNvSpPr>
            <a:spLocks noChangeArrowheads="1"/>
          </p:cNvSpPr>
          <p:nvPr/>
        </p:nvSpPr>
        <p:spPr bwMode="auto">
          <a:xfrm>
            <a:off x="15240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09" name="Oval 28" descr="Purple mesh"/>
          <p:cNvSpPr>
            <a:spLocks noChangeArrowheads="1"/>
          </p:cNvSpPr>
          <p:nvPr/>
        </p:nvSpPr>
        <p:spPr bwMode="auto">
          <a:xfrm>
            <a:off x="3276600" y="2667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10" name="Oval 29" descr="Purple mesh"/>
          <p:cNvSpPr>
            <a:spLocks noChangeArrowheads="1"/>
          </p:cNvSpPr>
          <p:nvPr/>
        </p:nvSpPr>
        <p:spPr bwMode="auto">
          <a:xfrm>
            <a:off x="762000" y="2819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11" name="Oval 30" descr="Purple mesh"/>
          <p:cNvSpPr>
            <a:spLocks noChangeArrowheads="1"/>
          </p:cNvSpPr>
          <p:nvPr/>
        </p:nvSpPr>
        <p:spPr bwMode="auto">
          <a:xfrm>
            <a:off x="2133600" y="2362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12" name="Oval 31" descr="Purple mesh"/>
          <p:cNvSpPr>
            <a:spLocks noChangeArrowheads="1"/>
          </p:cNvSpPr>
          <p:nvPr/>
        </p:nvSpPr>
        <p:spPr bwMode="auto">
          <a:xfrm>
            <a:off x="2743200" y="76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13" name="Oval 32" descr="Purple mesh"/>
          <p:cNvSpPr>
            <a:spLocks noChangeArrowheads="1"/>
          </p:cNvSpPr>
          <p:nvPr/>
        </p:nvSpPr>
        <p:spPr bwMode="auto">
          <a:xfrm>
            <a:off x="2971800" y="1828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14" name="Oval 33" descr="Purple mesh"/>
          <p:cNvSpPr>
            <a:spLocks noChangeArrowheads="1"/>
          </p:cNvSpPr>
          <p:nvPr/>
        </p:nvSpPr>
        <p:spPr bwMode="auto">
          <a:xfrm>
            <a:off x="3124200" y="3352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15" name="Oval 34" descr="Purple mesh"/>
          <p:cNvSpPr>
            <a:spLocks noChangeArrowheads="1"/>
          </p:cNvSpPr>
          <p:nvPr/>
        </p:nvSpPr>
        <p:spPr bwMode="auto">
          <a:xfrm>
            <a:off x="457200" y="2133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16" name="Oval 35" descr="Purple mesh"/>
          <p:cNvSpPr>
            <a:spLocks noChangeArrowheads="1"/>
          </p:cNvSpPr>
          <p:nvPr/>
        </p:nvSpPr>
        <p:spPr bwMode="auto">
          <a:xfrm>
            <a:off x="381000" y="3429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17" name="Oval 36" descr="Purple mesh"/>
          <p:cNvSpPr>
            <a:spLocks noChangeArrowheads="1"/>
          </p:cNvSpPr>
          <p:nvPr/>
        </p:nvSpPr>
        <p:spPr bwMode="auto">
          <a:xfrm>
            <a:off x="2286000" y="3657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18" name="Oval 37" descr="Purple mesh"/>
          <p:cNvSpPr>
            <a:spLocks noChangeArrowheads="1"/>
          </p:cNvSpPr>
          <p:nvPr/>
        </p:nvSpPr>
        <p:spPr bwMode="auto">
          <a:xfrm>
            <a:off x="1524000" y="3733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19" name="Oval 38" descr="Purple mesh"/>
          <p:cNvSpPr>
            <a:spLocks noChangeArrowheads="1"/>
          </p:cNvSpPr>
          <p:nvPr/>
        </p:nvSpPr>
        <p:spPr bwMode="auto">
          <a:xfrm>
            <a:off x="685800" y="4343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20" name="Oval 39" descr="Purple mesh"/>
          <p:cNvSpPr>
            <a:spLocks noChangeArrowheads="1"/>
          </p:cNvSpPr>
          <p:nvPr/>
        </p:nvSpPr>
        <p:spPr bwMode="auto">
          <a:xfrm>
            <a:off x="1981200" y="4572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7621" name="Oval 40" descr="Purple mesh"/>
          <p:cNvSpPr>
            <a:spLocks noChangeArrowheads="1"/>
          </p:cNvSpPr>
          <p:nvPr/>
        </p:nvSpPr>
        <p:spPr bwMode="auto">
          <a:xfrm>
            <a:off x="7162800" y="5105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Line 4"/>
          <p:cNvSpPr>
            <a:spLocks noChangeShapeType="1"/>
          </p:cNvSpPr>
          <p:nvPr/>
        </p:nvSpPr>
        <p:spPr bwMode="auto">
          <a:xfrm>
            <a:off x="4267200" y="533400"/>
            <a:ext cx="0" cy="5943600"/>
          </a:xfrm>
          <a:prstGeom prst="line">
            <a:avLst/>
          </a:prstGeom>
          <a:noFill/>
          <a:ln w="63500">
            <a:solidFill>
              <a:schemeClr val="tx1"/>
            </a:solidFill>
            <a:round/>
            <a:headEnd/>
            <a:tailEnd/>
          </a:ln>
        </p:spPr>
        <p:txBody>
          <a:bodyPr wrap="none" anchor="ctr">
            <a:prstTxWarp prst="textNoShape">
              <a:avLst/>
            </a:prstTxWarp>
          </a:bodyPr>
          <a:lstStyle/>
          <a:p>
            <a:endParaRPr lang="en-US"/>
          </a:p>
        </p:txBody>
      </p:sp>
      <p:sp>
        <p:nvSpPr>
          <p:cNvPr id="69635" name="Oval 17" descr="Purple mesh"/>
          <p:cNvSpPr>
            <a:spLocks noChangeArrowheads="1"/>
          </p:cNvSpPr>
          <p:nvPr/>
        </p:nvSpPr>
        <p:spPr bwMode="auto">
          <a:xfrm>
            <a:off x="2971800" y="3276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36" name="Oval 18" descr="Purple mesh"/>
          <p:cNvSpPr>
            <a:spLocks noChangeArrowheads="1"/>
          </p:cNvSpPr>
          <p:nvPr/>
        </p:nvSpPr>
        <p:spPr bwMode="auto">
          <a:xfrm>
            <a:off x="18288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37" name="Oval 25" descr="Purple mesh"/>
          <p:cNvSpPr>
            <a:spLocks noChangeArrowheads="1"/>
          </p:cNvSpPr>
          <p:nvPr/>
        </p:nvSpPr>
        <p:spPr bwMode="auto">
          <a:xfrm>
            <a:off x="7620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38" name="Oval 26" descr="Purple mesh"/>
          <p:cNvSpPr>
            <a:spLocks noChangeArrowheads="1"/>
          </p:cNvSpPr>
          <p:nvPr/>
        </p:nvSpPr>
        <p:spPr bwMode="auto">
          <a:xfrm>
            <a:off x="14478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39" name="Oval 27" descr="Purple mesh"/>
          <p:cNvSpPr>
            <a:spLocks noChangeArrowheads="1"/>
          </p:cNvSpPr>
          <p:nvPr/>
        </p:nvSpPr>
        <p:spPr bwMode="auto">
          <a:xfrm>
            <a:off x="21336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40" name="Oval 28" descr="Purple mesh"/>
          <p:cNvSpPr>
            <a:spLocks noChangeArrowheads="1"/>
          </p:cNvSpPr>
          <p:nvPr/>
        </p:nvSpPr>
        <p:spPr bwMode="auto">
          <a:xfrm>
            <a:off x="28194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41" name="Oval 29" descr="Purple mesh"/>
          <p:cNvSpPr>
            <a:spLocks noChangeArrowheads="1"/>
          </p:cNvSpPr>
          <p:nvPr/>
        </p:nvSpPr>
        <p:spPr bwMode="auto">
          <a:xfrm>
            <a:off x="6858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42" name="Oval 30" descr="Purple mesh"/>
          <p:cNvSpPr>
            <a:spLocks noChangeArrowheads="1"/>
          </p:cNvSpPr>
          <p:nvPr/>
        </p:nvSpPr>
        <p:spPr bwMode="auto">
          <a:xfrm>
            <a:off x="14478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43" name="Oval 31" descr="Purple mesh"/>
          <p:cNvSpPr>
            <a:spLocks noChangeArrowheads="1"/>
          </p:cNvSpPr>
          <p:nvPr/>
        </p:nvSpPr>
        <p:spPr bwMode="auto">
          <a:xfrm>
            <a:off x="21336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44" name="Oval 32" descr="Purple mesh"/>
          <p:cNvSpPr>
            <a:spLocks noChangeArrowheads="1"/>
          </p:cNvSpPr>
          <p:nvPr/>
        </p:nvSpPr>
        <p:spPr bwMode="auto">
          <a:xfrm>
            <a:off x="28194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45" name="Oval 33" descr="Purple mesh"/>
          <p:cNvSpPr>
            <a:spLocks noChangeArrowheads="1"/>
          </p:cNvSpPr>
          <p:nvPr/>
        </p:nvSpPr>
        <p:spPr bwMode="auto">
          <a:xfrm>
            <a:off x="28956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46" name="Oval 34" descr="Purple mesh"/>
          <p:cNvSpPr>
            <a:spLocks noChangeArrowheads="1"/>
          </p:cNvSpPr>
          <p:nvPr/>
        </p:nvSpPr>
        <p:spPr bwMode="auto">
          <a:xfrm>
            <a:off x="6858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47" name="Oval 35" descr="Purple mesh"/>
          <p:cNvSpPr>
            <a:spLocks noChangeArrowheads="1"/>
          </p:cNvSpPr>
          <p:nvPr/>
        </p:nvSpPr>
        <p:spPr bwMode="auto">
          <a:xfrm>
            <a:off x="14478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48" name="Oval 36" descr="Purple mesh"/>
          <p:cNvSpPr>
            <a:spLocks noChangeArrowheads="1"/>
          </p:cNvSpPr>
          <p:nvPr/>
        </p:nvSpPr>
        <p:spPr bwMode="auto">
          <a:xfrm>
            <a:off x="22098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49" name="Oval 37" descr="Purple mesh"/>
          <p:cNvSpPr>
            <a:spLocks noChangeArrowheads="1"/>
          </p:cNvSpPr>
          <p:nvPr/>
        </p:nvSpPr>
        <p:spPr bwMode="auto">
          <a:xfrm>
            <a:off x="6858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50" name="Oval 38" descr="Purple mesh"/>
          <p:cNvSpPr>
            <a:spLocks noChangeArrowheads="1"/>
          </p:cNvSpPr>
          <p:nvPr/>
        </p:nvSpPr>
        <p:spPr bwMode="auto">
          <a:xfrm>
            <a:off x="14478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51" name="Oval 39" descr="Purple mesh"/>
          <p:cNvSpPr>
            <a:spLocks noChangeArrowheads="1"/>
          </p:cNvSpPr>
          <p:nvPr/>
        </p:nvSpPr>
        <p:spPr bwMode="auto">
          <a:xfrm>
            <a:off x="22098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52" name="Oval 40" descr="Purple mesh"/>
          <p:cNvSpPr>
            <a:spLocks noChangeArrowheads="1"/>
          </p:cNvSpPr>
          <p:nvPr/>
        </p:nvSpPr>
        <p:spPr bwMode="auto">
          <a:xfrm>
            <a:off x="7315200" y="32766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53" name="Oval 41" descr="Purple mesh"/>
          <p:cNvSpPr>
            <a:spLocks noChangeArrowheads="1"/>
          </p:cNvSpPr>
          <p:nvPr/>
        </p:nvSpPr>
        <p:spPr bwMode="auto">
          <a:xfrm>
            <a:off x="61722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54" name="Oval 42" descr="Purple mesh"/>
          <p:cNvSpPr>
            <a:spLocks noChangeArrowheads="1"/>
          </p:cNvSpPr>
          <p:nvPr/>
        </p:nvSpPr>
        <p:spPr bwMode="auto">
          <a:xfrm>
            <a:off x="51054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55" name="Oval 43" descr="Purple mesh"/>
          <p:cNvSpPr>
            <a:spLocks noChangeArrowheads="1"/>
          </p:cNvSpPr>
          <p:nvPr/>
        </p:nvSpPr>
        <p:spPr bwMode="auto">
          <a:xfrm>
            <a:off x="57912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56" name="Oval 44" descr="Purple mesh"/>
          <p:cNvSpPr>
            <a:spLocks noChangeArrowheads="1"/>
          </p:cNvSpPr>
          <p:nvPr/>
        </p:nvSpPr>
        <p:spPr bwMode="auto">
          <a:xfrm>
            <a:off x="64770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57" name="Oval 45" descr="Purple mesh"/>
          <p:cNvSpPr>
            <a:spLocks noChangeArrowheads="1"/>
          </p:cNvSpPr>
          <p:nvPr/>
        </p:nvSpPr>
        <p:spPr bwMode="auto">
          <a:xfrm>
            <a:off x="71628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58" name="Oval 46" descr="Purple mesh"/>
          <p:cNvSpPr>
            <a:spLocks noChangeArrowheads="1"/>
          </p:cNvSpPr>
          <p:nvPr/>
        </p:nvSpPr>
        <p:spPr bwMode="auto">
          <a:xfrm>
            <a:off x="50292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59" name="Oval 47" descr="Purple mesh"/>
          <p:cNvSpPr>
            <a:spLocks noChangeArrowheads="1"/>
          </p:cNvSpPr>
          <p:nvPr/>
        </p:nvSpPr>
        <p:spPr bwMode="auto">
          <a:xfrm>
            <a:off x="57912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60" name="Oval 48" descr="Purple mesh"/>
          <p:cNvSpPr>
            <a:spLocks noChangeArrowheads="1"/>
          </p:cNvSpPr>
          <p:nvPr/>
        </p:nvSpPr>
        <p:spPr bwMode="auto">
          <a:xfrm>
            <a:off x="64770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61" name="Oval 49" descr="Purple mesh"/>
          <p:cNvSpPr>
            <a:spLocks noChangeArrowheads="1"/>
          </p:cNvSpPr>
          <p:nvPr/>
        </p:nvSpPr>
        <p:spPr bwMode="auto">
          <a:xfrm>
            <a:off x="7162800" y="12192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62" name="Oval 50" descr="Purple mesh"/>
          <p:cNvSpPr>
            <a:spLocks noChangeArrowheads="1"/>
          </p:cNvSpPr>
          <p:nvPr/>
        </p:nvSpPr>
        <p:spPr bwMode="auto">
          <a:xfrm>
            <a:off x="72390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63" name="Oval 51" descr="Purple mesh"/>
          <p:cNvSpPr>
            <a:spLocks noChangeArrowheads="1"/>
          </p:cNvSpPr>
          <p:nvPr/>
        </p:nvSpPr>
        <p:spPr bwMode="auto">
          <a:xfrm>
            <a:off x="5029200" y="1905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64" name="Oval 52" descr="Purple mesh"/>
          <p:cNvSpPr>
            <a:spLocks noChangeArrowheads="1"/>
          </p:cNvSpPr>
          <p:nvPr/>
        </p:nvSpPr>
        <p:spPr bwMode="auto">
          <a:xfrm>
            <a:off x="57912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65" name="Oval 53" descr="Purple mesh"/>
          <p:cNvSpPr>
            <a:spLocks noChangeArrowheads="1"/>
          </p:cNvSpPr>
          <p:nvPr/>
        </p:nvSpPr>
        <p:spPr bwMode="auto">
          <a:xfrm>
            <a:off x="6553200" y="25908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66" name="Oval 54" descr="Purple mesh"/>
          <p:cNvSpPr>
            <a:spLocks noChangeArrowheads="1"/>
          </p:cNvSpPr>
          <p:nvPr/>
        </p:nvSpPr>
        <p:spPr bwMode="auto">
          <a:xfrm>
            <a:off x="50292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67" name="Oval 55" descr="Purple mesh"/>
          <p:cNvSpPr>
            <a:spLocks noChangeArrowheads="1"/>
          </p:cNvSpPr>
          <p:nvPr/>
        </p:nvSpPr>
        <p:spPr bwMode="auto">
          <a:xfrm>
            <a:off x="57912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68" name="Oval 56" descr="Purple mesh"/>
          <p:cNvSpPr>
            <a:spLocks noChangeArrowheads="1"/>
          </p:cNvSpPr>
          <p:nvPr/>
        </p:nvSpPr>
        <p:spPr bwMode="auto">
          <a:xfrm>
            <a:off x="6553200" y="32004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
        <p:nvSpPr>
          <p:cNvPr id="69669" name="Oval 57" descr="Purple mesh"/>
          <p:cNvSpPr>
            <a:spLocks noChangeArrowheads="1"/>
          </p:cNvSpPr>
          <p:nvPr/>
        </p:nvSpPr>
        <p:spPr bwMode="auto">
          <a:xfrm>
            <a:off x="5486400" y="3810000"/>
            <a:ext cx="533400" cy="5334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p:spPr>
        <p:txBody>
          <a:bodyPr/>
          <a:lstStyle/>
          <a:p>
            <a:pPr eaLnBrk="1" hangingPunct="1"/>
            <a:r>
              <a:rPr lang="en-US" sz="3200"/>
              <a:t>Sapir Whorf Hypothesis</a:t>
            </a:r>
            <a:endParaRPr lang="en-US"/>
          </a:p>
        </p:txBody>
      </p:sp>
      <p:sp>
        <p:nvSpPr>
          <p:cNvPr id="19459" name="Rectangle 3"/>
          <p:cNvSpPr>
            <a:spLocks noGrp="1" noChangeArrowheads="1"/>
          </p:cNvSpPr>
          <p:nvPr>
            <p:ph type="body" idx="1"/>
          </p:nvPr>
        </p:nvSpPr>
        <p:spPr>
          <a:xfrm>
            <a:off x="0" y="1143000"/>
            <a:ext cx="9144000" cy="1295400"/>
          </a:xfrm>
        </p:spPr>
        <p:txBody>
          <a:bodyPr/>
          <a:lstStyle/>
          <a:p>
            <a:pPr eaLnBrk="1" hangingPunct="1">
              <a:buFontTx/>
              <a:buNone/>
            </a:pPr>
            <a:r>
              <a:rPr lang="en-US" sz="2400"/>
              <a:t>The structure of one’s language influences the manner in which one perceives and understands the world</a:t>
            </a:r>
            <a:r>
              <a:rPr lang="en-US" sz="2400" i="1"/>
              <a:t>. </a:t>
            </a:r>
            <a:endParaRPr lang="en-US" sz="2400" i="1" u="sng"/>
          </a:p>
        </p:txBody>
      </p:sp>
      <p:sp>
        <p:nvSpPr>
          <p:cNvPr id="19460" name="Rectangle 4"/>
          <p:cNvSpPr>
            <a:spLocks noChangeArrowheads="1"/>
          </p:cNvSpPr>
          <p:nvPr/>
        </p:nvSpPr>
        <p:spPr bwMode="auto">
          <a:xfrm>
            <a:off x="0" y="3124200"/>
            <a:ext cx="9144000" cy="2514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charset="-128"/>
                <a:cs typeface="Osaka" charset="-128"/>
              </a:rPr>
              <a:t>“Don’t you see that the whole aim of Newspeak is to narrow the range of thought?  In the end, we shall make thought crime literally impossible, because there will be no words in which to express it…” - George Orwell, </a:t>
            </a:r>
            <a:r>
              <a:rPr lang="en-US" b="0" i="1">
                <a:ea typeface="Osaka" charset="-128"/>
                <a:cs typeface="Osaka" charset="-128"/>
              </a:rPr>
              <a:t>1984</a:t>
            </a:r>
            <a:endParaRPr lang="en-US" b="0">
              <a:ea typeface="Osaka" charset="-128"/>
              <a:cs typeface="Osaka" charset="-128"/>
            </a:endParaRPr>
          </a:p>
        </p:txBody>
      </p:sp>
      <p:pic>
        <p:nvPicPr>
          <p:cNvPr id="19461" name="Picture 5"/>
          <p:cNvPicPr>
            <a:picLocks noChangeAspect="1" noChangeArrowheads="1"/>
          </p:cNvPicPr>
          <p:nvPr/>
        </p:nvPicPr>
        <p:blipFill>
          <a:blip r:embed="rId3"/>
          <a:srcRect/>
          <a:stretch>
            <a:fillRect/>
          </a:stretch>
        </p:blipFill>
        <p:spPr bwMode="auto">
          <a:xfrm>
            <a:off x="6096000" y="4495800"/>
            <a:ext cx="1341438" cy="192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0"/>
            <a:ext cx="7772400" cy="1143000"/>
          </a:xfrm>
        </p:spPr>
        <p:txBody>
          <a:bodyPr/>
          <a:lstStyle/>
          <a:p>
            <a:pPr eaLnBrk="1" hangingPunct="1"/>
            <a:r>
              <a:rPr lang="en-US" sz="3200"/>
              <a:t>How We Deal With Number</a:t>
            </a:r>
          </a:p>
        </p:txBody>
      </p:sp>
      <p:graphicFrame>
        <p:nvGraphicFramePr>
          <p:cNvPr id="1939479" name="Group 23"/>
          <p:cNvGraphicFramePr>
            <a:graphicFrameLocks noGrp="1"/>
          </p:cNvGraphicFramePr>
          <p:nvPr/>
        </p:nvGraphicFramePr>
        <p:xfrm>
          <a:off x="304800" y="1066800"/>
          <a:ext cx="8153400" cy="5006340"/>
        </p:xfrm>
        <a:graphic>
          <a:graphicData uri="http://schemas.openxmlformats.org/drawingml/2006/table">
            <a:tbl>
              <a:tblPr/>
              <a:tblGrid>
                <a:gridCol w="3321050"/>
                <a:gridCol w="4832350"/>
              </a:tblGrid>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D6C1FB"/>
                          </a:solidFill>
                          <a:effectLst/>
                          <a:latin typeface="Arial" charset="0"/>
                          <a:ea typeface="Osaka" charset="-128"/>
                          <a:cs typeface="Osaka" charset="-128"/>
                        </a:rPr>
                        <a:t>Amount Being Represented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2"/>
                          </a:solidFill>
                          <a:effectLst/>
                          <a:latin typeface="Arial" charset="0"/>
                          <a:ea typeface="Osaka" charset="-128"/>
                          <a:cs typeface="Osaka" charset="-128"/>
                        </a:rPr>
                        <a:t>How Represented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Osaka" charset="-128"/>
                          <a:cs typeface="Osaka" charset="-128"/>
                        </a:rPr>
                        <a:t>Very small numbers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Osaka" charset="-128"/>
                          <a:cs typeface="Osaka" charset="-128"/>
                        </a:rPr>
                        <a:t>“</a:t>
                      </a:r>
                      <a:r>
                        <a:rPr kumimoji="0" lang="en-US" sz="2400" b="0" i="0" u="none" strike="noStrike" cap="none" normalizeH="0" baseline="0" dirty="0" err="1">
                          <a:ln>
                            <a:noFill/>
                          </a:ln>
                          <a:solidFill>
                            <a:schemeClr val="tx1"/>
                          </a:solidFill>
                          <a:effectLst/>
                          <a:latin typeface="Arial" charset="0"/>
                          <a:ea typeface="Osaka" charset="-128"/>
                          <a:cs typeface="Osaka" charset="-128"/>
                        </a:rPr>
                        <a:t>Subitizing</a:t>
                      </a:r>
                      <a:r>
                        <a:rPr kumimoji="0" lang="en-US" sz="2400" b="0" i="0" u="none" strike="noStrike" cap="none" normalizeH="0" baseline="0" dirty="0">
                          <a:ln>
                            <a:noFill/>
                          </a:ln>
                          <a:solidFill>
                            <a:schemeClr val="tx1"/>
                          </a:solidFill>
                          <a:effectLst/>
                          <a:latin typeface="Arial" charset="0"/>
                          <a:ea typeface="Osaka" charset="-128"/>
                          <a:cs typeface="Osaka" charset="-128"/>
                        </a:rPr>
                        <a:t>”- up to 4; can tell what set looks like at a glance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Osaka" charset="-128"/>
                          <a:cs typeface="Osaka" charset="-128"/>
                        </a:rPr>
                        <a:t>Large approximate numerosities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Osaka" charset="-128"/>
                          <a:cs typeface="Osaka" charset="-128"/>
                        </a:rPr>
                        <a:t>System for representing approximate numerical magnitudes (adults at a glance can tell apart groups with a ratio of about 1.1 to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Osaka" charset="-128"/>
                          <a:cs typeface="Osaka" charset="-128"/>
                        </a:rPr>
                        <a:t>Large exact numerosities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Osaka" charset="-128"/>
                          <a:cs typeface="Osaka" charset="-128"/>
                        </a:rPr>
                        <a:t>Combo of 2 above systems </a:t>
                      </a:r>
                      <a:r>
                        <a:rPr kumimoji="0" lang="en-US" sz="2400" b="0" i="0" u="none" strike="noStrike" cap="none" normalizeH="0" baseline="0" dirty="0">
                          <a:ln>
                            <a:noFill/>
                          </a:ln>
                          <a:solidFill>
                            <a:srgbClr val="26FF2F"/>
                          </a:solidFill>
                          <a:effectLst/>
                          <a:latin typeface="Arial" charset="0"/>
                          <a:ea typeface="Osaka" charset="-128"/>
                          <a:cs typeface="Osaka" charset="-128"/>
                        </a:rPr>
                        <a:t>plus language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1143000"/>
          </a:xfrm>
        </p:spPr>
        <p:txBody>
          <a:bodyPr/>
          <a:lstStyle/>
          <a:p>
            <a:pPr eaLnBrk="1" hangingPunct="1"/>
            <a:r>
              <a:rPr lang="en-US" sz="3200"/>
              <a:t>What human language does…</a:t>
            </a:r>
            <a:endParaRPr lang="en-US"/>
          </a:p>
        </p:txBody>
      </p:sp>
      <p:sp>
        <p:nvSpPr>
          <p:cNvPr id="73731" name="Rectangle 3"/>
          <p:cNvSpPr>
            <a:spLocks noGrp="1" noChangeArrowheads="1"/>
          </p:cNvSpPr>
          <p:nvPr>
            <p:ph type="body" idx="1"/>
          </p:nvPr>
        </p:nvSpPr>
        <p:spPr>
          <a:xfrm>
            <a:off x="0" y="1066800"/>
            <a:ext cx="9144000" cy="5105400"/>
          </a:xfrm>
        </p:spPr>
        <p:txBody>
          <a:bodyPr/>
          <a:lstStyle/>
          <a:p>
            <a:pPr eaLnBrk="1" hangingPunct="1">
              <a:buFontTx/>
              <a:buNone/>
            </a:pPr>
            <a:r>
              <a:rPr lang="en-US" sz="2400" dirty="0"/>
              <a:t>Many languages have an </a:t>
            </a:r>
            <a:r>
              <a:rPr lang="en-US" sz="2400" i="1" dirty="0"/>
              <a:t>exact</a:t>
            </a:r>
            <a:r>
              <a:rPr lang="en-US" sz="2400" dirty="0"/>
              <a:t> number system that provides names for exact quantities of any size</a:t>
            </a:r>
          </a:p>
          <a:p>
            <a:pPr eaLnBrk="1" hangingPunct="1">
              <a:buFontTx/>
              <a:buNone/>
            </a:pPr>
            <a:endParaRPr lang="en-US" sz="2400" dirty="0"/>
          </a:p>
          <a:p>
            <a:pPr eaLnBrk="1" hangingPunct="1">
              <a:buFontTx/>
              <a:buNone/>
            </a:pPr>
            <a:r>
              <a:rPr lang="en-US" sz="2400" dirty="0"/>
              <a:t>1, 2, 3, 4, 5…….578, 579, 580, 581, 582…</a:t>
            </a:r>
          </a:p>
          <a:p>
            <a:pPr eaLnBrk="1" hangingPunct="1">
              <a:buFontTx/>
              <a:buNone/>
            </a:pPr>
            <a:endParaRPr lang="en-US" sz="2400" dirty="0"/>
          </a:p>
          <a:p>
            <a:pPr eaLnBrk="1" hangingPunct="1">
              <a:buFontTx/>
              <a:buNone/>
            </a:pPr>
            <a:r>
              <a:rPr lang="en-US" sz="2400" dirty="0"/>
              <a:t>This </a:t>
            </a:r>
            <a:r>
              <a:rPr lang="en-US" sz="2400" dirty="0">
                <a:solidFill>
                  <a:srgbClr val="26FF2F"/>
                </a:solidFill>
              </a:rPr>
              <a:t>bridges the “gap”</a:t>
            </a:r>
            <a:r>
              <a:rPr lang="en-US" sz="2400" dirty="0"/>
              <a:t> between the two core systems.</a:t>
            </a:r>
          </a:p>
          <a:p>
            <a:pPr eaLnBrk="1" hangingPunct="1">
              <a:buFontTx/>
              <a:buNone/>
            </a:pPr>
            <a:endParaRPr lang="en-US" sz="2400" dirty="0" smtClean="0"/>
          </a:p>
          <a:p>
            <a:pPr eaLnBrk="1" hangingPunct="1">
              <a:buFontTx/>
              <a:buNone/>
            </a:pPr>
            <a:r>
              <a:rPr lang="en-US" sz="2000" dirty="0" smtClean="0"/>
              <a:t>Supporting evidence from </a:t>
            </a:r>
            <a:r>
              <a:rPr lang="en-US" sz="2000" dirty="0" err="1" smtClean="0"/>
              <a:t>Dehaene</a:t>
            </a:r>
            <a:r>
              <a:rPr lang="en-US" sz="2000" dirty="0" smtClean="0"/>
              <a:t>, </a:t>
            </a:r>
            <a:r>
              <a:rPr lang="en-US" sz="2000" dirty="0" err="1" smtClean="0"/>
              <a:t>Spelke</a:t>
            </a:r>
            <a:r>
              <a:rPr lang="en-US" sz="2000" dirty="0" smtClean="0"/>
              <a:t>, </a:t>
            </a:r>
            <a:r>
              <a:rPr lang="en-US" sz="2000" dirty="0" err="1" smtClean="0"/>
              <a:t>Pinel</a:t>
            </a:r>
            <a:r>
              <a:rPr lang="en-US" sz="2000" dirty="0" smtClean="0"/>
              <a:t>, </a:t>
            </a:r>
            <a:r>
              <a:rPr lang="en-US" sz="2000" dirty="0" err="1" smtClean="0"/>
              <a:t>Stanescu</a:t>
            </a:r>
            <a:r>
              <a:rPr lang="en-US" sz="2000" dirty="0" smtClean="0"/>
              <a:t>, and </a:t>
            </a:r>
            <a:r>
              <a:rPr lang="en-US" sz="2000" dirty="0" err="1" smtClean="0"/>
              <a:t>Tsivkin</a:t>
            </a:r>
            <a:r>
              <a:rPr lang="en-US" sz="2000" dirty="0" smtClean="0"/>
              <a:t>. (1999): </a:t>
            </a:r>
            <a:r>
              <a:rPr lang="en-US" sz="2000" dirty="0" err="1" smtClean="0"/>
              <a:t>fMRI</a:t>
            </a:r>
            <a:r>
              <a:rPr lang="en-US" sz="2000" dirty="0" smtClean="0"/>
              <a:t> study showed that </a:t>
            </a:r>
            <a:r>
              <a:rPr lang="en-US" sz="2000" dirty="0" smtClean="0">
                <a:solidFill>
                  <a:srgbClr val="26FF2F"/>
                </a:solidFill>
              </a:rPr>
              <a:t>the exact number task recruited neural networks typically associated with language processing</a:t>
            </a:r>
            <a:r>
              <a:rPr lang="en-US" sz="2000" dirty="0" smtClean="0"/>
              <a:t>.</a:t>
            </a:r>
          </a:p>
          <a:p>
            <a:pPr eaLnBrk="1" hangingPunct="1">
              <a:buFontTx/>
              <a:buNone/>
            </a:pPr>
            <a:endParaRPr lang="en-US" sz="2000" dirty="0" smtClean="0"/>
          </a:p>
          <a:p>
            <a:pPr eaLnBrk="1" hangingPunct="1">
              <a:buFontTx/>
              <a:buNone/>
            </a:pPr>
            <a:r>
              <a:rPr lang="en-US" sz="2000" dirty="0" smtClean="0"/>
              <a:t>Another test of </a:t>
            </a:r>
            <a:r>
              <a:rPr lang="en-US" sz="2000" dirty="0"/>
              <a:t>this: Look at numerical cognition of people whose languages </a:t>
            </a:r>
            <a:r>
              <a:rPr lang="en-US" sz="2000" i="1" dirty="0"/>
              <a:t>don’t </a:t>
            </a:r>
            <a:r>
              <a:rPr lang="en-US" sz="2000" dirty="0"/>
              <a:t>have an exact number system.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143000"/>
          </a:xfrm>
        </p:spPr>
        <p:txBody>
          <a:bodyPr/>
          <a:lstStyle/>
          <a:p>
            <a:pPr eaLnBrk="1" hangingPunct="1"/>
            <a:r>
              <a:rPr lang="en-US" sz="3200"/>
              <a:t>Languages without Exact Number Systems</a:t>
            </a:r>
            <a:endParaRPr lang="en-US"/>
          </a:p>
        </p:txBody>
      </p:sp>
      <p:sp>
        <p:nvSpPr>
          <p:cNvPr id="75779" name="Rectangle 3"/>
          <p:cNvSpPr>
            <a:spLocks noGrp="1" noChangeArrowheads="1"/>
          </p:cNvSpPr>
          <p:nvPr>
            <p:ph type="body" idx="1"/>
          </p:nvPr>
        </p:nvSpPr>
        <p:spPr>
          <a:xfrm>
            <a:off x="0" y="1143000"/>
            <a:ext cx="8686800" cy="2209800"/>
          </a:xfrm>
        </p:spPr>
        <p:txBody>
          <a:bodyPr/>
          <a:lstStyle/>
          <a:p>
            <a:pPr eaLnBrk="1" hangingPunct="1">
              <a:lnSpc>
                <a:spcPct val="90000"/>
              </a:lnSpc>
              <a:buFontTx/>
              <a:buNone/>
            </a:pPr>
            <a:r>
              <a:rPr lang="en-US" sz="2400"/>
              <a:t>Pica, Lemer, Izard &amp; Dehaene (2004): Munduruku speakers in Brazil who only have exact numbers for 1-5.  When doing simple tasks like addition and subtraction with numbers outside this range (ex: 8-6), </a:t>
            </a:r>
            <a:r>
              <a:rPr lang="en-US" sz="2400">
                <a:solidFill>
                  <a:srgbClr val="26FF2F"/>
                </a:solidFill>
              </a:rPr>
              <a:t>they do much worse than speakers who have an exact number system</a:t>
            </a:r>
            <a:r>
              <a:rPr lang="en-US" sz="2400"/>
              <a:t> (though still better than chance).</a:t>
            </a:r>
          </a:p>
        </p:txBody>
      </p:sp>
      <p:sp>
        <p:nvSpPr>
          <p:cNvPr id="75780" name="Rectangle 4"/>
          <p:cNvSpPr>
            <a:spLocks noChangeArrowheads="1"/>
          </p:cNvSpPr>
          <p:nvPr/>
        </p:nvSpPr>
        <p:spPr bwMode="auto">
          <a:xfrm>
            <a:off x="152400" y="3886200"/>
            <a:ext cx="8686800" cy="2209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ea typeface="Osaka" charset="-128"/>
                <a:cs typeface="Osaka" charset="-128"/>
              </a:rPr>
              <a:t>Gordon (2004): Pirah</a:t>
            </a:r>
            <a:r>
              <a:rPr lang="en-US" altLang="ja-JP" b="0">
                <a:ea typeface="Osaka" charset="-128"/>
                <a:cs typeface="Osaka" charset="-128"/>
              </a:rPr>
              <a:t>ã</a:t>
            </a:r>
            <a:r>
              <a:rPr lang="en-US" b="0">
                <a:ea typeface="Osaka" charset="-128"/>
                <a:cs typeface="Osaka" charset="-128"/>
              </a:rPr>
              <a:t> speakers in Brazil who only have words for “one/two” and “many”. </a:t>
            </a:r>
            <a:r>
              <a:rPr lang="en-US" b="0">
                <a:solidFill>
                  <a:srgbClr val="26FF2F"/>
                </a:solidFill>
                <a:ea typeface="Osaka" charset="-128"/>
                <a:cs typeface="Osaka" charset="-128"/>
              </a:rPr>
              <a:t>Exact arithmetic</a:t>
            </a:r>
            <a:r>
              <a:rPr lang="en-US" b="0">
                <a:ea typeface="Osaka" charset="-128"/>
                <a:cs typeface="Osaka" charset="-128"/>
              </a:rPr>
              <a:t> on larger numbers that are both outside the small, exact system and outside the language is </a:t>
            </a:r>
            <a:r>
              <a:rPr lang="en-US" b="0">
                <a:solidFill>
                  <a:srgbClr val="26FF2F"/>
                </a:solidFill>
                <a:ea typeface="Osaka" charset="-128"/>
                <a:cs typeface="Osaka" charset="-128"/>
              </a:rPr>
              <a:t>very, very hard to do</a:t>
            </a:r>
            <a:r>
              <a:rPr lang="en-US" b="0">
                <a:ea typeface="Osaka" charset="-128"/>
                <a:cs typeface="Osaka" charset="-128"/>
              </a:rPr>
              <a:t>.</a:t>
            </a:r>
            <a:endParaRPr lang="en-US" sz="3200" b="0">
              <a:ea typeface="Osaka" charset="-128"/>
              <a:cs typeface="Osaka"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381000"/>
            <a:ext cx="9144000" cy="1143000"/>
          </a:xfrm>
        </p:spPr>
        <p:txBody>
          <a:bodyPr/>
          <a:lstStyle/>
          <a:p>
            <a:pPr eaLnBrk="1" hangingPunct="1"/>
            <a:r>
              <a:rPr lang="en-US" sz="2800"/>
              <a:t>Gelman &amp; Gallistel (2004) </a:t>
            </a:r>
            <a:br>
              <a:rPr lang="en-US" sz="2800"/>
            </a:br>
            <a:r>
              <a:rPr lang="en-US" sz="2800"/>
              <a:t>“Language and the Origin of Numerical Concepts”</a:t>
            </a:r>
            <a:endParaRPr lang="en-US" sz="2000"/>
          </a:p>
        </p:txBody>
      </p:sp>
      <p:sp>
        <p:nvSpPr>
          <p:cNvPr id="77827" name="Rectangle 3"/>
          <p:cNvSpPr>
            <a:spLocks noGrp="1" noChangeArrowheads="1"/>
          </p:cNvSpPr>
          <p:nvPr>
            <p:ph type="body" idx="1"/>
          </p:nvPr>
        </p:nvSpPr>
        <p:spPr>
          <a:xfrm>
            <a:off x="0" y="1981200"/>
            <a:ext cx="9144000" cy="4114800"/>
          </a:xfrm>
        </p:spPr>
        <p:txBody>
          <a:bodyPr/>
          <a:lstStyle/>
          <a:p>
            <a:pPr eaLnBrk="1" hangingPunct="1">
              <a:lnSpc>
                <a:spcPct val="90000"/>
              </a:lnSpc>
              <a:buFontTx/>
              <a:buNone/>
            </a:pPr>
            <a:r>
              <a:rPr lang="en-US" sz="2400"/>
              <a:t>“Reports of subjects who appear indifferent to exact numerical quality even for small numbers, and who also do not count verbally, add weight to the idea that learning a communicable number notation with exact numerical reference may play a role in the emergence of a fully formed conception of number.”</a:t>
            </a:r>
          </a:p>
        </p:txBody>
      </p:sp>
      <p:sp>
        <p:nvSpPr>
          <p:cNvPr id="77828" name="Text Box 4"/>
          <p:cNvSpPr txBox="1">
            <a:spLocks noChangeArrowheads="1"/>
          </p:cNvSpPr>
          <p:nvPr/>
        </p:nvSpPr>
        <p:spPr bwMode="auto">
          <a:xfrm>
            <a:off x="381000" y="4191000"/>
            <a:ext cx="8763000" cy="1828800"/>
          </a:xfrm>
          <a:prstGeom prst="rect">
            <a:avLst/>
          </a:prstGeom>
          <a:noFill/>
          <a:ln w="9525">
            <a:noFill/>
            <a:miter lim="800000"/>
            <a:headEnd/>
            <a:tailEnd/>
          </a:ln>
        </p:spPr>
        <p:txBody>
          <a:bodyPr>
            <a:prstTxWarp prst="textNoShape">
              <a:avLst/>
            </a:prstTxWarp>
          </a:bodyPr>
          <a:lstStyle/>
          <a:p>
            <a:pPr marL="742950" lvl="1" indent="-285750">
              <a:lnSpc>
                <a:spcPct val="90000"/>
              </a:lnSpc>
            </a:pPr>
            <a:r>
              <a:rPr lang="en-US" b="0">
                <a:solidFill>
                  <a:srgbClr val="26FF2F"/>
                </a:solidFill>
                <a:ea typeface="Osaka" charset="-128"/>
                <a:cs typeface="Osaka" charset="-128"/>
              </a:rPr>
              <a:t>No language for large exact numbers  = </a:t>
            </a:r>
          </a:p>
          <a:p>
            <a:pPr marL="742950" lvl="1" indent="-285750">
              <a:lnSpc>
                <a:spcPct val="90000"/>
              </a:lnSpc>
            </a:pPr>
            <a:r>
              <a:rPr lang="en-US" b="0">
                <a:solidFill>
                  <a:srgbClr val="26FF2F"/>
                </a:solidFill>
                <a:ea typeface="Osaka" charset="-128"/>
                <a:cs typeface="Osaka" charset="-128"/>
              </a:rPr>
              <a:t>no representation for large exact numbers</a:t>
            </a:r>
          </a:p>
          <a:p>
            <a:pPr marL="742950" lvl="1" indent="-285750">
              <a:lnSpc>
                <a:spcPct val="90000"/>
              </a:lnSpc>
            </a:pPr>
            <a:endParaRPr lang="en-US" b="0">
              <a:solidFill>
                <a:srgbClr val="ED5EFF"/>
              </a:solidFill>
              <a:ea typeface="Osaka" charset="-128"/>
              <a:cs typeface="Osaka"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3200" dirty="0" smtClean="0"/>
              <a:t>Children’s numerical cognition</a:t>
            </a:r>
            <a:endParaRPr lang="en-US" sz="3200" dirty="0"/>
          </a:p>
        </p:txBody>
      </p:sp>
      <p:sp>
        <p:nvSpPr>
          <p:cNvPr id="3" name="Content Placeholder 2"/>
          <p:cNvSpPr>
            <a:spLocks noGrp="1"/>
          </p:cNvSpPr>
          <p:nvPr>
            <p:ph idx="1"/>
          </p:nvPr>
        </p:nvSpPr>
        <p:spPr>
          <a:xfrm>
            <a:off x="152400" y="1219200"/>
            <a:ext cx="6096000" cy="5410200"/>
          </a:xfrm>
        </p:spPr>
        <p:txBody>
          <a:bodyPr/>
          <a:lstStyle/>
          <a:p>
            <a:r>
              <a:rPr lang="en-US" sz="2000" dirty="0" smtClean="0"/>
              <a:t>English children must learn number words, and it can take them a surprisingly long time to do it. </a:t>
            </a:r>
          </a:p>
          <a:p>
            <a:endParaRPr lang="en-US" sz="2000" dirty="0" smtClean="0"/>
          </a:p>
          <a:p>
            <a:r>
              <a:rPr lang="en-US" sz="2000" dirty="0" smtClean="0"/>
              <a:t>Even if children can recite a list of counting numbers (“one, two, three, four, five, …”), they may not necessarily understand that “three” refers to the quantity three.  </a:t>
            </a:r>
          </a:p>
          <a:p>
            <a:endParaRPr lang="en-US" sz="2000" dirty="0" smtClean="0"/>
          </a:p>
          <a:p>
            <a:r>
              <a:rPr lang="en-US" sz="2000" dirty="0" smtClean="0"/>
              <a:t>Moreover, even if they recite the list when seeming to count objects, they do not realize that the last number they say is the right answer.</a:t>
            </a:r>
          </a:p>
          <a:p>
            <a:endParaRPr lang="en-US" sz="2000" dirty="0" smtClean="0"/>
          </a:p>
          <a:p>
            <a:pPr>
              <a:buNone/>
            </a:pPr>
            <a:r>
              <a:rPr lang="en-US" sz="2000" dirty="0" smtClean="0"/>
              <a:t>Investigator: “How many are there?”</a:t>
            </a:r>
          </a:p>
          <a:p>
            <a:pPr>
              <a:buNone/>
            </a:pPr>
            <a:r>
              <a:rPr lang="en-US" sz="2000" dirty="0" smtClean="0"/>
              <a:t>Child: “One, two, three, four, five.  There are three!”</a:t>
            </a:r>
          </a:p>
          <a:p>
            <a:endParaRPr lang="en-US" sz="2000" dirty="0" smtClean="0"/>
          </a:p>
          <a:p>
            <a:endParaRPr lang="en-US" sz="2000" dirty="0" smtClean="0"/>
          </a:p>
        </p:txBody>
      </p:sp>
      <p:pic>
        <p:nvPicPr>
          <p:cNvPr id="4" name="Picture 3"/>
          <p:cNvPicPr>
            <a:picLocks noChangeAspect="1"/>
          </p:cNvPicPr>
          <p:nvPr/>
        </p:nvPicPr>
        <p:blipFill>
          <a:blip r:embed="rId2"/>
          <a:stretch>
            <a:fillRect/>
          </a:stretch>
        </p:blipFill>
        <p:spPr>
          <a:xfrm>
            <a:off x="6248400" y="1143000"/>
            <a:ext cx="2527300" cy="2527300"/>
          </a:xfrm>
          <a:prstGeom prst="rect">
            <a:avLst/>
          </a:prstGeom>
        </p:spPr>
      </p:pic>
      <p:pic>
        <p:nvPicPr>
          <p:cNvPr id="5" name="Picture 4"/>
          <p:cNvPicPr>
            <a:picLocks noChangeAspect="1"/>
          </p:cNvPicPr>
          <p:nvPr/>
        </p:nvPicPr>
        <p:blipFill>
          <a:blip r:embed="rId3"/>
          <a:stretch>
            <a:fillRect/>
          </a:stretch>
        </p:blipFill>
        <p:spPr>
          <a:xfrm>
            <a:off x="6858000" y="3962400"/>
            <a:ext cx="1562100" cy="1376136"/>
          </a:xfrm>
          <a:prstGeom prst="rect">
            <a:avLst/>
          </a:prstGeom>
        </p:spPr>
      </p:pic>
      <p:sp>
        <p:nvSpPr>
          <p:cNvPr id="6" name="TextBox 5"/>
          <p:cNvSpPr txBox="1"/>
          <p:nvPr/>
        </p:nvSpPr>
        <p:spPr>
          <a:xfrm>
            <a:off x="6400800" y="5486400"/>
            <a:ext cx="2665363" cy="461665"/>
          </a:xfrm>
          <a:prstGeom prst="rect">
            <a:avLst/>
          </a:prstGeom>
          <a:noFill/>
        </p:spPr>
        <p:txBody>
          <a:bodyPr wrap="none" rtlCol="0">
            <a:spAutoFit/>
          </a:bodyPr>
          <a:lstStyle/>
          <a:p>
            <a:r>
              <a:rPr lang="en-US" b="0" dirty="0" smtClean="0"/>
              <a:t>Barbara </a:t>
            </a:r>
            <a:r>
              <a:rPr lang="en-US" b="0" dirty="0" err="1" smtClean="0"/>
              <a:t>Sarnecka</a:t>
            </a:r>
            <a:endParaRPr lang="en-US" b="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772400" cy="1143000"/>
          </a:xfrm>
        </p:spPr>
        <p:txBody>
          <a:bodyPr/>
          <a:lstStyle/>
          <a:p>
            <a:r>
              <a:rPr lang="en-US" sz="3200" dirty="0" smtClean="0"/>
              <a:t>Children’s numerical cognition</a:t>
            </a:r>
            <a:endParaRPr lang="en-US" sz="3200" dirty="0"/>
          </a:p>
        </p:txBody>
      </p:sp>
      <p:sp>
        <p:nvSpPr>
          <p:cNvPr id="5" name="Content Placeholder 2"/>
          <p:cNvSpPr>
            <a:spLocks noGrp="1"/>
          </p:cNvSpPr>
          <p:nvPr>
            <p:ph idx="1"/>
          </p:nvPr>
        </p:nvSpPr>
        <p:spPr>
          <a:xfrm>
            <a:off x="152400" y="1219200"/>
            <a:ext cx="5943600" cy="5410200"/>
          </a:xfrm>
        </p:spPr>
        <p:txBody>
          <a:bodyPr/>
          <a:lstStyle/>
          <a:p>
            <a:pPr>
              <a:buNone/>
            </a:pPr>
            <a:endParaRPr lang="en-US" sz="2000" dirty="0" smtClean="0"/>
          </a:p>
          <a:p>
            <a:r>
              <a:rPr lang="en-US" sz="2000" dirty="0" smtClean="0"/>
              <a:t>The process of connecting number words to quantity seems to occur in stages:</a:t>
            </a:r>
          </a:p>
          <a:p>
            <a:pPr>
              <a:buNone/>
            </a:pPr>
            <a:endParaRPr lang="en-US" sz="2000" dirty="0" smtClean="0"/>
          </a:p>
          <a:p>
            <a:pPr>
              <a:buNone/>
            </a:pPr>
            <a:r>
              <a:rPr lang="en-US" sz="2000" dirty="0" smtClean="0"/>
              <a:t>Pre-number-</a:t>
            </a:r>
            <a:r>
              <a:rPr lang="en-US" sz="2000" dirty="0" err="1" smtClean="0"/>
              <a:t>knowers</a:t>
            </a:r>
            <a:r>
              <a:rPr lang="en-US" sz="2000" dirty="0" smtClean="0"/>
              <a:t>: no number word knowledge</a:t>
            </a:r>
          </a:p>
          <a:p>
            <a:pPr>
              <a:buNone/>
            </a:pPr>
            <a:r>
              <a:rPr lang="en-US" sz="2000" dirty="0" smtClean="0"/>
              <a:t>One-</a:t>
            </a:r>
            <a:r>
              <a:rPr lang="en-US" sz="2000" dirty="0" err="1" smtClean="0"/>
              <a:t>knowers</a:t>
            </a:r>
            <a:r>
              <a:rPr lang="en-US" sz="2000" dirty="0" smtClean="0"/>
              <a:t>: “one”, but no other numbers</a:t>
            </a:r>
          </a:p>
          <a:p>
            <a:pPr>
              <a:buNone/>
            </a:pPr>
            <a:r>
              <a:rPr lang="en-US" sz="2000" dirty="0" smtClean="0"/>
              <a:t>Two-</a:t>
            </a:r>
            <a:r>
              <a:rPr lang="en-US" sz="2000" dirty="0" err="1" smtClean="0"/>
              <a:t>knowers</a:t>
            </a:r>
            <a:r>
              <a:rPr lang="en-US" sz="2000" dirty="0" smtClean="0"/>
              <a:t>: “one”, “two”, but no others</a:t>
            </a:r>
          </a:p>
          <a:p>
            <a:pPr>
              <a:buNone/>
            </a:pPr>
            <a:r>
              <a:rPr lang="en-US" sz="2000" dirty="0" smtClean="0"/>
              <a:t>Three-</a:t>
            </a:r>
            <a:r>
              <a:rPr lang="en-US" sz="2000" dirty="0" err="1" smtClean="0"/>
              <a:t>knowers</a:t>
            </a:r>
            <a:r>
              <a:rPr lang="en-US" sz="2000" dirty="0" smtClean="0"/>
              <a:t>: “one”, “two”, “three”, but no others</a:t>
            </a:r>
          </a:p>
          <a:p>
            <a:pPr>
              <a:buNone/>
            </a:pPr>
            <a:r>
              <a:rPr lang="en-US" sz="2000" dirty="0" smtClean="0">
                <a:solidFill>
                  <a:srgbClr val="FFFF00"/>
                </a:solidFill>
              </a:rPr>
              <a:t>Cardinal-principle-</a:t>
            </a:r>
            <a:r>
              <a:rPr lang="en-US" sz="2000" dirty="0" err="1" smtClean="0">
                <a:solidFill>
                  <a:srgbClr val="FFFF00"/>
                </a:solidFill>
              </a:rPr>
              <a:t>knowers</a:t>
            </a:r>
            <a:r>
              <a:rPr lang="en-US" sz="2000" dirty="0" smtClean="0"/>
              <a:t>: children realize the connection between the counting list and quantity (</a:t>
            </a:r>
            <a:r>
              <a:rPr lang="en-US" sz="2000" dirty="0" smtClean="0">
                <a:solidFill>
                  <a:srgbClr val="FFFF00"/>
                </a:solidFill>
              </a:rPr>
              <a:t>cardinal principle </a:t>
            </a:r>
            <a:r>
              <a:rPr lang="en-US" sz="2000" dirty="0" smtClean="0"/>
              <a:t>of counting) – the last number you say is in the list is the quantity (denotes the cardinality of the set)</a:t>
            </a:r>
            <a:endParaRPr lang="en-US" sz="2000" dirty="0"/>
          </a:p>
        </p:txBody>
      </p:sp>
      <p:pic>
        <p:nvPicPr>
          <p:cNvPr id="6" name="Picture 5"/>
          <p:cNvPicPr>
            <a:picLocks noChangeAspect="1"/>
          </p:cNvPicPr>
          <p:nvPr/>
        </p:nvPicPr>
        <p:blipFill>
          <a:blip r:embed="rId2"/>
          <a:stretch>
            <a:fillRect/>
          </a:stretch>
        </p:blipFill>
        <p:spPr>
          <a:xfrm>
            <a:off x="6248400" y="1143000"/>
            <a:ext cx="2527300" cy="2527300"/>
          </a:xfrm>
          <a:prstGeom prst="rect">
            <a:avLst/>
          </a:prstGeom>
        </p:spPr>
      </p:pic>
      <p:pic>
        <p:nvPicPr>
          <p:cNvPr id="7" name="Picture 6"/>
          <p:cNvPicPr>
            <a:picLocks noChangeAspect="1"/>
          </p:cNvPicPr>
          <p:nvPr/>
        </p:nvPicPr>
        <p:blipFill>
          <a:blip r:embed="rId3"/>
          <a:stretch>
            <a:fillRect/>
          </a:stretch>
        </p:blipFill>
        <p:spPr>
          <a:xfrm>
            <a:off x="6858000" y="3962400"/>
            <a:ext cx="1562100" cy="1376136"/>
          </a:xfrm>
          <a:prstGeom prst="rect">
            <a:avLst/>
          </a:prstGeom>
        </p:spPr>
      </p:pic>
      <p:sp>
        <p:nvSpPr>
          <p:cNvPr id="8" name="TextBox 7"/>
          <p:cNvSpPr txBox="1"/>
          <p:nvPr/>
        </p:nvSpPr>
        <p:spPr>
          <a:xfrm>
            <a:off x="6400800" y="5486400"/>
            <a:ext cx="2665363" cy="461665"/>
          </a:xfrm>
          <a:prstGeom prst="rect">
            <a:avLst/>
          </a:prstGeom>
          <a:noFill/>
        </p:spPr>
        <p:txBody>
          <a:bodyPr wrap="none" rtlCol="0">
            <a:spAutoFit/>
          </a:bodyPr>
          <a:lstStyle/>
          <a:p>
            <a:r>
              <a:rPr lang="en-US" b="0" dirty="0" smtClean="0"/>
              <a:t>Barbara </a:t>
            </a:r>
            <a:r>
              <a:rPr lang="en-US" b="0" dirty="0" err="1" smtClean="0"/>
              <a:t>Sarnecka</a:t>
            </a:r>
            <a:endParaRPr lang="en-US" b="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772400" cy="1143000"/>
          </a:xfrm>
        </p:spPr>
        <p:txBody>
          <a:bodyPr/>
          <a:lstStyle/>
          <a:p>
            <a:r>
              <a:rPr lang="en-US" sz="3200" dirty="0" smtClean="0"/>
              <a:t>Children’s numerical cognition</a:t>
            </a:r>
            <a:endParaRPr lang="en-US" sz="3200" dirty="0"/>
          </a:p>
        </p:txBody>
      </p:sp>
      <p:sp>
        <p:nvSpPr>
          <p:cNvPr id="5" name="Content Placeholder 2"/>
          <p:cNvSpPr>
            <a:spLocks noGrp="1"/>
          </p:cNvSpPr>
          <p:nvPr>
            <p:ph idx="1"/>
          </p:nvPr>
        </p:nvSpPr>
        <p:spPr>
          <a:xfrm>
            <a:off x="76200" y="1143000"/>
            <a:ext cx="8763000" cy="5410200"/>
          </a:xfrm>
        </p:spPr>
        <p:txBody>
          <a:bodyPr/>
          <a:lstStyle/>
          <a:p>
            <a:pPr>
              <a:buNone/>
            </a:pPr>
            <a:r>
              <a:rPr lang="en-US" sz="2000" dirty="0" err="1" smtClean="0"/>
              <a:t>Negen</a:t>
            </a:r>
            <a:r>
              <a:rPr lang="en-US" sz="2000" dirty="0" smtClean="0"/>
              <a:t> &amp; </a:t>
            </a:r>
            <a:r>
              <a:rPr lang="en-US" sz="2000" dirty="0" err="1" smtClean="0"/>
              <a:t>Sarnecka</a:t>
            </a:r>
            <a:r>
              <a:rPr lang="en-US" sz="2000" dirty="0" smtClean="0"/>
              <a:t> (2010): Tested children’s non-verbal numerical cognition when they did not necessarily know the exact meaning of number words.</a:t>
            </a:r>
          </a:p>
          <a:p>
            <a:pPr>
              <a:buNone/>
            </a:pPr>
            <a:endParaRPr lang="en-US" sz="2000" dirty="0" smtClean="0"/>
          </a:p>
          <a:p>
            <a:pPr>
              <a:buNone/>
            </a:pPr>
            <a:r>
              <a:rPr lang="en-US" sz="2000" dirty="0" smtClean="0"/>
              <a:t>“Now we’re going to play a </a:t>
            </a:r>
            <a:r>
              <a:rPr lang="en-US" sz="2000" i="1" dirty="0" smtClean="0">
                <a:solidFill>
                  <a:srgbClr val="FFFF00"/>
                </a:solidFill>
              </a:rPr>
              <a:t>copying</a:t>
            </a:r>
            <a:r>
              <a:rPr lang="en-US" sz="2000" dirty="0" smtClean="0"/>
              <a:t> game.  I will give something to the anteater…(experimenter puts some items from a bowl onto his plate, and slides it to his stuffed animal)…and you give something to the bunny.  You copy me and make your plate look </a:t>
            </a:r>
            <a:r>
              <a:rPr lang="en-US" sz="2000" i="1" dirty="0" smtClean="0">
                <a:solidFill>
                  <a:srgbClr val="FFFF00"/>
                </a:solidFill>
              </a:rPr>
              <a:t>just like mine</a:t>
            </a:r>
            <a:r>
              <a:rPr lang="en-US" sz="2000" dirty="0" smtClean="0"/>
              <a:t>.” </a:t>
            </a:r>
          </a:p>
          <a:p>
            <a:pPr>
              <a:buNone/>
            </a:pPr>
            <a:endParaRPr lang="en-US" sz="2000" dirty="0" smtClean="0"/>
          </a:p>
          <a:p>
            <a:pPr>
              <a:buNone/>
            </a:pPr>
            <a:r>
              <a:rPr lang="en-US" sz="2000" dirty="0" smtClean="0"/>
              <a:t>“Now we’re going to play a </a:t>
            </a:r>
            <a:r>
              <a:rPr lang="en-US" sz="2000" i="1" dirty="0" smtClean="0">
                <a:solidFill>
                  <a:schemeClr val="tx2"/>
                </a:solidFill>
              </a:rPr>
              <a:t>remembering</a:t>
            </a:r>
            <a:r>
              <a:rPr lang="en-US" sz="2000" dirty="0" smtClean="0"/>
              <a:t> game.  I will give something to the bunny…(experimenter demonstrates)…and you try to remember what I gave the bunny. (Experimenter returns items to the bowl.)  You give the bunny something and try to make yours </a:t>
            </a:r>
            <a:r>
              <a:rPr lang="en-US" sz="2000" i="1" dirty="0" smtClean="0">
                <a:solidFill>
                  <a:srgbClr val="2CF1E9"/>
                </a:solidFill>
              </a:rPr>
              <a:t>ju</a:t>
            </a:r>
            <a:r>
              <a:rPr lang="en-US" sz="2000" i="1" dirty="0" smtClean="0">
                <a:solidFill>
                  <a:schemeClr val="tx2"/>
                </a:solidFill>
              </a:rPr>
              <a:t>st like mine</a:t>
            </a:r>
            <a:r>
              <a:rPr lang="en-US" sz="2000" dirty="0" smtClean="0">
                <a:solidFill>
                  <a:schemeClr val="tx2"/>
                </a:solidFill>
              </a:rPr>
              <a:t> </a:t>
            </a:r>
            <a:r>
              <a:rPr lang="en-US" sz="2000" dirty="0" smtClean="0"/>
              <a:t>was.”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772400" cy="1143000"/>
          </a:xfrm>
        </p:spPr>
        <p:txBody>
          <a:bodyPr/>
          <a:lstStyle/>
          <a:p>
            <a:r>
              <a:rPr lang="en-US" sz="3200" dirty="0" smtClean="0"/>
              <a:t>Children’s numerical cognition</a:t>
            </a:r>
            <a:endParaRPr lang="en-US" sz="3200" dirty="0"/>
          </a:p>
        </p:txBody>
      </p:sp>
      <p:sp>
        <p:nvSpPr>
          <p:cNvPr id="5" name="Content Placeholder 2"/>
          <p:cNvSpPr>
            <a:spLocks noGrp="1"/>
          </p:cNvSpPr>
          <p:nvPr>
            <p:ph idx="1"/>
          </p:nvPr>
        </p:nvSpPr>
        <p:spPr>
          <a:xfrm>
            <a:off x="76200" y="1143000"/>
            <a:ext cx="8763000" cy="5410200"/>
          </a:xfrm>
        </p:spPr>
        <p:txBody>
          <a:bodyPr/>
          <a:lstStyle/>
          <a:p>
            <a:pPr>
              <a:buNone/>
            </a:pPr>
            <a:r>
              <a:rPr lang="en-US" sz="2000" dirty="0" err="1" smtClean="0"/>
              <a:t>Negen</a:t>
            </a:r>
            <a:r>
              <a:rPr lang="en-US" sz="2000" dirty="0" smtClean="0"/>
              <a:t> &amp; </a:t>
            </a:r>
            <a:r>
              <a:rPr lang="en-US" sz="2000" dirty="0" err="1" smtClean="0"/>
              <a:t>Sarnecka</a:t>
            </a:r>
            <a:r>
              <a:rPr lang="en-US" sz="2000" dirty="0" smtClean="0"/>
              <a:t> (2010): Tested children’s non-verbal numerical cognition when they did not necessarily know the exact meaning of number words.</a:t>
            </a:r>
          </a:p>
          <a:p>
            <a:pPr>
              <a:buNone/>
            </a:pPr>
            <a:endParaRPr lang="en-US" sz="2000" dirty="0" smtClean="0"/>
          </a:p>
          <a:p>
            <a:pPr>
              <a:buNone/>
            </a:pPr>
            <a:r>
              <a:rPr lang="en-US" sz="2000" dirty="0" smtClean="0"/>
              <a:t>Results: Children who know more number words did a better job at replicating and remembering the number of items.  Surprisingly, performance improved for all number sizes, even the ones children didn’t necessarily have words for yet.</a:t>
            </a:r>
          </a:p>
          <a:p>
            <a:pPr>
              <a:buNone/>
            </a:pPr>
            <a:r>
              <a:rPr lang="en-US" sz="2000" dirty="0" smtClean="0"/>
              <a:t>  </a:t>
            </a:r>
          </a:p>
          <a:p>
            <a:pPr>
              <a:buNone/>
            </a:pPr>
            <a:r>
              <a:rPr lang="en-US" sz="2000" dirty="0" smtClean="0"/>
              <a:t>Example: Child knows “one” and “two”, but improves at replicating/remembering not only one and two, but also three, four, and five objects.</a:t>
            </a:r>
          </a:p>
          <a:p>
            <a:pPr>
              <a:buNone/>
            </a:pPr>
            <a:endParaRPr lang="en-US" sz="2000" dirty="0" smtClean="0"/>
          </a:p>
          <a:p>
            <a:pPr>
              <a:buNone/>
            </a:pPr>
            <a:r>
              <a:rPr lang="en-US" sz="2000" dirty="0" smtClean="0">
                <a:solidFill>
                  <a:srgbClr val="26FF2F"/>
                </a:solidFill>
              </a:rPr>
              <a:t>Language for numbers helps improve non-verbal comprehension and memory for numbers.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381000"/>
            <a:ext cx="9144000" cy="1143000"/>
          </a:xfrm>
          <a:noFill/>
        </p:spPr>
        <p:txBody>
          <a:bodyPr/>
          <a:lstStyle/>
          <a:p>
            <a:pPr eaLnBrk="1" hangingPunct="1"/>
            <a:r>
              <a:rPr lang="en-US" sz="2800"/>
              <a:t>Language as a Toolkit: Theory of Mind</a:t>
            </a:r>
            <a:endParaRPr lang="en-US" sz="2000"/>
          </a:p>
        </p:txBody>
      </p:sp>
      <p:pic>
        <p:nvPicPr>
          <p:cNvPr id="79875" name="Picture 3" descr="Picture 1"/>
          <p:cNvPicPr>
            <a:picLocks noChangeAspect="1" noChangeArrowheads="1"/>
          </p:cNvPicPr>
          <p:nvPr/>
        </p:nvPicPr>
        <p:blipFill>
          <a:blip r:embed="rId3"/>
          <a:srcRect/>
          <a:stretch>
            <a:fillRect/>
          </a:stretch>
        </p:blipFill>
        <p:spPr bwMode="auto">
          <a:xfrm>
            <a:off x="5334000" y="2438400"/>
            <a:ext cx="1295400" cy="1651000"/>
          </a:xfrm>
          <a:prstGeom prst="rect">
            <a:avLst/>
          </a:prstGeom>
          <a:noFill/>
          <a:ln w="9525">
            <a:noFill/>
            <a:miter lim="800000"/>
            <a:headEnd/>
            <a:tailEnd/>
          </a:ln>
        </p:spPr>
      </p:pic>
      <p:pic>
        <p:nvPicPr>
          <p:cNvPr id="79876" name="Picture 4" descr="Picture 2"/>
          <p:cNvPicPr>
            <a:picLocks noChangeAspect="1" noChangeArrowheads="1"/>
          </p:cNvPicPr>
          <p:nvPr/>
        </p:nvPicPr>
        <p:blipFill>
          <a:blip r:embed="rId4"/>
          <a:srcRect/>
          <a:stretch>
            <a:fillRect/>
          </a:stretch>
        </p:blipFill>
        <p:spPr bwMode="auto">
          <a:xfrm>
            <a:off x="1752600" y="2286000"/>
            <a:ext cx="1308100" cy="1816100"/>
          </a:xfrm>
          <a:prstGeom prst="rect">
            <a:avLst/>
          </a:prstGeom>
          <a:noFill/>
          <a:ln w="9525">
            <a:noFill/>
            <a:miter lim="800000"/>
            <a:headEnd/>
            <a:tailEnd/>
          </a:ln>
        </p:spPr>
      </p:pic>
      <p:pic>
        <p:nvPicPr>
          <p:cNvPr id="79877" name="Picture 5"/>
          <p:cNvPicPr>
            <a:picLocks noChangeAspect="1" noChangeArrowheads="1"/>
          </p:cNvPicPr>
          <p:nvPr/>
        </p:nvPicPr>
        <p:blipFill>
          <a:blip r:embed="rId5"/>
          <a:srcRect/>
          <a:stretch>
            <a:fillRect/>
          </a:stretch>
        </p:blipFill>
        <p:spPr bwMode="auto">
          <a:xfrm>
            <a:off x="3581400" y="3733800"/>
            <a:ext cx="10826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0" y="533400"/>
            <a:ext cx="9144000" cy="5943600"/>
          </a:xfrm>
        </p:spPr>
        <p:txBody>
          <a:bodyPr/>
          <a:lstStyle/>
          <a:p>
            <a:pPr eaLnBrk="1" hangingPunct="1">
              <a:buFontTx/>
              <a:buNone/>
            </a:pPr>
            <a:r>
              <a:rPr lang="en-US" sz="2200" dirty="0"/>
              <a:t>Sarah thought </a:t>
            </a:r>
            <a:r>
              <a:rPr lang="en-US" sz="2200" dirty="0">
                <a:solidFill>
                  <a:schemeClr val="tx2"/>
                </a:solidFill>
              </a:rPr>
              <a:t>that </a:t>
            </a:r>
            <a:r>
              <a:rPr lang="en-US" sz="2200" dirty="0" err="1">
                <a:solidFill>
                  <a:schemeClr val="tx2"/>
                </a:solidFill>
              </a:rPr>
              <a:t>Hoggle</a:t>
            </a:r>
            <a:r>
              <a:rPr lang="en-US" sz="2200" dirty="0">
                <a:solidFill>
                  <a:schemeClr val="tx2"/>
                </a:solidFill>
              </a:rPr>
              <a:t> had betrayed her</a:t>
            </a:r>
            <a:r>
              <a:rPr lang="en-US" sz="2200" dirty="0"/>
              <a:t>.</a:t>
            </a:r>
          </a:p>
          <a:p>
            <a:pPr eaLnBrk="1" hangingPunct="1"/>
            <a:endParaRPr lang="en-US" sz="2200" dirty="0"/>
          </a:p>
          <a:p>
            <a:pPr eaLnBrk="1" hangingPunct="1">
              <a:buFontTx/>
              <a:buNone/>
            </a:pPr>
            <a:endParaRPr lang="en-US" sz="2200" dirty="0"/>
          </a:p>
          <a:p>
            <a:pPr eaLnBrk="1" hangingPunct="1">
              <a:buFontTx/>
              <a:buNone/>
            </a:pPr>
            <a:endParaRPr lang="en-US" sz="2200" dirty="0"/>
          </a:p>
          <a:p>
            <a:pPr eaLnBrk="1" hangingPunct="1">
              <a:buFontTx/>
              <a:buNone/>
            </a:pPr>
            <a:endParaRPr lang="en-US" sz="2200" dirty="0"/>
          </a:p>
          <a:p>
            <a:pPr eaLnBrk="1" hangingPunct="1">
              <a:buFontTx/>
              <a:buNone/>
            </a:pPr>
            <a:endParaRPr lang="en-US" sz="2200" dirty="0"/>
          </a:p>
          <a:p>
            <a:pPr eaLnBrk="1" hangingPunct="1">
              <a:buFontTx/>
              <a:buNone/>
            </a:pPr>
            <a:r>
              <a:rPr lang="en-US" sz="2200" dirty="0"/>
              <a:t>The </a:t>
            </a:r>
            <a:r>
              <a:rPr lang="en-US" sz="2200" dirty="0">
                <a:solidFill>
                  <a:schemeClr val="tx2"/>
                </a:solidFill>
              </a:rPr>
              <a:t>embedded</a:t>
            </a:r>
            <a:r>
              <a:rPr lang="en-US" sz="2200" dirty="0" smtClean="0">
                <a:solidFill>
                  <a:schemeClr val="tx2"/>
                </a:solidFill>
              </a:rPr>
              <a:t> sentence</a:t>
            </a:r>
            <a:r>
              <a:rPr lang="en-US" sz="2200" dirty="0" smtClean="0"/>
              <a:t> </a:t>
            </a:r>
            <a:r>
              <a:rPr lang="en-US" sz="2200" dirty="0"/>
              <a:t>encodes the contents of Sarah’s mind.</a:t>
            </a:r>
          </a:p>
          <a:p>
            <a:pPr eaLnBrk="1" hangingPunct="1">
              <a:buFontTx/>
              <a:buNone/>
            </a:pPr>
            <a:r>
              <a:rPr lang="en-US" sz="2200" dirty="0"/>
              <a:t>The ‘truth value’ of the embedded</a:t>
            </a:r>
            <a:r>
              <a:rPr lang="en-US" sz="2200" dirty="0" smtClean="0"/>
              <a:t> sentence </a:t>
            </a:r>
            <a:r>
              <a:rPr lang="en-US" sz="2200" dirty="0"/>
              <a:t>cannot be evaluated with respect to this world. It must be evaluated with respect to Sarah’s mental </a:t>
            </a:r>
            <a:r>
              <a:rPr lang="en-US" sz="2200" dirty="0" smtClean="0"/>
              <a:t>world (what Sarah thinks). </a:t>
            </a:r>
            <a:endParaRPr lang="en-US" sz="2200" dirty="0"/>
          </a:p>
          <a:p>
            <a:pPr eaLnBrk="1" hangingPunct="1">
              <a:buFontTx/>
              <a:buNone/>
            </a:pPr>
            <a:endParaRPr lang="en-US" sz="2200" dirty="0"/>
          </a:p>
          <a:p>
            <a:pPr eaLnBrk="1" hangingPunct="1">
              <a:buFontTx/>
              <a:buNone/>
            </a:pPr>
            <a:endParaRPr lang="en-US" sz="2200" dirty="0"/>
          </a:p>
          <a:p>
            <a:pPr eaLnBrk="1" hangingPunct="1">
              <a:buFontTx/>
              <a:buNone/>
            </a:pPr>
            <a:r>
              <a:rPr lang="en-US" sz="2200" dirty="0">
                <a:solidFill>
                  <a:schemeClr val="folHlink"/>
                </a:solidFill>
              </a:rPr>
              <a:t>What if a child didn’t know this?</a:t>
            </a:r>
          </a:p>
        </p:txBody>
      </p:sp>
      <p:pic>
        <p:nvPicPr>
          <p:cNvPr id="81923" name="Picture 3" descr="ala"/>
          <p:cNvPicPr>
            <a:picLocks noChangeAspect="1" noChangeArrowheads="1"/>
          </p:cNvPicPr>
          <p:nvPr/>
        </p:nvPicPr>
        <p:blipFill>
          <a:blip r:embed="rId3"/>
          <a:srcRect/>
          <a:stretch>
            <a:fillRect/>
          </a:stretch>
        </p:blipFill>
        <p:spPr bwMode="auto">
          <a:xfrm>
            <a:off x="3962400" y="1066800"/>
            <a:ext cx="4497388"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143000"/>
          </a:xfrm>
        </p:spPr>
        <p:txBody>
          <a:bodyPr/>
          <a:lstStyle/>
          <a:p>
            <a:pPr eaLnBrk="1" hangingPunct="1"/>
            <a:r>
              <a:rPr lang="en-US" sz="3200"/>
              <a:t>“Neo”-Whorfian Question</a:t>
            </a:r>
            <a:endParaRPr lang="en-US"/>
          </a:p>
        </p:txBody>
      </p:sp>
      <p:sp>
        <p:nvSpPr>
          <p:cNvPr id="21507" name="Rectangle 3"/>
          <p:cNvSpPr>
            <a:spLocks noGrp="1" noChangeArrowheads="1"/>
          </p:cNvSpPr>
          <p:nvPr>
            <p:ph type="body" idx="1"/>
          </p:nvPr>
        </p:nvSpPr>
        <p:spPr>
          <a:xfrm>
            <a:off x="0" y="1066800"/>
            <a:ext cx="9144000" cy="5029200"/>
          </a:xfrm>
        </p:spPr>
        <p:txBody>
          <a:bodyPr/>
          <a:lstStyle/>
          <a:p>
            <a:pPr eaLnBrk="1" hangingPunct="1">
              <a:lnSpc>
                <a:spcPct val="90000"/>
              </a:lnSpc>
              <a:buFontTx/>
              <a:buNone/>
            </a:pPr>
            <a:endParaRPr lang="en-US" sz="2400" dirty="0"/>
          </a:p>
          <a:p>
            <a:pPr eaLnBrk="1" hangingPunct="1">
              <a:lnSpc>
                <a:spcPct val="90000"/>
              </a:lnSpc>
              <a:buFontTx/>
              <a:buNone/>
            </a:pPr>
            <a:r>
              <a:rPr lang="en-US" sz="2400" dirty="0">
                <a:solidFill>
                  <a:schemeClr val="tx2"/>
                </a:solidFill>
              </a:rPr>
              <a:t>Language as a Toolkit</a:t>
            </a:r>
            <a:r>
              <a:rPr lang="en-US" sz="2400" dirty="0"/>
              <a:t>: Does language </a:t>
            </a:r>
            <a:r>
              <a:rPr lang="en-US" sz="2400" dirty="0">
                <a:solidFill>
                  <a:schemeClr val="tx2"/>
                </a:solidFill>
              </a:rPr>
              <a:t>augment our capacity for reasoning and representation</a:t>
            </a:r>
            <a:r>
              <a:rPr lang="en-US" sz="2400" dirty="0"/>
              <a:t> (and thereby determine our perception of the world)</a:t>
            </a:r>
            <a:r>
              <a:rPr lang="en-US" sz="2400" dirty="0" smtClean="0"/>
              <a:t>?</a:t>
            </a:r>
          </a:p>
          <a:p>
            <a:pPr eaLnBrk="1" hangingPunct="1">
              <a:lnSpc>
                <a:spcPct val="90000"/>
              </a:lnSpc>
              <a:buFontTx/>
              <a:buNone/>
            </a:pPr>
            <a:endParaRPr lang="en-US" sz="2400" dirty="0" smtClean="0"/>
          </a:p>
          <a:p>
            <a:pPr eaLnBrk="1" hangingPunct="1">
              <a:lnSpc>
                <a:spcPct val="90000"/>
              </a:lnSpc>
              <a:buFontTx/>
              <a:buNone/>
            </a:pPr>
            <a:endParaRPr lang="en-US" sz="2400" dirty="0" smtClean="0"/>
          </a:p>
          <a:p>
            <a:pPr eaLnBrk="1" hangingPunct="1">
              <a:lnSpc>
                <a:spcPct val="90000"/>
              </a:lnSpc>
              <a:buFontTx/>
              <a:buNone/>
            </a:pPr>
            <a:endParaRPr lang="en-US" sz="2400" dirty="0" smtClean="0"/>
          </a:p>
          <a:p>
            <a:pPr eaLnBrk="1" hangingPunct="1">
              <a:lnSpc>
                <a:spcPct val="90000"/>
              </a:lnSpc>
              <a:buFontTx/>
              <a:buNone/>
            </a:pPr>
            <a:endParaRPr lang="en-US" sz="2400" dirty="0" smtClean="0"/>
          </a:p>
          <a:p>
            <a:pPr eaLnBrk="1" hangingPunct="1">
              <a:lnSpc>
                <a:spcPct val="90000"/>
              </a:lnSpc>
              <a:buFontTx/>
              <a:buNone/>
            </a:pPr>
            <a:endParaRPr lang="en-US" sz="2400" dirty="0" smtClean="0"/>
          </a:p>
          <a:p>
            <a:pPr eaLnBrk="1" hangingPunct="1">
              <a:lnSpc>
                <a:spcPct val="90000"/>
              </a:lnSpc>
              <a:buFontTx/>
              <a:buNone/>
            </a:pPr>
            <a:endParaRPr lang="en-US" sz="2400" dirty="0" smtClean="0"/>
          </a:p>
          <a:p>
            <a:pPr eaLnBrk="1" hangingPunct="1">
              <a:lnSpc>
                <a:spcPct val="90000"/>
              </a:lnSpc>
              <a:buFontTx/>
              <a:buNone/>
            </a:pPr>
            <a:r>
              <a:rPr lang="en-US" sz="2400" dirty="0" smtClean="0"/>
              <a:t>Also sometimes referred to as “</a:t>
            </a:r>
            <a:r>
              <a:rPr lang="en-US" sz="2400" dirty="0" smtClean="0">
                <a:solidFill>
                  <a:schemeClr val="tx2"/>
                </a:solidFill>
              </a:rPr>
              <a:t>language as augmenter</a:t>
            </a:r>
            <a:r>
              <a:rPr lang="en-US" sz="2400" dirty="0" smtClean="0"/>
              <a:t>” </a:t>
            </a:r>
          </a:p>
          <a:p>
            <a:pPr eaLnBrk="1" hangingPunct="1">
              <a:lnSpc>
                <a:spcPct val="90000"/>
              </a:lnSpc>
              <a:buFontTx/>
              <a:buNone/>
            </a:pPr>
            <a:r>
              <a:rPr lang="en-US" sz="2400" dirty="0" smtClean="0"/>
              <a:t>	(Wolff &amp; Holmes (2010))</a:t>
            </a:r>
            <a:endParaRPr lang="en-US" sz="2400" dirty="0"/>
          </a:p>
        </p:txBody>
      </p:sp>
      <p:pic>
        <p:nvPicPr>
          <p:cNvPr id="21508" name="Picture 4"/>
          <p:cNvPicPr>
            <a:picLocks noChangeAspect="1" noChangeArrowheads="1"/>
          </p:cNvPicPr>
          <p:nvPr/>
        </p:nvPicPr>
        <p:blipFill>
          <a:blip r:embed="rId3"/>
          <a:srcRect/>
          <a:stretch>
            <a:fillRect/>
          </a:stretch>
        </p:blipFill>
        <p:spPr bwMode="auto">
          <a:xfrm>
            <a:off x="2819400" y="2667000"/>
            <a:ext cx="1978025" cy="189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1143000"/>
          </a:xfrm>
        </p:spPr>
        <p:txBody>
          <a:bodyPr/>
          <a:lstStyle/>
          <a:p>
            <a:pPr eaLnBrk="1" hangingPunct="1"/>
            <a:r>
              <a:rPr lang="en-US" sz="3200"/>
              <a:t>What You Need to Know To Evaluate the Truth Value of These Statements</a:t>
            </a:r>
            <a:endParaRPr lang="en-US"/>
          </a:p>
        </p:txBody>
      </p:sp>
      <p:sp>
        <p:nvSpPr>
          <p:cNvPr id="83971" name="Rectangle 3"/>
          <p:cNvSpPr>
            <a:spLocks noGrp="1" noChangeArrowheads="1"/>
          </p:cNvSpPr>
          <p:nvPr>
            <p:ph type="body" idx="1"/>
          </p:nvPr>
        </p:nvSpPr>
        <p:spPr>
          <a:xfrm>
            <a:off x="0" y="1371600"/>
            <a:ext cx="9144000" cy="3657600"/>
          </a:xfrm>
        </p:spPr>
        <p:txBody>
          <a:bodyPr/>
          <a:lstStyle/>
          <a:p>
            <a:pPr eaLnBrk="1" hangingPunct="1">
              <a:buFontTx/>
              <a:buNone/>
            </a:pPr>
            <a:r>
              <a:rPr lang="en-US" sz="2200"/>
              <a:t>Syntactic Knowledge: you know that some verbs can take sentential complements (think, believe, say, …)</a:t>
            </a:r>
          </a:p>
          <a:p>
            <a:pPr eaLnBrk="1" hangingPunct="1"/>
            <a:endParaRPr lang="en-US" sz="2200"/>
          </a:p>
          <a:p>
            <a:pPr eaLnBrk="1" hangingPunct="1">
              <a:buFontTx/>
              <a:buNone/>
            </a:pPr>
            <a:r>
              <a:rPr lang="en-US" sz="2200"/>
              <a:t>Social Cognitive Knowledge: you know that other people can have a false belief </a:t>
            </a:r>
          </a:p>
          <a:p>
            <a:pPr eaLnBrk="1" hangingPunct="1"/>
            <a:endParaRPr lang="en-US" sz="2200"/>
          </a:p>
          <a:p>
            <a:pPr eaLnBrk="1" hangingPunct="1">
              <a:buFontTx/>
              <a:buNone/>
            </a:pPr>
            <a:r>
              <a:rPr lang="en-US" sz="2200">
                <a:solidFill>
                  <a:schemeClr val="tx2"/>
                </a:solidFill>
              </a:rPr>
              <a:t>Bridge: you know that there is a connection between this syntactic form and the expression of potentially false beliefs</a:t>
            </a:r>
            <a:endParaRPr lang="en-US" sz="2000"/>
          </a:p>
        </p:txBody>
      </p:sp>
      <p:sp>
        <p:nvSpPr>
          <p:cNvPr id="83972" name="Text Box 4"/>
          <p:cNvSpPr txBox="1">
            <a:spLocks noChangeArrowheads="1"/>
          </p:cNvSpPr>
          <p:nvPr/>
        </p:nvSpPr>
        <p:spPr bwMode="auto">
          <a:xfrm>
            <a:off x="762000" y="4800600"/>
            <a:ext cx="6884988" cy="1562100"/>
          </a:xfrm>
          <a:prstGeom prst="rect">
            <a:avLst/>
          </a:prstGeom>
          <a:noFill/>
          <a:ln w="9525">
            <a:solidFill>
              <a:schemeClr val="tx2"/>
            </a:solidFill>
            <a:miter lim="800000"/>
            <a:headEnd/>
            <a:tailEnd/>
          </a:ln>
        </p:spPr>
        <p:txBody>
          <a:bodyPr wrap="none">
            <a:prstTxWarp prst="textNoShape">
              <a:avLst/>
            </a:prstTxWarp>
            <a:spAutoFit/>
          </a:bodyPr>
          <a:lstStyle/>
          <a:p>
            <a:r>
              <a:rPr lang="en-US" b="0">
                <a:solidFill>
                  <a:schemeClr val="tx2"/>
                </a:solidFill>
              </a:rPr>
              <a:t>Which comes first, social or syntactic knowledge?</a:t>
            </a:r>
          </a:p>
          <a:p>
            <a:r>
              <a:rPr lang="en-US" b="0">
                <a:solidFill>
                  <a:schemeClr val="tx2"/>
                </a:solidFill>
              </a:rPr>
              <a:t>   </a:t>
            </a:r>
            <a:r>
              <a:rPr lang="en-US" b="0">
                <a:solidFill>
                  <a:schemeClr val="folHlink"/>
                </a:solidFill>
              </a:rPr>
              <a:t>Usual Pattern: Social/Conceptual ---&gt; Linguistic</a:t>
            </a:r>
            <a:endParaRPr lang="en-US" b="0">
              <a:solidFill>
                <a:schemeClr val="tx2"/>
              </a:solidFill>
            </a:endParaRPr>
          </a:p>
          <a:p>
            <a:r>
              <a:rPr lang="en-US" b="0">
                <a:solidFill>
                  <a:srgbClr val="26FF2F"/>
                </a:solidFill>
              </a:rPr>
              <a:t>   Whorfian: Linguistic ---&gt; Social/Conceptual</a:t>
            </a:r>
            <a:endParaRPr lang="en-US" b="0">
              <a:solidFill>
                <a:schemeClr val="tx2"/>
              </a:solidFill>
            </a:endParaRPr>
          </a:p>
          <a:p>
            <a:endParaRPr lang="en-US" b="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43000" y="304800"/>
            <a:ext cx="6781800" cy="1143000"/>
          </a:xfrm>
        </p:spPr>
        <p:txBody>
          <a:bodyPr/>
          <a:lstStyle/>
          <a:p>
            <a:pPr eaLnBrk="1" hangingPunct="1"/>
            <a:r>
              <a:rPr lang="en-US" sz="3200"/>
              <a:t>A Leeetle Problem…</a:t>
            </a:r>
            <a:endParaRPr lang="en-US"/>
          </a:p>
        </p:txBody>
      </p:sp>
      <p:sp>
        <p:nvSpPr>
          <p:cNvPr id="86019" name="Rectangle 3"/>
          <p:cNvSpPr>
            <a:spLocks noGrp="1" noChangeArrowheads="1"/>
          </p:cNvSpPr>
          <p:nvPr>
            <p:ph type="body" idx="1"/>
          </p:nvPr>
        </p:nvSpPr>
        <p:spPr>
          <a:xfrm>
            <a:off x="0" y="1676400"/>
            <a:ext cx="9144000" cy="4114800"/>
          </a:xfrm>
        </p:spPr>
        <p:txBody>
          <a:bodyPr/>
          <a:lstStyle/>
          <a:p>
            <a:pPr eaLnBrk="1" hangingPunct="1">
              <a:buFontTx/>
              <a:buNone/>
            </a:pPr>
            <a:r>
              <a:rPr lang="en-US" sz="2400"/>
              <a:t>How do you measure children’s understanding that other people can have false beliefs? </a:t>
            </a:r>
          </a:p>
          <a:p>
            <a:pPr eaLnBrk="1" hangingPunct="1"/>
            <a:endParaRPr lang="en-US" sz="2400"/>
          </a:p>
          <a:p>
            <a:pPr eaLnBrk="1" hangingPunct="1">
              <a:buFontTx/>
              <a:buNone/>
            </a:pPr>
            <a:r>
              <a:rPr lang="en-US" sz="2400"/>
              <a:t>(abstracted away from their linguistic ability to represent false beliefs)</a:t>
            </a:r>
            <a:r>
              <a:rPr lang="en-US"/>
              <a:t> </a:t>
            </a:r>
          </a:p>
        </p:txBody>
      </p:sp>
      <p:pic>
        <p:nvPicPr>
          <p:cNvPr id="86020" name="Picture 4" descr="ala"/>
          <p:cNvPicPr>
            <a:picLocks noChangeAspect="1" noChangeArrowheads="1"/>
          </p:cNvPicPr>
          <p:nvPr/>
        </p:nvPicPr>
        <p:blipFill>
          <a:blip r:embed="rId3"/>
          <a:srcRect/>
          <a:stretch>
            <a:fillRect/>
          </a:stretch>
        </p:blipFill>
        <p:spPr bwMode="auto">
          <a:xfrm>
            <a:off x="1636713" y="4191000"/>
            <a:ext cx="5868987" cy="2503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447800" y="0"/>
            <a:ext cx="6781800" cy="1143000"/>
          </a:xfrm>
        </p:spPr>
        <p:txBody>
          <a:bodyPr/>
          <a:lstStyle/>
          <a:p>
            <a:pPr eaLnBrk="1" hangingPunct="1"/>
            <a:r>
              <a:rPr lang="en-US" sz="3200"/>
              <a:t>False Belief Task</a:t>
            </a:r>
            <a:endParaRPr lang="en-US"/>
          </a:p>
        </p:txBody>
      </p:sp>
      <p:sp>
        <p:nvSpPr>
          <p:cNvPr id="88067" name="Rectangle 3"/>
          <p:cNvSpPr>
            <a:spLocks noGrp="1" noChangeArrowheads="1"/>
          </p:cNvSpPr>
          <p:nvPr>
            <p:ph type="body" idx="1"/>
          </p:nvPr>
        </p:nvSpPr>
        <p:spPr>
          <a:xfrm>
            <a:off x="0" y="1371600"/>
            <a:ext cx="9144000" cy="2514600"/>
          </a:xfrm>
        </p:spPr>
        <p:txBody>
          <a:bodyPr/>
          <a:lstStyle/>
          <a:p>
            <a:pPr eaLnBrk="1" hangingPunct="1">
              <a:buFontTx/>
              <a:buNone/>
            </a:pPr>
            <a:r>
              <a:rPr lang="en-US" sz="2200"/>
              <a:t>The child is introduced to two puppets, Sir Didymus and Ambrosius.</a:t>
            </a:r>
            <a:r>
              <a:rPr lang="en-US" sz="2400"/>
              <a:t> </a:t>
            </a:r>
          </a:p>
          <a:p>
            <a:pPr eaLnBrk="1" hangingPunct="1">
              <a:buFontTx/>
              <a:buNone/>
            </a:pPr>
            <a:endParaRPr lang="en-US" sz="2400"/>
          </a:p>
        </p:txBody>
      </p:sp>
      <p:pic>
        <p:nvPicPr>
          <p:cNvPr id="88068" name="Picture 4"/>
          <p:cNvPicPr>
            <a:picLocks noChangeAspect="1" noChangeArrowheads="1"/>
          </p:cNvPicPr>
          <p:nvPr/>
        </p:nvPicPr>
        <p:blipFill>
          <a:blip r:embed="rId3"/>
          <a:srcRect/>
          <a:stretch>
            <a:fillRect/>
          </a:stretch>
        </p:blipFill>
        <p:spPr bwMode="auto">
          <a:xfrm>
            <a:off x="6172200" y="4191000"/>
            <a:ext cx="977900" cy="833438"/>
          </a:xfrm>
          <a:prstGeom prst="rect">
            <a:avLst/>
          </a:prstGeom>
          <a:noFill/>
          <a:ln w="9525">
            <a:noFill/>
            <a:miter lim="800000"/>
            <a:headEnd/>
            <a:tailEnd/>
          </a:ln>
        </p:spPr>
      </p:pic>
      <p:pic>
        <p:nvPicPr>
          <p:cNvPr id="88069" name="Picture 5"/>
          <p:cNvPicPr>
            <a:picLocks noChangeAspect="1" noChangeArrowheads="1"/>
          </p:cNvPicPr>
          <p:nvPr/>
        </p:nvPicPr>
        <p:blipFill>
          <a:blip r:embed="rId4"/>
          <a:srcRect/>
          <a:stretch>
            <a:fillRect/>
          </a:stretch>
        </p:blipFill>
        <p:spPr bwMode="auto">
          <a:xfrm>
            <a:off x="2438400" y="4114800"/>
            <a:ext cx="917575" cy="990600"/>
          </a:xfrm>
          <a:prstGeom prst="rect">
            <a:avLst/>
          </a:prstGeom>
          <a:noFill/>
          <a:ln w="9525">
            <a:noFill/>
            <a:miter lim="800000"/>
            <a:headEnd/>
            <a:tailEnd/>
          </a:ln>
        </p:spPr>
      </p:pic>
      <p:sp>
        <p:nvSpPr>
          <p:cNvPr id="88070" name="Text Box 6"/>
          <p:cNvSpPr txBox="1">
            <a:spLocks noChangeArrowheads="1"/>
          </p:cNvSpPr>
          <p:nvPr/>
        </p:nvSpPr>
        <p:spPr bwMode="auto">
          <a:xfrm>
            <a:off x="1981200" y="5105400"/>
            <a:ext cx="1962150" cy="457200"/>
          </a:xfrm>
          <a:prstGeom prst="rect">
            <a:avLst/>
          </a:prstGeom>
          <a:noFill/>
          <a:ln w="9525">
            <a:noFill/>
            <a:miter lim="800000"/>
            <a:headEnd/>
            <a:tailEnd/>
          </a:ln>
        </p:spPr>
        <p:txBody>
          <a:bodyPr wrap="none">
            <a:prstTxWarp prst="textNoShape">
              <a:avLst/>
            </a:prstTxWarp>
            <a:spAutoFit/>
          </a:bodyPr>
          <a:lstStyle/>
          <a:p>
            <a:r>
              <a:rPr lang="en-US"/>
              <a:t>Sir Didymus</a:t>
            </a:r>
          </a:p>
        </p:txBody>
      </p:sp>
      <p:sp>
        <p:nvSpPr>
          <p:cNvPr id="88071" name="Text Box 7"/>
          <p:cNvSpPr txBox="1">
            <a:spLocks noChangeArrowheads="1"/>
          </p:cNvSpPr>
          <p:nvPr/>
        </p:nvSpPr>
        <p:spPr bwMode="auto">
          <a:xfrm>
            <a:off x="5791200" y="5105400"/>
            <a:ext cx="1776413" cy="457200"/>
          </a:xfrm>
          <a:prstGeom prst="rect">
            <a:avLst/>
          </a:prstGeom>
          <a:noFill/>
          <a:ln w="9525">
            <a:noFill/>
            <a:miter lim="800000"/>
            <a:headEnd/>
            <a:tailEnd/>
          </a:ln>
        </p:spPr>
        <p:txBody>
          <a:bodyPr wrap="none">
            <a:prstTxWarp prst="textNoShape">
              <a:avLst/>
            </a:prstTxWarp>
            <a:spAutoFit/>
          </a:bodyPr>
          <a:lstStyle/>
          <a:p>
            <a:r>
              <a:rPr lang="en-US"/>
              <a:t>Ambrosius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47800" y="0"/>
            <a:ext cx="6781800" cy="1143000"/>
          </a:xfrm>
          <a:noFill/>
        </p:spPr>
        <p:txBody>
          <a:bodyPr/>
          <a:lstStyle/>
          <a:p>
            <a:pPr eaLnBrk="1" hangingPunct="1"/>
            <a:r>
              <a:rPr lang="en-US" sz="3200"/>
              <a:t>False Belief Task</a:t>
            </a:r>
            <a:endParaRPr lang="en-US"/>
          </a:p>
        </p:txBody>
      </p:sp>
      <p:sp>
        <p:nvSpPr>
          <p:cNvPr id="90115" name="Rectangle 3"/>
          <p:cNvSpPr>
            <a:spLocks noGrp="1" noChangeArrowheads="1"/>
          </p:cNvSpPr>
          <p:nvPr>
            <p:ph type="body" idx="1"/>
          </p:nvPr>
        </p:nvSpPr>
        <p:spPr>
          <a:xfrm>
            <a:off x="0" y="1371600"/>
            <a:ext cx="9144000" cy="914400"/>
          </a:xfrm>
          <a:noFill/>
        </p:spPr>
        <p:txBody>
          <a:bodyPr/>
          <a:lstStyle/>
          <a:p>
            <a:pPr eaLnBrk="1" hangingPunct="1">
              <a:buFontTx/>
              <a:buNone/>
            </a:pPr>
            <a:r>
              <a:rPr lang="en-US" sz="2200" dirty="0"/>
              <a:t>While playing, Sir </a:t>
            </a:r>
            <a:r>
              <a:rPr lang="en-US" sz="2200" dirty="0" err="1"/>
              <a:t>Didymus</a:t>
            </a:r>
            <a:r>
              <a:rPr lang="en-US" sz="2200" dirty="0"/>
              <a:t> puts a marble into a bin and then goes outside (the puppet disappears under the table, for example). </a:t>
            </a:r>
          </a:p>
        </p:txBody>
      </p:sp>
      <p:pic>
        <p:nvPicPr>
          <p:cNvPr id="90116" name="Picture 4"/>
          <p:cNvPicPr>
            <a:picLocks noChangeAspect="1" noChangeArrowheads="1"/>
          </p:cNvPicPr>
          <p:nvPr/>
        </p:nvPicPr>
        <p:blipFill>
          <a:blip r:embed="rId3"/>
          <a:srcRect/>
          <a:stretch>
            <a:fillRect/>
          </a:stretch>
        </p:blipFill>
        <p:spPr bwMode="auto">
          <a:xfrm>
            <a:off x="6172200" y="4191000"/>
            <a:ext cx="977900" cy="833438"/>
          </a:xfrm>
          <a:prstGeom prst="rect">
            <a:avLst/>
          </a:prstGeom>
          <a:noFill/>
          <a:ln w="9525">
            <a:noFill/>
            <a:miter lim="800000"/>
            <a:headEnd/>
            <a:tailEnd/>
          </a:ln>
        </p:spPr>
      </p:pic>
      <p:pic>
        <p:nvPicPr>
          <p:cNvPr id="90117" name="Picture 5"/>
          <p:cNvPicPr>
            <a:picLocks noChangeAspect="1" noChangeArrowheads="1"/>
          </p:cNvPicPr>
          <p:nvPr/>
        </p:nvPicPr>
        <p:blipFill>
          <a:blip r:embed="rId4"/>
          <a:srcRect/>
          <a:stretch>
            <a:fillRect/>
          </a:stretch>
        </p:blipFill>
        <p:spPr bwMode="auto">
          <a:xfrm>
            <a:off x="1143000" y="3810000"/>
            <a:ext cx="917575" cy="990600"/>
          </a:xfrm>
          <a:prstGeom prst="rect">
            <a:avLst/>
          </a:prstGeom>
          <a:noFill/>
          <a:ln w="9525">
            <a:noFill/>
            <a:miter lim="800000"/>
            <a:headEnd/>
            <a:tailEnd/>
          </a:ln>
        </p:spPr>
      </p:pic>
      <p:sp>
        <p:nvSpPr>
          <p:cNvPr id="90118" name="Text Box 6"/>
          <p:cNvSpPr txBox="1">
            <a:spLocks noChangeArrowheads="1"/>
          </p:cNvSpPr>
          <p:nvPr/>
        </p:nvSpPr>
        <p:spPr bwMode="auto">
          <a:xfrm>
            <a:off x="3429000" y="5867400"/>
            <a:ext cx="641350" cy="457200"/>
          </a:xfrm>
          <a:prstGeom prst="rect">
            <a:avLst/>
          </a:prstGeom>
          <a:noFill/>
          <a:ln w="9525">
            <a:noFill/>
            <a:miter lim="800000"/>
            <a:headEnd/>
            <a:tailEnd/>
          </a:ln>
        </p:spPr>
        <p:txBody>
          <a:bodyPr wrap="none">
            <a:prstTxWarp prst="textNoShape">
              <a:avLst/>
            </a:prstTxWarp>
            <a:spAutoFit/>
          </a:bodyPr>
          <a:lstStyle/>
          <a:p>
            <a:r>
              <a:rPr lang="en-US"/>
              <a:t>bin</a:t>
            </a:r>
          </a:p>
        </p:txBody>
      </p:sp>
      <p:sp>
        <p:nvSpPr>
          <p:cNvPr id="90119" name="AutoShape 7"/>
          <p:cNvSpPr>
            <a:spLocks noChangeArrowheads="1"/>
          </p:cNvSpPr>
          <p:nvPr/>
        </p:nvSpPr>
        <p:spPr bwMode="auto">
          <a:xfrm>
            <a:off x="3048000" y="3886200"/>
            <a:ext cx="1295400" cy="1905000"/>
          </a:xfrm>
          <a:prstGeom prst="can">
            <a:avLst>
              <a:gd name="adj" fmla="val 36765"/>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0120" name="Oval 8"/>
          <p:cNvSpPr>
            <a:spLocks noChangeArrowheads="1"/>
          </p:cNvSpPr>
          <p:nvPr/>
        </p:nvSpPr>
        <p:spPr bwMode="auto">
          <a:xfrm>
            <a:off x="2286000" y="3733800"/>
            <a:ext cx="457200" cy="4572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90121" name="Freeform 9"/>
          <p:cNvSpPr>
            <a:spLocks/>
          </p:cNvSpPr>
          <p:nvPr/>
        </p:nvSpPr>
        <p:spPr bwMode="auto">
          <a:xfrm>
            <a:off x="2743200" y="3492500"/>
            <a:ext cx="1092200" cy="622300"/>
          </a:xfrm>
          <a:custGeom>
            <a:avLst/>
            <a:gdLst>
              <a:gd name="T0" fmla="*/ 0 w 688"/>
              <a:gd name="T1" fmla="*/ 2147483647 h 392"/>
              <a:gd name="T2" fmla="*/ 2147483647 w 688"/>
              <a:gd name="T3" fmla="*/ 2147483647 h 392"/>
              <a:gd name="T4" fmla="*/ 2147483647 w 688"/>
              <a:gd name="T5" fmla="*/ 2147483647 h 392"/>
              <a:gd name="T6" fmla="*/ 2147483647 w 688"/>
              <a:gd name="T7" fmla="*/ 2147483647 h 392"/>
              <a:gd name="T8" fmla="*/ 0 60000 65536"/>
              <a:gd name="T9" fmla="*/ 0 60000 65536"/>
              <a:gd name="T10" fmla="*/ 0 60000 65536"/>
              <a:gd name="T11" fmla="*/ 0 60000 65536"/>
              <a:gd name="T12" fmla="*/ 0 w 688"/>
              <a:gd name="T13" fmla="*/ 0 h 392"/>
              <a:gd name="T14" fmla="*/ 688 w 688"/>
              <a:gd name="T15" fmla="*/ 392 h 392"/>
            </a:gdLst>
            <a:ahLst/>
            <a:cxnLst>
              <a:cxn ang="T8">
                <a:pos x="T0" y="T1"/>
              </a:cxn>
              <a:cxn ang="T9">
                <a:pos x="T2" y="T3"/>
              </a:cxn>
              <a:cxn ang="T10">
                <a:pos x="T4" y="T5"/>
              </a:cxn>
              <a:cxn ang="T11">
                <a:pos x="T6" y="T7"/>
              </a:cxn>
            </a:cxnLst>
            <a:rect l="T12" t="T13" r="T14" b="T15"/>
            <a:pathLst>
              <a:path w="688" h="392">
                <a:moveTo>
                  <a:pt x="0" y="152"/>
                </a:moveTo>
                <a:cubicBezTo>
                  <a:pt x="92" y="84"/>
                  <a:pt x="184" y="16"/>
                  <a:pt x="288" y="8"/>
                </a:cubicBezTo>
                <a:cubicBezTo>
                  <a:pt x="392" y="0"/>
                  <a:pt x="560" y="40"/>
                  <a:pt x="624" y="104"/>
                </a:cubicBezTo>
                <a:cubicBezTo>
                  <a:pt x="688" y="168"/>
                  <a:pt x="680" y="280"/>
                  <a:pt x="672" y="392"/>
                </a:cubicBezTo>
              </a:path>
            </a:pathLst>
          </a:custGeom>
          <a:noFill/>
          <a:ln w="63500">
            <a:solidFill>
              <a:srgbClr val="BD99FF"/>
            </a:solidFill>
            <a:prstDash val="dash"/>
            <a:round/>
            <a:headEnd/>
            <a:tailEnd/>
          </a:ln>
        </p:spPr>
        <p:txBody>
          <a:bodyPr wrap="none" anchor="ctr">
            <a:prstTxWarp prst="textNoShape">
              <a:avLst/>
            </a:prstTxWarp>
          </a:bodyPr>
          <a:lstStyle/>
          <a:p>
            <a:endParaRPr lang="en-US"/>
          </a:p>
        </p:txBody>
      </p:sp>
      <p:sp>
        <p:nvSpPr>
          <p:cNvPr id="90122" name="Line 10"/>
          <p:cNvSpPr>
            <a:spLocks noChangeShapeType="1"/>
          </p:cNvSpPr>
          <p:nvPr/>
        </p:nvSpPr>
        <p:spPr bwMode="auto">
          <a:xfrm>
            <a:off x="3810000" y="4038600"/>
            <a:ext cx="0" cy="152400"/>
          </a:xfrm>
          <a:prstGeom prst="line">
            <a:avLst/>
          </a:prstGeom>
          <a:noFill/>
          <a:ln w="63500">
            <a:solidFill>
              <a:srgbClr val="BD99FF"/>
            </a:solidFill>
            <a:round/>
            <a:headEnd/>
            <a:tailEnd type="triangle" w="med" len="med"/>
          </a:ln>
        </p:spPr>
        <p:txBody>
          <a:bodyPr wrap="none" anchor="ctr">
            <a:prstTxWarp prst="textNoShape">
              <a:avLst/>
            </a:prstTxWarp>
          </a:bodyPr>
          <a:lstStyle/>
          <a:p>
            <a:endParaRPr lang="en-US"/>
          </a:p>
        </p:txBody>
      </p:sp>
      <p:sp>
        <p:nvSpPr>
          <p:cNvPr id="90123" name="Text Box 11"/>
          <p:cNvSpPr txBox="1">
            <a:spLocks noChangeArrowheads="1"/>
          </p:cNvSpPr>
          <p:nvPr/>
        </p:nvSpPr>
        <p:spPr bwMode="auto">
          <a:xfrm>
            <a:off x="1752600" y="3124200"/>
            <a:ext cx="1184275" cy="457200"/>
          </a:xfrm>
          <a:prstGeom prst="rect">
            <a:avLst/>
          </a:prstGeom>
          <a:noFill/>
          <a:ln w="9525">
            <a:noFill/>
            <a:miter lim="800000"/>
            <a:headEnd/>
            <a:tailEnd/>
          </a:ln>
        </p:spPr>
        <p:txBody>
          <a:bodyPr wrap="none">
            <a:prstTxWarp prst="textNoShape">
              <a:avLst/>
            </a:prstTxWarp>
            <a:spAutoFit/>
          </a:bodyPr>
          <a:lstStyle/>
          <a:p>
            <a:r>
              <a:rPr lang="en-US"/>
              <a:t>marble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447800" y="0"/>
            <a:ext cx="6781800" cy="1143000"/>
          </a:xfrm>
          <a:noFill/>
        </p:spPr>
        <p:txBody>
          <a:bodyPr/>
          <a:lstStyle/>
          <a:p>
            <a:pPr eaLnBrk="1" hangingPunct="1"/>
            <a:r>
              <a:rPr lang="en-US" sz="3200"/>
              <a:t>False Belief Task</a:t>
            </a:r>
            <a:endParaRPr lang="en-US"/>
          </a:p>
        </p:txBody>
      </p:sp>
      <p:sp>
        <p:nvSpPr>
          <p:cNvPr id="92163" name="Rectangle 3"/>
          <p:cNvSpPr>
            <a:spLocks noGrp="1" noChangeArrowheads="1"/>
          </p:cNvSpPr>
          <p:nvPr>
            <p:ph type="body" idx="1"/>
          </p:nvPr>
        </p:nvSpPr>
        <p:spPr>
          <a:xfrm>
            <a:off x="0" y="1371600"/>
            <a:ext cx="9144000" cy="1066800"/>
          </a:xfrm>
          <a:noFill/>
        </p:spPr>
        <p:txBody>
          <a:bodyPr/>
          <a:lstStyle/>
          <a:p>
            <a:pPr eaLnBrk="1" hangingPunct="1">
              <a:buFontTx/>
              <a:buNone/>
            </a:pPr>
            <a:r>
              <a:rPr lang="en-US" sz="2200" dirty="0"/>
              <a:t>While playing, Sir </a:t>
            </a:r>
            <a:r>
              <a:rPr lang="en-US" sz="2200" dirty="0" err="1"/>
              <a:t>Didymus</a:t>
            </a:r>
            <a:r>
              <a:rPr lang="en-US" sz="2200" dirty="0"/>
              <a:t> puts a marble into a bin and then goes outside (the puppet disappears under the table, for example). </a:t>
            </a:r>
          </a:p>
        </p:txBody>
      </p:sp>
      <p:pic>
        <p:nvPicPr>
          <p:cNvPr id="92164" name="Picture 4"/>
          <p:cNvPicPr>
            <a:picLocks noChangeAspect="1" noChangeArrowheads="1"/>
          </p:cNvPicPr>
          <p:nvPr/>
        </p:nvPicPr>
        <p:blipFill>
          <a:blip r:embed="rId3"/>
          <a:srcRect/>
          <a:stretch>
            <a:fillRect/>
          </a:stretch>
        </p:blipFill>
        <p:spPr bwMode="auto">
          <a:xfrm>
            <a:off x="6172200" y="4191000"/>
            <a:ext cx="977900" cy="833438"/>
          </a:xfrm>
          <a:prstGeom prst="rect">
            <a:avLst/>
          </a:prstGeom>
          <a:noFill/>
          <a:ln w="9525">
            <a:noFill/>
            <a:miter lim="800000"/>
            <a:headEnd/>
            <a:tailEnd/>
          </a:ln>
        </p:spPr>
      </p:pic>
      <p:pic>
        <p:nvPicPr>
          <p:cNvPr id="92165" name="Picture 5"/>
          <p:cNvPicPr>
            <a:picLocks noChangeAspect="1" noChangeArrowheads="1"/>
          </p:cNvPicPr>
          <p:nvPr/>
        </p:nvPicPr>
        <p:blipFill>
          <a:blip r:embed="rId4"/>
          <a:srcRect/>
          <a:stretch>
            <a:fillRect/>
          </a:stretch>
        </p:blipFill>
        <p:spPr bwMode="auto">
          <a:xfrm flipH="1">
            <a:off x="1524000" y="3657600"/>
            <a:ext cx="914400" cy="990600"/>
          </a:xfrm>
          <a:prstGeom prst="rect">
            <a:avLst/>
          </a:prstGeom>
          <a:noFill/>
          <a:ln w="9525">
            <a:noFill/>
            <a:miter lim="800000"/>
            <a:headEnd/>
            <a:tailEnd/>
          </a:ln>
        </p:spPr>
      </p:pic>
      <p:sp>
        <p:nvSpPr>
          <p:cNvPr id="92166" name="AutoShape 6"/>
          <p:cNvSpPr>
            <a:spLocks noChangeArrowheads="1"/>
          </p:cNvSpPr>
          <p:nvPr/>
        </p:nvSpPr>
        <p:spPr bwMode="auto">
          <a:xfrm>
            <a:off x="3048000" y="3886200"/>
            <a:ext cx="1295400" cy="1905000"/>
          </a:xfrm>
          <a:prstGeom prst="can">
            <a:avLst>
              <a:gd name="adj" fmla="val 36765"/>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2167" name="Oval 7"/>
          <p:cNvSpPr>
            <a:spLocks noChangeArrowheads="1"/>
          </p:cNvSpPr>
          <p:nvPr/>
        </p:nvSpPr>
        <p:spPr bwMode="auto">
          <a:xfrm>
            <a:off x="3505200" y="4876800"/>
            <a:ext cx="457200" cy="457200"/>
          </a:xfrm>
          <a:prstGeom prst="ellipse">
            <a:avLst/>
          </a:prstGeom>
          <a:solidFill>
            <a:schemeClr val="bg2">
              <a:alpha val="39999"/>
            </a:schemeClr>
          </a:solidFill>
          <a:ln w="9525">
            <a:solidFill>
              <a:schemeClr val="tx1">
                <a:alpha val="7843"/>
              </a:schemeClr>
            </a:solidFill>
            <a:round/>
            <a:headEnd/>
            <a:tailEnd/>
          </a:ln>
        </p:spPr>
        <p:txBody>
          <a:bodyPr wrap="none" anchor="ctr">
            <a:prstTxWarp prst="textNoShape">
              <a:avLst/>
            </a:prstTxWarp>
          </a:bodyPr>
          <a:lstStyle/>
          <a:p>
            <a:endParaRPr lang="en-US"/>
          </a:p>
        </p:txBody>
      </p:sp>
      <p:sp>
        <p:nvSpPr>
          <p:cNvPr id="92168" name="Line 8"/>
          <p:cNvSpPr>
            <a:spLocks noChangeShapeType="1"/>
          </p:cNvSpPr>
          <p:nvPr/>
        </p:nvSpPr>
        <p:spPr bwMode="auto">
          <a:xfrm flipH="1">
            <a:off x="228600" y="4114800"/>
            <a:ext cx="1066800" cy="0"/>
          </a:xfrm>
          <a:prstGeom prst="line">
            <a:avLst/>
          </a:prstGeom>
          <a:noFill/>
          <a:ln w="63500">
            <a:solidFill>
              <a:schemeClr val="tx1"/>
            </a:solidFill>
            <a:prstDash val="dash"/>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447800" y="0"/>
            <a:ext cx="6781800" cy="1143000"/>
          </a:xfrm>
          <a:noFill/>
        </p:spPr>
        <p:txBody>
          <a:bodyPr/>
          <a:lstStyle/>
          <a:p>
            <a:pPr eaLnBrk="1" hangingPunct="1"/>
            <a:r>
              <a:rPr lang="en-US" sz="3200"/>
              <a:t>False Belief Task</a:t>
            </a:r>
            <a:endParaRPr lang="en-US"/>
          </a:p>
        </p:txBody>
      </p:sp>
      <p:sp>
        <p:nvSpPr>
          <p:cNvPr id="94211" name="Rectangle 3"/>
          <p:cNvSpPr>
            <a:spLocks noGrp="1" noChangeArrowheads="1"/>
          </p:cNvSpPr>
          <p:nvPr>
            <p:ph type="body" idx="1"/>
          </p:nvPr>
        </p:nvSpPr>
        <p:spPr>
          <a:xfrm>
            <a:off x="0" y="1371600"/>
            <a:ext cx="9144000" cy="1524000"/>
          </a:xfrm>
          <a:noFill/>
        </p:spPr>
        <p:txBody>
          <a:bodyPr/>
          <a:lstStyle/>
          <a:p>
            <a:pPr eaLnBrk="1" hangingPunct="1">
              <a:buFontTx/>
              <a:buNone/>
            </a:pPr>
            <a:r>
              <a:rPr lang="en-US" sz="2400"/>
              <a:t>When Sir Didymus is not around, naughty Ambrosius changes the location of the marble. He takes it out of the bin and puts it in a different bin.</a:t>
            </a:r>
          </a:p>
        </p:txBody>
      </p:sp>
      <p:pic>
        <p:nvPicPr>
          <p:cNvPr id="94212" name="Picture 4"/>
          <p:cNvPicPr>
            <a:picLocks noChangeAspect="1" noChangeArrowheads="1"/>
          </p:cNvPicPr>
          <p:nvPr/>
        </p:nvPicPr>
        <p:blipFill>
          <a:blip r:embed="rId3"/>
          <a:srcRect/>
          <a:stretch>
            <a:fillRect/>
          </a:stretch>
        </p:blipFill>
        <p:spPr bwMode="auto">
          <a:xfrm>
            <a:off x="5105400" y="2667000"/>
            <a:ext cx="977900" cy="833438"/>
          </a:xfrm>
          <a:prstGeom prst="rect">
            <a:avLst/>
          </a:prstGeom>
          <a:noFill/>
          <a:ln w="9525">
            <a:noFill/>
            <a:miter lim="800000"/>
            <a:headEnd/>
            <a:tailEnd/>
          </a:ln>
        </p:spPr>
      </p:pic>
      <p:sp>
        <p:nvSpPr>
          <p:cNvPr id="94213" name="AutoShape 5"/>
          <p:cNvSpPr>
            <a:spLocks noChangeArrowheads="1"/>
          </p:cNvSpPr>
          <p:nvPr/>
        </p:nvSpPr>
        <p:spPr bwMode="auto">
          <a:xfrm>
            <a:off x="3048000" y="3886200"/>
            <a:ext cx="1295400" cy="1905000"/>
          </a:xfrm>
          <a:prstGeom prst="can">
            <a:avLst>
              <a:gd name="adj" fmla="val 36765"/>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4214" name="AutoShape 6"/>
          <p:cNvSpPr>
            <a:spLocks noChangeArrowheads="1"/>
          </p:cNvSpPr>
          <p:nvPr/>
        </p:nvSpPr>
        <p:spPr bwMode="auto">
          <a:xfrm>
            <a:off x="7010400" y="3886200"/>
            <a:ext cx="1295400" cy="1905000"/>
          </a:xfrm>
          <a:prstGeom prst="can">
            <a:avLst>
              <a:gd name="adj" fmla="val 36765"/>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94215" name="Freeform 7"/>
          <p:cNvSpPr>
            <a:spLocks/>
          </p:cNvSpPr>
          <p:nvPr/>
        </p:nvSpPr>
        <p:spPr bwMode="auto">
          <a:xfrm>
            <a:off x="3810000" y="3657600"/>
            <a:ext cx="3962400" cy="1066800"/>
          </a:xfrm>
          <a:custGeom>
            <a:avLst/>
            <a:gdLst>
              <a:gd name="T0" fmla="*/ 0 w 2496"/>
              <a:gd name="T1" fmla="*/ 2147483647 h 672"/>
              <a:gd name="T2" fmla="*/ 2147483647 w 2496"/>
              <a:gd name="T3" fmla="*/ 2147483647 h 672"/>
              <a:gd name="T4" fmla="*/ 2147483647 w 2496"/>
              <a:gd name="T5" fmla="*/ 2147483647 h 672"/>
              <a:gd name="T6" fmla="*/ 2147483647 w 2496"/>
              <a:gd name="T7" fmla="*/ 2147483647 h 672"/>
              <a:gd name="T8" fmla="*/ 2147483647 w 2496"/>
              <a:gd name="T9" fmla="*/ 2147483647 h 672"/>
              <a:gd name="T10" fmla="*/ 0 60000 65536"/>
              <a:gd name="T11" fmla="*/ 0 60000 65536"/>
              <a:gd name="T12" fmla="*/ 0 60000 65536"/>
              <a:gd name="T13" fmla="*/ 0 60000 65536"/>
              <a:gd name="T14" fmla="*/ 0 60000 65536"/>
              <a:gd name="T15" fmla="*/ 0 w 2496"/>
              <a:gd name="T16" fmla="*/ 0 h 672"/>
              <a:gd name="T17" fmla="*/ 2496 w 2496"/>
              <a:gd name="T18" fmla="*/ 672 h 672"/>
            </a:gdLst>
            <a:ahLst/>
            <a:cxnLst>
              <a:cxn ang="T10">
                <a:pos x="T0" y="T1"/>
              </a:cxn>
              <a:cxn ang="T11">
                <a:pos x="T2" y="T3"/>
              </a:cxn>
              <a:cxn ang="T12">
                <a:pos x="T4" y="T5"/>
              </a:cxn>
              <a:cxn ang="T13">
                <a:pos x="T6" y="T7"/>
              </a:cxn>
              <a:cxn ang="T14">
                <a:pos x="T8" y="T9"/>
              </a:cxn>
            </a:cxnLst>
            <a:rect l="T15" t="T16" r="T17" b="T18"/>
            <a:pathLst>
              <a:path w="2496" h="672">
                <a:moveTo>
                  <a:pt x="0" y="672"/>
                </a:moveTo>
                <a:cubicBezTo>
                  <a:pt x="220" y="504"/>
                  <a:pt x="440" y="336"/>
                  <a:pt x="624" y="240"/>
                </a:cubicBezTo>
                <a:cubicBezTo>
                  <a:pt x="808" y="144"/>
                  <a:pt x="904" y="120"/>
                  <a:pt x="1104" y="96"/>
                </a:cubicBezTo>
                <a:cubicBezTo>
                  <a:pt x="1304" y="72"/>
                  <a:pt x="1592" y="0"/>
                  <a:pt x="1824" y="96"/>
                </a:cubicBezTo>
                <a:cubicBezTo>
                  <a:pt x="2056" y="192"/>
                  <a:pt x="2276" y="432"/>
                  <a:pt x="2496" y="672"/>
                </a:cubicBezTo>
              </a:path>
            </a:pathLst>
          </a:custGeom>
          <a:noFill/>
          <a:ln w="63500">
            <a:solidFill>
              <a:srgbClr val="BD99FF"/>
            </a:solidFill>
            <a:prstDash val="dash"/>
            <a:round/>
            <a:headEnd/>
            <a:tailEnd/>
          </a:ln>
        </p:spPr>
        <p:txBody>
          <a:bodyPr wrap="none" anchor="ctr">
            <a:prstTxWarp prst="textNoShape">
              <a:avLst/>
            </a:prstTxWarp>
          </a:bodyPr>
          <a:lstStyle/>
          <a:p>
            <a:endParaRPr lang="en-US"/>
          </a:p>
        </p:txBody>
      </p:sp>
      <p:sp>
        <p:nvSpPr>
          <p:cNvPr id="94216" name="Line 8"/>
          <p:cNvSpPr>
            <a:spLocks noChangeShapeType="1"/>
          </p:cNvSpPr>
          <p:nvPr/>
        </p:nvSpPr>
        <p:spPr bwMode="auto">
          <a:xfrm>
            <a:off x="7772400" y="4724400"/>
            <a:ext cx="76200" cy="228600"/>
          </a:xfrm>
          <a:prstGeom prst="line">
            <a:avLst/>
          </a:prstGeom>
          <a:noFill/>
          <a:ln w="63500">
            <a:solidFill>
              <a:srgbClr val="BD99FF"/>
            </a:solidFill>
            <a:prstDash val="dash"/>
            <a:round/>
            <a:headEnd/>
            <a:tailEnd type="triangle" w="med" len="med"/>
          </a:ln>
        </p:spPr>
        <p:txBody>
          <a:bodyPr wrap="none" anchor="ctr">
            <a:prstTxWarp prst="textNoShape">
              <a:avLst/>
            </a:prstTxWarp>
          </a:bodyPr>
          <a:lstStyle/>
          <a:p>
            <a:endParaRPr lang="en-US"/>
          </a:p>
        </p:txBody>
      </p:sp>
      <p:sp>
        <p:nvSpPr>
          <p:cNvPr id="94217" name="Oval 9"/>
          <p:cNvSpPr>
            <a:spLocks noChangeArrowheads="1"/>
          </p:cNvSpPr>
          <p:nvPr/>
        </p:nvSpPr>
        <p:spPr bwMode="auto">
          <a:xfrm>
            <a:off x="7620000" y="5029200"/>
            <a:ext cx="457200" cy="457200"/>
          </a:xfrm>
          <a:prstGeom prst="ellipse">
            <a:avLst/>
          </a:prstGeom>
          <a:solidFill>
            <a:schemeClr val="bg2">
              <a:alpha val="39999"/>
            </a:schemeClr>
          </a:solidFill>
          <a:ln w="9525">
            <a:solidFill>
              <a:schemeClr val="tx1">
                <a:alpha val="7843"/>
              </a:schemeClr>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447800" y="0"/>
            <a:ext cx="6781800" cy="1143000"/>
          </a:xfrm>
          <a:noFill/>
        </p:spPr>
        <p:txBody>
          <a:bodyPr/>
          <a:lstStyle/>
          <a:p>
            <a:pPr eaLnBrk="1" hangingPunct="1"/>
            <a:r>
              <a:rPr lang="en-US" sz="3200"/>
              <a:t>False Belief Task</a:t>
            </a:r>
            <a:endParaRPr lang="en-US"/>
          </a:p>
        </p:txBody>
      </p:sp>
      <p:sp>
        <p:nvSpPr>
          <p:cNvPr id="1964035" name="Rectangle 3"/>
          <p:cNvSpPr>
            <a:spLocks noGrp="1" noChangeArrowheads="1"/>
          </p:cNvSpPr>
          <p:nvPr>
            <p:ph type="body" idx="1"/>
          </p:nvPr>
        </p:nvSpPr>
        <p:spPr>
          <a:xfrm>
            <a:off x="0" y="1371600"/>
            <a:ext cx="9144000" cy="1524000"/>
          </a:xfrm>
        </p:spPr>
        <p:txBody>
          <a:bodyPr/>
          <a:lstStyle/>
          <a:p>
            <a:pPr eaLnBrk="1" hangingPunct="1">
              <a:lnSpc>
                <a:spcPct val="90000"/>
              </a:lnSpc>
              <a:buFontTx/>
              <a:buNone/>
              <a:defRPr/>
            </a:pPr>
            <a:r>
              <a:rPr lang="en-US" sz="2400"/>
              <a:t>Some time later Sir Didymus comes back and wants to play with his marble. Children are then asked the critical question: </a:t>
            </a:r>
            <a:r>
              <a:rPr lang="en-US" sz="2400">
                <a:solidFill>
                  <a:schemeClr val="tx2"/>
                </a:solidFill>
              </a:rPr>
              <a:t>Where will Sir Didymus look for his marble?</a:t>
            </a:r>
            <a:r>
              <a:rPr lang="en-US" sz="2400">
                <a:solidFill>
                  <a:srgbClr val="900753"/>
                </a:solidFill>
                <a:effectLst>
                  <a:outerShdw blurRad="38100" dist="38100" dir="2700000" algn="tl">
                    <a:srgbClr val="FFFFFF"/>
                  </a:outerShdw>
                </a:effectLst>
              </a:rPr>
              <a:t> </a:t>
            </a:r>
            <a:endParaRPr lang="en-US" sz="2400"/>
          </a:p>
          <a:p>
            <a:pPr eaLnBrk="1" hangingPunct="1">
              <a:lnSpc>
                <a:spcPct val="90000"/>
              </a:lnSpc>
              <a:buFontTx/>
              <a:buNone/>
              <a:defRPr/>
            </a:pPr>
            <a:endParaRPr lang="en-US" sz="2400"/>
          </a:p>
        </p:txBody>
      </p:sp>
      <p:pic>
        <p:nvPicPr>
          <p:cNvPr id="96260" name="Picture 4"/>
          <p:cNvPicPr>
            <a:picLocks noChangeAspect="1" noChangeArrowheads="1"/>
          </p:cNvPicPr>
          <p:nvPr/>
        </p:nvPicPr>
        <p:blipFill>
          <a:blip r:embed="rId3"/>
          <a:srcRect/>
          <a:stretch>
            <a:fillRect/>
          </a:stretch>
        </p:blipFill>
        <p:spPr bwMode="auto">
          <a:xfrm>
            <a:off x="5791200" y="4953000"/>
            <a:ext cx="977900" cy="833438"/>
          </a:xfrm>
          <a:prstGeom prst="rect">
            <a:avLst/>
          </a:prstGeom>
          <a:noFill/>
          <a:ln w="9525">
            <a:noFill/>
            <a:miter lim="800000"/>
            <a:headEnd/>
            <a:tailEnd/>
          </a:ln>
        </p:spPr>
      </p:pic>
      <p:sp>
        <p:nvSpPr>
          <p:cNvPr id="96261" name="AutoShape 5"/>
          <p:cNvSpPr>
            <a:spLocks noChangeArrowheads="1"/>
          </p:cNvSpPr>
          <p:nvPr/>
        </p:nvSpPr>
        <p:spPr bwMode="auto">
          <a:xfrm>
            <a:off x="3048000" y="3886200"/>
            <a:ext cx="1295400" cy="1905000"/>
          </a:xfrm>
          <a:prstGeom prst="can">
            <a:avLst>
              <a:gd name="adj" fmla="val 36765"/>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6262" name="AutoShape 6"/>
          <p:cNvSpPr>
            <a:spLocks noChangeArrowheads="1"/>
          </p:cNvSpPr>
          <p:nvPr/>
        </p:nvSpPr>
        <p:spPr bwMode="auto">
          <a:xfrm>
            <a:off x="7010400" y="3886200"/>
            <a:ext cx="1295400" cy="1905000"/>
          </a:xfrm>
          <a:prstGeom prst="can">
            <a:avLst>
              <a:gd name="adj" fmla="val 36765"/>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96263" name="Oval 7"/>
          <p:cNvSpPr>
            <a:spLocks noChangeArrowheads="1"/>
          </p:cNvSpPr>
          <p:nvPr/>
        </p:nvSpPr>
        <p:spPr bwMode="auto">
          <a:xfrm>
            <a:off x="7620000" y="5029200"/>
            <a:ext cx="457200" cy="457200"/>
          </a:xfrm>
          <a:prstGeom prst="ellipse">
            <a:avLst/>
          </a:prstGeom>
          <a:solidFill>
            <a:schemeClr val="bg2">
              <a:alpha val="39999"/>
            </a:schemeClr>
          </a:solidFill>
          <a:ln w="9525">
            <a:solidFill>
              <a:schemeClr val="tx1">
                <a:alpha val="7843"/>
              </a:schemeClr>
            </a:solidFill>
            <a:round/>
            <a:headEnd/>
            <a:tailEnd/>
          </a:ln>
        </p:spPr>
        <p:txBody>
          <a:bodyPr wrap="none" anchor="ctr">
            <a:prstTxWarp prst="textNoShape">
              <a:avLst/>
            </a:prstTxWarp>
          </a:bodyPr>
          <a:lstStyle/>
          <a:p>
            <a:endParaRPr lang="en-US"/>
          </a:p>
        </p:txBody>
      </p:sp>
      <p:pic>
        <p:nvPicPr>
          <p:cNvPr id="96264" name="Picture 8"/>
          <p:cNvPicPr>
            <a:picLocks noChangeAspect="1" noChangeArrowheads="1"/>
          </p:cNvPicPr>
          <p:nvPr/>
        </p:nvPicPr>
        <p:blipFill>
          <a:blip r:embed="rId4"/>
          <a:srcRect/>
          <a:stretch>
            <a:fillRect/>
          </a:stretch>
        </p:blipFill>
        <p:spPr bwMode="auto">
          <a:xfrm>
            <a:off x="1524000" y="3581400"/>
            <a:ext cx="838200" cy="990600"/>
          </a:xfrm>
          <a:prstGeom prst="rect">
            <a:avLst/>
          </a:prstGeom>
          <a:noFill/>
          <a:ln w="9525">
            <a:noFill/>
            <a:miter lim="800000"/>
            <a:headEnd/>
            <a:tailEnd/>
          </a:ln>
        </p:spPr>
      </p:pic>
      <p:sp>
        <p:nvSpPr>
          <p:cNvPr id="96265" name="Line 9"/>
          <p:cNvSpPr>
            <a:spLocks noChangeShapeType="1"/>
          </p:cNvSpPr>
          <p:nvPr/>
        </p:nvSpPr>
        <p:spPr bwMode="auto">
          <a:xfrm>
            <a:off x="228600" y="4114800"/>
            <a:ext cx="1143000" cy="0"/>
          </a:xfrm>
          <a:prstGeom prst="line">
            <a:avLst/>
          </a:prstGeom>
          <a:noFill/>
          <a:ln w="63500">
            <a:solidFill>
              <a:schemeClr val="tx1"/>
            </a:solidFill>
            <a:prstDash val="dash"/>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447800" y="0"/>
            <a:ext cx="6781800" cy="1143000"/>
          </a:xfrm>
          <a:noFill/>
        </p:spPr>
        <p:txBody>
          <a:bodyPr/>
          <a:lstStyle/>
          <a:p>
            <a:pPr eaLnBrk="1" hangingPunct="1"/>
            <a:r>
              <a:rPr lang="en-US" sz="3200"/>
              <a:t>False Belief Task</a:t>
            </a:r>
            <a:endParaRPr lang="en-US"/>
          </a:p>
        </p:txBody>
      </p:sp>
      <p:sp>
        <p:nvSpPr>
          <p:cNvPr id="1966083" name="Rectangle 3"/>
          <p:cNvSpPr>
            <a:spLocks noGrp="1" noChangeArrowheads="1"/>
          </p:cNvSpPr>
          <p:nvPr>
            <p:ph type="body" idx="1"/>
          </p:nvPr>
        </p:nvSpPr>
        <p:spPr>
          <a:xfrm>
            <a:off x="0" y="1371600"/>
            <a:ext cx="9144000" cy="1524000"/>
          </a:xfrm>
        </p:spPr>
        <p:txBody>
          <a:bodyPr/>
          <a:lstStyle/>
          <a:p>
            <a:pPr eaLnBrk="1" hangingPunct="1">
              <a:lnSpc>
                <a:spcPct val="90000"/>
              </a:lnSpc>
              <a:buFontTx/>
              <a:buNone/>
              <a:defRPr/>
            </a:pPr>
            <a:r>
              <a:rPr lang="en-US" sz="2400"/>
              <a:t>Some time later Sir Didymus comes back and wants to play with his marble. Children are then asked the critical question: </a:t>
            </a:r>
            <a:r>
              <a:rPr lang="en-US" sz="2400">
                <a:solidFill>
                  <a:schemeClr val="tx2"/>
                </a:solidFill>
              </a:rPr>
              <a:t>Where will Sir Didymus look for his marble?</a:t>
            </a:r>
            <a:r>
              <a:rPr lang="en-US" sz="2400">
                <a:solidFill>
                  <a:srgbClr val="900753"/>
                </a:solidFill>
                <a:effectLst>
                  <a:outerShdw blurRad="38100" dist="38100" dir="2700000" algn="tl">
                    <a:srgbClr val="FFFFFF"/>
                  </a:outerShdw>
                </a:effectLst>
              </a:rPr>
              <a:t> </a:t>
            </a:r>
            <a:endParaRPr lang="en-US" sz="2400"/>
          </a:p>
          <a:p>
            <a:pPr eaLnBrk="1" hangingPunct="1">
              <a:lnSpc>
                <a:spcPct val="90000"/>
              </a:lnSpc>
              <a:buFontTx/>
              <a:buNone/>
              <a:defRPr/>
            </a:pPr>
            <a:endParaRPr lang="en-US" sz="2400"/>
          </a:p>
        </p:txBody>
      </p:sp>
      <p:pic>
        <p:nvPicPr>
          <p:cNvPr id="98308" name="Picture 4"/>
          <p:cNvPicPr>
            <a:picLocks noChangeAspect="1" noChangeArrowheads="1"/>
          </p:cNvPicPr>
          <p:nvPr/>
        </p:nvPicPr>
        <p:blipFill>
          <a:blip r:embed="rId3"/>
          <a:srcRect/>
          <a:stretch>
            <a:fillRect/>
          </a:stretch>
        </p:blipFill>
        <p:spPr bwMode="auto">
          <a:xfrm>
            <a:off x="5791200" y="4953000"/>
            <a:ext cx="977900" cy="833438"/>
          </a:xfrm>
          <a:prstGeom prst="rect">
            <a:avLst/>
          </a:prstGeom>
          <a:noFill/>
          <a:ln w="9525">
            <a:noFill/>
            <a:miter lim="800000"/>
            <a:headEnd/>
            <a:tailEnd/>
          </a:ln>
        </p:spPr>
      </p:pic>
      <p:sp>
        <p:nvSpPr>
          <p:cNvPr id="98309" name="AutoShape 5"/>
          <p:cNvSpPr>
            <a:spLocks noChangeArrowheads="1"/>
          </p:cNvSpPr>
          <p:nvPr/>
        </p:nvSpPr>
        <p:spPr bwMode="auto">
          <a:xfrm>
            <a:off x="3048000" y="3886200"/>
            <a:ext cx="1295400" cy="1905000"/>
          </a:xfrm>
          <a:prstGeom prst="can">
            <a:avLst>
              <a:gd name="adj" fmla="val 36765"/>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8310" name="AutoShape 6"/>
          <p:cNvSpPr>
            <a:spLocks noChangeArrowheads="1"/>
          </p:cNvSpPr>
          <p:nvPr/>
        </p:nvSpPr>
        <p:spPr bwMode="auto">
          <a:xfrm>
            <a:off x="7010400" y="3886200"/>
            <a:ext cx="1295400" cy="1905000"/>
          </a:xfrm>
          <a:prstGeom prst="can">
            <a:avLst>
              <a:gd name="adj" fmla="val 36765"/>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98311" name="Oval 7"/>
          <p:cNvSpPr>
            <a:spLocks noChangeArrowheads="1"/>
          </p:cNvSpPr>
          <p:nvPr/>
        </p:nvSpPr>
        <p:spPr bwMode="auto">
          <a:xfrm>
            <a:off x="7620000" y="5029200"/>
            <a:ext cx="457200" cy="457200"/>
          </a:xfrm>
          <a:prstGeom prst="ellipse">
            <a:avLst/>
          </a:prstGeom>
          <a:solidFill>
            <a:schemeClr val="bg2">
              <a:alpha val="39999"/>
            </a:schemeClr>
          </a:solidFill>
          <a:ln w="9525">
            <a:solidFill>
              <a:schemeClr val="tx1">
                <a:alpha val="7843"/>
              </a:schemeClr>
            </a:solidFill>
            <a:round/>
            <a:headEnd/>
            <a:tailEnd/>
          </a:ln>
        </p:spPr>
        <p:txBody>
          <a:bodyPr wrap="none" anchor="ctr">
            <a:prstTxWarp prst="textNoShape">
              <a:avLst/>
            </a:prstTxWarp>
          </a:bodyPr>
          <a:lstStyle/>
          <a:p>
            <a:endParaRPr lang="en-US"/>
          </a:p>
        </p:txBody>
      </p:sp>
      <p:pic>
        <p:nvPicPr>
          <p:cNvPr id="98312" name="Picture 8"/>
          <p:cNvPicPr>
            <a:picLocks noChangeAspect="1" noChangeArrowheads="1"/>
          </p:cNvPicPr>
          <p:nvPr/>
        </p:nvPicPr>
        <p:blipFill>
          <a:blip r:embed="rId4"/>
          <a:srcRect/>
          <a:stretch>
            <a:fillRect/>
          </a:stretch>
        </p:blipFill>
        <p:spPr bwMode="auto">
          <a:xfrm>
            <a:off x="1524000" y="3581400"/>
            <a:ext cx="838200" cy="990600"/>
          </a:xfrm>
          <a:prstGeom prst="rect">
            <a:avLst/>
          </a:prstGeom>
          <a:noFill/>
          <a:ln w="9525">
            <a:noFill/>
            <a:miter lim="800000"/>
            <a:headEnd/>
            <a:tailEnd/>
          </a:ln>
        </p:spPr>
      </p:pic>
      <p:sp>
        <p:nvSpPr>
          <p:cNvPr id="98313" name="Line 9"/>
          <p:cNvSpPr>
            <a:spLocks noChangeShapeType="1"/>
          </p:cNvSpPr>
          <p:nvPr/>
        </p:nvSpPr>
        <p:spPr bwMode="auto">
          <a:xfrm>
            <a:off x="228600" y="4114800"/>
            <a:ext cx="1143000" cy="0"/>
          </a:xfrm>
          <a:prstGeom prst="line">
            <a:avLst/>
          </a:prstGeom>
          <a:noFill/>
          <a:ln w="63500">
            <a:solidFill>
              <a:schemeClr val="tx1"/>
            </a:solidFill>
            <a:prstDash val="dash"/>
            <a:round/>
            <a:headEnd/>
            <a:tailEnd type="triangle" w="med" len="med"/>
          </a:ln>
        </p:spPr>
        <p:txBody>
          <a:bodyPr wrap="none" anchor="ctr">
            <a:prstTxWarp prst="textNoShape">
              <a:avLst/>
            </a:prstTxWarp>
          </a:bodyPr>
          <a:lstStyle/>
          <a:p>
            <a:endParaRPr lang="en-US"/>
          </a:p>
        </p:txBody>
      </p:sp>
      <p:sp>
        <p:nvSpPr>
          <p:cNvPr id="98314" name="Rectangle 10"/>
          <p:cNvSpPr>
            <a:spLocks noChangeArrowheads="1"/>
          </p:cNvSpPr>
          <p:nvPr/>
        </p:nvSpPr>
        <p:spPr bwMode="auto">
          <a:xfrm>
            <a:off x="6019800" y="2514600"/>
            <a:ext cx="2819400" cy="74930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a:ea typeface="Osaka" charset="-128"/>
                <a:cs typeface="Osaka" charset="-128"/>
              </a:rPr>
              <a:t>3-year olds &amp; autistic children </a:t>
            </a:r>
          </a:p>
        </p:txBody>
      </p:sp>
      <p:sp>
        <p:nvSpPr>
          <p:cNvPr id="98315" name="Rectangle 11"/>
          <p:cNvSpPr>
            <a:spLocks noChangeArrowheads="1"/>
          </p:cNvSpPr>
          <p:nvPr/>
        </p:nvSpPr>
        <p:spPr bwMode="auto">
          <a:xfrm>
            <a:off x="2514600" y="2667000"/>
            <a:ext cx="2438400" cy="420688"/>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a:ea typeface="Osaka" charset="-128"/>
                <a:cs typeface="Osaka" charset="-128"/>
              </a:rPr>
              <a:t>4 to 5-year olds </a:t>
            </a:r>
          </a:p>
        </p:txBody>
      </p:sp>
      <p:sp>
        <p:nvSpPr>
          <p:cNvPr id="98316" name="Line 12"/>
          <p:cNvSpPr>
            <a:spLocks noChangeShapeType="1"/>
          </p:cNvSpPr>
          <p:nvPr/>
        </p:nvSpPr>
        <p:spPr bwMode="auto">
          <a:xfrm flipH="1">
            <a:off x="7543800" y="3352800"/>
            <a:ext cx="0" cy="685800"/>
          </a:xfrm>
          <a:prstGeom prst="line">
            <a:avLst/>
          </a:prstGeom>
          <a:noFill/>
          <a:ln w="63500">
            <a:solidFill>
              <a:schemeClr val="accent1"/>
            </a:solidFill>
            <a:round/>
            <a:headEnd/>
            <a:tailEnd type="triangle" w="med" len="med"/>
          </a:ln>
        </p:spPr>
        <p:txBody>
          <a:bodyPr wrap="none" anchor="ctr">
            <a:prstTxWarp prst="textNoShape">
              <a:avLst/>
            </a:prstTxWarp>
          </a:bodyPr>
          <a:lstStyle/>
          <a:p>
            <a:endParaRPr lang="en-US"/>
          </a:p>
        </p:txBody>
      </p:sp>
      <p:sp>
        <p:nvSpPr>
          <p:cNvPr id="98317" name="Line 13"/>
          <p:cNvSpPr>
            <a:spLocks noChangeShapeType="1"/>
          </p:cNvSpPr>
          <p:nvPr/>
        </p:nvSpPr>
        <p:spPr bwMode="auto">
          <a:xfrm flipH="1">
            <a:off x="3657600" y="3200400"/>
            <a:ext cx="0" cy="685800"/>
          </a:xfrm>
          <a:prstGeom prst="line">
            <a:avLst/>
          </a:prstGeom>
          <a:noFill/>
          <a:ln w="63500">
            <a:solidFill>
              <a:schemeClr val="accent1"/>
            </a:solidFill>
            <a:round/>
            <a:headEnd/>
            <a:tailEnd type="triangle" w="med" len="med"/>
          </a:ln>
        </p:spPr>
        <p:txBody>
          <a:bodyPr wrap="none" anchor="ctr">
            <a:prstTxWarp prst="textNoShape">
              <a:avLst/>
            </a:prstTxWarp>
          </a:bodyPr>
          <a:lstStyle/>
          <a:p>
            <a:endParaRPr lang="en-US"/>
          </a:p>
        </p:txBody>
      </p:sp>
      <p:sp>
        <p:nvSpPr>
          <p:cNvPr id="98318" name="Rectangle 14"/>
          <p:cNvSpPr>
            <a:spLocks noChangeArrowheads="1"/>
          </p:cNvSpPr>
          <p:nvPr/>
        </p:nvSpPr>
        <p:spPr bwMode="auto">
          <a:xfrm>
            <a:off x="2895600" y="5943600"/>
            <a:ext cx="1524000" cy="420688"/>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a:ea typeface="Osaka" charset="-128"/>
                <a:cs typeface="Osaka" charset="-128"/>
              </a:rPr>
              <a:t>Correct</a:t>
            </a:r>
          </a:p>
        </p:txBody>
      </p:sp>
      <p:sp>
        <p:nvSpPr>
          <p:cNvPr id="98319" name="Rectangle 15"/>
          <p:cNvSpPr>
            <a:spLocks noChangeArrowheads="1"/>
          </p:cNvSpPr>
          <p:nvPr/>
        </p:nvSpPr>
        <p:spPr bwMode="auto">
          <a:xfrm>
            <a:off x="7010400" y="5943600"/>
            <a:ext cx="1524000" cy="420688"/>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a:ea typeface="Osaka" charset="-128"/>
                <a:cs typeface="Osaka" charset="-128"/>
              </a:rPr>
              <a:t>Incorrect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0"/>
            <a:ext cx="9144000" cy="1143000"/>
          </a:xfrm>
        </p:spPr>
        <p:txBody>
          <a:bodyPr/>
          <a:lstStyle/>
          <a:p>
            <a:pPr eaLnBrk="1" hangingPunct="1"/>
            <a:r>
              <a:rPr lang="en-US" sz="3200"/>
              <a:t>If we’re looking for a language connection…</a:t>
            </a:r>
            <a:endParaRPr lang="en-US"/>
          </a:p>
        </p:txBody>
      </p:sp>
      <p:sp>
        <p:nvSpPr>
          <p:cNvPr id="100355" name="Rectangle 3"/>
          <p:cNvSpPr>
            <a:spLocks noGrp="1" noChangeArrowheads="1"/>
          </p:cNvSpPr>
          <p:nvPr>
            <p:ph type="body" idx="1"/>
          </p:nvPr>
        </p:nvSpPr>
        <p:spPr>
          <a:xfrm>
            <a:off x="0" y="1219200"/>
            <a:ext cx="9144000" cy="1066800"/>
          </a:xfrm>
        </p:spPr>
        <p:txBody>
          <a:bodyPr/>
          <a:lstStyle/>
          <a:p>
            <a:pPr eaLnBrk="1" hangingPunct="1">
              <a:buFontTx/>
              <a:buNone/>
            </a:pPr>
            <a:r>
              <a:rPr lang="en-US" sz="2000"/>
              <a:t>At what age do children start talking about thoughts/beliefs? At what age do children first begin to use sentential complements?</a:t>
            </a:r>
          </a:p>
        </p:txBody>
      </p:sp>
      <p:sp>
        <p:nvSpPr>
          <p:cNvPr id="100356" name="Rectangle 4"/>
          <p:cNvSpPr>
            <a:spLocks noChangeArrowheads="1"/>
          </p:cNvSpPr>
          <p:nvPr/>
        </p:nvSpPr>
        <p:spPr bwMode="auto">
          <a:xfrm>
            <a:off x="228600" y="2286000"/>
            <a:ext cx="8458200" cy="2362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charset="-128"/>
                <a:cs typeface="Osaka" charset="-128"/>
              </a:rPr>
              <a:t>2-year-olds talk a lot!</a:t>
            </a:r>
            <a:endParaRPr lang="en-US" sz="2800" b="0">
              <a:ea typeface="Osaka" charset="-128"/>
              <a:cs typeface="Osaka" charset="-128"/>
            </a:endParaRPr>
          </a:p>
          <a:p>
            <a:pPr marL="742950" lvl="1" indent="-285750" eaLnBrk="1" hangingPunct="1">
              <a:spcBef>
                <a:spcPct val="20000"/>
              </a:spcBef>
            </a:pPr>
            <a:r>
              <a:rPr lang="en-US" b="0">
                <a:ea typeface="Osaka" charset="-128"/>
                <a:cs typeface="Osaka" charset="-128"/>
              </a:rPr>
              <a:t>... about what they did, what they want </a:t>
            </a:r>
          </a:p>
          <a:p>
            <a:pPr marL="742950" lvl="1" indent="-285750" eaLnBrk="1" hangingPunct="1">
              <a:spcBef>
                <a:spcPct val="20000"/>
              </a:spcBef>
            </a:pPr>
            <a:r>
              <a:rPr lang="en-US" b="0">
                <a:ea typeface="Osaka" charset="-128"/>
                <a:cs typeface="Osaka" charset="-128"/>
              </a:rPr>
              <a:t>... about what others do</a:t>
            </a:r>
          </a:p>
          <a:p>
            <a:pPr marL="742950" lvl="1" indent="-285750" eaLnBrk="1" hangingPunct="1">
              <a:spcBef>
                <a:spcPct val="20000"/>
              </a:spcBef>
            </a:pPr>
            <a:r>
              <a:rPr lang="en-US" b="0">
                <a:ea typeface="Osaka" charset="-128"/>
                <a:cs typeface="Osaka" charset="-128"/>
              </a:rPr>
              <a:t>... possibly about what others say </a:t>
            </a:r>
          </a:p>
          <a:p>
            <a:pPr marL="742950" lvl="1" indent="-285750" eaLnBrk="1" hangingPunct="1">
              <a:spcBef>
                <a:spcPct val="20000"/>
              </a:spcBef>
            </a:pPr>
            <a:r>
              <a:rPr lang="en-US" b="0">
                <a:ea typeface="Osaka" charset="-128"/>
                <a:cs typeface="Osaka" charset="-128"/>
              </a:rPr>
              <a:t>– </a:t>
            </a:r>
            <a:r>
              <a:rPr lang="en-US" b="0">
                <a:solidFill>
                  <a:srgbClr val="26FF2F"/>
                </a:solidFill>
                <a:ea typeface="Osaka" charset="-128"/>
                <a:cs typeface="Osaka" charset="-128"/>
              </a:rPr>
              <a:t>not about what others think</a:t>
            </a:r>
            <a:r>
              <a:rPr lang="en-US" b="0">
                <a:solidFill>
                  <a:schemeClr val="folHlink"/>
                </a:solidFill>
                <a:ea typeface="Osaka" charset="-128"/>
                <a:cs typeface="Osaka" charset="-128"/>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0"/>
            <a:ext cx="9144000" cy="1143000"/>
          </a:xfrm>
          <a:noFill/>
        </p:spPr>
        <p:txBody>
          <a:bodyPr/>
          <a:lstStyle/>
          <a:p>
            <a:pPr eaLnBrk="1" hangingPunct="1"/>
            <a:r>
              <a:rPr lang="en-US" sz="3200"/>
              <a:t>If we’re looking for a language connection…</a:t>
            </a:r>
            <a:endParaRPr lang="en-US"/>
          </a:p>
        </p:txBody>
      </p:sp>
      <p:sp>
        <p:nvSpPr>
          <p:cNvPr id="102403" name="Rectangle 3"/>
          <p:cNvSpPr>
            <a:spLocks noGrp="1" noChangeArrowheads="1"/>
          </p:cNvSpPr>
          <p:nvPr>
            <p:ph type="body" idx="1"/>
          </p:nvPr>
        </p:nvSpPr>
        <p:spPr>
          <a:xfrm>
            <a:off x="0" y="1219200"/>
            <a:ext cx="9144000" cy="1066800"/>
          </a:xfrm>
          <a:noFill/>
        </p:spPr>
        <p:txBody>
          <a:bodyPr/>
          <a:lstStyle/>
          <a:p>
            <a:pPr eaLnBrk="1" hangingPunct="1">
              <a:buFontTx/>
              <a:buNone/>
            </a:pPr>
            <a:r>
              <a:rPr lang="en-US" sz="2000"/>
              <a:t>At what age do children start talking about thoughts/beliefs? At what age do children first begin to use sentential complements?</a:t>
            </a:r>
          </a:p>
        </p:txBody>
      </p:sp>
      <p:sp>
        <p:nvSpPr>
          <p:cNvPr id="102404" name="Rectangle 4"/>
          <p:cNvSpPr>
            <a:spLocks noChangeArrowheads="1"/>
          </p:cNvSpPr>
          <p:nvPr/>
        </p:nvSpPr>
        <p:spPr bwMode="auto">
          <a:xfrm>
            <a:off x="228600" y="2286000"/>
            <a:ext cx="84582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charset="-128"/>
                <a:cs typeface="Osaka" charset="-128"/>
              </a:rPr>
              <a:t>Children’s comprehension of sentential complements</a:t>
            </a:r>
            <a:endParaRPr lang="en-US" sz="2800" b="0">
              <a:ea typeface="Osaka" charset="-128"/>
              <a:cs typeface="Osaka" charset="-128"/>
            </a:endParaRPr>
          </a:p>
          <a:p>
            <a:pPr marL="742950" lvl="1" indent="-285750" eaLnBrk="1" hangingPunct="1">
              <a:spcBef>
                <a:spcPct val="20000"/>
              </a:spcBef>
            </a:pPr>
            <a:endParaRPr lang="en-US" b="0">
              <a:solidFill>
                <a:schemeClr val="folHlink"/>
              </a:solidFill>
              <a:ea typeface="Osaka" charset="-128"/>
              <a:cs typeface="Osaka" charset="-128"/>
            </a:endParaRPr>
          </a:p>
        </p:txBody>
      </p:sp>
      <p:sp>
        <p:nvSpPr>
          <p:cNvPr id="1970181" name="Rectangle 5"/>
          <p:cNvSpPr>
            <a:spLocks noChangeArrowheads="1"/>
          </p:cNvSpPr>
          <p:nvPr/>
        </p:nvSpPr>
        <p:spPr bwMode="auto">
          <a:xfrm>
            <a:off x="0" y="3048000"/>
            <a:ext cx="8915400" cy="2136775"/>
          </a:xfrm>
          <a:prstGeom prst="rect">
            <a:avLst/>
          </a:prstGeom>
          <a:noFill/>
          <a:ln w="9525">
            <a:noFill/>
            <a:miter lim="800000"/>
            <a:headEnd/>
            <a:tailEnd/>
          </a:ln>
        </p:spPr>
        <p:txBody>
          <a:bodyPr>
            <a:prstTxWarp prst="textNoShape">
              <a:avLst/>
            </a:prstTxWarp>
            <a:spAutoFit/>
          </a:bodyPr>
          <a:lstStyle/>
          <a:p>
            <a:pPr eaLnBrk="1" hangingPunct="1">
              <a:spcBef>
                <a:spcPct val="20000"/>
              </a:spcBef>
              <a:defRPr/>
            </a:pPr>
            <a:r>
              <a:rPr lang="en-US" b="0">
                <a:ea typeface="Osaka" charset="-128"/>
                <a:cs typeface="Osaka" charset="-128"/>
              </a:rPr>
              <a:t>“Sir Didymus said he bought peaches. But look! He really bought oranges. </a:t>
            </a:r>
            <a:r>
              <a:rPr lang="en-US" b="0">
                <a:solidFill>
                  <a:schemeClr val="tx2"/>
                </a:solidFill>
                <a:ea typeface="Osaka" charset="-128"/>
                <a:cs typeface="Osaka" charset="-128"/>
              </a:rPr>
              <a:t>What did Sir Didymus say he bought?</a:t>
            </a:r>
            <a:r>
              <a:rPr lang="en-US" b="0">
                <a:ea typeface="Osaka" charset="-128"/>
                <a:cs typeface="Osaka" charset="-128"/>
              </a:rPr>
              <a:t>” </a:t>
            </a:r>
          </a:p>
          <a:p>
            <a:pPr eaLnBrk="1" hangingPunct="1">
              <a:spcBef>
                <a:spcPct val="20000"/>
              </a:spcBef>
              <a:defRPr/>
            </a:pPr>
            <a:endParaRPr lang="en-US" b="0">
              <a:ea typeface="Osaka" charset="-128"/>
              <a:cs typeface="Osaka" charset="-128"/>
            </a:endParaRPr>
          </a:p>
          <a:p>
            <a:pPr eaLnBrk="1" hangingPunct="1">
              <a:spcBef>
                <a:spcPct val="20000"/>
              </a:spcBef>
              <a:defRPr/>
            </a:pPr>
            <a:r>
              <a:rPr lang="en-US" b="0">
                <a:ea typeface="Osaka" charset="-128"/>
                <a:cs typeface="Osaka" charset="-128"/>
              </a:rPr>
              <a:t>3-year-olds: oranges  (reality, not mental state)</a:t>
            </a:r>
            <a:endParaRPr lang="en-US" b="0">
              <a:solidFill>
                <a:srgbClr val="900753"/>
              </a:solidFill>
              <a:effectLst>
                <a:outerShdw blurRad="38100" dist="38100" dir="2700000" algn="tl">
                  <a:srgbClr val="FFFFFF"/>
                </a:outerShdw>
              </a:effectLst>
              <a:ea typeface="Osaka" charset="-128"/>
              <a:cs typeface="Osaka" charset="-128"/>
            </a:endParaRPr>
          </a:p>
          <a:p>
            <a:pPr eaLnBrk="1" hangingPunct="1">
              <a:spcBef>
                <a:spcPct val="20000"/>
              </a:spcBef>
              <a:defRPr/>
            </a:pPr>
            <a:r>
              <a:rPr lang="en-US" b="0">
                <a:ea typeface="Osaka" charset="-128"/>
                <a:cs typeface="Osaka" charset="-128"/>
              </a:rPr>
              <a:t>4-year-olds: peaches (key into “</a:t>
            </a:r>
            <a:r>
              <a:rPr lang="en-US" b="0" i="1">
                <a:solidFill>
                  <a:srgbClr val="26FF2F"/>
                </a:solidFill>
                <a:ea typeface="Osaka" charset="-128"/>
                <a:cs typeface="Osaka" charset="-128"/>
              </a:rPr>
              <a:t>say that</a:t>
            </a:r>
            <a:r>
              <a:rPr lang="en-US" b="0" i="1">
                <a:ea typeface="Osaka" charset="-128"/>
                <a:cs typeface="Osaka" charset="-128"/>
              </a:rPr>
              <a:t>”</a:t>
            </a:r>
            <a:r>
              <a:rPr lang="en-US" b="0">
                <a:ea typeface="Osaka" charset="-128"/>
                <a:cs typeface="Osaka" charset="-128"/>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143000"/>
          </a:xfrm>
        </p:spPr>
        <p:txBody>
          <a:bodyPr/>
          <a:lstStyle/>
          <a:p>
            <a:pPr eaLnBrk="1" hangingPunct="1"/>
            <a:r>
              <a:rPr lang="en-US" sz="3200" dirty="0" smtClean="0"/>
              <a:t>What the language toolkit can do</a:t>
            </a:r>
            <a:endParaRPr lang="en-US" dirty="0" smtClean="0"/>
          </a:p>
        </p:txBody>
      </p:sp>
      <p:sp>
        <p:nvSpPr>
          <p:cNvPr id="5" name="Rectangle 3"/>
          <p:cNvSpPr txBox="1">
            <a:spLocks noChangeArrowheads="1"/>
          </p:cNvSpPr>
          <p:nvPr/>
        </p:nvSpPr>
        <p:spPr bwMode="auto">
          <a:xfrm>
            <a:off x="0" y="16002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defRPr/>
            </a:pPr>
            <a:endParaRPr lang="en-US" b="0" kern="0" dirty="0" smtClean="0">
              <a:latin typeface="+mn-lt"/>
              <a:ea typeface="+mn-ea"/>
              <a:cs typeface="+mn-cs"/>
            </a:endParaRPr>
          </a:p>
          <a:p>
            <a:pPr marL="342900" indent="-342900" eaLnBrk="1" hangingPunct="1">
              <a:lnSpc>
                <a:spcPct val="90000"/>
              </a:lnSpc>
              <a:spcBef>
                <a:spcPct val="20000"/>
              </a:spcBef>
              <a:defRPr/>
            </a:pPr>
            <a:r>
              <a:rPr lang="en-US" sz="2200" b="0" kern="0" dirty="0" smtClean="0">
                <a:latin typeface="+mn-lt"/>
                <a:ea typeface="+mn-ea"/>
                <a:cs typeface="+mn-cs"/>
              </a:rPr>
              <a:t>Language </a:t>
            </a:r>
            <a:r>
              <a:rPr lang="en-US" sz="2200" b="0" kern="0" dirty="0">
                <a:latin typeface="+mn-lt"/>
                <a:ea typeface="+mn-ea"/>
                <a:cs typeface="+mn-cs"/>
              </a:rPr>
              <a:t>is a symbolic system that can help with </a:t>
            </a:r>
            <a:r>
              <a:rPr lang="en-US" sz="2200" b="0" kern="0" dirty="0">
                <a:solidFill>
                  <a:schemeClr val="tx2"/>
                </a:solidFill>
                <a:latin typeface="+mn-lt"/>
                <a:ea typeface="+mn-ea"/>
                <a:cs typeface="+mn-cs"/>
              </a:rPr>
              <a:t>cognitive off-loading</a:t>
            </a:r>
            <a:r>
              <a:rPr lang="en-US" sz="2200" b="0" kern="0" dirty="0">
                <a:latin typeface="+mn-lt"/>
                <a:ea typeface="+mn-ea"/>
                <a:cs typeface="+mn-cs"/>
              </a:rPr>
              <a:t>. </a:t>
            </a:r>
          </a:p>
          <a:p>
            <a:pPr marL="342900" indent="-342900" eaLnBrk="1" hangingPunct="1">
              <a:lnSpc>
                <a:spcPct val="90000"/>
              </a:lnSpc>
              <a:spcBef>
                <a:spcPct val="20000"/>
              </a:spcBef>
              <a:defRPr/>
            </a:pPr>
            <a:endParaRPr lang="en-US" b="0" kern="0" dirty="0">
              <a:latin typeface="+mn-lt"/>
              <a:ea typeface="+mn-ea"/>
              <a:cs typeface="+mn-cs"/>
            </a:endParaRPr>
          </a:p>
          <a:p>
            <a:pPr marL="342900" indent="-342900" eaLnBrk="1" hangingPunct="1">
              <a:lnSpc>
                <a:spcPct val="90000"/>
              </a:lnSpc>
              <a:spcBef>
                <a:spcPct val="20000"/>
              </a:spcBef>
              <a:defRPr/>
            </a:pPr>
            <a:endParaRPr lang="en-US" b="0" kern="0" dirty="0">
              <a:latin typeface="+mn-lt"/>
              <a:ea typeface="+mn-ea"/>
              <a:cs typeface="+mn-cs"/>
            </a:endParaRPr>
          </a:p>
          <a:p>
            <a:pPr marL="342900" indent="-342900" eaLnBrk="1" hangingPunct="1">
              <a:lnSpc>
                <a:spcPct val="90000"/>
              </a:lnSpc>
              <a:spcBef>
                <a:spcPct val="20000"/>
              </a:spcBef>
              <a:defRPr/>
            </a:pPr>
            <a:endParaRPr lang="en-US" b="0" kern="0" dirty="0">
              <a:latin typeface="+mn-lt"/>
              <a:ea typeface="+mn-ea"/>
              <a:cs typeface="+mn-cs"/>
            </a:endParaRPr>
          </a:p>
        </p:txBody>
      </p:sp>
      <p:pic>
        <p:nvPicPr>
          <p:cNvPr id="23556" name="Picture 7" descr="MPj04095940000[1]"/>
          <p:cNvPicPr>
            <a:picLocks noChangeAspect="1" noChangeArrowheads="1"/>
          </p:cNvPicPr>
          <p:nvPr/>
        </p:nvPicPr>
        <p:blipFill>
          <a:blip r:embed="rId2"/>
          <a:srcRect/>
          <a:stretch>
            <a:fillRect/>
          </a:stretch>
        </p:blipFill>
        <p:spPr bwMode="auto">
          <a:xfrm>
            <a:off x="736600" y="3346450"/>
            <a:ext cx="1968500" cy="2943225"/>
          </a:xfrm>
          <a:prstGeom prst="rect">
            <a:avLst/>
          </a:prstGeom>
          <a:noFill/>
          <a:ln w="9525">
            <a:noFill/>
            <a:miter lim="800000"/>
            <a:headEnd/>
            <a:tailEnd/>
          </a:ln>
        </p:spPr>
      </p:pic>
      <p:pic>
        <p:nvPicPr>
          <p:cNvPr id="23557" name="Picture 8" descr="MPj04011260000[1]"/>
          <p:cNvPicPr>
            <a:picLocks noChangeAspect="1" noChangeArrowheads="1"/>
          </p:cNvPicPr>
          <p:nvPr/>
        </p:nvPicPr>
        <p:blipFill>
          <a:blip r:embed="rId3"/>
          <a:srcRect/>
          <a:stretch>
            <a:fillRect/>
          </a:stretch>
        </p:blipFill>
        <p:spPr bwMode="auto">
          <a:xfrm>
            <a:off x="2881313" y="3962400"/>
            <a:ext cx="1381125" cy="1727200"/>
          </a:xfrm>
          <a:prstGeom prst="rect">
            <a:avLst/>
          </a:prstGeom>
          <a:noFill/>
          <a:ln w="9525">
            <a:noFill/>
            <a:miter lim="800000"/>
            <a:headEnd/>
            <a:tailEnd/>
          </a:ln>
        </p:spPr>
      </p:pic>
      <p:pic>
        <p:nvPicPr>
          <p:cNvPr id="23558" name="Picture 9" descr="MPj04016680000[1]"/>
          <p:cNvPicPr>
            <a:picLocks noChangeAspect="1" noChangeArrowheads="1"/>
          </p:cNvPicPr>
          <p:nvPr/>
        </p:nvPicPr>
        <p:blipFill>
          <a:blip r:embed="rId4"/>
          <a:srcRect/>
          <a:stretch>
            <a:fillRect/>
          </a:stretch>
        </p:blipFill>
        <p:spPr bwMode="auto">
          <a:xfrm>
            <a:off x="4572000" y="3505200"/>
            <a:ext cx="3902075"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144000" cy="1143000"/>
          </a:xfrm>
          <a:noFill/>
        </p:spPr>
        <p:txBody>
          <a:bodyPr/>
          <a:lstStyle/>
          <a:p>
            <a:pPr eaLnBrk="1" hangingPunct="1"/>
            <a:r>
              <a:rPr lang="en-US" sz="3200"/>
              <a:t>If we’re looking for a language connection…</a:t>
            </a:r>
            <a:endParaRPr lang="en-US"/>
          </a:p>
        </p:txBody>
      </p:sp>
      <p:sp>
        <p:nvSpPr>
          <p:cNvPr id="104451" name="Rectangle 3"/>
          <p:cNvSpPr>
            <a:spLocks noGrp="1" noChangeArrowheads="1"/>
          </p:cNvSpPr>
          <p:nvPr>
            <p:ph type="body" idx="1"/>
          </p:nvPr>
        </p:nvSpPr>
        <p:spPr>
          <a:xfrm>
            <a:off x="0" y="1219200"/>
            <a:ext cx="9144000" cy="1066800"/>
          </a:xfrm>
          <a:noFill/>
        </p:spPr>
        <p:txBody>
          <a:bodyPr/>
          <a:lstStyle/>
          <a:p>
            <a:pPr eaLnBrk="1" hangingPunct="1">
              <a:buFontTx/>
              <a:buNone/>
            </a:pPr>
            <a:r>
              <a:rPr lang="en-US" sz="2000"/>
              <a:t>At what age do children start talking about thoughts/beliefs? At what age do children first begin to use sentential complements?</a:t>
            </a:r>
          </a:p>
        </p:txBody>
      </p:sp>
      <p:sp>
        <p:nvSpPr>
          <p:cNvPr id="104452" name="Rectangle 4"/>
          <p:cNvSpPr>
            <a:spLocks noChangeArrowheads="1"/>
          </p:cNvSpPr>
          <p:nvPr/>
        </p:nvSpPr>
        <p:spPr bwMode="auto">
          <a:xfrm>
            <a:off x="228600" y="2286000"/>
            <a:ext cx="8915400" cy="533400"/>
          </a:xfrm>
          <a:prstGeom prst="rect">
            <a:avLst/>
          </a:prstGeom>
          <a:noFill/>
          <a:ln w="9525">
            <a:noFill/>
            <a:miter lim="800000"/>
            <a:headEnd/>
            <a:tailEnd/>
          </a:ln>
        </p:spPr>
        <p:txBody>
          <a:bodyPr>
            <a:prstTxWarp prst="textNoShape">
              <a:avLst/>
            </a:prstTxWarp>
          </a:bodyPr>
          <a:lstStyle/>
          <a:p>
            <a:pPr marL="342900" indent="-342900"/>
            <a:r>
              <a:rPr lang="en-US" sz="2300" b="0" dirty="0">
                <a:ea typeface="Osaka" charset="-128"/>
                <a:cs typeface="Osaka" charset="-128"/>
              </a:rPr>
              <a:t>At around four years of age, children understand that mental verbs can take a whole sentence</a:t>
            </a:r>
            <a:r>
              <a:rPr lang="en-US" sz="2300" b="0" dirty="0" smtClean="0">
                <a:ea typeface="Osaka" charset="-128"/>
                <a:cs typeface="Osaka" charset="-128"/>
              </a:rPr>
              <a:t> as their object (</a:t>
            </a:r>
            <a:r>
              <a:rPr lang="en-US" sz="2300" b="0" dirty="0">
                <a:solidFill>
                  <a:schemeClr val="tx2"/>
                </a:solidFill>
                <a:ea typeface="Osaka" charset="-128"/>
                <a:cs typeface="Osaka" charset="-128"/>
              </a:rPr>
              <a:t>a complement</a:t>
            </a:r>
            <a:r>
              <a:rPr lang="en-US" sz="2300" b="0" dirty="0">
                <a:ea typeface="Osaka" charset="-128"/>
                <a:cs typeface="Osaka" charset="-128"/>
              </a:rPr>
              <a:t>)</a:t>
            </a:r>
          </a:p>
        </p:txBody>
      </p:sp>
      <p:sp>
        <p:nvSpPr>
          <p:cNvPr id="104453" name="Rectangle 5"/>
          <p:cNvSpPr>
            <a:spLocks noChangeArrowheads="1"/>
          </p:cNvSpPr>
          <p:nvPr/>
        </p:nvSpPr>
        <p:spPr bwMode="auto">
          <a:xfrm>
            <a:off x="0" y="3048000"/>
            <a:ext cx="8915400" cy="2932113"/>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FontTx/>
              <a:buChar char="•"/>
            </a:pPr>
            <a:endParaRPr lang="en-US" b="0">
              <a:ea typeface="Osaka" charset="-128"/>
              <a:cs typeface="Osaka" charset="-128"/>
            </a:endParaRPr>
          </a:p>
          <a:p>
            <a:pPr eaLnBrk="1" hangingPunct="1">
              <a:lnSpc>
                <a:spcPct val="90000"/>
              </a:lnSpc>
              <a:spcBef>
                <a:spcPct val="20000"/>
              </a:spcBef>
            </a:pPr>
            <a:r>
              <a:rPr lang="en-US" b="0">
                <a:ea typeface="Osaka" charset="-128"/>
                <a:cs typeface="Osaka" charset="-128"/>
              </a:rPr>
              <a:t>Sir Didymus thought </a:t>
            </a:r>
            <a:r>
              <a:rPr lang="en-US" b="0">
                <a:solidFill>
                  <a:schemeClr val="tx2"/>
                </a:solidFill>
                <a:ea typeface="Osaka" charset="-128"/>
                <a:cs typeface="Osaka" charset="-128"/>
              </a:rPr>
              <a:t>that the shampoo was the toothpaste</a:t>
            </a:r>
            <a:r>
              <a:rPr lang="en-US" b="0">
                <a:ea typeface="Osaka" charset="-128"/>
                <a:cs typeface="Osaka" charset="-128"/>
              </a:rPr>
              <a:t>.</a:t>
            </a:r>
          </a:p>
          <a:p>
            <a:pPr eaLnBrk="1" hangingPunct="1">
              <a:lnSpc>
                <a:spcPct val="90000"/>
              </a:lnSpc>
              <a:spcBef>
                <a:spcPct val="20000"/>
              </a:spcBef>
            </a:pPr>
            <a:endParaRPr lang="en-US" b="0">
              <a:ea typeface="Osaka" charset="-128"/>
              <a:cs typeface="Osaka" charset="-128"/>
            </a:endParaRPr>
          </a:p>
          <a:p>
            <a:pPr eaLnBrk="1" hangingPunct="1">
              <a:lnSpc>
                <a:spcPct val="90000"/>
              </a:lnSpc>
              <a:spcBef>
                <a:spcPct val="20000"/>
              </a:spcBef>
            </a:pPr>
            <a:r>
              <a:rPr lang="en-US" sz="2200" b="0">
                <a:ea typeface="Osaka" charset="-128"/>
                <a:cs typeface="Osaka" charset="-128"/>
              </a:rPr>
              <a:t>And the embedded sentence can be FALSE from the child’s Point of View, but TRUE for Sir Didymus.</a:t>
            </a:r>
          </a:p>
          <a:p>
            <a:pPr eaLnBrk="1" hangingPunct="1">
              <a:lnSpc>
                <a:spcPct val="90000"/>
              </a:lnSpc>
              <a:spcBef>
                <a:spcPct val="20000"/>
              </a:spcBef>
            </a:pPr>
            <a:r>
              <a:rPr lang="en-US" sz="2200" b="0">
                <a:ea typeface="Osaka" charset="-128"/>
                <a:cs typeface="Osaka" charset="-128"/>
              </a:rPr>
              <a:t>Once the child has this capacity, </a:t>
            </a:r>
            <a:r>
              <a:rPr lang="en-US" sz="2200" b="0">
                <a:solidFill>
                  <a:srgbClr val="26FF2F"/>
                </a:solidFill>
                <a:ea typeface="Osaka" charset="-128"/>
                <a:cs typeface="Osaka" charset="-128"/>
              </a:rPr>
              <a:t>he can represent two worlds</a:t>
            </a:r>
            <a:r>
              <a:rPr lang="en-US" sz="2200" b="0">
                <a:ea typeface="Osaka" charset="-128"/>
                <a:cs typeface="Osaka" charset="-128"/>
              </a:rPr>
              <a:t>: </a:t>
            </a:r>
            <a:r>
              <a:rPr lang="en-US" sz="2200" b="0">
                <a:solidFill>
                  <a:srgbClr val="26FF2F"/>
                </a:solidFill>
                <a:ea typeface="Osaka" charset="-128"/>
                <a:cs typeface="Osaka" charset="-128"/>
              </a:rPr>
              <a:t>his own, and someone else’s mental world</a:t>
            </a:r>
            <a:r>
              <a:rPr lang="en-US" sz="2200" b="0">
                <a:ea typeface="Osaka" charset="-128"/>
                <a:cs typeface="Osaka" charset="-128"/>
              </a:rPr>
              <a:t>.</a:t>
            </a:r>
          </a:p>
          <a:p>
            <a:pPr eaLnBrk="1" hangingPunct="1">
              <a:lnSpc>
                <a:spcPct val="90000"/>
              </a:lnSpc>
              <a:spcBef>
                <a:spcPct val="20000"/>
              </a:spcBef>
            </a:pPr>
            <a:r>
              <a:rPr lang="en-US" sz="2200" b="0">
                <a:ea typeface="Osaka" charset="-128"/>
                <a:cs typeface="Osaka" charset="-128"/>
              </a:rPr>
              <a:t>This usually </a:t>
            </a:r>
            <a:r>
              <a:rPr lang="en-US" sz="2200" b="0">
                <a:solidFill>
                  <a:srgbClr val="26FF2F"/>
                </a:solidFill>
                <a:ea typeface="Osaka" charset="-128"/>
                <a:cs typeface="Osaka" charset="-128"/>
              </a:rPr>
              <a:t>coincides with children’s production of mental state verbs</a:t>
            </a:r>
            <a:r>
              <a:rPr lang="en-US" sz="2200" b="0">
                <a:ea typeface="Osaka" charset="-128"/>
                <a:cs typeface="Osaka" charset="-128"/>
              </a:rPr>
              <a:t>.</a:t>
            </a:r>
            <a:endParaRPr lang="en-US" b="0">
              <a:ea typeface="Osaka" charset="-128"/>
              <a:cs typeface="Osaka"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0"/>
            <a:ext cx="7772400" cy="1143000"/>
          </a:xfrm>
        </p:spPr>
        <p:txBody>
          <a:bodyPr/>
          <a:lstStyle/>
          <a:p>
            <a:pPr eaLnBrk="1" hangingPunct="1"/>
            <a:r>
              <a:rPr lang="en-US" sz="3200"/>
              <a:t>Testing typically developing children</a:t>
            </a:r>
          </a:p>
        </p:txBody>
      </p:sp>
      <p:sp>
        <p:nvSpPr>
          <p:cNvPr id="1974275" name="Rectangle 3"/>
          <p:cNvSpPr>
            <a:spLocks noGrp="1" noChangeArrowheads="1"/>
          </p:cNvSpPr>
          <p:nvPr>
            <p:ph type="body" idx="1"/>
          </p:nvPr>
        </p:nvSpPr>
        <p:spPr>
          <a:xfrm>
            <a:off x="0" y="1066800"/>
            <a:ext cx="9144000" cy="5181600"/>
          </a:xfrm>
        </p:spPr>
        <p:txBody>
          <a:bodyPr/>
          <a:lstStyle/>
          <a:p>
            <a:pPr eaLnBrk="1" hangingPunct="1">
              <a:lnSpc>
                <a:spcPct val="90000"/>
              </a:lnSpc>
              <a:buFontTx/>
              <a:buNone/>
              <a:defRPr/>
            </a:pPr>
            <a:r>
              <a:rPr lang="en-US" sz="2400"/>
              <a:t>De Villiers &amp; Pyers (2002): Measures of comprehension and production of sentential complements far more </a:t>
            </a:r>
            <a:r>
              <a:rPr lang="en-US" sz="2400">
                <a:solidFill>
                  <a:schemeClr val="tx2"/>
                </a:solidFill>
              </a:rPr>
              <a:t>correlated</a:t>
            </a:r>
            <a:r>
              <a:rPr lang="en-US" sz="2400"/>
              <a:t> with children’s performance on false belief tasks than any other linguistic measure.</a:t>
            </a:r>
          </a:p>
          <a:p>
            <a:pPr eaLnBrk="1" hangingPunct="1">
              <a:lnSpc>
                <a:spcPct val="90000"/>
              </a:lnSpc>
              <a:buFontTx/>
              <a:buNone/>
              <a:defRPr/>
            </a:pPr>
            <a:endParaRPr lang="en-US" sz="2400"/>
          </a:p>
          <a:p>
            <a:pPr eaLnBrk="1" hangingPunct="1">
              <a:lnSpc>
                <a:spcPct val="90000"/>
              </a:lnSpc>
              <a:buFontTx/>
              <a:buNone/>
              <a:defRPr/>
            </a:pPr>
            <a:r>
              <a:rPr lang="en-US" sz="2400"/>
              <a:t>Causation? “In every case, children who passed false beliefs gave us evidence that they had productive command of complementation.”</a:t>
            </a:r>
          </a:p>
          <a:p>
            <a:pPr eaLnBrk="1" hangingPunct="1">
              <a:lnSpc>
                <a:spcPct val="90000"/>
              </a:lnSpc>
              <a:buFontTx/>
              <a:buNone/>
              <a:defRPr/>
            </a:pPr>
            <a:endParaRPr lang="en-US" sz="2400"/>
          </a:p>
          <a:p>
            <a:pPr eaLnBrk="1" hangingPunct="1">
              <a:lnSpc>
                <a:spcPct val="90000"/>
              </a:lnSpc>
              <a:buFontTx/>
              <a:buNone/>
              <a:defRPr/>
            </a:pPr>
            <a:r>
              <a:rPr lang="en-US" sz="2400"/>
              <a:t>Learning Trajectory: Easier to observe what people </a:t>
            </a:r>
            <a:r>
              <a:rPr lang="en-US" sz="2400" i="1">
                <a:solidFill>
                  <a:schemeClr val="folHlink"/>
                </a:solidFill>
              </a:rPr>
              <a:t>say</a:t>
            </a:r>
            <a:r>
              <a:rPr lang="en-US" sz="2400"/>
              <a:t> than what they </a:t>
            </a:r>
            <a:r>
              <a:rPr lang="en-US" sz="2400" i="1">
                <a:solidFill>
                  <a:srgbClr val="26FF2F"/>
                </a:solidFill>
              </a:rPr>
              <a:t>think</a:t>
            </a:r>
            <a:r>
              <a:rPr lang="en-US" sz="2400"/>
              <a:t>.  Can get more helpful data with communication verbs that take sentential complements (like </a:t>
            </a:r>
            <a:r>
              <a:rPr lang="en-US" sz="2400" i="1">
                <a:solidFill>
                  <a:schemeClr val="folHlink"/>
                </a:solidFill>
              </a:rPr>
              <a:t>say</a:t>
            </a:r>
            <a:r>
              <a:rPr lang="en-US" sz="2400"/>
              <a:t>), and then </a:t>
            </a:r>
            <a:r>
              <a:rPr lang="en-US" sz="2400">
                <a:solidFill>
                  <a:schemeClr val="tx2"/>
                </a:solidFill>
              </a:rPr>
              <a:t>extend that by analogy</a:t>
            </a:r>
            <a:r>
              <a:rPr lang="en-US" sz="2400"/>
              <a:t> to mental verbs like </a:t>
            </a:r>
            <a:r>
              <a:rPr lang="en-US" sz="2400" i="1">
                <a:solidFill>
                  <a:srgbClr val="26FF2F"/>
                </a:solidFill>
              </a:rPr>
              <a:t>think</a:t>
            </a:r>
            <a:r>
              <a:rPr lang="en-US" sz="2400"/>
              <a:t>.</a:t>
            </a:r>
            <a:endParaRPr lang="en-US" sz="2400">
              <a:solidFill>
                <a:srgbClr val="571C8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9144000" cy="1143000"/>
          </a:xfrm>
        </p:spPr>
        <p:txBody>
          <a:bodyPr/>
          <a:lstStyle/>
          <a:p>
            <a:pPr eaLnBrk="1" hangingPunct="1"/>
            <a:r>
              <a:rPr lang="en-US" sz="3200"/>
              <a:t>Testing the Connection in Other Ways and in Other Populations</a:t>
            </a:r>
            <a:endParaRPr lang="en-US"/>
          </a:p>
        </p:txBody>
      </p:sp>
      <p:sp>
        <p:nvSpPr>
          <p:cNvPr id="108547" name="Rectangle 3"/>
          <p:cNvSpPr>
            <a:spLocks noGrp="1" noChangeArrowheads="1"/>
          </p:cNvSpPr>
          <p:nvPr>
            <p:ph type="body" idx="1"/>
          </p:nvPr>
        </p:nvSpPr>
        <p:spPr>
          <a:xfrm>
            <a:off x="0" y="2209800"/>
            <a:ext cx="9144000" cy="3429000"/>
          </a:xfrm>
        </p:spPr>
        <p:txBody>
          <a:bodyPr/>
          <a:lstStyle/>
          <a:p>
            <a:pPr eaLnBrk="1" hangingPunct="1">
              <a:buFontTx/>
              <a:buNone/>
            </a:pPr>
            <a:r>
              <a:rPr lang="en-US" sz="2400" dirty="0" smtClean="0"/>
              <a:t>	What </a:t>
            </a:r>
            <a:r>
              <a:rPr lang="en-US" sz="2400" dirty="0"/>
              <a:t>if you train children on communication verbs that take sentential complements? Do they improve on false belief tasks?</a:t>
            </a:r>
          </a:p>
          <a:p>
            <a:pPr eaLnBrk="1" hangingPunct="1">
              <a:buFontTx/>
              <a:buNone/>
            </a:pPr>
            <a:r>
              <a:rPr lang="en-US" sz="2400" dirty="0"/>
              <a:t> </a:t>
            </a:r>
            <a:endParaRPr lang="en-US" sz="2400" dirty="0" smtClean="0"/>
          </a:p>
          <a:p>
            <a:pPr eaLnBrk="1" hangingPunct="1">
              <a:buFontTx/>
              <a:buNone/>
            </a:pPr>
            <a:r>
              <a:rPr lang="en-US" sz="2400" dirty="0" smtClean="0"/>
              <a:t>	Test </a:t>
            </a:r>
            <a:r>
              <a:rPr lang="en-US" sz="2400" dirty="0"/>
              <a:t>development in deaf children who are language-delayed vs. not </a:t>
            </a:r>
          </a:p>
          <a:p>
            <a:pPr eaLnBrk="1" hangingPunct="1"/>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0"/>
            <a:ext cx="7772400" cy="1143000"/>
          </a:xfrm>
        </p:spPr>
        <p:txBody>
          <a:bodyPr/>
          <a:lstStyle/>
          <a:p>
            <a:pPr eaLnBrk="1" hangingPunct="1"/>
            <a:r>
              <a:rPr lang="en-US" sz="3200"/>
              <a:t>Training children on communication verbs</a:t>
            </a:r>
          </a:p>
        </p:txBody>
      </p:sp>
      <p:sp>
        <p:nvSpPr>
          <p:cNvPr id="110595" name="Rectangle 3"/>
          <p:cNvSpPr>
            <a:spLocks noGrp="1" noChangeArrowheads="1"/>
          </p:cNvSpPr>
          <p:nvPr>
            <p:ph type="body" idx="1"/>
          </p:nvPr>
        </p:nvSpPr>
        <p:spPr>
          <a:xfrm>
            <a:off x="0" y="1676400"/>
            <a:ext cx="9144000" cy="4114800"/>
          </a:xfrm>
          <a:noFill/>
        </p:spPr>
        <p:txBody>
          <a:bodyPr/>
          <a:lstStyle/>
          <a:p>
            <a:pPr eaLnBrk="1" hangingPunct="1">
              <a:buFontTx/>
              <a:buNone/>
            </a:pPr>
            <a:r>
              <a:rPr lang="en-US" sz="2400"/>
              <a:t>Hale &amp; Tager-Flusberg (2003): Children who were trained on sentential complements </a:t>
            </a:r>
            <a:r>
              <a:rPr lang="en-US" sz="2400" i="1"/>
              <a:t>(“say that…”)</a:t>
            </a:r>
            <a:r>
              <a:rPr lang="en-US" sz="2400"/>
              <a:t> </a:t>
            </a:r>
            <a:r>
              <a:rPr lang="en-US" sz="2400">
                <a:solidFill>
                  <a:srgbClr val="26FF2F"/>
                </a:solidFill>
              </a:rPr>
              <a:t>did well on both sentential complement tests and false belief tasks</a:t>
            </a:r>
            <a:r>
              <a:rPr lang="en-US" sz="2400"/>
              <a:t>.  However, children </a:t>
            </a:r>
            <a:r>
              <a:rPr lang="en-US" sz="2400">
                <a:solidFill>
                  <a:schemeClr val="folHlink"/>
                </a:solidFill>
              </a:rPr>
              <a:t>trained only on false belief tasks also did well on false belief tasks</a:t>
            </a:r>
            <a:r>
              <a:rPr lang="en-US" sz="2400"/>
              <a:t>.</a:t>
            </a:r>
          </a:p>
          <a:p>
            <a:pPr eaLnBrk="1" hangingPunct="1">
              <a:buFontTx/>
              <a:buNone/>
            </a:pPr>
            <a:endParaRPr lang="en-US" sz="2400"/>
          </a:p>
          <a:p>
            <a:pPr eaLnBrk="1" hangingPunct="1">
              <a:buFontTx/>
              <a:buNone/>
            </a:pPr>
            <a:r>
              <a:rPr lang="en-US" sz="2400"/>
              <a:t>Familiar implication: Sentential complements not required, just extraordinarily helpful.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0"/>
            <a:ext cx="9144000" cy="1143000"/>
          </a:xfrm>
        </p:spPr>
        <p:txBody>
          <a:bodyPr/>
          <a:lstStyle/>
          <a:p>
            <a:pPr eaLnBrk="1" hangingPunct="1"/>
            <a:r>
              <a:rPr lang="en-US" sz="3200"/>
              <a:t>Testing deaf children </a:t>
            </a:r>
            <a:br>
              <a:rPr lang="en-US" sz="3200"/>
            </a:br>
            <a:r>
              <a:rPr lang="en-US" sz="3200"/>
              <a:t>(delayed v.s non-delayed language)</a:t>
            </a:r>
            <a:endParaRPr lang="en-US"/>
          </a:p>
        </p:txBody>
      </p:sp>
      <p:sp>
        <p:nvSpPr>
          <p:cNvPr id="112643" name="Rectangle 3"/>
          <p:cNvSpPr>
            <a:spLocks noGrp="1" noChangeArrowheads="1"/>
          </p:cNvSpPr>
          <p:nvPr>
            <p:ph type="body" idx="1"/>
          </p:nvPr>
        </p:nvSpPr>
        <p:spPr>
          <a:xfrm>
            <a:off x="0" y="1295400"/>
            <a:ext cx="9144000" cy="4114800"/>
          </a:xfrm>
        </p:spPr>
        <p:txBody>
          <a:bodyPr/>
          <a:lstStyle/>
          <a:p>
            <a:pPr eaLnBrk="1" hangingPunct="1">
              <a:lnSpc>
                <a:spcPct val="90000"/>
              </a:lnSpc>
              <a:buFontTx/>
              <a:buNone/>
            </a:pPr>
            <a:r>
              <a:rPr lang="en-US" sz="2400"/>
              <a:t>de Villiers &amp; de Villiers (2003): Oral deaf children (who are language-delayed) with normal IQ and active social intelligence are significantly delayed in false belief tasks.  Performance on both verbal and non-verbal false belief tasks are delayed to the same degree. </a:t>
            </a:r>
            <a:r>
              <a:rPr lang="en-US" sz="2400">
                <a:solidFill>
                  <a:srgbClr val="26FF2F"/>
                </a:solidFill>
              </a:rPr>
              <a:t>Best predicted by sentential complement production with verbs of communication or mental state</a:t>
            </a:r>
            <a:r>
              <a:rPr lang="en-US" sz="2400"/>
              <a:t>, not just by general language ability. </a:t>
            </a:r>
          </a:p>
          <a:p>
            <a:pPr eaLnBrk="1" hangingPunct="1">
              <a:lnSpc>
                <a:spcPct val="90000"/>
              </a:lnSpc>
              <a:buFontTx/>
              <a:buNone/>
            </a:pPr>
            <a:endParaRPr lang="en-US" sz="2400"/>
          </a:p>
          <a:p>
            <a:pPr eaLnBrk="1" hangingPunct="1">
              <a:lnSpc>
                <a:spcPct val="90000"/>
              </a:lnSpc>
              <a:buFontTx/>
              <a:buNone/>
            </a:pPr>
            <a:r>
              <a:rPr lang="en-US" sz="2400"/>
              <a:t>Implication: </a:t>
            </a:r>
            <a:r>
              <a:rPr lang="en-US" sz="2400">
                <a:solidFill>
                  <a:srgbClr val="26FF2F"/>
                </a:solidFill>
              </a:rPr>
              <a:t>Language (specifically sentential complements) required for success on false belief tasks</a:t>
            </a:r>
            <a:r>
              <a:rPr lang="en-US" sz="2400"/>
              <a:t>. (Maybe no one trained them explicitly on false belief tasks?)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143000"/>
          </a:xfrm>
        </p:spPr>
        <p:txBody>
          <a:bodyPr/>
          <a:lstStyle/>
          <a:p>
            <a:pPr eaLnBrk="1" hangingPunct="1"/>
            <a:r>
              <a:rPr lang="en-US" sz="3200" dirty="0"/>
              <a:t>Testing deaf children </a:t>
            </a:r>
            <a:br>
              <a:rPr lang="en-US" sz="3200" dirty="0"/>
            </a:br>
            <a:r>
              <a:rPr lang="en-US" sz="3200" dirty="0"/>
              <a:t>(delayed </a:t>
            </a:r>
            <a:r>
              <a:rPr lang="en-US" sz="3200" dirty="0" smtClean="0"/>
              <a:t>vs. </a:t>
            </a:r>
            <a:r>
              <a:rPr lang="en-US" sz="3200" dirty="0"/>
              <a:t>non-delayed language)</a:t>
            </a:r>
            <a:endParaRPr lang="en-US" dirty="0"/>
          </a:p>
        </p:txBody>
      </p:sp>
      <p:sp>
        <p:nvSpPr>
          <p:cNvPr id="5" name="Rectangle 3"/>
          <p:cNvSpPr txBox="1">
            <a:spLocks noChangeArrowheads="1"/>
          </p:cNvSpPr>
          <p:nvPr/>
        </p:nvSpPr>
        <p:spPr bwMode="auto">
          <a:xfrm>
            <a:off x="0" y="1295400"/>
            <a:ext cx="9144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Pyers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&amp; </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Senghas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(2009): Tested two groups of learners of Nicaraguan Sign Language (NSL).</a:t>
            </a:r>
            <a:r>
              <a:rPr kumimoji="0" lang="en-US" sz="2400" b="0" i="0" u="none" strike="noStrike" kern="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lang="en-US" b="0" kern="0" baseline="0" dirty="0" smtClean="0">
                <a:latin typeface="+mn-lt"/>
                <a:ea typeface="+mn-ea"/>
                <a:cs typeface="+mn-cs"/>
              </a:rPr>
              <a:t>	Group</a:t>
            </a:r>
            <a:r>
              <a:rPr lang="en-US" b="0" kern="0" dirty="0" smtClean="0">
                <a:latin typeface="+mn-lt"/>
                <a:ea typeface="+mn-ea"/>
                <a:cs typeface="+mn-cs"/>
              </a:rPr>
              <a:t> 1 (older): Learned an early form of NSL</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Group</a:t>
            </a:r>
            <a:r>
              <a:rPr kumimoji="0" lang="en-US" sz="2400" b="0" i="0" u="none" strike="noStrike" kern="0" cap="none" spc="0" normalizeH="0" noProof="0" dirty="0" smtClean="0">
                <a:ln>
                  <a:noFill/>
                </a:ln>
                <a:solidFill>
                  <a:schemeClr val="tx1"/>
                </a:solidFill>
                <a:effectLst/>
                <a:uLnTx/>
                <a:uFillTx/>
                <a:latin typeface="+mn-lt"/>
                <a:ea typeface="+mn-ea"/>
                <a:cs typeface="+mn-cs"/>
              </a:rPr>
              <a:t> 2 (younger): Learned a later form of NSL</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lang="en-US" b="0" kern="0" baseline="0" dirty="0" smtClean="0">
                <a:latin typeface="+mn-lt"/>
                <a:ea typeface="+mn-ea"/>
                <a:cs typeface="+mn-cs"/>
              </a:rPr>
              <a:t>	Main</a:t>
            </a:r>
            <a:r>
              <a:rPr lang="en-US" b="0" kern="0" dirty="0" smtClean="0">
                <a:latin typeface="+mn-lt"/>
                <a:ea typeface="+mn-ea"/>
                <a:cs typeface="+mn-cs"/>
              </a:rPr>
              <a:t> difference: Group 2 knew many more </a:t>
            </a:r>
            <a:r>
              <a:rPr lang="en-US" b="0" kern="0" dirty="0" smtClean="0">
                <a:solidFill>
                  <a:srgbClr val="26FF2F"/>
                </a:solidFill>
                <a:latin typeface="+mn-lt"/>
                <a:ea typeface="+mn-ea"/>
                <a:cs typeface="+mn-cs"/>
              </a:rPr>
              <a:t>signs for mental state verbs like </a:t>
            </a:r>
            <a:r>
              <a:rPr lang="en-US" b="0" i="1" kern="0" dirty="0" smtClean="0">
                <a:solidFill>
                  <a:srgbClr val="26FF2F"/>
                </a:solidFill>
                <a:latin typeface="+mn-lt"/>
                <a:ea typeface="+mn-ea"/>
                <a:cs typeface="+mn-cs"/>
              </a:rPr>
              <a:t>think</a:t>
            </a:r>
            <a:r>
              <a:rPr lang="en-US" b="0" kern="0" dirty="0" smtClean="0">
                <a:solidFill>
                  <a:srgbClr val="26FF2F"/>
                </a:solidFill>
                <a:latin typeface="+mn-lt"/>
                <a:ea typeface="+mn-ea"/>
                <a:cs typeface="+mn-cs"/>
              </a:rPr>
              <a:t> and </a:t>
            </a:r>
            <a:r>
              <a:rPr lang="en-US" b="0" i="1" kern="0" dirty="0" smtClean="0">
                <a:solidFill>
                  <a:srgbClr val="26FF2F"/>
                </a:solidFill>
                <a:latin typeface="+mn-lt"/>
                <a:ea typeface="+mn-ea"/>
                <a:cs typeface="+mn-cs"/>
              </a:rPr>
              <a:t>know</a:t>
            </a:r>
            <a:r>
              <a:rPr lang="en-US" b="0" kern="0" dirty="0" smtClean="0">
                <a:solidFill>
                  <a:srgbClr val="26FF2F"/>
                </a:solidFill>
                <a:latin typeface="+mn-lt"/>
                <a:ea typeface="+mn-ea"/>
                <a:cs typeface="+mn-cs"/>
              </a:rPr>
              <a:t> </a:t>
            </a:r>
            <a:r>
              <a:rPr lang="en-US" b="0" kern="0" dirty="0" smtClean="0">
                <a:latin typeface="+mn-lt"/>
                <a:ea typeface="+mn-ea"/>
                <a:cs typeface="+mn-cs"/>
              </a:rPr>
              <a:t>than Group 1</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lang="en-US" b="0" kern="0" noProof="0" dirty="0" smtClean="0">
                <a:latin typeface="+mn-lt"/>
                <a:ea typeface="+mn-ea"/>
                <a:cs typeface="+mn-cs"/>
              </a:rPr>
              <a:t>Results: </a:t>
            </a:r>
            <a:r>
              <a:rPr lang="en-US" b="0" kern="0" noProof="0" dirty="0" smtClean="0">
                <a:solidFill>
                  <a:srgbClr val="26FF2F"/>
                </a:solidFill>
                <a:latin typeface="+mn-lt"/>
                <a:ea typeface="+mn-ea"/>
                <a:cs typeface="+mn-cs"/>
              </a:rPr>
              <a:t>Group 2 did </a:t>
            </a:r>
            <a:r>
              <a:rPr lang="en-US" b="0" kern="0" dirty="0" smtClean="0">
                <a:solidFill>
                  <a:srgbClr val="26FF2F"/>
                </a:solidFill>
                <a:latin typeface="+mn-lt"/>
                <a:ea typeface="+mn-ea"/>
                <a:cs typeface="+mn-cs"/>
              </a:rPr>
              <a:t>much better </a:t>
            </a:r>
            <a:r>
              <a:rPr lang="en-US" b="0" kern="0" dirty="0" smtClean="0">
                <a:latin typeface="+mn-lt"/>
                <a:ea typeface="+mn-ea"/>
                <a:cs typeface="+mn-cs"/>
              </a:rPr>
              <a:t>on false belief tasks than Group 1, despite being younger.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Implication: </a:t>
            </a:r>
            <a:r>
              <a:rPr kumimoji="0" lang="en-US" sz="2400" b="0" i="0" u="none" strike="noStrike" kern="0" cap="none" spc="0" normalizeH="0" baseline="0" noProof="0" dirty="0" smtClean="0">
                <a:ln>
                  <a:noFill/>
                </a:ln>
                <a:solidFill>
                  <a:srgbClr val="26FF2F"/>
                </a:solidFill>
                <a:effectLst/>
                <a:uLnTx/>
                <a:uFillTx/>
                <a:latin typeface="+mn-lt"/>
                <a:ea typeface="+mn-ea"/>
                <a:cs typeface="+mn-cs"/>
              </a:rPr>
              <a:t>Language (specifically mental state verbs that take sentential</a:t>
            </a:r>
            <a:r>
              <a:rPr kumimoji="0" lang="en-US" sz="2400" b="0" i="0" u="none" strike="noStrike" kern="0" cap="none" spc="0" normalizeH="0" noProof="0" dirty="0" smtClean="0">
                <a:ln>
                  <a:noFill/>
                </a:ln>
                <a:solidFill>
                  <a:srgbClr val="26FF2F"/>
                </a:solidFill>
                <a:effectLst/>
                <a:uLnTx/>
                <a:uFillTx/>
                <a:latin typeface="+mn-lt"/>
                <a:ea typeface="+mn-ea"/>
                <a:cs typeface="+mn-cs"/>
              </a:rPr>
              <a:t> complements</a:t>
            </a:r>
            <a:r>
              <a:rPr kumimoji="0" lang="en-US" sz="2400" b="0" i="0" u="none" strike="noStrike" kern="0" cap="none" spc="0" normalizeH="0" baseline="0" noProof="0" dirty="0" smtClean="0">
                <a:ln>
                  <a:noFill/>
                </a:ln>
                <a:solidFill>
                  <a:srgbClr val="26FF2F"/>
                </a:solidFill>
                <a:effectLst/>
                <a:uLnTx/>
                <a:uFillTx/>
                <a:latin typeface="+mn-lt"/>
                <a:ea typeface="+mn-ea"/>
                <a:cs typeface="+mn-cs"/>
              </a:rPr>
              <a:t>) required for success on false belief tasks</a:t>
            </a:r>
            <a:r>
              <a:rPr kumimoji="0" lang="en-US" sz="2400" b="0" i="0" u="none" strike="noStrike" kern="0" cap="none" spc="0" normalizeH="0" baseline="0" noProof="0" dirty="0" smtClean="0">
                <a:ln>
                  <a:noFill/>
                </a:ln>
                <a:solidFill>
                  <a:schemeClr val="tx1"/>
                </a:solidFill>
                <a:effectLst/>
                <a:uLnTx/>
                <a:uFillTx/>
                <a:latin typeface="+mn-lt"/>
                <a:ea typeface="+mn-ea"/>
                <a:cs typeface="+mn-cs"/>
              </a:rPr>
              <a:t>. (Maybe no one trained them explicitly on false belief tasks?)</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09600" y="0"/>
            <a:ext cx="7772400" cy="1143000"/>
          </a:xfrm>
        </p:spPr>
        <p:txBody>
          <a:bodyPr/>
          <a:lstStyle/>
          <a:p>
            <a:pPr eaLnBrk="1" hangingPunct="1"/>
            <a:r>
              <a:rPr lang="en-US" sz="3200"/>
              <a:t>So what is it about language?</a:t>
            </a:r>
          </a:p>
        </p:txBody>
      </p:sp>
      <p:sp>
        <p:nvSpPr>
          <p:cNvPr id="114691" name="Rectangle 3"/>
          <p:cNvSpPr>
            <a:spLocks noGrp="1" noChangeArrowheads="1"/>
          </p:cNvSpPr>
          <p:nvPr>
            <p:ph type="body" idx="1"/>
          </p:nvPr>
        </p:nvSpPr>
        <p:spPr>
          <a:xfrm>
            <a:off x="0" y="1143000"/>
            <a:ext cx="9144000" cy="1752600"/>
          </a:xfrm>
        </p:spPr>
        <p:txBody>
          <a:bodyPr/>
          <a:lstStyle/>
          <a:p>
            <a:pPr eaLnBrk="1" hangingPunct="1">
              <a:buFontTx/>
              <a:buNone/>
            </a:pPr>
            <a:r>
              <a:rPr lang="en-US" sz="2400"/>
              <a:t>Perner, Stummer, Sprung, &amp; Doherty (2002): Ability to </a:t>
            </a:r>
            <a:r>
              <a:rPr lang="en-US" sz="2400">
                <a:solidFill>
                  <a:schemeClr val="tx2"/>
                </a:solidFill>
              </a:rPr>
              <a:t>simultaneously consider multiple names for a single object</a:t>
            </a:r>
            <a:r>
              <a:rPr lang="en-US" sz="2400"/>
              <a:t> (Name-Name task) is strongly correlated with performance on False Belief tasks.</a:t>
            </a:r>
          </a:p>
        </p:txBody>
      </p:sp>
      <p:sp>
        <p:nvSpPr>
          <p:cNvPr id="114692" name="Rectangle 4"/>
          <p:cNvSpPr>
            <a:spLocks noChangeArrowheads="1"/>
          </p:cNvSpPr>
          <p:nvPr/>
        </p:nvSpPr>
        <p:spPr bwMode="auto">
          <a:xfrm>
            <a:off x="1905000" y="4495800"/>
            <a:ext cx="2590800" cy="685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800" b="0">
                <a:ea typeface="Osaka" charset="-128"/>
                <a:cs typeface="Osaka" charset="-128"/>
              </a:rPr>
              <a:t>Name/Name </a:t>
            </a:r>
          </a:p>
          <a:p>
            <a:pPr marL="342900" indent="-342900" eaLnBrk="1" hangingPunct="1">
              <a:lnSpc>
                <a:spcPct val="90000"/>
              </a:lnSpc>
              <a:spcBef>
                <a:spcPct val="20000"/>
              </a:spcBef>
            </a:pPr>
            <a:r>
              <a:rPr lang="en-US" sz="2800" b="0">
                <a:ea typeface="Osaka" charset="-128"/>
                <a:cs typeface="Osaka" charset="-128"/>
              </a:rPr>
              <a:t>(Synonym)</a:t>
            </a:r>
          </a:p>
          <a:p>
            <a:pPr marL="342900" indent="-342900" eaLnBrk="1" hangingPunct="1">
              <a:lnSpc>
                <a:spcPct val="90000"/>
              </a:lnSpc>
              <a:spcBef>
                <a:spcPct val="20000"/>
              </a:spcBef>
            </a:pPr>
            <a:r>
              <a:rPr lang="en-US" sz="2800" b="0">
                <a:ea typeface="Osaka" charset="-128"/>
                <a:cs typeface="Osaka" charset="-128"/>
              </a:rPr>
              <a:t>Man/Guy</a:t>
            </a:r>
          </a:p>
        </p:txBody>
      </p:sp>
      <p:pic>
        <p:nvPicPr>
          <p:cNvPr id="114693" name="Picture 5"/>
          <p:cNvPicPr>
            <a:picLocks noChangeAspect="1" noChangeArrowheads="1"/>
          </p:cNvPicPr>
          <p:nvPr/>
        </p:nvPicPr>
        <p:blipFill>
          <a:blip r:embed="rId3"/>
          <a:srcRect/>
          <a:stretch>
            <a:fillRect/>
          </a:stretch>
        </p:blipFill>
        <p:spPr bwMode="auto">
          <a:xfrm>
            <a:off x="4495800" y="3810000"/>
            <a:ext cx="2895600"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09600" y="0"/>
            <a:ext cx="7772400" cy="1143000"/>
          </a:xfrm>
          <a:noFill/>
        </p:spPr>
        <p:txBody>
          <a:bodyPr/>
          <a:lstStyle/>
          <a:p>
            <a:pPr eaLnBrk="1" hangingPunct="1"/>
            <a:r>
              <a:rPr lang="en-US" sz="3200"/>
              <a:t>So what is it about language?</a:t>
            </a:r>
          </a:p>
        </p:txBody>
      </p:sp>
      <p:sp>
        <p:nvSpPr>
          <p:cNvPr id="116739" name="Rectangle 3"/>
          <p:cNvSpPr>
            <a:spLocks noGrp="1" noChangeArrowheads="1"/>
          </p:cNvSpPr>
          <p:nvPr>
            <p:ph type="body" idx="1"/>
          </p:nvPr>
        </p:nvSpPr>
        <p:spPr>
          <a:xfrm>
            <a:off x="0" y="1143000"/>
            <a:ext cx="9144000" cy="2514600"/>
          </a:xfrm>
          <a:noFill/>
        </p:spPr>
        <p:txBody>
          <a:bodyPr/>
          <a:lstStyle/>
          <a:p>
            <a:pPr eaLnBrk="1" hangingPunct="1">
              <a:buFontTx/>
              <a:buNone/>
            </a:pPr>
            <a:r>
              <a:rPr lang="en-US" sz="2400"/>
              <a:t>What do sentential complements and multiple names for a single object have in common?</a:t>
            </a:r>
          </a:p>
        </p:txBody>
      </p:sp>
      <p:sp>
        <p:nvSpPr>
          <p:cNvPr id="1986564" name="Rectangle 4"/>
          <p:cNvSpPr>
            <a:spLocks noChangeArrowheads="1"/>
          </p:cNvSpPr>
          <p:nvPr/>
        </p:nvSpPr>
        <p:spPr bwMode="auto">
          <a:xfrm>
            <a:off x="1447800" y="2514600"/>
            <a:ext cx="4343400" cy="1828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defRPr/>
            </a:pPr>
            <a:r>
              <a:rPr lang="en-US" b="0" dirty="0">
                <a:ea typeface="Osaka" charset="-128"/>
                <a:cs typeface="Osaka" charset="-128"/>
              </a:rPr>
              <a:t>Both require the</a:t>
            </a:r>
            <a:r>
              <a:rPr lang="en-US" b="0" dirty="0" smtClean="0">
                <a:ea typeface="Osaka" charset="-128"/>
                <a:cs typeface="Osaka" charset="-128"/>
              </a:rPr>
              <a:t> ability </a:t>
            </a:r>
            <a:r>
              <a:rPr lang="en-US" b="0" dirty="0">
                <a:ea typeface="Osaka" charset="-128"/>
                <a:cs typeface="Osaka" charset="-128"/>
              </a:rPr>
              <a:t>to represent an object or event from </a:t>
            </a:r>
            <a:r>
              <a:rPr lang="en-US" b="0" dirty="0">
                <a:solidFill>
                  <a:schemeClr val="tx2"/>
                </a:solidFill>
                <a:ea typeface="Osaka" charset="-128"/>
                <a:cs typeface="Osaka" charset="-128"/>
              </a:rPr>
              <a:t>multiple perspectives simultaneously</a:t>
            </a:r>
            <a:endParaRPr lang="en-US" b="0" dirty="0">
              <a:solidFill>
                <a:srgbClr val="900753"/>
              </a:solidFill>
              <a:effectLst>
                <a:outerShdw blurRad="38100" dist="38100" dir="2700000" algn="tl">
                  <a:srgbClr val="FFFFFF"/>
                </a:outerShdw>
              </a:effectLst>
              <a:ea typeface="Osaka" charset="-128"/>
              <a:cs typeface="Osaka" charset="-128"/>
            </a:endParaRPr>
          </a:p>
        </p:txBody>
      </p:sp>
      <p:pic>
        <p:nvPicPr>
          <p:cNvPr id="116741" name="Picture 5"/>
          <p:cNvPicPr>
            <a:picLocks noChangeAspect="1" noChangeArrowheads="1"/>
          </p:cNvPicPr>
          <p:nvPr/>
        </p:nvPicPr>
        <p:blipFill>
          <a:blip r:embed="rId3"/>
          <a:srcRect/>
          <a:stretch>
            <a:fillRect/>
          </a:stretch>
        </p:blipFill>
        <p:spPr bwMode="auto">
          <a:xfrm>
            <a:off x="6096000" y="1828800"/>
            <a:ext cx="2501900" cy="2997200"/>
          </a:xfrm>
          <a:prstGeom prst="rect">
            <a:avLst/>
          </a:prstGeom>
          <a:noFill/>
          <a:ln w="9525">
            <a:noFill/>
            <a:miter lim="800000"/>
            <a:headEnd/>
            <a:tailEnd/>
          </a:ln>
        </p:spPr>
      </p:pic>
      <p:sp>
        <p:nvSpPr>
          <p:cNvPr id="116742" name="Rectangle 6"/>
          <p:cNvSpPr>
            <a:spLocks noChangeArrowheads="1"/>
          </p:cNvSpPr>
          <p:nvPr/>
        </p:nvSpPr>
        <p:spPr bwMode="auto">
          <a:xfrm>
            <a:off x="152400" y="5029200"/>
            <a:ext cx="8686800" cy="1552575"/>
          </a:xfrm>
          <a:prstGeom prst="rect">
            <a:avLst/>
          </a:prstGeom>
          <a:noFill/>
          <a:ln w="9525">
            <a:noFill/>
            <a:miter lim="800000"/>
            <a:headEnd/>
            <a:tailEnd/>
          </a:ln>
        </p:spPr>
        <p:txBody>
          <a:bodyPr>
            <a:prstTxWarp prst="textNoShape">
              <a:avLst/>
            </a:prstTxWarp>
            <a:spAutoFit/>
          </a:bodyPr>
          <a:lstStyle/>
          <a:p>
            <a:r>
              <a:rPr lang="en-US" b="0">
                <a:ea typeface="Osaka" charset="-128"/>
                <a:cs typeface="Osaka" charset="-128"/>
              </a:rPr>
              <a:t>“Our claim is that the </a:t>
            </a:r>
            <a:r>
              <a:rPr lang="en-US" b="0">
                <a:solidFill>
                  <a:schemeClr val="tx2"/>
                </a:solidFill>
                <a:ea typeface="Osaka" charset="-128"/>
                <a:cs typeface="Osaka" charset="-128"/>
              </a:rPr>
              <a:t>ability to confront different perspectives emerges around 4 years</a:t>
            </a:r>
            <a:r>
              <a:rPr lang="en-US" b="0">
                <a:ea typeface="Osaka" charset="-128"/>
                <a:cs typeface="Osaka" charset="-128"/>
              </a:rPr>
              <a:t> and underlies the co-emergence of success on the False Belief and the Name-Name tasks” - Perner, Stummer, Sprung, &amp; Doherty (2002)</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0"/>
            <a:ext cx="7772400" cy="1143000"/>
          </a:xfrm>
        </p:spPr>
        <p:txBody>
          <a:bodyPr/>
          <a:lstStyle/>
          <a:p>
            <a:pPr eaLnBrk="1" hangingPunct="1"/>
            <a:r>
              <a:rPr lang="en-US" sz="3200"/>
              <a:t>Theory of Mind: Link to Language is…?</a:t>
            </a:r>
            <a:endParaRPr lang="en-US"/>
          </a:p>
        </p:txBody>
      </p:sp>
      <p:sp>
        <p:nvSpPr>
          <p:cNvPr id="118787" name="Rectangle 3"/>
          <p:cNvSpPr>
            <a:spLocks noGrp="1" noChangeArrowheads="1"/>
          </p:cNvSpPr>
          <p:nvPr>
            <p:ph type="body" idx="1"/>
          </p:nvPr>
        </p:nvSpPr>
        <p:spPr>
          <a:xfrm>
            <a:off x="152400" y="4267200"/>
            <a:ext cx="8763000" cy="990600"/>
          </a:xfrm>
        </p:spPr>
        <p:txBody>
          <a:bodyPr/>
          <a:lstStyle/>
          <a:p>
            <a:pPr eaLnBrk="1" hangingPunct="1">
              <a:lnSpc>
                <a:spcPct val="90000"/>
              </a:lnSpc>
              <a:buFontTx/>
              <a:buNone/>
            </a:pPr>
            <a:r>
              <a:rPr lang="en-US" sz="2400" dirty="0">
                <a:solidFill>
                  <a:schemeClr val="folHlink"/>
                </a:solidFill>
              </a:rPr>
              <a:t>Familiar implication: Language is extraordinarily helpful but not explicitly required. </a:t>
            </a:r>
          </a:p>
          <a:p>
            <a:pPr eaLnBrk="1" hangingPunct="1">
              <a:lnSpc>
                <a:spcPct val="90000"/>
              </a:lnSpc>
              <a:buFontTx/>
              <a:buNone/>
            </a:pPr>
            <a:endParaRPr lang="en-US" sz="2400" dirty="0">
              <a:solidFill>
                <a:schemeClr val="folHlink"/>
              </a:solidFill>
            </a:endParaRPr>
          </a:p>
          <a:p>
            <a:pPr eaLnBrk="1" hangingPunct="1">
              <a:lnSpc>
                <a:spcPct val="90000"/>
              </a:lnSpc>
              <a:buFontTx/>
              <a:buNone/>
            </a:pPr>
            <a:endParaRPr lang="en-US" sz="2400" dirty="0">
              <a:solidFill>
                <a:schemeClr val="folHlink"/>
              </a:solidFill>
            </a:endParaRPr>
          </a:p>
        </p:txBody>
      </p:sp>
      <p:sp>
        <p:nvSpPr>
          <p:cNvPr id="4" name="Rectangle 3"/>
          <p:cNvSpPr txBox="1">
            <a:spLocks noChangeArrowheads="1"/>
          </p:cNvSpPr>
          <p:nvPr/>
        </p:nvSpPr>
        <p:spPr bwMode="auto">
          <a:xfrm>
            <a:off x="228600" y="1219200"/>
            <a:ext cx="8763000" cy="2819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defRPr/>
            </a:pPr>
            <a:r>
              <a:rPr lang="en-US" b="0" kern="0" dirty="0">
                <a:latin typeface="+mn-lt"/>
                <a:ea typeface="+mn-ea"/>
                <a:cs typeface="+mn-cs"/>
              </a:rPr>
              <a:t>Additional evidence from </a:t>
            </a:r>
            <a:r>
              <a:rPr lang="en-US" b="0" kern="0" dirty="0" err="1">
                <a:latin typeface="+mn-lt"/>
                <a:ea typeface="+mn-ea"/>
                <a:cs typeface="+mn-cs"/>
              </a:rPr>
              <a:t>Baillargeon</a:t>
            </a:r>
            <a:r>
              <a:rPr lang="en-US" b="0" kern="0" dirty="0">
                <a:latin typeface="+mn-lt"/>
                <a:ea typeface="+mn-ea"/>
                <a:cs typeface="+mn-cs"/>
              </a:rPr>
              <a:t>, Scott, &amp; He (2010): </a:t>
            </a:r>
          </a:p>
          <a:p>
            <a:pPr marL="342900" indent="-342900" eaLnBrk="1" hangingPunct="1">
              <a:lnSpc>
                <a:spcPct val="90000"/>
              </a:lnSpc>
              <a:spcBef>
                <a:spcPct val="20000"/>
              </a:spcBef>
              <a:defRPr/>
            </a:pPr>
            <a:r>
              <a:rPr lang="en-US" b="0" kern="0" dirty="0">
                <a:solidFill>
                  <a:srgbClr val="5BE5A4"/>
                </a:solidFill>
                <a:latin typeface="+mn-lt"/>
                <a:ea typeface="+mn-ea"/>
                <a:cs typeface="+mn-cs"/>
              </a:rPr>
              <a:t>2-year-olds can pass a false belief task </a:t>
            </a:r>
            <a:r>
              <a:rPr lang="en-US" b="0" kern="0" dirty="0">
                <a:solidFill>
                  <a:schemeClr val="accent2"/>
                </a:solidFill>
                <a:latin typeface="+mn-lt"/>
                <a:ea typeface="+mn-ea"/>
                <a:cs typeface="+mn-cs"/>
              </a:rPr>
              <a:t>when they are tested indirectly</a:t>
            </a:r>
            <a:r>
              <a:rPr lang="en-US" b="0" kern="0" dirty="0">
                <a:latin typeface="+mn-lt"/>
                <a:ea typeface="+mn-ea"/>
                <a:cs typeface="+mn-cs"/>
              </a:rPr>
              <a:t>.  How do we test them indirectly? We can gauge their spontaneous responses (as assessed by looking time) to events they are shown.  </a:t>
            </a:r>
            <a:r>
              <a:rPr lang="en-US" b="0" kern="0" dirty="0" err="1">
                <a:latin typeface="+mn-lt"/>
                <a:ea typeface="+mn-ea"/>
                <a:cs typeface="+mn-cs"/>
              </a:rPr>
              <a:t>Baillargeon</a:t>
            </a:r>
            <a:r>
              <a:rPr lang="en-US" b="0" kern="0" dirty="0">
                <a:latin typeface="+mn-lt"/>
                <a:ea typeface="+mn-ea"/>
                <a:cs typeface="+mn-cs"/>
              </a:rPr>
              <a:t> et al. (2010) argue that this is an easier task than requiring the children to answer a question directly using language.</a:t>
            </a:r>
          </a:p>
          <a:p>
            <a:pPr marL="342900" indent="-342900" eaLnBrk="1" hangingPunct="1">
              <a:lnSpc>
                <a:spcPct val="90000"/>
              </a:lnSpc>
              <a:spcBef>
                <a:spcPct val="20000"/>
              </a:spcBef>
              <a:defRPr/>
            </a:pPr>
            <a:endParaRPr lang="en-US" b="0" kern="0" dirty="0">
              <a:solidFill>
                <a:schemeClr val="folHlink"/>
              </a:solidFill>
              <a:latin typeface="+mn-lt"/>
              <a:ea typeface="+mn-ea"/>
              <a:cs typeface="+mn-cs"/>
            </a:endParaRPr>
          </a:p>
          <a:p>
            <a:pPr marL="342900" indent="-342900" eaLnBrk="1" hangingPunct="1">
              <a:lnSpc>
                <a:spcPct val="90000"/>
              </a:lnSpc>
              <a:spcBef>
                <a:spcPct val="20000"/>
              </a:spcBef>
              <a:defRPr/>
            </a:pPr>
            <a:endParaRPr lang="en-US" b="0" kern="0" dirty="0">
              <a:solidFill>
                <a:schemeClr val="folHlink"/>
              </a:solidFill>
              <a:latin typeface="+mn-lt"/>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itle 1"/>
          <p:cNvSpPr>
            <a:spLocks noGrp="1"/>
          </p:cNvSpPr>
          <p:nvPr>
            <p:ph type="title"/>
          </p:nvPr>
        </p:nvSpPr>
        <p:spPr>
          <a:xfrm>
            <a:off x="685800" y="0"/>
            <a:ext cx="7772400" cy="1143000"/>
          </a:xfrm>
        </p:spPr>
        <p:txBody>
          <a:bodyPr/>
          <a:lstStyle/>
          <a:p>
            <a:r>
              <a:rPr lang="en-US" sz="3200" smtClean="0"/>
              <a:t>Indirectly Testing False Belief </a:t>
            </a:r>
            <a:br>
              <a:rPr lang="en-US" sz="3200" smtClean="0"/>
            </a:br>
            <a:endParaRPr lang="en-US" sz="3200" smtClean="0"/>
          </a:p>
        </p:txBody>
      </p:sp>
      <p:pic>
        <p:nvPicPr>
          <p:cNvPr id="120835" name="Picture 3"/>
          <p:cNvPicPr>
            <a:picLocks noChangeAspect="1"/>
          </p:cNvPicPr>
          <p:nvPr/>
        </p:nvPicPr>
        <p:blipFill>
          <a:blip r:embed="rId2"/>
          <a:srcRect/>
          <a:stretch>
            <a:fillRect/>
          </a:stretch>
        </p:blipFill>
        <p:spPr bwMode="auto">
          <a:xfrm>
            <a:off x="381000" y="1066800"/>
            <a:ext cx="3746500" cy="2392363"/>
          </a:xfrm>
          <a:prstGeom prst="rect">
            <a:avLst/>
          </a:prstGeom>
          <a:noFill/>
          <a:ln w="9525">
            <a:noFill/>
            <a:miter lim="800000"/>
            <a:headEnd/>
            <a:tailEnd/>
          </a:ln>
        </p:spPr>
      </p:pic>
      <p:sp>
        <p:nvSpPr>
          <p:cNvPr id="120836" name="TextBox 4"/>
          <p:cNvSpPr txBox="1">
            <a:spLocks noChangeArrowheads="1"/>
          </p:cNvSpPr>
          <p:nvPr/>
        </p:nvSpPr>
        <p:spPr bwMode="auto">
          <a:xfrm>
            <a:off x="4267200" y="1066800"/>
            <a:ext cx="4724400" cy="3478213"/>
          </a:xfrm>
          <a:prstGeom prst="rect">
            <a:avLst/>
          </a:prstGeom>
          <a:noFill/>
          <a:ln w="9525">
            <a:noFill/>
            <a:miter lim="800000"/>
            <a:headEnd/>
            <a:tailEnd/>
          </a:ln>
        </p:spPr>
        <p:txBody>
          <a:bodyPr>
            <a:prstTxWarp prst="textNoShape">
              <a:avLst/>
            </a:prstTxWarp>
            <a:spAutoFit/>
          </a:bodyPr>
          <a:lstStyle/>
          <a:p>
            <a:r>
              <a:rPr lang="en-US" sz="2000" b="0"/>
              <a:t>Familiarization:</a:t>
            </a:r>
          </a:p>
          <a:p>
            <a:endParaRPr lang="en-US" sz="2000" b="0"/>
          </a:p>
          <a:p>
            <a:r>
              <a:rPr lang="en-US" sz="2000" b="0"/>
              <a:t>In trial 1, a toy stood between a yellow and a green box; a female agent entered the apparatus, played with the toy briefly, hid it inside the green box, and then paused, with her hand inside the green box, until the trial ended. In trials 2 and 3, the agent reached inside the green box, as though to grasp her toy, and then paused.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3200" dirty="0" smtClean="0"/>
              <a:t>Cognitive Off-Loading example </a:t>
            </a:r>
            <a:br>
              <a:rPr lang="en-US" sz="3200" dirty="0" smtClean="0"/>
            </a:br>
            <a:r>
              <a:rPr lang="en-US" sz="3200" dirty="0" smtClean="0"/>
              <a:t>(from Watson &amp; Holmes (2010))</a:t>
            </a:r>
            <a:endParaRPr lang="en-US" sz="3200" dirty="0"/>
          </a:p>
        </p:txBody>
      </p:sp>
      <p:sp>
        <p:nvSpPr>
          <p:cNvPr id="3" name="Content Placeholder 2"/>
          <p:cNvSpPr>
            <a:spLocks noGrp="1"/>
          </p:cNvSpPr>
          <p:nvPr>
            <p:ph idx="1"/>
          </p:nvPr>
        </p:nvSpPr>
        <p:spPr>
          <a:xfrm>
            <a:off x="76200" y="3962400"/>
            <a:ext cx="8915400" cy="2133600"/>
          </a:xfrm>
        </p:spPr>
        <p:txBody>
          <a:bodyPr/>
          <a:lstStyle/>
          <a:p>
            <a:pPr>
              <a:buNone/>
            </a:pPr>
            <a:r>
              <a:rPr lang="en-US" sz="2000" dirty="0" smtClean="0"/>
              <a:t>	“This problem could be solved by mental simulation; that is, by imagining the first gear turning to the right, then the second gear turning to the left, and so on. Alternatively, people might notice that each successive gear turns in the opposite direction from the previous one and generate the parity rule that ‘</a:t>
            </a:r>
            <a:r>
              <a:rPr lang="en-US" sz="2000" dirty="0" smtClean="0">
                <a:solidFill>
                  <a:srgbClr val="FFFF00"/>
                </a:solidFill>
              </a:rPr>
              <a:t>odd and even gears turn in different directions</a:t>
            </a:r>
            <a:r>
              <a:rPr lang="en-US" sz="2000" dirty="0" smtClean="0"/>
              <a:t>’. This rule, which may depend on </a:t>
            </a:r>
            <a:r>
              <a:rPr lang="en-US" sz="2000" dirty="0" smtClean="0">
                <a:solidFill>
                  <a:srgbClr val="FFFF00"/>
                </a:solidFill>
              </a:rPr>
              <a:t>linguistic coding</a:t>
            </a:r>
            <a:r>
              <a:rPr lang="en-US" sz="2000" dirty="0" smtClean="0"/>
              <a:t>, can then be applied more quickly than the laborious process of mentally rotating each gear.”</a:t>
            </a:r>
            <a:endParaRPr lang="en-US" sz="2000" dirty="0"/>
          </a:p>
        </p:txBody>
      </p:sp>
      <p:pic>
        <p:nvPicPr>
          <p:cNvPr id="6" name="Picture 5"/>
          <p:cNvPicPr>
            <a:picLocks noChangeAspect="1"/>
          </p:cNvPicPr>
          <p:nvPr/>
        </p:nvPicPr>
        <p:blipFill>
          <a:blip r:embed="rId2"/>
          <a:stretch>
            <a:fillRect/>
          </a:stretch>
        </p:blipFill>
        <p:spPr>
          <a:xfrm>
            <a:off x="1600200" y="1524000"/>
            <a:ext cx="5562600" cy="224348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Title 1"/>
          <p:cNvSpPr>
            <a:spLocks noGrp="1"/>
          </p:cNvSpPr>
          <p:nvPr>
            <p:ph type="title"/>
          </p:nvPr>
        </p:nvSpPr>
        <p:spPr>
          <a:xfrm>
            <a:off x="685800" y="0"/>
            <a:ext cx="7772400" cy="1143000"/>
          </a:xfrm>
        </p:spPr>
        <p:txBody>
          <a:bodyPr/>
          <a:lstStyle/>
          <a:p>
            <a:r>
              <a:rPr lang="en-US" sz="3200" smtClean="0"/>
              <a:t>Indirectly Testing False Belief </a:t>
            </a:r>
            <a:br>
              <a:rPr lang="en-US" sz="3200" smtClean="0"/>
            </a:br>
            <a:endParaRPr lang="en-US" sz="3200" smtClean="0"/>
          </a:p>
        </p:txBody>
      </p:sp>
      <p:sp>
        <p:nvSpPr>
          <p:cNvPr id="121859" name="TextBox 8"/>
          <p:cNvSpPr txBox="1">
            <a:spLocks noChangeArrowheads="1"/>
          </p:cNvSpPr>
          <p:nvPr/>
        </p:nvSpPr>
        <p:spPr bwMode="auto">
          <a:xfrm>
            <a:off x="4267200" y="1066800"/>
            <a:ext cx="4724400" cy="2862263"/>
          </a:xfrm>
          <a:prstGeom prst="rect">
            <a:avLst/>
          </a:prstGeom>
          <a:noFill/>
          <a:ln w="9525">
            <a:noFill/>
            <a:miter lim="800000"/>
            <a:headEnd/>
            <a:tailEnd/>
          </a:ln>
        </p:spPr>
        <p:txBody>
          <a:bodyPr>
            <a:prstTxWarp prst="textNoShape">
              <a:avLst/>
            </a:prstTxWarp>
            <a:spAutoFit/>
          </a:bodyPr>
          <a:lstStyle/>
          <a:p>
            <a:r>
              <a:rPr lang="en-US" sz="2000" b="0"/>
              <a:t>Belief Induction:</a:t>
            </a:r>
          </a:p>
          <a:p>
            <a:endParaRPr lang="en-US" sz="2000" b="0"/>
          </a:p>
          <a:p>
            <a:r>
              <a:rPr lang="en-US" sz="2000" b="0"/>
              <a:t>In the belief-induction trial, the toy either moved from the green to the yellow box in the agent’s absence (false-belief-green condition) or moved to the yellow box in the agent’s presence but then returned to the green box after she left (false-belief-yellow condition). </a:t>
            </a:r>
          </a:p>
        </p:txBody>
      </p:sp>
      <p:pic>
        <p:nvPicPr>
          <p:cNvPr id="121860" name="Picture 12"/>
          <p:cNvPicPr>
            <a:picLocks noChangeAspect="1"/>
          </p:cNvPicPr>
          <p:nvPr/>
        </p:nvPicPr>
        <p:blipFill>
          <a:blip r:embed="rId2"/>
          <a:srcRect/>
          <a:stretch>
            <a:fillRect/>
          </a:stretch>
        </p:blipFill>
        <p:spPr bwMode="auto">
          <a:xfrm>
            <a:off x="457200" y="1066800"/>
            <a:ext cx="3425825" cy="304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Title 1"/>
          <p:cNvSpPr>
            <a:spLocks noGrp="1"/>
          </p:cNvSpPr>
          <p:nvPr>
            <p:ph type="title"/>
          </p:nvPr>
        </p:nvSpPr>
        <p:spPr>
          <a:xfrm>
            <a:off x="685800" y="0"/>
            <a:ext cx="7772400" cy="1143000"/>
          </a:xfrm>
        </p:spPr>
        <p:txBody>
          <a:bodyPr/>
          <a:lstStyle/>
          <a:p>
            <a:r>
              <a:rPr lang="en-US" sz="3200" smtClean="0"/>
              <a:t>Indirectly Testing False Belief </a:t>
            </a:r>
            <a:br>
              <a:rPr lang="en-US" sz="3200" smtClean="0"/>
            </a:br>
            <a:endParaRPr lang="en-US" sz="3200" smtClean="0"/>
          </a:p>
        </p:txBody>
      </p:sp>
      <p:sp>
        <p:nvSpPr>
          <p:cNvPr id="122883" name="TextBox 4"/>
          <p:cNvSpPr txBox="1">
            <a:spLocks noChangeArrowheads="1"/>
          </p:cNvSpPr>
          <p:nvPr/>
        </p:nvSpPr>
        <p:spPr bwMode="auto">
          <a:xfrm>
            <a:off x="4267200" y="1066800"/>
            <a:ext cx="4724400" cy="4400550"/>
          </a:xfrm>
          <a:prstGeom prst="rect">
            <a:avLst/>
          </a:prstGeom>
          <a:noFill/>
          <a:ln w="9525">
            <a:noFill/>
            <a:miter lim="800000"/>
            <a:headEnd/>
            <a:tailEnd/>
          </a:ln>
        </p:spPr>
        <p:txBody>
          <a:bodyPr>
            <a:prstTxWarp prst="textNoShape">
              <a:avLst/>
            </a:prstTxWarp>
            <a:spAutoFit/>
          </a:bodyPr>
          <a:lstStyle/>
          <a:p>
            <a:r>
              <a:rPr lang="en-US" sz="2000" b="0"/>
              <a:t>Testing:</a:t>
            </a:r>
          </a:p>
          <a:p>
            <a:endParaRPr lang="en-US" sz="2000" b="0"/>
          </a:p>
          <a:p>
            <a:r>
              <a:rPr lang="en-US" sz="2000" b="0"/>
              <a:t>In the test trial, the agent returned, reached inside either the yellow box (yellow-box event) or the green box (green-box event), and then paused.</a:t>
            </a:r>
          </a:p>
          <a:p>
            <a:endParaRPr lang="en-US" sz="2000" b="0"/>
          </a:p>
          <a:p>
            <a:endParaRPr lang="en-US" sz="2000" b="0"/>
          </a:p>
          <a:p>
            <a:endParaRPr lang="en-US" sz="2000" b="0"/>
          </a:p>
          <a:p>
            <a:r>
              <a:rPr lang="en-US" sz="2000" b="0">
                <a:solidFill>
                  <a:srgbClr val="5BE5A4"/>
                </a:solidFill>
              </a:rPr>
              <a:t>In each condition, the infants expected the agent to reach where she falsely believed the toy to be hidden, and they looked reliably longer when she reached to the other location instead.</a:t>
            </a:r>
          </a:p>
        </p:txBody>
      </p:sp>
      <p:pic>
        <p:nvPicPr>
          <p:cNvPr id="122884" name="Picture 9"/>
          <p:cNvPicPr>
            <a:picLocks noChangeAspect="1"/>
          </p:cNvPicPr>
          <p:nvPr/>
        </p:nvPicPr>
        <p:blipFill>
          <a:blip r:embed="rId2"/>
          <a:srcRect/>
          <a:stretch>
            <a:fillRect/>
          </a:stretch>
        </p:blipFill>
        <p:spPr bwMode="auto">
          <a:xfrm>
            <a:off x="533400" y="1066800"/>
            <a:ext cx="2759075" cy="262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0"/>
            <a:ext cx="7772400" cy="1143000"/>
          </a:xfrm>
        </p:spPr>
        <p:txBody>
          <a:bodyPr/>
          <a:lstStyle/>
          <a:p>
            <a:pPr eaLnBrk="1" hangingPunct="1"/>
            <a:r>
              <a:rPr lang="en-US" sz="3200"/>
              <a:t>Theory of Mind: Link to Language is…?</a:t>
            </a:r>
            <a:endParaRPr lang="en-US"/>
          </a:p>
        </p:txBody>
      </p:sp>
      <p:sp>
        <p:nvSpPr>
          <p:cNvPr id="5" name="Rectangle 3"/>
          <p:cNvSpPr txBox="1">
            <a:spLocks noChangeArrowheads="1"/>
          </p:cNvSpPr>
          <p:nvPr/>
        </p:nvSpPr>
        <p:spPr bwMode="auto">
          <a:xfrm>
            <a:off x="228600" y="1981200"/>
            <a:ext cx="8763000" cy="3962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defRPr/>
            </a:pPr>
            <a:r>
              <a:rPr lang="en-US" b="0" kern="0" dirty="0">
                <a:solidFill>
                  <a:schemeClr val="folHlink"/>
                </a:solidFill>
                <a:latin typeface="+mn-lt"/>
                <a:ea typeface="+mn-ea"/>
                <a:cs typeface="+mn-cs"/>
              </a:rPr>
              <a:t>Language is useful for cognitive off-loading?  </a:t>
            </a:r>
            <a:r>
              <a:rPr lang="en-US" b="0" kern="0" dirty="0">
                <a:solidFill>
                  <a:srgbClr val="FFFFFF"/>
                </a:solidFill>
                <a:latin typeface="+mn-lt"/>
                <a:ea typeface="+mn-ea"/>
                <a:cs typeface="+mn-cs"/>
              </a:rPr>
              <a:t>Perhaps when children are tested directly on false belief tasks (that is, required to show their knowledge with language), having mental state verbs in their linguistic repertoire allows them to easily encode what’s going on.  Then, it’s easier to do the task, which requires more mental work than tasks where children are tested indirectly.</a:t>
            </a:r>
          </a:p>
          <a:p>
            <a:pPr marL="342900" indent="-342900" eaLnBrk="1" hangingPunct="1">
              <a:lnSpc>
                <a:spcPct val="90000"/>
              </a:lnSpc>
              <a:spcBef>
                <a:spcPct val="20000"/>
              </a:spcBef>
              <a:defRPr/>
            </a:pPr>
            <a:endParaRPr lang="en-US" b="0" kern="0" dirty="0">
              <a:solidFill>
                <a:srgbClr val="FFFFFF"/>
              </a:solidFill>
              <a:latin typeface="+mn-lt"/>
              <a:ea typeface="+mn-ea"/>
              <a:cs typeface="+mn-cs"/>
            </a:endParaRPr>
          </a:p>
          <a:p>
            <a:pPr marL="342900" indent="-342900" eaLnBrk="1" hangingPunct="1">
              <a:lnSpc>
                <a:spcPct val="90000"/>
              </a:lnSpc>
              <a:spcBef>
                <a:spcPct val="20000"/>
              </a:spcBef>
              <a:defRPr/>
            </a:pPr>
            <a:r>
              <a:rPr lang="en-US" b="0" kern="0" dirty="0">
                <a:solidFill>
                  <a:srgbClr val="FFFFFF"/>
                </a:solidFill>
                <a:latin typeface="+mn-lt"/>
                <a:ea typeface="+mn-ea"/>
                <a:cs typeface="+mn-cs"/>
              </a:rPr>
              <a:t>But the jury is still out…</a:t>
            </a:r>
            <a:endParaRPr lang="en-US" b="0" kern="0" dirty="0">
              <a:solidFill>
                <a:schemeClr val="folHlink"/>
              </a:solidFill>
              <a:latin typeface="+mn-lt"/>
              <a:ea typeface="+mn-ea"/>
              <a:cs typeface="+mn-cs"/>
            </a:endParaRPr>
          </a:p>
          <a:p>
            <a:pPr marL="342900" indent="-342900" eaLnBrk="1" hangingPunct="1">
              <a:lnSpc>
                <a:spcPct val="90000"/>
              </a:lnSpc>
              <a:spcBef>
                <a:spcPct val="20000"/>
              </a:spcBef>
              <a:defRPr/>
            </a:pPr>
            <a:r>
              <a:rPr lang="en-US" b="0" kern="0" dirty="0">
                <a:solidFill>
                  <a:schemeClr val="folHlink"/>
                </a:solidFill>
                <a:latin typeface="+mn-lt"/>
                <a:ea typeface="+mn-ea"/>
                <a:cs typeface="+mn-cs"/>
              </a:rPr>
              <a:t> </a:t>
            </a:r>
          </a:p>
          <a:p>
            <a:pPr marL="342900" indent="-342900" eaLnBrk="1" hangingPunct="1">
              <a:lnSpc>
                <a:spcPct val="90000"/>
              </a:lnSpc>
              <a:spcBef>
                <a:spcPct val="20000"/>
              </a:spcBef>
              <a:defRPr/>
            </a:pPr>
            <a:endParaRPr lang="en-US" b="0" kern="0" dirty="0">
              <a:solidFill>
                <a:schemeClr val="folHlink"/>
              </a:solidFill>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0"/>
            <a:ext cx="7772400" cy="1143000"/>
          </a:xfrm>
        </p:spPr>
        <p:txBody>
          <a:bodyPr/>
          <a:lstStyle/>
          <a:p>
            <a:pPr eaLnBrk="1" hangingPunct="1"/>
            <a:r>
              <a:rPr lang="en-US" sz="3200"/>
              <a:t>Language &amp; Cognition: Recap</a:t>
            </a:r>
            <a:endParaRPr lang="en-US"/>
          </a:p>
        </p:txBody>
      </p:sp>
      <p:sp>
        <p:nvSpPr>
          <p:cNvPr id="124931" name="Rectangle 3"/>
          <p:cNvSpPr>
            <a:spLocks noGrp="1" noChangeArrowheads="1"/>
          </p:cNvSpPr>
          <p:nvPr>
            <p:ph type="body" idx="1"/>
          </p:nvPr>
        </p:nvSpPr>
        <p:spPr>
          <a:xfrm>
            <a:off x="0" y="1828800"/>
            <a:ext cx="8763000" cy="3962400"/>
          </a:xfrm>
        </p:spPr>
        <p:txBody>
          <a:bodyPr/>
          <a:lstStyle/>
          <a:p>
            <a:pPr eaLnBrk="1" hangingPunct="1">
              <a:lnSpc>
                <a:spcPct val="90000"/>
              </a:lnSpc>
              <a:buFontTx/>
              <a:buNone/>
            </a:pPr>
            <a:r>
              <a:rPr lang="en-US" sz="2400" dirty="0" smtClean="0"/>
              <a:t>	</a:t>
            </a:r>
            <a:r>
              <a:rPr lang="en-US" sz="2400" dirty="0" err="1" smtClean="0"/>
              <a:t>Whorfianism</a:t>
            </a:r>
            <a:r>
              <a:rPr lang="en-US" sz="2400" dirty="0" smtClean="0"/>
              <a:t> </a:t>
            </a:r>
            <a:r>
              <a:rPr lang="en-US" sz="2400" dirty="0"/>
              <a:t>is the belief that language influences (or determines) someone’s experiences in the world</a:t>
            </a:r>
            <a:r>
              <a:rPr lang="en-US" sz="2400" dirty="0" smtClean="0"/>
              <a:t>.  Neo-</a:t>
            </a:r>
            <a:r>
              <a:rPr lang="en-US" sz="2400" dirty="0" err="1" smtClean="0"/>
              <a:t>whorfianism</a:t>
            </a:r>
            <a:r>
              <a:rPr lang="en-US" sz="2400" dirty="0" smtClean="0"/>
              <a:t> is a variant that believes language augments thought, so we can think more complex thoughts.</a:t>
            </a:r>
          </a:p>
          <a:p>
            <a:pPr eaLnBrk="1" hangingPunct="1">
              <a:lnSpc>
                <a:spcPct val="90000"/>
              </a:lnSpc>
              <a:buFontTx/>
              <a:buNone/>
            </a:pPr>
            <a:endParaRPr lang="en-US" sz="2400" dirty="0" smtClean="0"/>
          </a:p>
          <a:p>
            <a:pPr eaLnBrk="1" hangingPunct="1">
              <a:lnSpc>
                <a:spcPct val="90000"/>
              </a:lnSpc>
              <a:buFontTx/>
              <a:buNone/>
            </a:pPr>
            <a:r>
              <a:rPr lang="en-US" sz="2400" dirty="0" smtClean="0"/>
              <a:t>	In </a:t>
            </a:r>
            <a:r>
              <a:rPr lang="en-US" sz="2400" dirty="0"/>
              <a:t>several cases, we have seen evidence for cases where language seems to enable more complex </a:t>
            </a:r>
            <a:r>
              <a:rPr lang="en-US" sz="2400" dirty="0" smtClean="0"/>
              <a:t>thought - </a:t>
            </a:r>
            <a:r>
              <a:rPr lang="en-US" sz="2400" dirty="0"/>
              <a:t>or at least to enable it to happen more easily.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152400"/>
            <a:ext cx="7772400" cy="1143000"/>
          </a:xfrm>
        </p:spPr>
        <p:txBody>
          <a:bodyPr/>
          <a:lstStyle/>
          <a:p>
            <a:pPr eaLnBrk="1" hangingPunct="1"/>
            <a:r>
              <a:rPr lang="en-US" dirty="0"/>
              <a:t>Questions?</a:t>
            </a:r>
          </a:p>
        </p:txBody>
      </p:sp>
      <p:pic>
        <p:nvPicPr>
          <p:cNvPr id="126979" name="Picture 13"/>
          <p:cNvPicPr>
            <a:picLocks noChangeAspect="1" noChangeArrowheads="1"/>
          </p:cNvPicPr>
          <p:nvPr/>
        </p:nvPicPr>
        <p:blipFill>
          <a:blip r:embed="rId3"/>
          <a:srcRect/>
          <a:stretch>
            <a:fillRect/>
          </a:stretch>
        </p:blipFill>
        <p:spPr bwMode="auto">
          <a:xfrm>
            <a:off x="2819400" y="1371600"/>
            <a:ext cx="2782297" cy="2971800"/>
          </a:xfrm>
          <a:prstGeom prst="rect">
            <a:avLst/>
          </a:prstGeom>
          <a:noFill/>
          <a:ln w="9525">
            <a:noFill/>
            <a:miter lim="800000"/>
            <a:headEnd/>
            <a:tailEnd/>
          </a:ln>
        </p:spPr>
      </p:pic>
      <p:sp>
        <p:nvSpPr>
          <p:cNvPr id="4" name="Rectangle 2"/>
          <p:cNvSpPr txBox="1">
            <a:spLocks noChangeArrowheads="1"/>
          </p:cNvSpPr>
          <p:nvPr/>
        </p:nvSpPr>
        <p:spPr bwMode="auto">
          <a:xfrm>
            <a:off x="609600" y="4953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FFFF00"/>
                </a:solidFill>
                <a:effectLst/>
                <a:uLnTx/>
                <a:uFillTx/>
                <a:latin typeface="+mj-lt"/>
                <a:ea typeface="+mj-ea"/>
                <a:cs typeface="+mj-cs"/>
              </a:rPr>
              <a:t>You should be able to answer all the questions on the language</a:t>
            </a:r>
            <a:r>
              <a:rPr kumimoji="0" lang="en-US" b="0" i="0" u="none" strike="noStrike" kern="0" cap="none" spc="0" normalizeH="0" noProof="0" dirty="0" smtClean="0">
                <a:ln>
                  <a:noFill/>
                </a:ln>
                <a:solidFill>
                  <a:srgbClr val="FFFF00"/>
                </a:solidFill>
                <a:effectLst/>
                <a:uLnTx/>
                <a:uFillTx/>
                <a:latin typeface="+mj-lt"/>
                <a:ea typeface="+mj-ea"/>
                <a:cs typeface="+mj-cs"/>
              </a:rPr>
              <a:t> &amp; cognition review </a:t>
            </a:r>
            <a:r>
              <a:rPr lang="en-US" b="0" kern="0" dirty="0" smtClean="0">
                <a:solidFill>
                  <a:srgbClr val="FFFF00"/>
                </a:solidFill>
                <a:latin typeface="+mj-lt"/>
                <a:ea typeface="+mj-ea"/>
                <a:cs typeface="+mj-cs"/>
              </a:rPr>
              <a:t>questions.</a:t>
            </a:r>
            <a:endParaRPr kumimoji="0" lang="en-US" b="0" i="0"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143000"/>
          </a:xfrm>
        </p:spPr>
        <p:txBody>
          <a:bodyPr/>
          <a:lstStyle/>
          <a:p>
            <a:pPr eaLnBrk="1" hangingPunct="1"/>
            <a:r>
              <a:rPr lang="en-US" sz="3200"/>
              <a:t>Language as a Toolkit</a:t>
            </a:r>
            <a:endParaRPr lang="en-US" sz="2800"/>
          </a:p>
        </p:txBody>
      </p:sp>
      <p:sp>
        <p:nvSpPr>
          <p:cNvPr id="24579" name="Rectangle 3"/>
          <p:cNvSpPr>
            <a:spLocks noGrp="1" noChangeArrowheads="1"/>
          </p:cNvSpPr>
          <p:nvPr>
            <p:ph type="body" idx="1"/>
          </p:nvPr>
        </p:nvSpPr>
        <p:spPr>
          <a:xfrm>
            <a:off x="0" y="1219200"/>
            <a:ext cx="9144000" cy="4572000"/>
          </a:xfrm>
        </p:spPr>
        <p:txBody>
          <a:bodyPr/>
          <a:lstStyle/>
          <a:p>
            <a:pPr eaLnBrk="1" hangingPunct="1">
              <a:lnSpc>
                <a:spcPct val="90000"/>
              </a:lnSpc>
              <a:buFontTx/>
              <a:buNone/>
            </a:pPr>
            <a:endParaRPr lang="en-US" sz="2400" dirty="0"/>
          </a:p>
          <a:p>
            <a:pPr eaLnBrk="1" hangingPunct="1">
              <a:lnSpc>
                <a:spcPct val="90000"/>
              </a:lnSpc>
              <a:buFontTx/>
              <a:buNone/>
            </a:pPr>
            <a:r>
              <a:rPr lang="en-US" sz="2400" dirty="0">
                <a:solidFill>
                  <a:schemeClr val="folHlink"/>
                </a:solidFill>
              </a:rPr>
              <a:t>Navigation</a:t>
            </a:r>
            <a:r>
              <a:rPr lang="en-US" sz="2400" dirty="0"/>
              <a:t> (combining core knowledge system information) </a:t>
            </a:r>
          </a:p>
          <a:p>
            <a:pPr eaLnBrk="1" hangingPunct="1">
              <a:lnSpc>
                <a:spcPct val="90000"/>
              </a:lnSpc>
              <a:buFontTx/>
              <a:buNone/>
            </a:pPr>
            <a:r>
              <a:rPr lang="en-US" sz="2400" dirty="0"/>
              <a:t>	</a:t>
            </a:r>
            <a:r>
              <a:rPr lang="en-US" sz="2400" dirty="0" smtClean="0"/>
              <a:t>	</a:t>
            </a:r>
            <a:r>
              <a:rPr lang="en-US" sz="2400" dirty="0" err="1" smtClean="0">
                <a:sym typeface="Wingdings"/>
              </a:rPr>
              <a:t></a:t>
            </a:r>
            <a:r>
              <a:rPr lang="en-US" sz="2400" dirty="0" smtClean="0">
                <a:sym typeface="Wingdings"/>
              </a:rPr>
              <a:t> </a:t>
            </a:r>
            <a:r>
              <a:rPr lang="en-US" sz="2400" dirty="0" smtClean="0"/>
              <a:t>geometric </a:t>
            </a:r>
            <a:r>
              <a:rPr lang="en-US" sz="2400" dirty="0"/>
              <a:t>&amp; landmark </a:t>
            </a:r>
            <a:r>
              <a:rPr lang="en-US" sz="2400" dirty="0" smtClean="0"/>
              <a:t>information</a:t>
            </a:r>
          </a:p>
          <a:p>
            <a:pPr eaLnBrk="1" hangingPunct="1">
              <a:lnSpc>
                <a:spcPct val="90000"/>
              </a:lnSpc>
              <a:buFontTx/>
              <a:buNone/>
            </a:pPr>
            <a:endParaRPr lang="en-US" sz="2400" dirty="0"/>
          </a:p>
          <a:p>
            <a:pPr eaLnBrk="1" hangingPunct="1">
              <a:lnSpc>
                <a:spcPct val="90000"/>
              </a:lnSpc>
              <a:buFontTx/>
              <a:buNone/>
            </a:pPr>
            <a:r>
              <a:rPr lang="en-US" sz="2400" dirty="0">
                <a:solidFill>
                  <a:srgbClr val="26FF2F"/>
                </a:solidFill>
              </a:rPr>
              <a:t>Number</a:t>
            </a:r>
            <a:r>
              <a:rPr lang="en-US" sz="2400" dirty="0"/>
              <a:t> (combining core knowledge system information) </a:t>
            </a:r>
          </a:p>
          <a:p>
            <a:pPr eaLnBrk="1" hangingPunct="1">
              <a:lnSpc>
                <a:spcPct val="90000"/>
              </a:lnSpc>
              <a:buFontTx/>
              <a:buNone/>
            </a:pPr>
            <a:r>
              <a:rPr lang="en-US" sz="2400" dirty="0"/>
              <a:t>	</a:t>
            </a:r>
            <a:r>
              <a:rPr lang="en-US" sz="2400" dirty="0" smtClean="0"/>
              <a:t>	</a:t>
            </a:r>
            <a:r>
              <a:rPr lang="en-US" sz="2400" dirty="0" err="1" smtClean="0">
                <a:sym typeface="Wingdings"/>
              </a:rPr>
              <a:t></a:t>
            </a:r>
            <a:r>
              <a:rPr lang="en-US" sz="2400" dirty="0" smtClean="0">
                <a:sym typeface="Wingdings"/>
              </a:rPr>
              <a:t> </a:t>
            </a:r>
            <a:r>
              <a:rPr lang="en-US" sz="2400" dirty="0" smtClean="0"/>
              <a:t>small</a:t>
            </a:r>
            <a:r>
              <a:rPr lang="en-US" sz="2400" dirty="0"/>
              <a:t>, exact numbers &amp; large, approximate </a:t>
            </a:r>
            <a:r>
              <a:rPr lang="en-US" sz="2400" dirty="0" smtClean="0"/>
              <a:t>numbers</a:t>
            </a:r>
          </a:p>
          <a:p>
            <a:pPr eaLnBrk="1" hangingPunct="1">
              <a:lnSpc>
                <a:spcPct val="90000"/>
              </a:lnSpc>
              <a:buFontTx/>
              <a:buNone/>
            </a:pPr>
            <a:endParaRPr lang="en-US" sz="2400" dirty="0"/>
          </a:p>
          <a:p>
            <a:pPr eaLnBrk="1" hangingPunct="1">
              <a:lnSpc>
                <a:spcPct val="90000"/>
              </a:lnSpc>
              <a:buFontTx/>
              <a:buNone/>
            </a:pPr>
            <a:r>
              <a:rPr lang="en-US" sz="2400" dirty="0">
                <a:solidFill>
                  <a:schemeClr val="tx2"/>
                </a:solidFill>
              </a:rPr>
              <a:t>Theory of Mind</a:t>
            </a:r>
            <a:r>
              <a:rPr lang="en-US" sz="2400" dirty="0"/>
              <a:t> (realizing that someone can have a different point of view than you - when does this realization come, and how?)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0"/>
            <a:ext cx="6781800" cy="1143000"/>
          </a:xfrm>
        </p:spPr>
        <p:txBody>
          <a:bodyPr/>
          <a:lstStyle/>
          <a:p>
            <a:pPr eaLnBrk="1" hangingPunct="1"/>
            <a:r>
              <a:rPr lang="en-US" sz="3200"/>
              <a:t>Navigation</a:t>
            </a:r>
            <a:endParaRPr lang="en-US"/>
          </a:p>
        </p:txBody>
      </p:sp>
      <p:sp>
        <p:nvSpPr>
          <p:cNvPr id="26627" name="Rectangle 4"/>
          <p:cNvSpPr>
            <a:spLocks noChangeArrowheads="1"/>
          </p:cNvSpPr>
          <p:nvPr/>
        </p:nvSpPr>
        <p:spPr bwMode="auto">
          <a:xfrm>
            <a:off x="533400" y="2286000"/>
            <a:ext cx="1752600" cy="2514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28" name="Rectangle 5"/>
          <p:cNvSpPr>
            <a:spLocks noChangeArrowheads="1"/>
          </p:cNvSpPr>
          <p:nvPr/>
        </p:nvSpPr>
        <p:spPr bwMode="auto">
          <a:xfrm>
            <a:off x="3581400" y="2286000"/>
            <a:ext cx="1752600" cy="2514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29" name="Rectangle 6"/>
          <p:cNvSpPr>
            <a:spLocks noChangeArrowheads="1"/>
          </p:cNvSpPr>
          <p:nvPr/>
        </p:nvSpPr>
        <p:spPr bwMode="auto">
          <a:xfrm>
            <a:off x="6705600" y="2286000"/>
            <a:ext cx="1752600" cy="2514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26630" name="Group 7"/>
          <p:cNvGrpSpPr>
            <a:grpSpLocks/>
          </p:cNvGrpSpPr>
          <p:nvPr/>
        </p:nvGrpSpPr>
        <p:grpSpPr bwMode="auto">
          <a:xfrm>
            <a:off x="1905000" y="2438400"/>
            <a:ext cx="228600" cy="228600"/>
            <a:chOff x="1104" y="2112"/>
            <a:chExt cx="144" cy="144"/>
          </a:xfrm>
        </p:grpSpPr>
        <p:sp>
          <p:nvSpPr>
            <p:cNvPr id="26649" name="Line 8"/>
            <p:cNvSpPr>
              <a:spLocks noChangeShapeType="1"/>
            </p:cNvSpPr>
            <p:nvPr/>
          </p:nvSpPr>
          <p:spPr bwMode="auto">
            <a:xfrm>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26650" name="Line 9"/>
            <p:cNvSpPr>
              <a:spLocks noChangeShapeType="1"/>
            </p:cNvSpPr>
            <p:nvPr/>
          </p:nvSpPr>
          <p:spPr bwMode="auto">
            <a:xfrm flipV="1">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a:p>
          </p:txBody>
        </p:sp>
      </p:grpSp>
      <p:grpSp>
        <p:nvGrpSpPr>
          <p:cNvPr id="26631" name="Group 10"/>
          <p:cNvGrpSpPr>
            <a:grpSpLocks/>
          </p:cNvGrpSpPr>
          <p:nvPr/>
        </p:nvGrpSpPr>
        <p:grpSpPr bwMode="auto">
          <a:xfrm>
            <a:off x="4572000" y="3200400"/>
            <a:ext cx="685800" cy="609600"/>
            <a:chOff x="2544" y="2208"/>
            <a:chExt cx="432" cy="384"/>
          </a:xfrm>
        </p:grpSpPr>
        <p:sp>
          <p:nvSpPr>
            <p:cNvPr id="26645" name="Oval 11"/>
            <p:cNvSpPr>
              <a:spLocks noChangeArrowheads="1"/>
            </p:cNvSpPr>
            <p:nvPr/>
          </p:nvSpPr>
          <p:spPr bwMode="auto">
            <a:xfrm>
              <a:off x="2544" y="2208"/>
              <a:ext cx="432" cy="384"/>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grpSp>
          <p:nvGrpSpPr>
            <p:cNvPr id="26646" name="Group 12"/>
            <p:cNvGrpSpPr>
              <a:grpSpLocks/>
            </p:cNvGrpSpPr>
            <p:nvPr/>
          </p:nvGrpSpPr>
          <p:grpSpPr bwMode="auto">
            <a:xfrm>
              <a:off x="2688" y="2304"/>
              <a:ext cx="144" cy="144"/>
              <a:chOff x="1104" y="2112"/>
              <a:chExt cx="144" cy="144"/>
            </a:xfrm>
          </p:grpSpPr>
          <p:sp>
            <p:nvSpPr>
              <p:cNvPr id="26647" name="Line 13"/>
              <p:cNvSpPr>
                <a:spLocks noChangeShapeType="1"/>
              </p:cNvSpPr>
              <p:nvPr/>
            </p:nvSpPr>
            <p:spPr bwMode="auto">
              <a:xfrm>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26648" name="Line 14"/>
              <p:cNvSpPr>
                <a:spLocks noChangeShapeType="1"/>
              </p:cNvSpPr>
              <p:nvPr/>
            </p:nvSpPr>
            <p:spPr bwMode="auto">
              <a:xfrm flipV="1">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a:p>
            </p:txBody>
          </p:sp>
        </p:grpSp>
      </p:grpSp>
      <p:grpSp>
        <p:nvGrpSpPr>
          <p:cNvPr id="26632" name="Group 15"/>
          <p:cNvGrpSpPr>
            <a:grpSpLocks/>
          </p:cNvGrpSpPr>
          <p:nvPr/>
        </p:nvGrpSpPr>
        <p:grpSpPr bwMode="auto">
          <a:xfrm>
            <a:off x="7543800" y="3581400"/>
            <a:ext cx="228600" cy="228600"/>
            <a:chOff x="1104" y="2112"/>
            <a:chExt cx="144" cy="144"/>
          </a:xfrm>
        </p:grpSpPr>
        <p:sp>
          <p:nvSpPr>
            <p:cNvPr id="26643" name="Line 16"/>
            <p:cNvSpPr>
              <a:spLocks noChangeShapeType="1"/>
            </p:cNvSpPr>
            <p:nvPr/>
          </p:nvSpPr>
          <p:spPr bwMode="auto">
            <a:xfrm>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a:p>
          </p:txBody>
        </p:sp>
        <p:sp>
          <p:nvSpPr>
            <p:cNvPr id="26644" name="Line 17"/>
            <p:cNvSpPr>
              <a:spLocks noChangeShapeType="1"/>
            </p:cNvSpPr>
            <p:nvPr/>
          </p:nvSpPr>
          <p:spPr bwMode="auto">
            <a:xfrm flipV="1">
              <a:off x="1104" y="2112"/>
              <a:ext cx="144" cy="144"/>
            </a:xfrm>
            <a:prstGeom prst="line">
              <a:avLst/>
            </a:prstGeom>
            <a:noFill/>
            <a:ln w="76200">
              <a:solidFill>
                <a:schemeClr val="tx1"/>
              </a:solidFill>
              <a:round/>
              <a:headEnd/>
              <a:tailEnd/>
            </a:ln>
          </p:spPr>
          <p:txBody>
            <a:bodyPr wrap="none" anchor="ctr">
              <a:prstTxWarp prst="textNoShape">
                <a:avLst/>
              </a:prstTxWarp>
            </a:bodyPr>
            <a:lstStyle/>
            <a:p>
              <a:endParaRPr lang="en-US"/>
            </a:p>
          </p:txBody>
        </p:sp>
      </p:grpSp>
      <p:sp>
        <p:nvSpPr>
          <p:cNvPr id="26633" name="Oval 18"/>
          <p:cNvSpPr>
            <a:spLocks noChangeArrowheads="1"/>
          </p:cNvSpPr>
          <p:nvPr/>
        </p:nvSpPr>
        <p:spPr bwMode="auto">
          <a:xfrm>
            <a:off x="6934200" y="3886200"/>
            <a:ext cx="685800" cy="609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26634" name="Text Box 19"/>
          <p:cNvSpPr txBox="1">
            <a:spLocks noChangeArrowheads="1"/>
          </p:cNvSpPr>
          <p:nvPr/>
        </p:nvSpPr>
        <p:spPr bwMode="auto">
          <a:xfrm>
            <a:off x="304800" y="1600200"/>
            <a:ext cx="22098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0">
                <a:latin typeface="Tahoma" charset="0"/>
              </a:rPr>
              <a:t>“At the northeast corner”</a:t>
            </a:r>
          </a:p>
        </p:txBody>
      </p:sp>
      <p:sp>
        <p:nvSpPr>
          <p:cNvPr id="26635" name="Text Box 20"/>
          <p:cNvSpPr txBox="1">
            <a:spLocks noChangeArrowheads="1"/>
          </p:cNvSpPr>
          <p:nvPr/>
        </p:nvSpPr>
        <p:spPr bwMode="auto">
          <a:xfrm>
            <a:off x="3505200" y="1676400"/>
            <a:ext cx="19050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0">
                <a:latin typeface="Tahoma" charset="0"/>
              </a:rPr>
              <a:t>“At the cylinder”</a:t>
            </a:r>
          </a:p>
        </p:txBody>
      </p:sp>
      <p:sp>
        <p:nvSpPr>
          <p:cNvPr id="26636" name="Text Box 21"/>
          <p:cNvSpPr txBox="1">
            <a:spLocks noChangeArrowheads="1"/>
          </p:cNvSpPr>
          <p:nvPr/>
        </p:nvSpPr>
        <p:spPr bwMode="auto">
          <a:xfrm>
            <a:off x="6553200" y="1600200"/>
            <a:ext cx="19812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0">
                <a:latin typeface="Tahoma" charset="0"/>
              </a:rPr>
              <a:t>“Northeast of the cylinder”</a:t>
            </a:r>
          </a:p>
        </p:txBody>
      </p:sp>
      <p:sp>
        <p:nvSpPr>
          <p:cNvPr id="26637" name="Text Box 22"/>
          <p:cNvSpPr txBox="1">
            <a:spLocks noChangeArrowheads="1"/>
          </p:cNvSpPr>
          <p:nvPr/>
        </p:nvSpPr>
        <p:spPr bwMode="auto">
          <a:xfrm>
            <a:off x="457200" y="4876800"/>
            <a:ext cx="2971800" cy="1552575"/>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ahoma" charset="0"/>
              </a:rPr>
              <a:t>*rats</a:t>
            </a:r>
          </a:p>
          <a:p>
            <a:pPr>
              <a:spcBef>
                <a:spcPct val="50000"/>
              </a:spcBef>
            </a:pPr>
            <a:r>
              <a:rPr lang="en-US" b="0">
                <a:latin typeface="Tahoma" charset="0"/>
              </a:rPr>
              <a:t>*human infants</a:t>
            </a:r>
          </a:p>
          <a:p>
            <a:pPr>
              <a:spcBef>
                <a:spcPct val="50000"/>
              </a:spcBef>
            </a:pPr>
            <a:r>
              <a:rPr lang="en-US" b="0">
                <a:latin typeface="Tahoma" charset="0"/>
              </a:rPr>
              <a:t>*adult humans</a:t>
            </a:r>
          </a:p>
        </p:txBody>
      </p:sp>
      <p:sp>
        <p:nvSpPr>
          <p:cNvPr id="26638" name="Text Box 23"/>
          <p:cNvSpPr txBox="1">
            <a:spLocks noChangeArrowheads="1"/>
          </p:cNvSpPr>
          <p:nvPr/>
        </p:nvSpPr>
        <p:spPr bwMode="auto">
          <a:xfrm>
            <a:off x="3124200" y="4848225"/>
            <a:ext cx="3276600" cy="1552575"/>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ahoma" charset="0"/>
              </a:rPr>
              <a:t>*rats</a:t>
            </a:r>
          </a:p>
          <a:p>
            <a:pPr>
              <a:spcBef>
                <a:spcPct val="50000"/>
              </a:spcBef>
            </a:pPr>
            <a:r>
              <a:rPr lang="en-US" b="0">
                <a:latin typeface="Tahoma" charset="0"/>
              </a:rPr>
              <a:t>*human infants</a:t>
            </a:r>
          </a:p>
          <a:p>
            <a:pPr>
              <a:spcBef>
                <a:spcPct val="50000"/>
              </a:spcBef>
            </a:pPr>
            <a:r>
              <a:rPr lang="en-US" b="0">
                <a:latin typeface="Tahoma" charset="0"/>
              </a:rPr>
              <a:t>*adult humans</a:t>
            </a:r>
          </a:p>
        </p:txBody>
      </p:sp>
      <p:sp>
        <p:nvSpPr>
          <p:cNvPr id="26639" name="Text Box 24"/>
          <p:cNvSpPr txBox="1">
            <a:spLocks noChangeArrowheads="1"/>
          </p:cNvSpPr>
          <p:nvPr/>
        </p:nvSpPr>
        <p:spPr bwMode="auto">
          <a:xfrm>
            <a:off x="6019800" y="4876800"/>
            <a:ext cx="3124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latin typeface="Tahoma" charset="0"/>
              </a:rPr>
              <a:t>*adult humans ONLY</a:t>
            </a:r>
          </a:p>
        </p:txBody>
      </p:sp>
      <p:sp>
        <p:nvSpPr>
          <p:cNvPr id="26640" name="Text Box 25"/>
          <p:cNvSpPr txBox="1">
            <a:spLocks noChangeArrowheads="1"/>
          </p:cNvSpPr>
          <p:nvPr/>
        </p:nvSpPr>
        <p:spPr bwMode="auto">
          <a:xfrm>
            <a:off x="381000" y="1143000"/>
            <a:ext cx="22098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b="0">
                <a:latin typeface="Tahoma" charset="0"/>
              </a:rPr>
              <a:t>Geometric</a:t>
            </a:r>
            <a:endParaRPr lang="en-US" sz="1800" b="0">
              <a:latin typeface="Tahoma" charset="0"/>
            </a:endParaRPr>
          </a:p>
        </p:txBody>
      </p:sp>
      <p:sp>
        <p:nvSpPr>
          <p:cNvPr id="26641" name="Text Box 26"/>
          <p:cNvSpPr txBox="1">
            <a:spLocks noChangeArrowheads="1"/>
          </p:cNvSpPr>
          <p:nvPr/>
        </p:nvSpPr>
        <p:spPr bwMode="auto">
          <a:xfrm>
            <a:off x="2667000" y="1219200"/>
            <a:ext cx="32004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b="0">
                <a:latin typeface="Tahoma" charset="0"/>
              </a:rPr>
              <a:t>Object Landmark</a:t>
            </a:r>
            <a:endParaRPr lang="en-US" sz="1800" b="0">
              <a:latin typeface="Tahoma" charset="0"/>
            </a:endParaRPr>
          </a:p>
        </p:txBody>
      </p:sp>
      <p:sp>
        <p:nvSpPr>
          <p:cNvPr id="26642" name="Text Box 27"/>
          <p:cNvSpPr txBox="1">
            <a:spLocks noChangeArrowheads="1"/>
          </p:cNvSpPr>
          <p:nvPr/>
        </p:nvSpPr>
        <p:spPr bwMode="auto">
          <a:xfrm>
            <a:off x="5791200" y="1143000"/>
            <a:ext cx="32004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b="0">
                <a:latin typeface="Tahoma" charset="0"/>
              </a:rPr>
              <a:t>Combination</a:t>
            </a:r>
            <a:endParaRPr lang="en-US" sz="1800" b="0">
              <a:latin typeface="Tahom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0"/>
            <a:ext cx="6781800" cy="1143000"/>
          </a:xfrm>
        </p:spPr>
        <p:txBody>
          <a:bodyPr/>
          <a:lstStyle/>
          <a:p>
            <a:pPr eaLnBrk="1" hangingPunct="1"/>
            <a:r>
              <a:rPr lang="en-US" sz="3200"/>
              <a:t>Navigation</a:t>
            </a:r>
            <a:endParaRPr lang="en-US"/>
          </a:p>
        </p:txBody>
      </p:sp>
      <p:pic>
        <p:nvPicPr>
          <p:cNvPr id="28675" name="Picture 4"/>
          <p:cNvPicPr>
            <a:picLocks noChangeAspect="1" noChangeArrowheads="1"/>
          </p:cNvPicPr>
          <p:nvPr/>
        </p:nvPicPr>
        <p:blipFill>
          <a:blip r:embed="rId3"/>
          <a:srcRect/>
          <a:stretch>
            <a:fillRect/>
          </a:stretch>
        </p:blipFill>
        <p:spPr bwMode="auto">
          <a:xfrm>
            <a:off x="1295400" y="1295400"/>
            <a:ext cx="6477000" cy="4864100"/>
          </a:xfrm>
          <a:prstGeom prst="rect">
            <a:avLst/>
          </a:prstGeom>
          <a:noFill/>
          <a:ln w="9525">
            <a:noFill/>
            <a:miter lim="800000"/>
            <a:headEnd/>
            <a:tailEnd/>
          </a:ln>
        </p:spPr>
      </p:pic>
      <p:sp>
        <p:nvSpPr>
          <p:cNvPr id="28676" name="AutoShape 5"/>
          <p:cNvSpPr>
            <a:spLocks noChangeArrowheads="1"/>
          </p:cNvSpPr>
          <p:nvPr/>
        </p:nvSpPr>
        <p:spPr bwMode="auto">
          <a:xfrm>
            <a:off x="1981200" y="2057400"/>
            <a:ext cx="457200" cy="2286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8677" name="AutoShape 6"/>
          <p:cNvSpPr>
            <a:spLocks noChangeArrowheads="1"/>
          </p:cNvSpPr>
          <p:nvPr/>
        </p:nvSpPr>
        <p:spPr bwMode="auto">
          <a:xfrm>
            <a:off x="2895600" y="2057400"/>
            <a:ext cx="533400" cy="2286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8678" name="AutoShape 7"/>
          <p:cNvSpPr>
            <a:spLocks noChangeArrowheads="1"/>
          </p:cNvSpPr>
          <p:nvPr/>
        </p:nvSpPr>
        <p:spPr bwMode="auto">
          <a:xfrm>
            <a:off x="2971800" y="2667000"/>
            <a:ext cx="533400" cy="2286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8679" name="AutoShape 8"/>
          <p:cNvSpPr>
            <a:spLocks noChangeArrowheads="1"/>
          </p:cNvSpPr>
          <p:nvPr/>
        </p:nvSpPr>
        <p:spPr bwMode="auto">
          <a:xfrm>
            <a:off x="1981200" y="2590800"/>
            <a:ext cx="533400" cy="2286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8680" name="AutoShape 9"/>
          <p:cNvSpPr>
            <a:spLocks noChangeArrowheads="1"/>
          </p:cNvSpPr>
          <p:nvPr/>
        </p:nvSpPr>
        <p:spPr bwMode="auto">
          <a:xfrm>
            <a:off x="1981200" y="4724400"/>
            <a:ext cx="457200" cy="2286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8681" name="AutoShape 10"/>
          <p:cNvSpPr>
            <a:spLocks noChangeArrowheads="1"/>
          </p:cNvSpPr>
          <p:nvPr/>
        </p:nvSpPr>
        <p:spPr bwMode="auto">
          <a:xfrm>
            <a:off x="1905000" y="5257800"/>
            <a:ext cx="457200" cy="2286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8682" name="AutoShape 11"/>
          <p:cNvSpPr>
            <a:spLocks noChangeArrowheads="1"/>
          </p:cNvSpPr>
          <p:nvPr/>
        </p:nvSpPr>
        <p:spPr bwMode="auto">
          <a:xfrm>
            <a:off x="2895600" y="4800600"/>
            <a:ext cx="457200" cy="2286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8683" name="AutoShape 12"/>
          <p:cNvSpPr>
            <a:spLocks noChangeArrowheads="1"/>
          </p:cNvSpPr>
          <p:nvPr/>
        </p:nvSpPr>
        <p:spPr bwMode="auto">
          <a:xfrm>
            <a:off x="2971800" y="5334000"/>
            <a:ext cx="457200" cy="228600"/>
          </a:xfrm>
          <a:prstGeom prst="roundRect">
            <a:avLst>
              <a:gd name="adj" fmla="val 16667"/>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8684" name="Oval 13"/>
          <p:cNvSpPr>
            <a:spLocks noChangeArrowheads="1"/>
          </p:cNvSpPr>
          <p:nvPr/>
        </p:nvSpPr>
        <p:spPr bwMode="auto">
          <a:xfrm>
            <a:off x="3048000" y="1371600"/>
            <a:ext cx="1219200" cy="1066800"/>
          </a:xfrm>
          <a:prstGeom prst="ellipse">
            <a:avLst/>
          </a:prstGeom>
          <a:noFill/>
          <a:ln w="50800">
            <a:solidFill>
              <a:srgbClr val="05050A"/>
            </a:solidFill>
            <a:prstDash val="dash"/>
            <a:round/>
            <a:headEnd/>
            <a:tailEnd/>
          </a:ln>
        </p:spPr>
        <p:txBody>
          <a:bodyPr wrap="none" anchor="ctr">
            <a:prstTxWarp prst="textNoShape">
              <a:avLst/>
            </a:prstTxWarp>
          </a:bodyPr>
          <a:lstStyle/>
          <a:p>
            <a:endParaRPr lang="en-US"/>
          </a:p>
        </p:txBody>
      </p:sp>
      <p:sp>
        <p:nvSpPr>
          <p:cNvPr id="28685" name="Text Box 14"/>
          <p:cNvSpPr txBox="1">
            <a:spLocks noChangeArrowheads="1"/>
          </p:cNvSpPr>
          <p:nvPr/>
        </p:nvSpPr>
        <p:spPr bwMode="auto">
          <a:xfrm>
            <a:off x="1736725" y="809625"/>
            <a:ext cx="233521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Can find it here.</a:t>
            </a:r>
          </a:p>
        </p:txBody>
      </p:sp>
      <p:sp>
        <p:nvSpPr>
          <p:cNvPr id="28686" name="Oval 15"/>
          <p:cNvSpPr>
            <a:spLocks noChangeArrowheads="1"/>
          </p:cNvSpPr>
          <p:nvPr/>
        </p:nvSpPr>
        <p:spPr bwMode="auto">
          <a:xfrm>
            <a:off x="1295400" y="2514600"/>
            <a:ext cx="1219200" cy="1066800"/>
          </a:xfrm>
          <a:prstGeom prst="ellipse">
            <a:avLst/>
          </a:prstGeom>
          <a:noFill/>
          <a:ln w="50800">
            <a:solidFill>
              <a:srgbClr val="05050A"/>
            </a:solidFill>
            <a:prstDash val="dash"/>
            <a:round/>
            <a:headEnd/>
            <a:tailEnd/>
          </a:ln>
        </p:spPr>
        <p:txBody>
          <a:bodyPr wrap="none" anchor="ctr">
            <a:prstTxWarp prst="textNoShape">
              <a:avLst/>
            </a:prstTxWarp>
          </a:bodyPr>
          <a:lstStyle/>
          <a:p>
            <a:endParaRPr lang="en-US"/>
          </a:p>
        </p:txBody>
      </p:sp>
      <p:sp>
        <p:nvSpPr>
          <p:cNvPr id="28687" name="Text Box 16"/>
          <p:cNvSpPr txBox="1">
            <a:spLocks noChangeArrowheads="1"/>
          </p:cNvSpPr>
          <p:nvPr/>
        </p:nvSpPr>
        <p:spPr bwMode="auto">
          <a:xfrm>
            <a:off x="1447800" y="6248400"/>
            <a:ext cx="509746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Can’t find it here by combining cues.</a:t>
            </a:r>
            <a:endParaRPr lang="en-US" b="0">
              <a:solidFill>
                <a:schemeClr val="accent2"/>
              </a:solidFill>
            </a:endParaRPr>
          </a:p>
        </p:txBody>
      </p:sp>
      <p:sp>
        <p:nvSpPr>
          <p:cNvPr id="28688" name="Oval 17"/>
          <p:cNvSpPr>
            <a:spLocks noChangeArrowheads="1"/>
          </p:cNvSpPr>
          <p:nvPr/>
        </p:nvSpPr>
        <p:spPr bwMode="auto">
          <a:xfrm>
            <a:off x="3124200" y="4038600"/>
            <a:ext cx="1219200" cy="1066800"/>
          </a:xfrm>
          <a:prstGeom prst="ellipse">
            <a:avLst/>
          </a:prstGeom>
          <a:noFill/>
          <a:ln w="50800">
            <a:solidFill>
              <a:schemeClr val="folHlink"/>
            </a:solidFill>
            <a:round/>
            <a:headEnd/>
            <a:tailEnd/>
          </a:ln>
        </p:spPr>
        <p:txBody>
          <a:bodyPr wrap="none" anchor="ctr">
            <a:prstTxWarp prst="textNoShape">
              <a:avLst/>
            </a:prstTxWarp>
          </a:bodyPr>
          <a:lstStyle/>
          <a:p>
            <a:endParaRPr lang="en-US"/>
          </a:p>
        </p:txBody>
      </p:sp>
      <p:sp>
        <p:nvSpPr>
          <p:cNvPr id="28689" name="AutoShape 19"/>
          <p:cNvSpPr>
            <a:spLocks noChangeArrowheads="1"/>
          </p:cNvSpPr>
          <p:nvPr/>
        </p:nvSpPr>
        <p:spPr bwMode="auto">
          <a:xfrm>
            <a:off x="3352800" y="4495800"/>
            <a:ext cx="762000" cy="1371600"/>
          </a:xfrm>
          <a:prstGeom prst="roundRect">
            <a:avLst>
              <a:gd name="adj" fmla="val 16667"/>
            </a:avLst>
          </a:prstGeom>
          <a:noFill/>
          <a:ln w="63500">
            <a:solidFill>
              <a:schemeClr val="accent1"/>
            </a:solidFill>
            <a:prstDash val="dash"/>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9965F6"/>
      </a:dk1>
      <a:lt1>
        <a:srgbClr val="FFFFFF"/>
      </a:lt1>
      <a:dk2>
        <a:srgbClr val="000000"/>
      </a:dk2>
      <a:lt2>
        <a:srgbClr val="2CF1E9"/>
      </a:lt2>
      <a:accent1>
        <a:srgbClr val="1323FF"/>
      </a:accent1>
      <a:accent2>
        <a:srgbClr val="5BE5A4"/>
      </a:accent2>
      <a:accent3>
        <a:srgbClr val="AAAAAA"/>
      </a:accent3>
      <a:accent4>
        <a:srgbClr val="DADADA"/>
      </a:accent4>
      <a:accent5>
        <a:srgbClr val="AAACFF"/>
      </a:accent5>
      <a:accent6>
        <a:srgbClr val="52CF94"/>
      </a:accent6>
      <a:hlink>
        <a:srgbClr val="921FFF"/>
      </a:hlink>
      <a:folHlink>
        <a:srgbClr val="F0E5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9066</TotalTime>
  <Words>3744</Words>
  <Application>Microsoft Macintosh PowerPoint</Application>
  <PresentationFormat>On-screen Show (4:3)</PresentationFormat>
  <Paragraphs>347</Paragraphs>
  <Slides>64</Slides>
  <Notes>53</Notes>
  <HiddenSlides>0</HiddenSlides>
  <MMClips>0</MMClips>
  <ScaleCrop>false</ScaleCrop>
  <HeadingPairs>
    <vt:vector size="4" baseType="variant">
      <vt:variant>
        <vt:lpstr>Design Template</vt:lpstr>
      </vt:variant>
      <vt:variant>
        <vt:i4>1</vt:i4>
      </vt:variant>
      <vt:variant>
        <vt:lpstr>Slide Titles</vt:lpstr>
      </vt:variant>
      <vt:variant>
        <vt:i4>64</vt:i4>
      </vt:variant>
    </vt:vector>
  </HeadingPairs>
  <TitlesOfParts>
    <vt:vector size="65" baseType="lpstr">
      <vt:lpstr>Blank Presentation</vt:lpstr>
      <vt:lpstr>Psych 56L/ Ling 51: Acquisition of Language</vt:lpstr>
      <vt:lpstr>Announcements</vt:lpstr>
      <vt:lpstr>Sapir Whorf Hypothesis</vt:lpstr>
      <vt:lpstr>“Neo”-Whorfian Question</vt:lpstr>
      <vt:lpstr>What the language toolkit can do</vt:lpstr>
      <vt:lpstr>Cognitive Off-Loading example  (from Watson &amp; Holmes (2010))</vt:lpstr>
      <vt:lpstr>Language as a Toolkit</vt:lpstr>
      <vt:lpstr>Navigation</vt:lpstr>
      <vt:lpstr>Navigation</vt:lpstr>
      <vt:lpstr>But can toddlers really not do it?</vt:lpstr>
      <vt:lpstr>But can toddlers really not do it?</vt:lpstr>
      <vt:lpstr>So when does this ability develop?</vt:lpstr>
      <vt:lpstr>Is language really responsible?</vt:lpstr>
      <vt:lpstr>Is language really responsible?</vt:lpstr>
      <vt:lpstr>Is language really responsible?</vt:lpstr>
      <vt:lpstr>Is language really necessary?</vt:lpstr>
      <vt:lpstr>So language does seem to play a very important role in the ability to combine information from different core knowledge systems. (Perhaps not absolutely necessary, but extraordinarily helpful - kind of like motherese for language development.)  Or maybe rhesus monkeys are just clever enough to do this without the spatial language that humans seem to rely on. Maybe humans rely on language because they have it as a tool at their disposal… </vt:lpstr>
      <vt:lpstr>Number</vt:lpstr>
      <vt:lpstr>Decide Fast: How Many?</vt:lpstr>
      <vt:lpstr>Slide 20</vt:lpstr>
      <vt:lpstr>Slide 21</vt:lpstr>
      <vt:lpstr>Slide 22</vt:lpstr>
      <vt:lpstr>Slide 23</vt:lpstr>
      <vt:lpstr>Slide 24</vt:lpstr>
      <vt:lpstr>Decide Fast: Which side has more?</vt:lpstr>
      <vt:lpstr>Slide 26</vt:lpstr>
      <vt:lpstr>Slide 27</vt:lpstr>
      <vt:lpstr>Slide 28</vt:lpstr>
      <vt:lpstr>Slide 29</vt:lpstr>
      <vt:lpstr>How We Deal With Number</vt:lpstr>
      <vt:lpstr>What human language does…</vt:lpstr>
      <vt:lpstr>Languages without Exact Number Systems</vt:lpstr>
      <vt:lpstr>Gelman &amp; Gallistel (2004)  “Language and the Origin of Numerical Concepts”</vt:lpstr>
      <vt:lpstr>Children’s numerical cognition</vt:lpstr>
      <vt:lpstr>Children’s numerical cognition</vt:lpstr>
      <vt:lpstr>Children’s numerical cognition</vt:lpstr>
      <vt:lpstr>Children’s numerical cognition</vt:lpstr>
      <vt:lpstr>Language as a Toolkit: Theory of Mind</vt:lpstr>
      <vt:lpstr>Slide 39</vt:lpstr>
      <vt:lpstr>What You Need to Know To Evaluate the Truth Value of These Statements</vt:lpstr>
      <vt:lpstr>A Leeetle Problem…</vt:lpstr>
      <vt:lpstr>False Belief Task</vt:lpstr>
      <vt:lpstr>False Belief Task</vt:lpstr>
      <vt:lpstr>False Belief Task</vt:lpstr>
      <vt:lpstr>False Belief Task</vt:lpstr>
      <vt:lpstr>False Belief Task</vt:lpstr>
      <vt:lpstr>False Belief Task</vt:lpstr>
      <vt:lpstr>If we’re looking for a language connection…</vt:lpstr>
      <vt:lpstr>If we’re looking for a language connection…</vt:lpstr>
      <vt:lpstr>If we’re looking for a language connection…</vt:lpstr>
      <vt:lpstr>Testing typically developing children</vt:lpstr>
      <vt:lpstr>Testing the Connection in Other Ways and in Other Populations</vt:lpstr>
      <vt:lpstr>Training children on communication verbs</vt:lpstr>
      <vt:lpstr>Testing deaf children  (delayed v.s non-delayed language)</vt:lpstr>
      <vt:lpstr>Testing deaf children  (delayed vs. non-delayed language)</vt:lpstr>
      <vt:lpstr>So what is it about language?</vt:lpstr>
      <vt:lpstr>So what is it about language?</vt:lpstr>
      <vt:lpstr>Theory of Mind: Link to Language is…?</vt:lpstr>
      <vt:lpstr>Indirectly Testing False Belief  </vt:lpstr>
      <vt:lpstr>Indirectly Testing False Belief  </vt:lpstr>
      <vt:lpstr>Indirectly Testing False Belief  </vt:lpstr>
      <vt:lpstr>Theory of Mind: Link to Language is…?</vt:lpstr>
      <vt:lpstr>Language &amp; Cognition: Recap</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1121</cp:revision>
  <cp:lastPrinted>2008-11-18T00:47:01Z</cp:lastPrinted>
  <dcterms:created xsi:type="dcterms:W3CDTF">2011-02-25T01:06:50Z</dcterms:created>
  <dcterms:modified xsi:type="dcterms:W3CDTF">2011-02-25T01:21:46Z</dcterms:modified>
</cp:coreProperties>
</file>