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57.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58.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ppt/notesSlides/notesSlide59.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61"/>
  </p:notesMasterIdLst>
  <p:handoutMasterIdLst>
    <p:handoutMasterId r:id="rId62"/>
  </p:handoutMasterIdLst>
  <p:sldIdLst>
    <p:sldId id="256" r:id="rId2"/>
    <p:sldId id="543" r:id="rId3"/>
    <p:sldId id="489" r:id="rId4"/>
    <p:sldId id="544" r:id="rId5"/>
    <p:sldId id="545" r:id="rId6"/>
    <p:sldId id="546" r:id="rId7"/>
    <p:sldId id="547" r:id="rId8"/>
    <p:sldId id="548" r:id="rId9"/>
    <p:sldId id="549" r:id="rId10"/>
    <p:sldId id="550" r:id="rId11"/>
    <p:sldId id="551" r:id="rId12"/>
    <p:sldId id="552" r:id="rId13"/>
    <p:sldId id="553" r:id="rId14"/>
    <p:sldId id="554" r:id="rId15"/>
    <p:sldId id="555" r:id="rId16"/>
    <p:sldId id="556" r:id="rId17"/>
    <p:sldId id="560" r:id="rId18"/>
    <p:sldId id="561" r:id="rId19"/>
    <p:sldId id="563" r:id="rId20"/>
    <p:sldId id="562" r:id="rId21"/>
    <p:sldId id="598" r:id="rId22"/>
    <p:sldId id="599" r:id="rId23"/>
    <p:sldId id="600" r:id="rId24"/>
    <p:sldId id="601"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589" r:id="rId51"/>
    <p:sldId id="590" r:id="rId52"/>
    <p:sldId id="591" r:id="rId53"/>
    <p:sldId id="592" r:id="rId54"/>
    <p:sldId id="593" r:id="rId55"/>
    <p:sldId id="594" r:id="rId56"/>
    <p:sldId id="595" r:id="rId57"/>
    <p:sldId id="596" r:id="rId58"/>
    <p:sldId id="597" r:id="rId59"/>
    <p:sldId id="392" r:id="rId60"/>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b="1"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b="1"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0B479"/>
    <a:srgbClr val="05050A"/>
    <a:srgbClr val="ED5EFF"/>
    <a:srgbClr val="F0498F"/>
    <a:srgbClr val="230EA5"/>
    <a:srgbClr val="342062"/>
    <a:srgbClr val="FDFFDD"/>
    <a:srgbClr val="BD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1952" y="-10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5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EDE99C94-E6A7-4970-B05A-142DEB1AD5F4}" type="datetime1">
              <a:rPr lang="en-US"/>
              <a:pPr/>
              <a:t>2/22/11</a:t>
            </a:fld>
            <a:endParaRPr lang="en-US"/>
          </a:p>
        </p:txBody>
      </p:sp>
      <p:sp>
        <p:nvSpPr>
          <p:cNvPr id="135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5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2DBA8F3-A504-49A4-A159-5CAE663E6E9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fld id="{F400BB77-C3A7-4070-B738-247577F487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1B12167-FD1A-4B42-8421-8C81B2BC9112}" type="slidenum">
              <a:rPr lang="en-US">
                <a:latin typeface="Arial" pitchFamily="-72" charset="0"/>
                <a:ea typeface="ＭＳ Ｐゴシック" pitchFamily="-72" charset="-128"/>
                <a:cs typeface="ＭＳ Ｐゴシック" pitchFamily="-72" charset="-128"/>
              </a:rPr>
              <a:pPr/>
              <a:t>1</a:t>
            </a:fld>
            <a:endParaRPr lang="en-US">
              <a:latin typeface="Arial" pitchFamily="-72" charset="0"/>
              <a:ea typeface="ＭＳ Ｐゴシック" pitchFamily="-72" charset="-128"/>
              <a:cs typeface="ＭＳ Ｐゴシック" pitchFamily="-72" charset="-128"/>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Placeholder 2"/>
          <p:cNvSpPr>
            <a:spLocks noGrp="1" noRot="1" noChangeAspect="1" noChangeArrowheads="1" noTextEdit="1"/>
          </p:cNvSpPr>
          <p:nvPr>
            <p:ph type="sldImg"/>
          </p:nvPr>
        </p:nvSpPr>
        <p:spPr>
          <a:ln/>
        </p:spPr>
      </p:sp>
      <p:sp>
        <p:nvSpPr>
          <p:cNvPr id="3379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Placeholder 2"/>
          <p:cNvSpPr>
            <a:spLocks noGrp="1" noRot="1" noChangeAspect="1" noChangeArrowheads="1" noTextEdit="1"/>
          </p:cNvSpPr>
          <p:nvPr>
            <p:ph type="sldImg"/>
          </p:nvPr>
        </p:nvSpPr>
        <p:spPr>
          <a:ln/>
        </p:spPr>
      </p:sp>
      <p:sp>
        <p:nvSpPr>
          <p:cNvPr id="3584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Placeholder 2"/>
          <p:cNvSpPr>
            <a:spLocks noGrp="1" noRot="1" noChangeAspect="1" noChangeArrowheads="1" noTextEdit="1"/>
          </p:cNvSpPr>
          <p:nvPr>
            <p:ph type="sldImg"/>
          </p:nvPr>
        </p:nvSpPr>
        <p:spPr>
          <a:ln/>
        </p:spPr>
      </p:sp>
      <p:sp>
        <p:nvSpPr>
          <p:cNvPr id="3789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Placeholder 2"/>
          <p:cNvSpPr>
            <a:spLocks noGrp="1" noRot="1" noChangeAspect="1" noChangeArrowheads="1" noTextEdit="1"/>
          </p:cNvSpPr>
          <p:nvPr>
            <p:ph type="sldImg"/>
          </p:nvPr>
        </p:nvSpPr>
        <p:spPr>
          <a:ln/>
        </p:spPr>
      </p:sp>
      <p:sp>
        <p:nvSpPr>
          <p:cNvPr id="3993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Placeholder 2"/>
          <p:cNvSpPr>
            <a:spLocks noGrp="1" noRot="1" noChangeAspect="1" noChangeArrowheads="1" noTextEdit="1"/>
          </p:cNvSpPr>
          <p:nvPr>
            <p:ph type="sldImg"/>
          </p:nvPr>
        </p:nvSpPr>
        <p:spPr>
          <a:ln/>
        </p:spPr>
      </p:sp>
      <p:sp>
        <p:nvSpPr>
          <p:cNvPr id="4198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Placeholder 2"/>
          <p:cNvSpPr>
            <a:spLocks noGrp="1" noRot="1" noChangeAspect="1" noChangeArrowheads="1" noTextEdit="1"/>
          </p:cNvSpPr>
          <p:nvPr>
            <p:ph type="sldImg"/>
          </p:nvPr>
        </p:nvSpPr>
        <p:spPr>
          <a:ln/>
        </p:spPr>
      </p:sp>
      <p:sp>
        <p:nvSpPr>
          <p:cNvPr id="4403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Placeholder 2"/>
          <p:cNvSpPr>
            <a:spLocks noGrp="1" noRot="1" noChangeAspect="1" noChangeArrowheads="1" noTextEdit="1"/>
          </p:cNvSpPr>
          <p:nvPr>
            <p:ph type="sldImg"/>
          </p:nvPr>
        </p:nvSpPr>
        <p:spPr>
          <a:ln/>
        </p:spPr>
      </p:sp>
      <p:sp>
        <p:nvSpPr>
          <p:cNvPr id="4608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Placeholder 2"/>
          <p:cNvSpPr>
            <a:spLocks noGrp="1" noRot="1" noChangeAspect="1" noChangeArrowheads="1" noTextEdit="1"/>
          </p:cNvSpPr>
          <p:nvPr>
            <p:ph type="sldImg"/>
          </p:nvPr>
        </p:nvSpPr>
        <p:spPr>
          <a:ln/>
        </p:spPr>
      </p:sp>
      <p:sp>
        <p:nvSpPr>
          <p:cNvPr id="4813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Placeholder 2"/>
          <p:cNvSpPr>
            <a:spLocks noGrp="1" noRot="1" noChangeAspect="1" noChangeArrowheads="1" noTextEdit="1"/>
          </p:cNvSpPr>
          <p:nvPr>
            <p:ph type="sldImg"/>
          </p:nvPr>
        </p:nvSpPr>
        <p:spPr>
          <a:ln/>
        </p:spPr>
      </p:sp>
      <p:sp>
        <p:nvSpPr>
          <p:cNvPr id="5017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Placeholder 2"/>
          <p:cNvSpPr>
            <a:spLocks noGrp="1" noRot="1" noChangeAspect="1" noChangeArrowheads="1" noTextEdit="1"/>
          </p:cNvSpPr>
          <p:nvPr>
            <p:ph type="sldImg"/>
          </p:nvPr>
        </p:nvSpPr>
        <p:spPr>
          <a:ln/>
        </p:spPr>
      </p:sp>
      <p:sp>
        <p:nvSpPr>
          <p:cNvPr id="5222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154FBA2-7E36-4F9D-B948-EC2611D787E5}" type="slidenum">
              <a:rPr lang="en-US">
                <a:latin typeface="Arial" pitchFamily="-72" charset="0"/>
                <a:ea typeface="ＭＳ Ｐゴシック" pitchFamily="-72" charset="-128"/>
                <a:cs typeface="ＭＳ Ｐゴシック" pitchFamily="-72" charset="-128"/>
              </a:rPr>
              <a:pPr/>
              <a:t>2</a:t>
            </a:fld>
            <a:endParaRPr lang="en-US">
              <a:latin typeface="Arial" pitchFamily="-72" charset="0"/>
              <a:ea typeface="ＭＳ Ｐゴシック" pitchFamily="-72" charset="-128"/>
              <a:cs typeface="ＭＳ Ｐゴシック" pitchFamily="-72"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Placeholder 2"/>
          <p:cNvSpPr>
            <a:spLocks noGrp="1" noRot="1" noChangeAspect="1" noChangeArrowheads="1" noTextEdit="1"/>
          </p:cNvSpPr>
          <p:nvPr>
            <p:ph type="sldImg"/>
          </p:nvPr>
        </p:nvSpPr>
        <p:spPr>
          <a:ln/>
        </p:spPr>
      </p:sp>
      <p:sp>
        <p:nvSpPr>
          <p:cNvPr id="5427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Placeholder 2"/>
          <p:cNvSpPr>
            <a:spLocks noGrp="1" noRot="1" noChangeAspect="1" noChangeArrowheads="1"/>
          </p:cNvSpPr>
          <p:nvPr>
            <p:ph type="sldImg"/>
          </p:nvPr>
        </p:nvSpPr>
        <p:spPr>
          <a:solidFill>
            <a:srgbClr val="FFFFFF"/>
          </a:solidFill>
          <a:ln/>
        </p:spPr>
      </p:sp>
      <p:sp>
        <p:nvSpPr>
          <p:cNvPr id="56322" name="Placeholder 3"/>
          <p:cNvSpPr>
            <a:spLocks noGrp="1" noChangeArrowheads="1"/>
          </p:cNvSpPr>
          <p:nvPr>
            <p:ph type="body" idx="1"/>
          </p:nvPr>
        </p:nvSpPr>
        <p:spPr>
          <a:solidFill>
            <a:srgbClr val="FFFFFF"/>
          </a:solidFill>
          <a:ln>
            <a:solidFill>
              <a:srgbClr val="000000"/>
            </a:solid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Placeholder 2"/>
          <p:cNvSpPr>
            <a:spLocks noGrp="1" noRot="1" noChangeAspect="1" noChangeArrowheads="1"/>
          </p:cNvSpPr>
          <p:nvPr>
            <p:ph type="sldImg"/>
          </p:nvPr>
        </p:nvSpPr>
        <p:spPr>
          <a:solidFill>
            <a:srgbClr val="FFFFFF"/>
          </a:solidFill>
          <a:ln/>
        </p:spPr>
      </p:sp>
      <p:sp>
        <p:nvSpPr>
          <p:cNvPr id="58370" name="Placeholder 3"/>
          <p:cNvSpPr>
            <a:spLocks noGrp="1" noChangeArrowheads="1"/>
          </p:cNvSpPr>
          <p:nvPr>
            <p:ph type="body" idx="1"/>
          </p:nvPr>
        </p:nvSpPr>
        <p:spPr>
          <a:solidFill>
            <a:srgbClr val="FFFFFF"/>
          </a:solidFill>
          <a:ln>
            <a:solidFill>
              <a:srgbClr val="000000"/>
            </a:solid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Placeholder 2"/>
          <p:cNvSpPr>
            <a:spLocks noGrp="1" noRot="1" noChangeAspect="1" noChangeArrowheads="1"/>
          </p:cNvSpPr>
          <p:nvPr>
            <p:ph type="sldImg"/>
          </p:nvPr>
        </p:nvSpPr>
        <p:spPr>
          <a:solidFill>
            <a:srgbClr val="FFFFFF"/>
          </a:solidFill>
          <a:ln/>
        </p:spPr>
      </p:sp>
      <p:sp>
        <p:nvSpPr>
          <p:cNvPr id="60418" name="Placeholder 3"/>
          <p:cNvSpPr>
            <a:spLocks noGrp="1" noChangeArrowheads="1"/>
          </p:cNvSpPr>
          <p:nvPr>
            <p:ph type="body" idx="1"/>
          </p:nvPr>
        </p:nvSpPr>
        <p:spPr>
          <a:solidFill>
            <a:srgbClr val="FFFFFF"/>
          </a:solidFill>
          <a:ln>
            <a:solidFill>
              <a:srgbClr val="000000"/>
            </a:solid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Placeholder 2"/>
          <p:cNvSpPr>
            <a:spLocks noGrp="1" noRot="1" noChangeAspect="1" noChangeArrowheads="1" noTextEdit="1"/>
          </p:cNvSpPr>
          <p:nvPr>
            <p:ph type="sldImg"/>
          </p:nvPr>
        </p:nvSpPr>
        <p:spPr>
          <a:ln/>
        </p:spPr>
      </p:sp>
      <p:sp>
        <p:nvSpPr>
          <p:cNvPr id="6246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Placeholder 2"/>
          <p:cNvSpPr>
            <a:spLocks noGrp="1" noRot="1" noChangeAspect="1" noChangeArrowheads="1" noTextEdit="1"/>
          </p:cNvSpPr>
          <p:nvPr>
            <p:ph type="sldImg"/>
          </p:nvPr>
        </p:nvSpPr>
        <p:spPr>
          <a:ln/>
        </p:spPr>
      </p:sp>
      <p:sp>
        <p:nvSpPr>
          <p:cNvPr id="6451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Placeholder 2"/>
          <p:cNvSpPr>
            <a:spLocks noGrp="1" noRot="1" noChangeAspect="1" noChangeArrowheads="1" noTextEdit="1"/>
          </p:cNvSpPr>
          <p:nvPr>
            <p:ph type="sldImg"/>
          </p:nvPr>
        </p:nvSpPr>
        <p:spPr>
          <a:ln/>
        </p:spPr>
      </p:sp>
      <p:sp>
        <p:nvSpPr>
          <p:cNvPr id="6656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Placeholder 2"/>
          <p:cNvSpPr>
            <a:spLocks noGrp="1" noRot="1" noChangeAspect="1" noChangeArrowheads="1" noTextEdit="1"/>
          </p:cNvSpPr>
          <p:nvPr>
            <p:ph type="sldImg"/>
          </p:nvPr>
        </p:nvSpPr>
        <p:spPr>
          <a:ln/>
        </p:spPr>
      </p:sp>
      <p:sp>
        <p:nvSpPr>
          <p:cNvPr id="6861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Placeholder 2"/>
          <p:cNvSpPr>
            <a:spLocks noGrp="1" noRot="1" noChangeAspect="1" noChangeArrowheads="1" noTextEdit="1"/>
          </p:cNvSpPr>
          <p:nvPr>
            <p:ph type="sldImg"/>
          </p:nvPr>
        </p:nvSpPr>
        <p:spPr>
          <a:ln/>
        </p:spPr>
      </p:sp>
      <p:sp>
        <p:nvSpPr>
          <p:cNvPr id="7065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Placeholder 2"/>
          <p:cNvSpPr>
            <a:spLocks noGrp="1" noRot="1" noChangeAspect="1" noChangeArrowheads="1" noTextEdit="1"/>
          </p:cNvSpPr>
          <p:nvPr>
            <p:ph type="sldImg"/>
          </p:nvPr>
        </p:nvSpPr>
        <p:spPr>
          <a:ln/>
        </p:spPr>
      </p:sp>
      <p:sp>
        <p:nvSpPr>
          <p:cNvPr id="7270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2B5A49F0-D564-4F3F-9128-C2E12F4DFCC0}" type="slidenum">
              <a:rPr lang="en-US">
                <a:latin typeface="Arial" pitchFamily="-72" charset="0"/>
                <a:ea typeface="ＭＳ Ｐゴシック" pitchFamily="-72" charset="-128"/>
                <a:cs typeface="ＭＳ Ｐゴシック" pitchFamily="-72" charset="-128"/>
              </a:rPr>
              <a:pPr/>
              <a:t>3</a:t>
            </a:fld>
            <a:endParaRPr lang="en-US">
              <a:latin typeface="Arial" pitchFamily="-72" charset="0"/>
              <a:ea typeface="ＭＳ Ｐゴシック" pitchFamily="-72" charset="-128"/>
              <a:cs typeface="ＭＳ Ｐゴシック" pitchFamily="-72"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Placeholder 2"/>
          <p:cNvSpPr>
            <a:spLocks noGrp="1" noRot="1" noChangeAspect="1" noChangeArrowheads="1" noTextEdit="1"/>
          </p:cNvSpPr>
          <p:nvPr>
            <p:ph type="sldImg"/>
          </p:nvPr>
        </p:nvSpPr>
        <p:spPr>
          <a:ln/>
        </p:spPr>
      </p:sp>
      <p:sp>
        <p:nvSpPr>
          <p:cNvPr id="7475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Placeholder 2"/>
          <p:cNvSpPr>
            <a:spLocks noGrp="1" noRot="1" noChangeAspect="1" noChangeArrowheads="1" noTextEdit="1"/>
          </p:cNvSpPr>
          <p:nvPr>
            <p:ph type="sldImg"/>
          </p:nvPr>
        </p:nvSpPr>
        <p:spPr>
          <a:ln/>
        </p:spPr>
      </p:sp>
      <p:sp>
        <p:nvSpPr>
          <p:cNvPr id="7680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Placeholder 2"/>
          <p:cNvSpPr>
            <a:spLocks noGrp="1" noRot="1" noChangeAspect="1" noChangeArrowheads="1" noTextEdit="1"/>
          </p:cNvSpPr>
          <p:nvPr>
            <p:ph type="sldImg"/>
          </p:nvPr>
        </p:nvSpPr>
        <p:spPr>
          <a:ln/>
        </p:spPr>
      </p:sp>
      <p:sp>
        <p:nvSpPr>
          <p:cNvPr id="7885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Placeholder 2"/>
          <p:cNvSpPr>
            <a:spLocks noGrp="1" noRot="1" noChangeAspect="1" noChangeArrowheads="1" noTextEdit="1"/>
          </p:cNvSpPr>
          <p:nvPr>
            <p:ph type="sldImg"/>
          </p:nvPr>
        </p:nvSpPr>
        <p:spPr>
          <a:ln/>
        </p:spPr>
      </p:sp>
      <p:sp>
        <p:nvSpPr>
          <p:cNvPr id="8089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Placeholder 2"/>
          <p:cNvSpPr>
            <a:spLocks noGrp="1" noRot="1" noChangeAspect="1" noChangeArrowheads="1" noTextEdit="1"/>
          </p:cNvSpPr>
          <p:nvPr>
            <p:ph type="sldImg"/>
          </p:nvPr>
        </p:nvSpPr>
        <p:spPr>
          <a:ln/>
        </p:spPr>
      </p:sp>
      <p:sp>
        <p:nvSpPr>
          <p:cNvPr id="8294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Placeholder 2"/>
          <p:cNvSpPr>
            <a:spLocks noGrp="1" noRot="1" noChangeAspect="1" noChangeArrowheads="1" noTextEdit="1"/>
          </p:cNvSpPr>
          <p:nvPr>
            <p:ph type="sldImg"/>
          </p:nvPr>
        </p:nvSpPr>
        <p:spPr>
          <a:ln/>
        </p:spPr>
      </p:sp>
      <p:sp>
        <p:nvSpPr>
          <p:cNvPr id="8499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Placeholder 2"/>
          <p:cNvSpPr>
            <a:spLocks noGrp="1" noRot="1" noChangeAspect="1" noChangeArrowheads="1" noTextEdit="1"/>
          </p:cNvSpPr>
          <p:nvPr>
            <p:ph type="sldImg"/>
          </p:nvPr>
        </p:nvSpPr>
        <p:spPr>
          <a:ln/>
        </p:spPr>
      </p:sp>
      <p:sp>
        <p:nvSpPr>
          <p:cNvPr id="8704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Placeholder 2"/>
          <p:cNvSpPr>
            <a:spLocks noGrp="1" noRot="1" noChangeAspect="1" noChangeArrowheads="1" noTextEdit="1"/>
          </p:cNvSpPr>
          <p:nvPr>
            <p:ph type="sldImg"/>
          </p:nvPr>
        </p:nvSpPr>
        <p:spPr>
          <a:ln/>
        </p:spPr>
      </p:sp>
      <p:sp>
        <p:nvSpPr>
          <p:cNvPr id="8909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Placeholder 2"/>
          <p:cNvSpPr>
            <a:spLocks noGrp="1" noRot="1" noChangeAspect="1" noChangeArrowheads="1" noTextEdit="1"/>
          </p:cNvSpPr>
          <p:nvPr>
            <p:ph type="sldImg"/>
          </p:nvPr>
        </p:nvSpPr>
        <p:spPr>
          <a:ln/>
        </p:spPr>
      </p:sp>
      <p:sp>
        <p:nvSpPr>
          <p:cNvPr id="9113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Placeholder 2"/>
          <p:cNvSpPr>
            <a:spLocks noGrp="1" noRot="1" noChangeAspect="1" noChangeArrowheads="1" noTextEdit="1"/>
          </p:cNvSpPr>
          <p:nvPr>
            <p:ph type="sldImg"/>
          </p:nvPr>
        </p:nvSpPr>
        <p:spPr>
          <a:ln/>
        </p:spPr>
      </p:sp>
      <p:sp>
        <p:nvSpPr>
          <p:cNvPr id="9318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Placeholder 2"/>
          <p:cNvSpPr>
            <a:spLocks noGrp="1" noRot="1" noChangeAspect="1" noChangeArrowheads="1" noTextEdit="1"/>
          </p:cNvSpPr>
          <p:nvPr>
            <p:ph type="sldImg"/>
          </p:nvPr>
        </p:nvSpPr>
        <p:spPr>
          <a:ln/>
        </p:spPr>
      </p:sp>
      <p:sp>
        <p:nvSpPr>
          <p:cNvPr id="2150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Placeholder 2"/>
          <p:cNvSpPr>
            <a:spLocks noGrp="1" noRot="1" noChangeAspect="1" noChangeArrowheads="1" noTextEdit="1"/>
          </p:cNvSpPr>
          <p:nvPr>
            <p:ph type="sldImg"/>
          </p:nvPr>
        </p:nvSpPr>
        <p:spPr>
          <a:ln/>
        </p:spPr>
      </p:sp>
      <p:sp>
        <p:nvSpPr>
          <p:cNvPr id="9523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Placeholder 2"/>
          <p:cNvSpPr>
            <a:spLocks noGrp="1" noRot="1" noChangeAspect="1" noChangeArrowheads="1" noTextEdit="1"/>
          </p:cNvSpPr>
          <p:nvPr>
            <p:ph type="sldImg"/>
          </p:nvPr>
        </p:nvSpPr>
        <p:spPr>
          <a:ln/>
        </p:spPr>
      </p:sp>
      <p:sp>
        <p:nvSpPr>
          <p:cNvPr id="9728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Placeholder 2"/>
          <p:cNvSpPr>
            <a:spLocks noGrp="1" noRot="1" noChangeAspect="1" noChangeArrowheads="1" noTextEdit="1"/>
          </p:cNvSpPr>
          <p:nvPr>
            <p:ph type="sldImg"/>
          </p:nvPr>
        </p:nvSpPr>
        <p:spPr>
          <a:ln/>
        </p:spPr>
      </p:sp>
      <p:sp>
        <p:nvSpPr>
          <p:cNvPr id="9933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Placeholder 2"/>
          <p:cNvSpPr>
            <a:spLocks noGrp="1" noRot="1" noChangeAspect="1" noChangeArrowheads="1" noTextEdit="1"/>
          </p:cNvSpPr>
          <p:nvPr>
            <p:ph type="sldImg"/>
          </p:nvPr>
        </p:nvSpPr>
        <p:spPr>
          <a:ln/>
        </p:spPr>
      </p:sp>
      <p:sp>
        <p:nvSpPr>
          <p:cNvPr id="10137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Placeholder 2"/>
          <p:cNvSpPr>
            <a:spLocks noGrp="1" noRot="1" noChangeAspect="1" noChangeArrowheads="1" noTextEdit="1"/>
          </p:cNvSpPr>
          <p:nvPr>
            <p:ph type="sldImg"/>
          </p:nvPr>
        </p:nvSpPr>
        <p:spPr>
          <a:ln/>
        </p:spPr>
      </p:sp>
      <p:sp>
        <p:nvSpPr>
          <p:cNvPr id="10342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Placeholder 2"/>
          <p:cNvSpPr>
            <a:spLocks noGrp="1" noRot="1" noChangeAspect="1" noChangeArrowheads="1" noTextEdit="1"/>
          </p:cNvSpPr>
          <p:nvPr>
            <p:ph type="sldImg"/>
          </p:nvPr>
        </p:nvSpPr>
        <p:spPr>
          <a:ln/>
        </p:spPr>
      </p:sp>
      <p:sp>
        <p:nvSpPr>
          <p:cNvPr id="10547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Placeholder 2"/>
          <p:cNvSpPr>
            <a:spLocks noGrp="1" noRot="1" noChangeAspect="1" noChangeArrowheads="1" noTextEdit="1"/>
          </p:cNvSpPr>
          <p:nvPr>
            <p:ph type="sldImg"/>
          </p:nvPr>
        </p:nvSpPr>
        <p:spPr>
          <a:ln/>
        </p:spPr>
      </p:sp>
      <p:sp>
        <p:nvSpPr>
          <p:cNvPr id="10752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Placeholder 2"/>
          <p:cNvSpPr>
            <a:spLocks noGrp="1" noRot="1" noChangeAspect="1" noChangeArrowheads="1" noTextEdit="1"/>
          </p:cNvSpPr>
          <p:nvPr>
            <p:ph type="sldImg"/>
          </p:nvPr>
        </p:nvSpPr>
        <p:spPr>
          <a:ln/>
        </p:spPr>
      </p:sp>
      <p:sp>
        <p:nvSpPr>
          <p:cNvPr id="10957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Placeholder 2"/>
          <p:cNvSpPr>
            <a:spLocks noGrp="1" noRot="1" noChangeAspect="1" noChangeArrowheads="1" noTextEdit="1"/>
          </p:cNvSpPr>
          <p:nvPr>
            <p:ph type="sldImg"/>
          </p:nvPr>
        </p:nvSpPr>
        <p:spPr>
          <a:ln/>
        </p:spPr>
      </p:sp>
      <p:sp>
        <p:nvSpPr>
          <p:cNvPr id="11161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Placeholder 2"/>
          <p:cNvSpPr>
            <a:spLocks noGrp="1" noRot="1" noChangeAspect="1" noChangeArrowheads="1" noTextEdit="1"/>
          </p:cNvSpPr>
          <p:nvPr>
            <p:ph type="sldImg"/>
          </p:nvPr>
        </p:nvSpPr>
        <p:spPr>
          <a:ln/>
        </p:spPr>
      </p:sp>
      <p:sp>
        <p:nvSpPr>
          <p:cNvPr id="11366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Placeholder 2"/>
          <p:cNvSpPr>
            <a:spLocks noGrp="1" noRot="1" noChangeAspect="1" noChangeArrowheads="1" noTextEdit="1"/>
          </p:cNvSpPr>
          <p:nvPr>
            <p:ph type="sldImg"/>
          </p:nvPr>
        </p:nvSpPr>
        <p:spPr>
          <a:ln/>
        </p:spPr>
      </p:sp>
      <p:sp>
        <p:nvSpPr>
          <p:cNvPr id="2355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Placeholder 2"/>
          <p:cNvSpPr>
            <a:spLocks noGrp="1" noRot="1" noChangeAspect="1" noChangeArrowheads="1" noTextEdit="1"/>
          </p:cNvSpPr>
          <p:nvPr>
            <p:ph type="sldImg"/>
          </p:nvPr>
        </p:nvSpPr>
        <p:spPr>
          <a:ln/>
        </p:spPr>
      </p:sp>
      <p:sp>
        <p:nvSpPr>
          <p:cNvPr id="11571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Placeholder 2"/>
          <p:cNvSpPr>
            <a:spLocks noGrp="1" noRot="1" noChangeAspect="1" noChangeArrowheads="1" noTextEdit="1"/>
          </p:cNvSpPr>
          <p:nvPr>
            <p:ph type="sldImg"/>
          </p:nvPr>
        </p:nvSpPr>
        <p:spPr>
          <a:ln/>
        </p:spPr>
      </p:sp>
      <p:sp>
        <p:nvSpPr>
          <p:cNvPr id="11776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Placeholder 2"/>
          <p:cNvSpPr>
            <a:spLocks noGrp="1" noRot="1" noChangeAspect="1" noChangeArrowheads="1" noTextEdit="1"/>
          </p:cNvSpPr>
          <p:nvPr>
            <p:ph type="sldImg"/>
          </p:nvPr>
        </p:nvSpPr>
        <p:spPr>
          <a:ln/>
        </p:spPr>
      </p:sp>
      <p:sp>
        <p:nvSpPr>
          <p:cNvPr id="11981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Placeholder 2"/>
          <p:cNvSpPr>
            <a:spLocks noGrp="1" noRot="1" noChangeAspect="1" noChangeArrowheads="1" noTextEdit="1"/>
          </p:cNvSpPr>
          <p:nvPr>
            <p:ph type="sldImg"/>
          </p:nvPr>
        </p:nvSpPr>
        <p:spPr>
          <a:ln/>
        </p:spPr>
      </p:sp>
      <p:sp>
        <p:nvSpPr>
          <p:cNvPr id="12185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Placeholder 2"/>
          <p:cNvSpPr>
            <a:spLocks noGrp="1" noRot="1" noChangeAspect="1" noChangeArrowheads="1" noTextEdit="1"/>
          </p:cNvSpPr>
          <p:nvPr>
            <p:ph type="sldImg"/>
          </p:nvPr>
        </p:nvSpPr>
        <p:spPr>
          <a:ln/>
        </p:spPr>
      </p:sp>
      <p:sp>
        <p:nvSpPr>
          <p:cNvPr id="12390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Placeholder 2"/>
          <p:cNvSpPr>
            <a:spLocks noGrp="1" noRot="1" noChangeAspect="1" noChangeArrowheads="1" noTextEdit="1"/>
          </p:cNvSpPr>
          <p:nvPr>
            <p:ph type="sldImg"/>
          </p:nvPr>
        </p:nvSpPr>
        <p:spPr>
          <a:ln/>
        </p:spPr>
      </p:sp>
      <p:sp>
        <p:nvSpPr>
          <p:cNvPr id="125954"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Placeholder 2"/>
          <p:cNvSpPr>
            <a:spLocks noGrp="1" noRot="1" noChangeAspect="1" noChangeArrowheads="1" noTextEdit="1"/>
          </p:cNvSpPr>
          <p:nvPr>
            <p:ph type="sldImg"/>
          </p:nvPr>
        </p:nvSpPr>
        <p:spPr>
          <a:ln/>
        </p:spPr>
      </p:sp>
      <p:sp>
        <p:nvSpPr>
          <p:cNvPr id="12800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9" name="Placeholder 2"/>
          <p:cNvSpPr>
            <a:spLocks noGrp="1" noRot="1" noChangeAspect="1" noChangeArrowheads="1" noTextEdit="1"/>
          </p:cNvSpPr>
          <p:nvPr>
            <p:ph type="sldImg"/>
          </p:nvPr>
        </p:nvSpPr>
        <p:spPr>
          <a:ln/>
        </p:spPr>
      </p:sp>
      <p:sp>
        <p:nvSpPr>
          <p:cNvPr id="13005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Placeholder 2"/>
          <p:cNvSpPr>
            <a:spLocks noGrp="1" noRot="1" noChangeAspect="1" noChangeArrowheads="1" noTextEdit="1"/>
          </p:cNvSpPr>
          <p:nvPr>
            <p:ph type="sldImg"/>
          </p:nvPr>
        </p:nvSpPr>
        <p:spPr>
          <a:ln/>
        </p:spPr>
      </p:sp>
      <p:sp>
        <p:nvSpPr>
          <p:cNvPr id="13209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D193DA0E-ABA5-4038-B213-1B66CB6905EF}" type="slidenum">
              <a:rPr lang="en-US">
                <a:latin typeface="Arial" pitchFamily="-72" charset="0"/>
                <a:ea typeface="ＭＳ Ｐゴシック" pitchFamily="-72" charset="-128"/>
                <a:cs typeface="ＭＳ Ｐゴシック" pitchFamily="-72" charset="-128"/>
              </a:rPr>
              <a:pPr/>
              <a:t>59</a:t>
            </a:fld>
            <a:endParaRPr lang="en-US">
              <a:latin typeface="Arial" pitchFamily="-72" charset="0"/>
              <a:ea typeface="ＭＳ Ｐゴシック" pitchFamily="-72" charset="-128"/>
              <a:cs typeface="ＭＳ Ｐゴシック" pitchFamily="-72" charset="-128"/>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Placeholder 2"/>
          <p:cNvSpPr>
            <a:spLocks noGrp="1" noRot="1" noChangeAspect="1" noChangeArrowheads="1" noTextEdit="1"/>
          </p:cNvSpPr>
          <p:nvPr>
            <p:ph type="sldImg"/>
          </p:nvPr>
        </p:nvSpPr>
        <p:spPr>
          <a:ln/>
        </p:spPr>
      </p:sp>
      <p:sp>
        <p:nvSpPr>
          <p:cNvPr id="27650"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Placeholder 2"/>
          <p:cNvSpPr>
            <a:spLocks noGrp="1" noRot="1" noChangeAspect="1" noChangeArrowheads="1" noTextEdit="1"/>
          </p:cNvSpPr>
          <p:nvPr>
            <p:ph type="sldImg"/>
          </p:nvPr>
        </p:nvSpPr>
        <p:spPr>
          <a:ln/>
        </p:spPr>
      </p:sp>
      <p:sp>
        <p:nvSpPr>
          <p:cNvPr id="29698"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Placeholder 2"/>
          <p:cNvSpPr>
            <a:spLocks noGrp="1" noRot="1" noChangeAspect="1" noChangeArrowheads="1" noTextEdit="1"/>
          </p:cNvSpPr>
          <p:nvPr>
            <p:ph type="sldImg"/>
          </p:nvPr>
        </p:nvSpPr>
        <p:spPr>
          <a:ln/>
        </p:spPr>
      </p:sp>
      <p:sp>
        <p:nvSpPr>
          <p:cNvPr id="31746" name="Placeholder 3"/>
          <p:cNvSpPr>
            <a:spLocks noGrp="1" noChangeArrowheads="1"/>
          </p:cNvSpPr>
          <p:nvPr>
            <p:ph type="body" idx="1"/>
          </p:nvPr>
        </p:nvSpPr>
        <p:spPr>
          <a:no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EB7FFE-E184-4EA7-B05F-7607E8BCA5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4BC8D6-F19D-453F-A696-6AE1B70A46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6CA7CA-5DC9-48E8-A130-013A7B72D9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103557-4417-4A2C-B604-0F30782141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E9F510-A272-4542-B93C-0104AAC851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A4E55-40F0-45EB-9CD9-8EBF934E6A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BBD5A7-A2DD-4247-9A9B-D0ACF195EC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3F3AED-B5F4-452C-A883-2A086772D3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662E7E-CB65-44D3-8187-31F5C6B5CE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3FFBAE-C804-48FE-B022-D73C09DDB7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0327FB-49E4-4EC8-9162-2E07C2654C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Arial" charset="0"/>
                <a:ea typeface="+mn-ea"/>
                <a:cs typeface="+mn-cs"/>
              </a:defRPr>
            </a:lvl1pPr>
          </a:lstStyle>
          <a:p>
            <a:pPr>
              <a:defRPr/>
            </a:pPr>
            <a:fld id="{2C57C1E1-D230-4391-B8E0-A37E7371AF6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14338" name="Rectangle 3"/>
          <p:cNvSpPr>
            <a:spLocks noGrp="1" noChangeArrowheads="1"/>
          </p:cNvSpPr>
          <p:nvPr>
            <p:ph type="subTitle" idx="1"/>
          </p:nvPr>
        </p:nvSpPr>
        <p:spPr>
          <a:xfrm>
            <a:off x="457200" y="3352800"/>
            <a:ext cx="8229600" cy="1752600"/>
          </a:xfrm>
        </p:spPr>
        <p:txBody>
          <a:bodyPr/>
          <a:lstStyle/>
          <a:p>
            <a:pPr eaLnBrk="1" hangingPunct="1"/>
            <a:r>
              <a:rPr lang="en-US"/>
              <a:t>Lecture 14</a:t>
            </a:r>
          </a:p>
          <a:p>
            <a:pPr eaLnBrk="1" hangingPunct="1"/>
            <a:r>
              <a:rPr lang="en-US"/>
              <a:t>Development of Complex Syntax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152400"/>
            <a:ext cx="7772400" cy="1143000"/>
          </a:xfrm>
        </p:spPr>
        <p:txBody>
          <a:bodyPr/>
          <a:lstStyle/>
          <a:p>
            <a:r>
              <a:rPr lang="en-US" sz="3200" smtClean="0"/>
              <a:t>Silent Things</a:t>
            </a:r>
          </a:p>
        </p:txBody>
      </p:sp>
      <p:sp>
        <p:nvSpPr>
          <p:cNvPr id="32770" name="Content Placeholder 2"/>
          <p:cNvSpPr>
            <a:spLocks noGrp="1"/>
          </p:cNvSpPr>
          <p:nvPr>
            <p:ph idx="1"/>
          </p:nvPr>
        </p:nvSpPr>
        <p:spPr>
          <a:xfrm>
            <a:off x="228600" y="990600"/>
            <a:ext cx="8915400" cy="1676400"/>
          </a:xfrm>
        </p:spPr>
        <p:txBody>
          <a:bodyPr/>
          <a:lstStyle/>
          <a:p>
            <a:pPr>
              <a:buFontTx/>
              <a:buNone/>
            </a:pPr>
            <a:r>
              <a:rPr lang="en-US" sz="2400" smtClean="0"/>
              <a:t>Sometimes, certain verbs will allow </a:t>
            </a:r>
            <a:r>
              <a:rPr lang="en-US" sz="2400" smtClean="0">
                <a:solidFill>
                  <a:schemeClr val="tx2"/>
                </a:solidFill>
              </a:rPr>
              <a:t>partial or incomplete sentences</a:t>
            </a:r>
            <a:r>
              <a:rPr lang="en-US" sz="2400" smtClean="0"/>
              <a:t> to follow them:</a:t>
            </a:r>
          </a:p>
        </p:txBody>
      </p:sp>
      <p:sp>
        <p:nvSpPr>
          <p:cNvPr id="32771" name="TextBox 5"/>
          <p:cNvSpPr txBox="1">
            <a:spLocks noChangeArrowheads="1"/>
          </p:cNvSpPr>
          <p:nvPr/>
        </p:nvSpPr>
        <p:spPr bwMode="auto">
          <a:xfrm>
            <a:off x="457200" y="2362200"/>
            <a:ext cx="7620000" cy="2647950"/>
          </a:xfrm>
          <a:prstGeom prst="rect">
            <a:avLst/>
          </a:prstGeom>
          <a:noFill/>
          <a:ln w="9525">
            <a:noFill/>
            <a:miter lim="800000"/>
            <a:headEnd/>
            <a:tailEnd/>
          </a:ln>
        </p:spPr>
        <p:txBody>
          <a:bodyPr>
            <a:prstTxWarp prst="textNoShape">
              <a:avLst/>
            </a:prstTxWarp>
            <a:spAutoFit/>
          </a:bodyPr>
          <a:lstStyle/>
          <a:p>
            <a:pPr eaLnBrk="0" hangingPunct="0"/>
            <a:r>
              <a:rPr lang="en-US" b="0"/>
              <a:t>The girl tried</a:t>
            </a:r>
            <a:r>
              <a:rPr lang="en-US" b="0">
                <a:solidFill>
                  <a:srgbClr val="2CF1E9"/>
                </a:solidFill>
              </a:rPr>
              <a:t>       to save her brother</a:t>
            </a:r>
            <a:r>
              <a:rPr lang="en-US" b="0"/>
              <a:t>.</a:t>
            </a:r>
          </a:p>
          <a:p>
            <a:pPr eaLnBrk="0" hangingPunct="0"/>
            <a:endParaRPr lang="en-US" b="0"/>
          </a:p>
          <a:p>
            <a:pPr eaLnBrk="0" hangingPunct="0"/>
            <a:r>
              <a:rPr lang="en-US" b="0"/>
              <a:t>The king hopes   </a:t>
            </a:r>
            <a:r>
              <a:rPr lang="en-US" b="0">
                <a:solidFill>
                  <a:schemeClr val="tx2"/>
                </a:solidFill>
              </a:rPr>
              <a:t>to win the game</a:t>
            </a:r>
            <a:r>
              <a:rPr lang="en-US" b="0"/>
              <a:t>.</a:t>
            </a:r>
          </a:p>
          <a:p>
            <a:pPr eaLnBrk="0" hangingPunct="0"/>
            <a:endParaRPr lang="en-US" b="0"/>
          </a:p>
          <a:p>
            <a:pPr eaLnBrk="0" hangingPunct="0"/>
            <a:r>
              <a:rPr lang="en-US" b="0"/>
              <a:t>The goblins wanted    </a:t>
            </a:r>
            <a:r>
              <a:rPr lang="en-US" b="0">
                <a:solidFill>
                  <a:srgbClr val="2CF1E9"/>
                </a:solidFill>
              </a:rPr>
              <a:t>to keep the boy</a:t>
            </a:r>
            <a:r>
              <a:rPr lang="en-US" b="0"/>
              <a:t>.</a:t>
            </a:r>
          </a:p>
          <a:p>
            <a:pPr eaLnBrk="0" hangingPunct="0"/>
            <a:endParaRPr lang="en-US" b="0"/>
          </a:p>
          <a:p>
            <a:pPr eaLnBrk="0" hangingPunct="0"/>
            <a:r>
              <a:rPr lang="en-US" b="0"/>
              <a:t>The dwarf decided     </a:t>
            </a:r>
            <a:r>
              <a:rPr lang="en-US" b="0">
                <a:solidFill>
                  <a:srgbClr val="2CF1E9"/>
                </a:solidFill>
              </a:rPr>
              <a:t>to help the girl</a:t>
            </a:r>
            <a:r>
              <a:rPr lang="en-US" b="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a:xfrm>
            <a:off x="685800" y="152400"/>
            <a:ext cx="7772400" cy="1143000"/>
          </a:xfrm>
        </p:spPr>
        <p:txBody>
          <a:bodyPr/>
          <a:lstStyle/>
          <a:p>
            <a:r>
              <a:rPr lang="en-US" sz="3200" smtClean="0"/>
              <a:t>Silent Things</a:t>
            </a:r>
          </a:p>
        </p:txBody>
      </p:sp>
      <p:sp>
        <p:nvSpPr>
          <p:cNvPr id="34818" name="Content Placeholder 2"/>
          <p:cNvSpPr>
            <a:spLocks noGrp="1"/>
          </p:cNvSpPr>
          <p:nvPr>
            <p:ph idx="1"/>
          </p:nvPr>
        </p:nvSpPr>
        <p:spPr>
          <a:xfrm>
            <a:off x="228600" y="990600"/>
            <a:ext cx="8915400" cy="1676400"/>
          </a:xfrm>
        </p:spPr>
        <p:txBody>
          <a:bodyPr/>
          <a:lstStyle/>
          <a:p>
            <a:pPr>
              <a:buFontTx/>
              <a:buNone/>
            </a:pPr>
            <a:r>
              <a:rPr lang="en-US" sz="2400" smtClean="0"/>
              <a:t>Sometimes, certain verbs will allow </a:t>
            </a:r>
            <a:r>
              <a:rPr lang="en-US" sz="2400" smtClean="0">
                <a:solidFill>
                  <a:schemeClr val="tx2"/>
                </a:solidFill>
              </a:rPr>
              <a:t>partial or incomplete sentences</a:t>
            </a:r>
            <a:r>
              <a:rPr lang="en-US" sz="2400" smtClean="0"/>
              <a:t> to follow them:</a:t>
            </a:r>
          </a:p>
        </p:txBody>
      </p:sp>
      <p:sp>
        <p:nvSpPr>
          <p:cNvPr id="34819" name="TextBox 5"/>
          <p:cNvSpPr txBox="1">
            <a:spLocks noChangeArrowheads="1"/>
          </p:cNvSpPr>
          <p:nvPr/>
        </p:nvSpPr>
        <p:spPr bwMode="auto">
          <a:xfrm>
            <a:off x="457200" y="2362200"/>
            <a:ext cx="7620000" cy="2647950"/>
          </a:xfrm>
          <a:prstGeom prst="rect">
            <a:avLst/>
          </a:prstGeom>
          <a:noFill/>
          <a:ln w="9525">
            <a:noFill/>
            <a:miter lim="800000"/>
            <a:headEnd/>
            <a:tailEnd/>
          </a:ln>
        </p:spPr>
        <p:txBody>
          <a:bodyPr>
            <a:prstTxWarp prst="textNoShape">
              <a:avLst/>
            </a:prstTxWarp>
            <a:spAutoFit/>
          </a:bodyPr>
          <a:lstStyle/>
          <a:p>
            <a:pPr eaLnBrk="0" hangingPunct="0"/>
            <a:r>
              <a:rPr lang="en-US" b="0"/>
              <a:t>The girl tried</a:t>
            </a:r>
            <a:r>
              <a:rPr lang="en-US" b="0">
                <a:solidFill>
                  <a:srgbClr val="2CF1E9"/>
                </a:solidFill>
              </a:rPr>
              <a:t>       to save her brother</a:t>
            </a:r>
            <a:r>
              <a:rPr lang="en-US" b="0"/>
              <a:t>.</a:t>
            </a:r>
          </a:p>
          <a:p>
            <a:pPr eaLnBrk="0" hangingPunct="0"/>
            <a:endParaRPr lang="en-US" b="0"/>
          </a:p>
          <a:p>
            <a:pPr eaLnBrk="0" hangingPunct="0"/>
            <a:r>
              <a:rPr lang="en-US" b="0"/>
              <a:t>The king hopes   </a:t>
            </a:r>
            <a:r>
              <a:rPr lang="en-US" b="0">
                <a:solidFill>
                  <a:schemeClr val="tx2"/>
                </a:solidFill>
              </a:rPr>
              <a:t>to win the game</a:t>
            </a:r>
            <a:r>
              <a:rPr lang="en-US" b="0"/>
              <a:t>.</a:t>
            </a:r>
          </a:p>
          <a:p>
            <a:pPr eaLnBrk="0" hangingPunct="0"/>
            <a:endParaRPr lang="en-US" b="0"/>
          </a:p>
          <a:p>
            <a:pPr eaLnBrk="0" hangingPunct="0"/>
            <a:r>
              <a:rPr lang="en-US" b="0"/>
              <a:t>The goblins wanted    </a:t>
            </a:r>
            <a:r>
              <a:rPr lang="en-US" b="0">
                <a:solidFill>
                  <a:srgbClr val="2CF1E9"/>
                </a:solidFill>
              </a:rPr>
              <a:t>to keep the boy</a:t>
            </a:r>
            <a:r>
              <a:rPr lang="en-US" b="0"/>
              <a:t>.</a:t>
            </a:r>
          </a:p>
          <a:p>
            <a:pPr eaLnBrk="0" hangingPunct="0"/>
            <a:endParaRPr lang="en-US" b="0"/>
          </a:p>
          <a:p>
            <a:pPr eaLnBrk="0" hangingPunct="0"/>
            <a:r>
              <a:rPr lang="en-US" b="0"/>
              <a:t>The dwarf decided     </a:t>
            </a:r>
            <a:r>
              <a:rPr lang="en-US" b="0">
                <a:solidFill>
                  <a:srgbClr val="2CF1E9"/>
                </a:solidFill>
              </a:rPr>
              <a:t>to help the girl</a:t>
            </a:r>
            <a:r>
              <a:rPr lang="en-US" b="0"/>
              <a:t>.</a:t>
            </a:r>
          </a:p>
        </p:txBody>
      </p:sp>
      <p:sp>
        <p:nvSpPr>
          <p:cNvPr id="34820" name="TextBox 6"/>
          <p:cNvSpPr txBox="1">
            <a:spLocks noChangeArrowheads="1"/>
          </p:cNvSpPr>
          <p:nvPr/>
        </p:nvSpPr>
        <p:spPr bwMode="auto">
          <a:xfrm>
            <a:off x="304800" y="5562600"/>
            <a:ext cx="8382000" cy="822325"/>
          </a:xfrm>
          <a:prstGeom prst="rect">
            <a:avLst/>
          </a:prstGeom>
          <a:noFill/>
          <a:ln w="9525">
            <a:noFill/>
            <a:miter lim="800000"/>
            <a:headEnd/>
            <a:tailEnd/>
          </a:ln>
        </p:spPr>
        <p:txBody>
          <a:bodyPr>
            <a:prstTxWarp prst="textNoShape">
              <a:avLst/>
            </a:prstTxWarp>
            <a:spAutoFit/>
          </a:bodyPr>
          <a:lstStyle/>
          <a:p>
            <a:pPr eaLnBrk="0" hangingPunct="0"/>
            <a:r>
              <a:rPr lang="en-US" b="0"/>
              <a:t>The subject of the </a:t>
            </a:r>
            <a:r>
              <a:rPr lang="en-US" b="0">
                <a:solidFill>
                  <a:srgbClr val="2CF1E9"/>
                </a:solidFill>
              </a:rPr>
              <a:t>embedded clause (the sentence following the main verb) </a:t>
            </a:r>
            <a:r>
              <a:rPr lang="en-US" b="0"/>
              <a:t>is </a:t>
            </a:r>
            <a:r>
              <a:rPr lang="en-US" b="0">
                <a:solidFill>
                  <a:srgbClr val="FFFF00"/>
                </a:solidFill>
              </a:rPr>
              <a:t>implied</a:t>
            </a:r>
            <a:r>
              <a:rPr lang="en-US" b="0"/>
              <a:t>, not overtly stated.</a:t>
            </a:r>
          </a:p>
        </p:txBody>
      </p:sp>
      <p:sp>
        <p:nvSpPr>
          <p:cNvPr id="34821" name="TextBox 7"/>
          <p:cNvSpPr txBox="1">
            <a:spLocks noChangeArrowheads="1"/>
          </p:cNvSpPr>
          <p:nvPr/>
        </p:nvSpPr>
        <p:spPr bwMode="auto">
          <a:xfrm>
            <a:off x="6324600" y="1828800"/>
            <a:ext cx="2268538" cy="457200"/>
          </a:xfrm>
          <a:prstGeom prst="rect">
            <a:avLst/>
          </a:prstGeom>
          <a:noFill/>
          <a:ln w="9525">
            <a:noFill/>
            <a:miter lim="800000"/>
            <a:headEnd/>
            <a:tailEnd/>
          </a:ln>
        </p:spPr>
        <p:txBody>
          <a:bodyPr wrap="none">
            <a:prstTxWarp prst="textNoShape">
              <a:avLst/>
            </a:prstTxWarp>
            <a:spAutoFit/>
          </a:bodyPr>
          <a:lstStyle/>
          <a:p>
            <a:pPr eaLnBrk="0" hangingPunct="0"/>
            <a:r>
              <a:rPr lang="en-US" b="0"/>
              <a:t>Implied Subject</a:t>
            </a:r>
          </a:p>
        </p:txBody>
      </p:sp>
      <p:sp>
        <p:nvSpPr>
          <p:cNvPr id="34822" name="TextBox 8"/>
          <p:cNvSpPr txBox="1">
            <a:spLocks noChangeArrowheads="1"/>
          </p:cNvSpPr>
          <p:nvPr/>
        </p:nvSpPr>
        <p:spPr bwMode="auto">
          <a:xfrm>
            <a:off x="6477000" y="2362200"/>
            <a:ext cx="1098550"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rgbClr val="FFFF00"/>
                </a:solidFill>
              </a:rPr>
              <a:t>the girl</a:t>
            </a:r>
          </a:p>
        </p:txBody>
      </p:sp>
      <p:sp>
        <p:nvSpPr>
          <p:cNvPr id="34823" name="TextBox 9"/>
          <p:cNvSpPr txBox="1">
            <a:spLocks noChangeArrowheads="1"/>
          </p:cNvSpPr>
          <p:nvPr/>
        </p:nvSpPr>
        <p:spPr bwMode="auto">
          <a:xfrm>
            <a:off x="6477000" y="3048000"/>
            <a:ext cx="1250950"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rgbClr val="FFFF00"/>
                </a:solidFill>
              </a:rPr>
              <a:t>the king</a:t>
            </a:r>
          </a:p>
        </p:txBody>
      </p:sp>
      <p:sp>
        <p:nvSpPr>
          <p:cNvPr id="34824" name="TextBox 10"/>
          <p:cNvSpPr txBox="1">
            <a:spLocks noChangeArrowheads="1"/>
          </p:cNvSpPr>
          <p:nvPr/>
        </p:nvSpPr>
        <p:spPr bwMode="auto">
          <a:xfrm>
            <a:off x="6477000" y="3733800"/>
            <a:ext cx="1658938"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rgbClr val="FFFF00"/>
                </a:solidFill>
              </a:rPr>
              <a:t>the goblins</a:t>
            </a:r>
          </a:p>
        </p:txBody>
      </p:sp>
      <p:sp>
        <p:nvSpPr>
          <p:cNvPr id="34825" name="TextBox 11"/>
          <p:cNvSpPr txBox="1">
            <a:spLocks noChangeArrowheads="1"/>
          </p:cNvSpPr>
          <p:nvPr/>
        </p:nvSpPr>
        <p:spPr bwMode="auto">
          <a:xfrm>
            <a:off x="6477000" y="4495800"/>
            <a:ext cx="1438275"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rgbClr val="FFFF00"/>
                </a:solidFill>
              </a:rPr>
              <a:t>the dwarf</a:t>
            </a:r>
          </a:p>
        </p:txBody>
      </p:sp>
      <p:sp>
        <p:nvSpPr>
          <p:cNvPr id="34826" name="Rounded Rectangle 12"/>
          <p:cNvSpPr>
            <a:spLocks noChangeArrowheads="1"/>
          </p:cNvSpPr>
          <p:nvPr/>
        </p:nvSpPr>
        <p:spPr bwMode="auto">
          <a:xfrm>
            <a:off x="2362200" y="24384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sp>
        <p:nvSpPr>
          <p:cNvPr id="34827" name="Rounded Rectangle 13"/>
          <p:cNvSpPr>
            <a:spLocks noChangeArrowheads="1"/>
          </p:cNvSpPr>
          <p:nvPr/>
        </p:nvSpPr>
        <p:spPr bwMode="auto">
          <a:xfrm>
            <a:off x="2667000" y="31242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sp>
        <p:nvSpPr>
          <p:cNvPr id="34828" name="Rounded Rectangle 14"/>
          <p:cNvSpPr>
            <a:spLocks noChangeArrowheads="1"/>
          </p:cNvSpPr>
          <p:nvPr/>
        </p:nvSpPr>
        <p:spPr bwMode="auto">
          <a:xfrm>
            <a:off x="3276600" y="38862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sp>
        <p:nvSpPr>
          <p:cNvPr id="34829" name="Rounded Rectangle 15"/>
          <p:cNvSpPr>
            <a:spLocks noChangeArrowheads="1"/>
          </p:cNvSpPr>
          <p:nvPr/>
        </p:nvSpPr>
        <p:spPr bwMode="auto">
          <a:xfrm>
            <a:off x="3200400" y="46482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cxnSp>
        <p:nvCxnSpPr>
          <p:cNvPr id="34830" name="Curved Connector 17"/>
          <p:cNvCxnSpPr>
            <a:cxnSpLocks noChangeShapeType="1"/>
            <a:stCxn id="34826" idx="2"/>
            <a:endCxn id="34831" idx="2"/>
          </p:cNvCxnSpPr>
          <p:nvPr/>
        </p:nvCxnSpPr>
        <p:spPr bwMode="auto">
          <a:xfrm rot="5400000">
            <a:off x="1752600" y="2133601"/>
            <a:ext cx="3175" cy="1371600"/>
          </a:xfrm>
          <a:prstGeom prst="curvedConnector3">
            <a:avLst>
              <a:gd name="adj1" fmla="val 14395468"/>
            </a:avLst>
          </a:prstGeom>
          <a:noFill/>
          <a:ln w="9525">
            <a:solidFill>
              <a:srgbClr val="FFFF00"/>
            </a:solidFill>
            <a:round/>
            <a:headEnd/>
            <a:tailEnd type="arrow" w="med" len="med"/>
          </a:ln>
        </p:spPr>
      </p:cxnSp>
      <p:sp>
        <p:nvSpPr>
          <p:cNvPr id="34831" name="Rounded Rectangle 27"/>
          <p:cNvSpPr>
            <a:spLocks noChangeArrowheads="1"/>
          </p:cNvSpPr>
          <p:nvPr/>
        </p:nvSpPr>
        <p:spPr bwMode="auto">
          <a:xfrm>
            <a:off x="533400" y="2438400"/>
            <a:ext cx="10668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sp>
        <p:nvSpPr>
          <p:cNvPr id="34832" name="Rounded Rectangle 30"/>
          <p:cNvSpPr>
            <a:spLocks noChangeArrowheads="1"/>
          </p:cNvSpPr>
          <p:nvPr/>
        </p:nvSpPr>
        <p:spPr bwMode="auto">
          <a:xfrm>
            <a:off x="533400" y="3124200"/>
            <a:ext cx="12192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cxnSp>
        <p:nvCxnSpPr>
          <p:cNvPr id="34833" name="Curved Connector 31"/>
          <p:cNvCxnSpPr>
            <a:cxnSpLocks noChangeShapeType="1"/>
            <a:stCxn id="34827" idx="2"/>
            <a:endCxn id="34832" idx="2"/>
          </p:cNvCxnSpPr>
          <p:nvPr/>
        </p:nvCxnSpPr>
        <p:spPr bwMode="auto">
          <a:xfrm rot="5400000">
            <a:off x="1943100" y="2705101"/>
            <a:ext cx="3175" cy="1600200"/>
          </a:xfrm>
          <a:prstGeom prst="curvedConnector3">
            <a:avLst>
              <a:gd name="adj1" fmla="val 14395468"/>
            </a:avLst>
          </a:prstGeom>
          <a:noFill/>
          <a:ln w="9525">
            <a:solidFill>
              <a:srgbClr val="FFFF00"/>
            </a:solidFill>
            <a:round/>
            <a:headEnd/>
            <a:tailEnd type="arrow" w="med" len="med"/>
          </a:ln>
        </p:spPr>
      </p:cxnSp>
      <p:sp>
        <p:nvSpPr>
          <p:cNvPr id="34834" name="Rounded Rectangle 39"/>
          <p:cNvSpPr>
            <a:spLocks noChangeArrowheads="1"/>
          </p:cNvSpPr>
          <p:nvPr/>
        </p:nvSpPr>
        <p:spPr bwMode="auto">
          <a:xfrm>
            <a:off x="533400" y="3886200"/>
            <a:ext cx="16002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cxnSp>
        <p:nvCxnSpPr>
          <p:cNvPr id="34835" name="Curved Connector 40"/>
          <p:cNvCxnSpPr>
            <a:cxnSpLocks noChangeShapeType="1"/>
            <a:stCxn id="34828" idx="2"/>
            <a:endCxn id="34834" idx="2"/>
          </p:cNvCxnSpPr>
          <p:nvPr/>
        </p:nvCxnSpPr>
        <p:spPr bwMode="auto">
          <a:xfrm rot="5400000">
            <a:off x="2343150" y="3257551"/>
            <a:ext cx="3175" cy="2019300"/>
          </a:xfrm>
          <a:prstGeom prst="curvedConnector3">
            <a:avLst>
              <a:gd name="adj1" fmla="val 14395468"/>
            </a:avLst>
          </a:prstGeom>
          <a:noFill/>
          <a:ln w="9525">
            <a:solidFill>
              <a:srgbClr val="FFFF00"/>
            </a:solidFill>
            <a:round/>
            <a:headEnd/>
            <a:tailEnd type="arrow" w="med" len="med"/>
          </a:ln>
        </p:spPr>
      </p:cxnSp>
      <p:sp>
        <p:nvSpPr>
          <p:cNvPr id="34836" name="Rounded Rectangle 43"/>
          <p:cNvSpPr>
            <a:spLocks noChangeArrowheads="1"/>
          </p:cNvSpPr>
          <p:nvPr/>
        </p:nvSpPr>
        <p:spPr bwMode="auto">
          <a:xfrm>
            <a:off x="533400" y="4648200"/>
            <a:ext cx="14478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cxnSp>
        <p:nvCxnSpPr>
          <p:cNvPr id="34837" name="Curved Connector 44"/>
          <p:cNvCxnSpPr>
            <a:cxnSpLocks noChangeShapeType="1"/>
            <a:stCxn id="34829" idx="2"/>
            <a:endCxn id="34836" idx="2"/>
          </p:cNvCxnSpPr>
          <p:nvPr/>
        </p:nvCxnSpPr>
        <p:spPr bwMode="auto">
          <a:xfrm rot="5400000">
            <a:off x="2266950" y="4019551"/>
            <a:ext cx="3175" cy="2019300"/>
          </a:xfrm>
          <a:prstGeom prst="curvedConnector3">
            <a:avLst>
              <a:gd name="adj1" fmla="val 14395468"/>
            </a:avLst>
          </a:prstGeom>
          <a:noFill/>
          <a:ln w="9525">
            <a:solidFill>
              <a:srgbClr val="FFFF00"/>
            </a:solidFill>
            <a:round/>
            <a:headEnd/>
            <a:tailEnd type="arrow" w="med" len="me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36866" name="Content Placeholder 2"/>
          <p:cNvSpPr>
            <a:spLocks noGrp="1"/>
          </p:cNvSpPr>
          <p:nvPr>
            <p:ph idx="1"/>
          </p:nvPr>
        </p:nvSpPr>
        <p:spPr>
          <a:xfrm>
            <a:off x="228600" y="990600"/>
            <a:ext cx="8915400" cy="1676400"/>
          </a:xfrm>
        </p:spPr>
        <p:txBody>
          <a:bodyPr/>
          <a:lstStyle/>
          <a:p>
            <a:pPr>
              <a:buFontTx/>
              <a:buNone/>
            </a:pPr>
            <a:r>
              <a:rPr lang="en-US" sz="2400" smtClean="0"/>
              <a:t>Sometimes there is more than one potential noun phrase that could act as the implied subject of the </a:t>
            </a:r>
            <a:r>
              <a:rPr lang="en-US" sz="2400" smtClean="0">
                <a:solidFill>
                  <a:schemeClr val="tx2"/>
                </a:solidFill>
              </a:rPr>
              <a:t>embedded clause</a:t>
            </a:r>
            <a:r>
              <a:rPr lang="en-US" sz="2400" smtClean="0"/>
              <a:t>:</a:t>
            </a:r>
          </a:p>
        </p:txBody>
      </p:sp>
      <p:sp>
        <p:nvSpPr>
          <p:cNvPr id="36867" name="TextBox 4"/>
          <p:cNvSpPr txBox="1">
            <a:spLocks noChangeArrowheads="1"/>
          </p:cNvSpPr>
          <p:nvPr/>
        </p:nvSpPr>
        <p:spPr bwMode="auto">
          <a:xfrm>
            <a:off x="457200" y="2362200"/>
            <a:ext cx="7620000" cy="3013075"/>
          </a:xfrm>
          <a:prstGeom prst="rect">
            <a:avLst/>
          </a:prstGeom>
          <a:noFill/>
          <a:ln w="9525">
            <a:noFill/>
            <a:miter lim="800000"/>
            <a:headEnd/>
            <a:tailEnd/>
          </a:ln>
        </p:spPr>
        <p:txBody>
          <a:bodyPr>
            <a:prstTxWarp prst="textNoShape">
              <a:avLst/>
            </a:prstTxWarp>
            <a:spAutoFit/>
          </a:bodyPr>
          <a:lstStyle/>
          <a:p>
            <a:pPr eaLnBrk="0" hangingPunct="0"/>
            <a:r>
              <a:rPr lang="en-US" b="0"/>
              <a:t>Jareth told Hoggle      </a:t>
            </a:r>
            <a:r>
              <a:rPr lang="en-US" b="0">
                <a:solidFill>
                  <a:srgbClr val="2CF1E9"/>
                </a:solidFill>
              </a:rPr>
              <a:t>to give the peach to Sarah</a:t>
            </a:r>
            <a:r>
              <a:rPr lang="en-US" b="0"/>
              <a:t>.</a:t>
            </a:r>
          </a:p>
          <a:p>
            <a:pPr eaLnBrk="0" hangingPunct="0"/>
            <a:endParaRPr lang="en-US" b="0"/>
          </a:p>
          <a:p>
            <a:pPr eaLnBrk="0" hangingPunct="0"/>
            <a:r>
              <a:rPr lang="en-US" b="0"/>
              <a:t>Who’s giving the peach – Jareth or Hoggle?</a:t>
            </a:r>
          </a:p>
          <a:p>
            <a:pPr eaLnBrk="0" hangingPunct="0"/>
            <a:endParaRPr lang="en-US" b="0"/>
          </a:p>
          <a:p>
            <a:pPr eaLnBrk="0" hangingPunct="0"/>
            <a:endParaRPr lang="en-US" b="0"/>
          </a:p>
          <a:p>
            <a:pPr eaLnBrk="0" hangingPunct="0"/>
            <a:r>
              <a:rPr lang="en-US" b="0"/>
              <a:t>Hoggle promised Jareth        </a:t>
            </a:r>
            <a:r>
              <a:rPr lang="en-US" b="0">
                <a:solidFill>
                  <a:srgbClr val="2CF1E9"/>
                </a:solidFill>
              </a:rPr>
              <a:t>that he would.</a:t>
            </a:r>
          </a:p>
          <a:p>
            <a:pPr eaLnBrk="0" hangingPunct="0"/>
            <a:endParaRPr lang="en-US" b="0">
              <a:solidFill>
                <a:srgbClr val="FFFFFF"/>
              </a:solidFill>
            </a:endParaRPr>
          </a:p>
          <a:p>
            <a:pPr eaLnBrk="0" hangingPunct="0"/>
            <a:r>
              <a:rPr lang="en-US" b="0">
                <a:solidFill>
                  <a:srgbClr val="FFFFFF"/>
                </a:solidFill>
              </a:rPr>
              <a:t>Who would – Jareth or Hoggle?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38914" name="Content Placeholder 2"/>
          <p:cNvSpPr>
            <a:spLocks noGrp="1"/>
          </p:cNvSpPr>
          <p:nvPr>
            <p:ph idx="1"/>
          </p:nvPr>
        </p:nvSpPr>
        <p:spPr>
          <a:xfrm>
            <a:off x="228600" y="990600"/>
            <a:ext cx="8915400" cy="1676400"/>
          </a:xfrm>
        </p:spPr>
        <p:txBody>
          <a:bodyPr/>
          <a:lstStyle/>
          <a:p>
            <a:pPr>
              <a:buFontTx/>
              <a:buNone/>
            </a:pPr>
            <a:r>
              <a:rPr lang="en-US" sz="2400" smtClean="0"/>
              <a:t>Sometimes there is more than one potential noun phrase that could act as the implied subject of the </a:t>
            </a:r>
            <a:r>
              <a:rPr lang="en-US" sz="2400" smtClean="0">
                <a:solidFill>
                  <a:schemeClr val="tx2"/>
                </a:solidFill>
              </a:rPr>
              <a:t>embedded clause</a:t>
            </a:r>
            <a:r>
              <a:rPr lang="en-US" sz="2400" smtClean="0"/>
              <a:t>:</a:t>
            </a:r>
          </a:p>
        </p:txBody>
      </p:sp>
      <p:sp>
        <p:nvSpPr>
          <p:cNvPr id="38915" name="TextBox 5"/>
          <p:cNvSpPr txBox="1">
            <a:spLocks noChangeArrowheads="1"/>
          </p:cNvSpPr>
          <p:nvPr/>
        </p:nvSpPr>
        <p:spPr bwMode="auto">
          <a:xfrm>
            <a:off x="457200" y="2362200"/>
            <a:ext cx="7620000" cy="3378200"/>
          </a:xfrm>
          <a:prstGeom prst="rect">
            <a:avLst/>
          </a:prstGeom>
          <a:noFill/>
          <a:ln w="9525">
            <a:noFill/>
            <a:miter lim="800000"/>
            <a:headEnd/>
            <a:tailEnd/>
          </a:ln>
        </p:spPr>
        <p:txBody>
          <a:bodyPr>
            <a:prstTxWarp prst="textNoShape">
              <a:avLst/>
            </a:prstTxWarp>
            <a:spAutoFit/>
          </a:bodyPr>
          <a:lstStyle/>
          <a:p>
            <a:pPr eaLnBrk="0" hangingPunct="0"/>
            <a:r>
              <a:rPr lang="en-US" b="0"/>
              <a:t>Jareth told </a:t>
            </a:r>
            <a:r>
              <a:rPr lang="en-US" b="0">
                <a:solidFill>
                  <a:srgbClr val="FFFF00"/>
                </a:solidFill>
              </a:rPr>
              <a:t>Hoggle</a:t>
            </a:r>
            <a:r>
              <a:rPr lang="en-US" b="0"/>
              <a:t>      </a:t>
            </a:r>
            <a:r>
              <a:rPr lang="en-US" b="0">
                <a:solidFill>
                  <a:srgbClr val="2CF1E9"/>
                </a:solidFill>
              </a:rPr>
              <a:t>to give the peach to Sarah</a:t>
            </a:r>
            <a:r>
              <a:rPr lang="en-US" b="0"/>
              <a:t>.</a:t>
            </a:r>
          </a:p>
          <a:p>
            <a:pPr eaLnBrk="0" hangingPunct="0"/>
            <a:endParaRPr lang="en-US" b="0"/>
          </a:p>
          <a:p>
            <a:pPr eaLnBrk="0" hangingPunct="0"/>
            <a:r>
              <a:rPr lang="en-US" b="0"/>
              <a:t>Who’s giving the peach – Jareth or Hoggle?</a:t>
            </a:r>
          </a:p>
          <a:p>
            <a:pPr eaLnBrk="0" hangingPunct="0"/>
            <a:r>
              <a:rPr lang="en-US" b="0"/>
              <a:t>Adults say: </a:t>
            </a:r>
            <a:r>
              <a:rPr lang="en-US" b="0">
                <a:solidFill>
                  <a:srgbClr val="FFFF00"/>
                </a:solidFill>
              </a:rPr>
              <a:t>Hoggle (Object of main clause)</a:t>
            </a:r>
          </a:p>
          <a:p>
            <a:pPr eaLnBrk="0" hangingPunct="0"/>
            <a:endParaRPr lang="en-US" b="0"/>
          </a:p>
          <a:p>
            <a:pPr eaLnBrk="0" hangingPunct="0"/>
            <a:r>
              <a:rPr lang="en-US" b="0">
                <a:solidFill>
                  <a:srgbClr val="FFFF00"/>
                </a:solidFill>
              </a:rPr>
              <a:t>Hoggle</a:t>
            </a:r>
            <a:r>
              <a:rPr lang="en-US" b="0"/>
              <a:t> promised Jareth        </a:t>
            </a:r>
            <a:r>
              <a:rPr lang="en-US" b="0">
                <a:solidFill>
                  <a:srgbClr val="2CF1E9"/>
                </a:solidFill>
              </a:rPr>
              <a:t>that he would.</a:t>
            </a:r>
          </a:p>
          <a:p>
            <a:pPr eaLnBrk="0" hangingPunct="0"/>
            <a:endParaRPr lang="en-US" b="0">
              <a:solidFill>
                <a:srgbClr val="FFFFFF"/>
              </a:solidFill>
            </a:endParaRPr>
          </a:p>
          <a:p>
            <a:pPr eaLnBrk="0" hangingPunct="0"/>
            <a:r>
              <a:rPr lang="en-US" b="0">
                <a:solidFill>
                  <a:srgbClr val="FFFFFF"/>
                </a:solidFill>
              </a:rPr>
              <a:t>Who would – Jareth or Hoggle?</a:t>
            </a:r>
          </a:p>
          <a:p>
            <a:pPr eaLnBrk="0" hangingPunct="0"/>
            <a:r>
              <a:rPr lang="en-US" b="0">
                <a:solidFill>
                  <a:srgbClr val="FFFFFF"/>
                </a:solidFill>
              </a:rPr>
              <a:t>Adults say: </a:t>
            </a:r>
            <a:r>
              <a:rPr lang="en-US" b="0">
                <a:solidFill>
                  <a:srgbClr val="FFFF00"/>
                </a:solidFill>
              </a:rPr>
              <a:t>Hoggle (Subject of main clause)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40962" name="Content Placeholder 2"/>
          <p:cNvSpPr>
            <a:spLocks noGrp="1"/>
          </p:cNvSpPr>
          <p:nvPr>
            <p:ph idx="1"/>
          </p:nvPr>
        </p:nvSpPr>
        <p:spPr>
          <a:xfrm>
            <a:off x="228600" y="990600"/>
            <a:ext cx="8915400" cy="1676400"/>
          </a:xfrm>
        </p:spPr>
        <p:txBody>
          <a:bodyPr/>
          <a:lstStyle/>
          <a:p>
            <a:pPr>
              <a:buFontTx/>
              <a:buNone/>
            </a:pPr>
            <a:r>
              <a:rPr lang="en-US" sz="2400" smtClean="0"/>
              <a:t>How do we test what kids think?</a:t>
            </a:r>
          </a:p>
        </p:txBody>
      </p:sp>
      <p:sp>
        <p:nvSpPr>
          <p:cNvPr id="40963" name="TextBox 5"/>
          <p:cNvSpPr txBox="1">
            <a:spLocks noChangeArrowheads="1"/>
          </p:cNvSpPr>
          <p:nvPr/>
        </p:nvSpPr>
        <p:spPr bwMode="auto">
          <a:xfrm>
            <a:off x="228600" y="1752600"/>
            <a:ext cx="8382000" cy="1917700"/>
          </a:xfrm>
          <a:prstGeom prst="rect">
            <a:avLst/>
          </a:prstGeom>
          <a:noFill/>
          <a:ln w="9525">
            <a:noFill/>
            <a:miter lim="800000"/>
            <a:headEnd/>
            <a:tailEnd/>
          </a:ln>
        </p:spPr>
        <p:txBody>
          <a:bodyPr>
            <a:prstTxWarp prst="textNoShape">
              <a:avLst/>
            </a:prstTxWarp>
            <a:spAutoFit/>
          </a:bodyPr>
          <a:lstStyle/>
          <a:p>
            <a:pPr eaLnBrk="0" hangingPunct="0"/>
            <a:r>
              <a:rPr lang="en-US" b="0"/>
              <a:t>Carol Chomsky (1969): testing 5 to 10-year-old children</a:t>
            </a:r>
          </a:p>
          <a:p>
            <a:pPr eaLnBrk="0" hangingPunct="0"/>
            <a:endParaRPr lang="en-US" b="0">
              <a:solidFill>
                <a:srgbClr val="FFFF00"/>
              </a:solidFill>
            </a:endParaRPr>
          </a:p>
          <a:p>
            <a:pPr eaLnBrk="0" hangingPunct="0"/>
            <a:r>
              <a:rPr lang="en-US" b="0"/>
              <a:t>After making sure children understood the meaning of </a:t>
            </a:r>
            <a:r>
              <a:rPr lang="en-US" b="0" i="1">
                <a:solidFill>
                  <a:srgbClr val="FFFF00"/>
                </a:solidFill>
              </a:rPr>
              <a:t>promise</a:t>
            </a:r>
            <a:r>
              <a:rPr lang="en-US" b="0"/>
              <a:t>, she asked them to act out sentences like the following:</a:t>
            </a:r>
          </a:p>
        </p:txBody>
      </p:sp>
      <p:sp>
        <p:nvSpPr>
          <p:cNvPr id="40964" name="TextBox 6"/>
          <p:cNvSpPr txBox="1">
            <a:spLocks noChangeArrowheads="1"/>
          </p:cNvSpPr>
          <p:nvPr/>
        </p:nvSpPr>
        <p:spPr bwMode="auto">
          <a:xfrm>
            <a:off x="152400" y="4038600"/>
            <a:ext cx="8991600" cy="2647950"/>
          </a:xfrm>
          <a:prstGeom prst="rect">
            <a:avLst/>
          </a:prstGeom>
          <a:noFill/>
          <a:ln w="9525">
            <a:noFill/>
            <a:miter lim="800000"/>
            <a:headEnd/>
            <a:tailEnd/>
          </a:ln>
        </p:spPr>
        <p:txBody>
          <a:bodyPr>
            <a:prstTxWarp prst="textNoShape">
              <a:avLst/>
            </a:prstTxWarp>
            <a:spAutoFit/>
          </a:bodyPr>
          <a:lstStyle/>
          <a:p>
            <a:pPr eaLnBrk="0" hangingPunct="0"/>
            <a:r>
              <a:rPr lang="en-US" b="0"/>
              <a:t>“Bozo </a:t>
            </a:r>
            <a:r>
              <a:rPr lang="en-US" b="0" i="1">
                <a:solidFill>
                  <a:schemeClr val="tx2"/>
                </a:solidFill>
              </a:rPr>
              <a:t>tells</a:t>
            </a:r>
            <a:r>
              <a:rPr lang="en-US" b="0"/>
              <a:t> Donald to hop up and down.  Make him do it.”</a:t>
            </a:r>
          </a:p>
          <a:p>
            <a:pPr eaLnBrk="0" hangingPunct="0"/>
            <a:r>
              <a:rPr lang="en-US" b="0"/>
              <a:t>	Who’s hopping?  Adults: </a:t>
            </a:r>
            <a:r>
              <a:rPr lang="en-US" b="0">
                <a:sym typeface="Wingdings" pitchFamily="-72" charset="2"/>
              </a:rPr>
              <a:t>Donald</a:t>
            </a:r>
            <a:endParaRPr lang="en-US" b="0"/>
          </a:p>
          <a:p>
            <a:pPr eaLnBrk="0" hangingPunct="0"/>
            <a:endParaRPr lang="en-US" b="0"/>
          </a:p>
          <a:p>
            <a:pPr eaLnBrk="0" hangingPunct="0"/>
            <a:r>
              <a:rPr lang="en-US" b="0"/>
              <a:t>“Bozo </a:t>
            </a:r>
            <a:r>
              <a:rPr lang="en-US" b="0" i="1">
                <a:solidFill>
                  <a:srgbClr val="FFFF00"/>
                </a:solidFill>
              </a:rPr>
              <a:t>promises</a:t>
            </a:r>
            <a:r>
              <a:rPr lang="en-US" b="0"/>
              <a:t> Donald to hop up and down.  Make him do it.”</a:t>
            </a:r>
          </a:p>
          <a:p>
            <a:pPr eaLnBrk="0" hangingPunct="0"/>
            <a:r>
              <a:rPr lang="en-US" b="0"/>
              <a:t>	Who’s hopping? Adults: Bozo	</a:t>
            </a:r>
          </a:p>
          <a:p>
            <a:pPr eaLnBrk="0" hangingPunct="0"/>
            <a:endParaRPr lang="en-US" b="0"/>
          </a:p>
          <a:p>
            <a:pPr eaLnBrk="0" hangingPunct="0"/>
            <a:endParaRPr lang="en-US" b="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43010" name="Content Placeholder 2"/>
          <p:cNvSpPr>
            <a:spLocks noGrp="1"/>
          </p:cNvSpPr>
          <p:nvPr>
            <p:ph idx="1"/>
          </p:nvPr>
        </p:nvSpPr>
        <p:spPr>
          <a:xfrm>
            <a:off x="228600" y="990600"/>
            <a:ext cx="8915400" cy="1676400"/>
          </a:xfrm>
        </p:spPr>
        <p:txBody>
          <a:bodyPr/>
          <a:lstStyle/>
          <a:p>
            <a:pPr>
              <a:buFontTx/>
              <a:buNone/>
            </a:pPr>
            <a:r>
              <a:rPr lang="en-US" sz="2400" smtClean="0"/>
              <a:t>How do we test what kids think?</a:t>
            </a:r>
          </a:p>
        </p:txBody>
      </p:sp>
      <p:sp>
        <p:nvSpPr>
          <p:cNvPr id="43011" name="TextBox 5"/>
          <p:cNvSpPr txBox="1">
            <a:spLocks noChangeArrowheads="1"/>
          </p:cNvSpPr>
          <p:nvPr/>
        </p:nvSpPr>
        <p:spPr bwMode="auto">
          <a:xfrm>
            <a:off x="228600" y="1752600"/>
            <a:ext cx="8382000" cy="1917700"/>
          </a:xfrm>
          <a:prstGeom prst="rect">
            <a:avLst/>
          </a:prstGeom>
          <a:noFill/>
          <a:ln w="9525">
            <a:noFill/>
            <a:miter lim="800000"/>
            <a:headEnd/>
            <a:tailEnd/>
          </a:ln>
        </p:spPr>
        <p:txBody>
          <a:bodyPr>
            <a:prstTxWarp prst="textNoShape">
              <a:avLst/>
            </a:prstTxWarp>
            <a:spAutoFit/>
          </a:bodyPr>
          <a:lstStyle/>
          <a:p>
            <a:pPr eaLnBrk="0" hangingPunct="0"/>
            <a:r>
              <a:rPr lang="en-US" b="0"/>
              <a:t>Carol Chomsky (1969): testing 5 to 10-year-old children</a:t>
            </a:r>
          </a:p>
          <a:p>
            <a:pPr eaLnBrk="0" hangingPunct="0"/>
            <a:endParaRPr lang="en-US" b="0">
              <a:solidFill>
                <a:srgbClr val="FFFF00"/>
              </a:solidFill>
            </a:endParaRPr>
          </a:p>
          <a:p>
            <a:pPr eaLnBrk="0" hangingPunct="0"/>
            <a:r>
              <a:rPr lang="en-US" b="0"/>
              <a:t>After making sure children understood the meaning of </a:t>
            </a:r>
            <a:r>
              <a:rPr lang="en-US" b="0" i="1">
                <a:solidFill>
                  <a:srgbClr val="FFFF00"/>
                </a:solidFill>
              </a:rPr>
              <a:t>promise</a:t>
            </a:r>
            <a:r>
              <a:rPr lang="en-US" b="0"/>
              <a:t>, she asked them to act out sentences like the following:</a:t>
            </a:r>
          </a:p>
        </p:txBody>
      </p:sp>
      <p:sp>
        <p:nvSpPr>
          <p:cNvPr id="43012" name="TextBox 6"/>
          <p:cNvSpPr txBox="1">
            <a:spLocks noChangeArrowheads="1"/>
          </p:cNvSpPr>
          <p:nvPr/>
        </p:nvSpPr>
        <p:spPr bwMode="auto">
          <a:xfrm>
            <a:off x="152400" y="4038600"/>
            <a:ext cx="8991600" cy="3013075"/>
          </a:xfrm>
          <a:prstGeom prst="rect">
            <a:avLst/>
          </a:prstGeom>
          <a:noFill/>
          <a:ln w="9525">
            <a:noFill/>
            <a:miter lim="800000"/>
            <a:headEnd/>
            <a:tailEnd/>
          </a:ln>
        </p:spPr>
        <p:txBody>
          <a:bodyPr>
            <a:prstTxWarp prst="textNoShape">
              <a:avLst/>
            </a:prstTxWarp>
            <a:spAutoFit/>
          </a:bodyPr>
          <a:lstStyle/>
          <a:p>
            <a:pPr eaLnBrk="0" hangingPunct="0"/>
            <a:r>
              <a:rPr lang="en-US" b="0"/>
              <a:t>“Bozo </a:t>
            </a:r>
            <a:r>
              <a:rPr lang="en-US" b="0" i="1">
                <a:solidFill>
                  <a:schemeClr val="tx2"/>
                </a:solidFill>
              </a:rPr>
              <a:t>tells</a:t>
            </a:r>
            <a:r>
              <a:rPr lang="en-US" b="0"/>
              <a:t> Donald to hop up and down.  Make him do it.”</a:t>
            </a:r>
          </a:p>
          <a:p>
            <a:pPr eaLnBrk="0" hangingPunct="0"/>
            <a:r>
              <a:rPr lang="en-US" b="0"/>
              <a:t>	Who’s hopping?  Adults:</a:t>
            </a:r>
            <a:r>
              <a:rPr lang="en-US" b="0">
                <a:sym typeface="Wingdings" pitchFamily="-72" charset="2"/>
              </a:rPr>
              <a:t> Donald</a:t>
            </a:r>
          </a:p>
          <a:p>
            <a:pPr eaLnBrk="0" hangingPunct="0"/>
            <a:r>
              <a:rPr lang="en-US" b="0"/>
              <a:t>			      </a:t>
            </a:r>
            <a:r>
              <a:rPr lang="en-US" b="0">
                <a:solidFill>
                  <a:schemeClr val="tx2"/>
                </a:solidFill>
              </a:rPr>
              <a:t>Kids: Donald</a:t>
            </a:r>
            <a:r>
              <a:rPr lang="en-US" b="0"/>
              <a:t>	</a:t>
            </a:r>
          </a:p>
          <a:p>
            <a:pPr eaLnBrk="0" hangingPunct="0"/>
            <a:r>
              <a:rPr lang="en-US" b="0"/>
              <a:t>“Bozo </a:t>
            </a:r>
            <a:r>
              <a:rPr lang="en-US" b="0" i="1">
                <a:solidFill>
                  <a:srgbClr val="FFFF00"/>
                </a:solidFill>
              </a:rPr>
              <a:t>promises</a:t>
            </a:r>
            <a:r>
              <a:rPr lang="en-US" b="0"/>
              <a:t> Donald to hop up and down.  Make him do it.”</a:t>
            </a:r>
          </a:p>
          <a:p>
            <a:pPr eaLnBrk="0" hangingPunct="0"/>
            <a:r>
              <a:rPr lang="en-US" b="0"/>
              <a:t>	Who’s hopping? Adults: Bozo</a:t>
            </a:r>
          </a:p>
          <a:p>
            <a:pPr eaLnBrk="0" hangingPunct="0"/>
            <a:r>
              <a:rPr lang="en-US" b="0"/>
              <a:t>			     </a:t>
            </a:r>
            <a:r>
              <a:rPr lang="en-US" b="0">
                <a:solidFill>
                  <a:srgbClr val="F0B479"/>
                </a:solidFill>
              </a:rPr>
              <a:t>Kids: Donald</a:t>
            </a:r>
            <a:r>
              <a:rPr lang="en-US" b="0">
                <a:solidFill>
                  <a:srgbClr val="FF6600"/>
                </a:solidFill>
              </a:rPr>
              <a:t>	</a:t>
            </a:r>
            <a:r>
              <a:rPr lang="en-US" b="0"/>
              <a:t>	</a:t>
            </a:r>
          </a:p>
          <a:p>
            <a:pPr eaLnBrk="0" hangingPunct="0"/>
            <a:endParaRPr lang="en-US" b="0"/>
          </a:p>
          <a:p>
            <a:pPr eaLnBrk="0" hangingPunct="0"/>
            <a:endParaRPr lang="en-US" b="0"/>
          </a:p>
        </p:txBody>
      </p:sp>
      <p:sp>
        <p:nvSpPr>
          <p:cNvPr id="8" name="Content Placeholder 2"/>
          <p:cNvSpPr txBox="1">
            <a:spLocks/>
          </p:cNvSpPr>
          <p:nvPr/>
        </p:nvSpPr>
        <p:spPr bwMode="auto">
          <a:xfrm>
            <a:off x="304800" y="6248400"/>
            <a:ext cx="8610600" cy="6096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defRPr/>
            </a:pPr>
            <a:r>
              <a:rPr lang="en-US" b="0" kern="0" dirty="0">
                <a:solidFill>
                  <a:srgbClr val="FFFF00"/>
                </a:solidFill>
                <a:latin typeface="+mn-lt"/>
                <a:ea typeface="+mn-ea"/>
                <a:cs typeface="+mn-cs"/>
              </a:rPr>
              <a:t>Initial child strategy: Pick nearest potential subject.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45058" name="Content Placeholder 2"/>
          <p:cNvSpPr>
            <a:spLocks noGrp="1"/>
          </p:cNvSpPr>
          <p:nvPr>
            <p:ph idx="1"/>
          </p:nvPr>
        </p:nvSpPr>
        <p:spPr>
          <a:xfrm>
            <a:off x="228600" y="990600"/>
            <a:ext cx="8915400" cy="1676400"/>
          </a:xfrm>
        </p:spPr>
        <p:txBody>
          <a:bodyPr/>
          <a:lstStyle/>
          <a:p>
            <a:pPr>
              <a:buFontTx/>
              <a:buNone/>
            </a:pPr>
            <a:r>
              <a:rPr lang="en-US" sz="2400" smtClean="0"/>
              <a:t>How do we test what kids think?</a:t>
            </a:r>
          </a:p>
        </p:txBody>
      </p:sp>
      <p:sp>
        <p:nvSpPr>
          <p:cNvPr id="45059" name="TextBox 5"/>
          <p:cNvSpPr txBox="1">
            <a:spLocks noChangeArrowheads="1"/>
          </p:cNvSpPr>
          <p:nvPr/>
        </p:nvSpPr>
        <p:spPr bwMode="auto">
          <a:xfrm>
            <a:off x="228600" y="1752600"/>
            <a:ext cx="8382000" cy="1552575"/>
          </a:xfrm>
          <a:prstGeom prst="rect">
            <a:avLst/>
          </a:prstGeom>
          <a:noFill/>
          <a:ln w="9525">
            <a:noFill/>
            <a:miter lim="800000"/>
            <a:headEnd/>
            <a:tailEnd/>
          </a:ln>
        </p:spPr>
        <p:txBody>
          <a:bodyPr>
            <a:prstTxWarp prst="textNoShape">
              <a:avLst/>
            </a:prstTxWarp>
            <a:spAutoFit/>
          </a:bodyPr>
          <a:lstStyle/>
          <a:p>
            <a:pPr eaLnBrk="0" hangingPunct="0"/>
            <a:r>
              <a:rPr lang="en-US" b="0"/>
              <a:t>Kids must eventually learn that </a:t>
            </a:r>
            <a:r>
              <a:rPr lang="en-US" b="0" i="1">
                <a:solidFill>
                  <a:srgbClr val="FFFF00"/>
                </a:solidFill>
              </a:rPr>
              <a:t>promise</a:t>
            </a:r>
            <a:r>
              <a:rPr lang="en-US" b="0"/>
              <a:t> does not behave like </a:t>
            </a:r>
            <a:r>
              <a:rPr lang="en-US" b="0" i="1">
                <a:solidFill>
                  <a:schemeClr val="tx2"/>
                </a:solidFill>
              </a:rPr>
              <a:t>tell</a:t>
            </a:r>
            <a:r>
              <a:rPr lang="en-US" b="0"/>
              <a:t> – </a:t>
            </a:r>
            <a:r>
              <a:rPr lang="en-US" b="0">
                <a:solidFill>
                  <a:srgbClr val="FFFF00"/>
                </a:solidFill>
              </a:rPr>
              <a:t>the implied subject </a:t>
            </a:r>
            <a:r>
              <a:rPr lang="en-US" b="0"/>
              <a:t>of the embedded clause </a:t>
            </a:r>
            <a:r>
              <a:rPr lang="en-US" b="0">
                <a:solidFill>
                  <a:srgbClr val="FFFF00"/>
                </a:solidFill>
              </a:rPr>
              <a:t>is the subject of the main clause</a:t>
            </a:r>
            <a:r>
              <a:rPr lang="en-US" b="0"/>
              <a:t>, not the object of the main clause. They may learn this through repeated exposures to </a:t>
            </a:r>
            <a:r>
              <a:rPr lang="en-US" b="0" i="1"/>
              <a:t>promise.</a:t>
            </a:r>
            <a:endParaRPr lang="en-US" b="0"/>
          </a:p>
        </p:txBody>
      </p:sp>
      <p:sp>
        <p:nvSpPr>
          <p:cNvPr id="45060" name="TextBox 6"/>
          <p:cNvSpPr txBox="1">
            <a:spLocks noChangeArrowheads="1"/>
          </p:cNvSpPr>
          <p:nvPr/>
        </p:nvSpPr>
        <p:spPr bwMode="auto">
          <a:xfrm>
            <a:off x="152400" y="4038600"/>
            <a:ext cx="8991600" cy="3013075"/>
          </a:xfrm>
          <a:prstGeom prst="rect">
            <a:avLst/>
          </a:prstGeom>
          <a:noFill/>
          <a:ln w="9525">
            <a:noFill/>
            <a:miter lim="800000"/>
            <a:headEnd/>
            <a:tailEnd/>
          </a:ln>
        </p:spPr>
        <p:txBody>
          <a:bodyPr>
            <a:prstTxWarp prst="textNoShape">
              <a:avLst/>
            </a:prstTxWarp>
            <a:spAutoFit/>
          </a:bodyPr>
          <a:lstStyle/>
          <a:p>
            <a:pPr eaLnBrk="0" hangingPunct="0"/>
            <a:r>
              <a:rPr lang="en-US" b="0"/>
              <a:t>“Bozo </a:t>
            </a:r>
            <a:r>
              <a:rPr lang="en-US" b="0" i="1">
                <a:solidFill>
                  <a:schemeClr val="tx2"/>
                </a:solidFill>
              </a:rPr>
              <a:t>tells</a:t>
            </a:r>
            <a:r>
              <a:rPr lang="en-US" b="0"/>
              <a:t> Donald to hop up and down.  Make him do it.”</a:t>
            </a:r>
          </a:p>
          <a:p>
            <a:pPr eaLnBrk="0" hangingPunct="0"/>
            <a:r>
              <a:rPr lang="en-US" b="0"/>
              <a:t>	Who’s hopping?  Adults:</a:t>
            </a:r>
            <a:r>
              <a:rPr lang="en-US" b="0">
                <a:sym typeface="Wingdings" pitchFamily="-72" charset="2"/>
              </a:rPr>
              <a:t> Donald</a:t>
            </a:r>
          </a:p>
          <a:p>
            <a:pPr eaLnBrk="0" hangingPunct="0"/>
            <a:r>
              <a:rPr lang="en-US" b="0"/>
              <a:t>			      </a:t>
            </a:r>
            <a:r>
              <a:rPr lang="en-US" b="0">
                <a:solidFill>
                  <a:schemeClr val="tx2"/>
                </a:solidFill>
              </a:rPr>
              <a:t>Kids: Donald</a:t>
            </a:r>
            <a:r>
              <a:rPr lang="en-US" b="0"/>
              <a:t>	</a:t>
            </a:r>
          </a:p>
          <a:p>
            <a:pPr eaLnBrk="0" hangingPunct="0"/>
            <a:r>
              <a:rPr lang="en-US" b="0"/>
              <a:t>“Bozo </a:t>
            </a:r>
            <a:r>
              <a:rPr lang="en-US" b="0" i="1">
                <a:solidFill>
                  <a:srgbClr val="FFFF00"/>
                </a:solidFill>
              </a:rPr>
              <a:t>promises</a:t>
            </a:r>
            <a:r>
              <a:rPr lang="en-US" b="0"/>
              <a:t> Donald to hop up and down.  Make him do it.”</a:t>
            </a:r>
          </a:p>
          <a:p>
            <a:pPr eaLnBrk="0" hangingPunct="0"/>
            <a:r>
              <a:rPr lang="en-US" b="0"/>
              <a:t>	Who’s hopping? Adults: Bozo</a:t>
            </a:r>
          </a:p>
          <a:p>
            <a:pPr eaLnBrk="0" hangingPunct="0"/>
            <a:r>
              <a:rPr lang="en-US" b="0"/>
              <a:t>			     </a:t>
            </a:r>
            <a:r>
              <a:rPr lang="en-US" b="0">
                <a:solidFill>
                  <a:srgbClr val="F0864F"/>
                </a:solidFill>
              </a:rPr>
              <a:t>Kids: Donald</a:t>
            </a:r>
            <a:r>
              <a:rPr lang="en-US" b="0">
                <a:solidFill>
                  <a:srgbClr val="FF6600"/>
                </a:solidFill>
              </a:rPr>
              <a:t>	</a:t>
            </a:r>
            <a:r>
              <a:rPr lang="en-US" b="0"/>
              <a:t>	</a:t>
            </a:r>
          </a:p>
          <a:p>
            <a:pPr eaLnBrk="0" hangingPunct="0"/>
            <a:endParaRPr lang="en-US" b="0"/>
          </a:p>
          <a:p>
            <a:pPr eaLnBrk="0" hangingPunct="0"/>
            <a:endParaRPr lang="en-US" b="0"/>
          </a:p>
        </p:txBody>
      </p:sp>
      <p:cxnSp>
        <p:nvCxnSpPr>
          <p:cNvPr id="45061" name="Straight Connector 8"/>
          <p:cNvCxnSpPr>
            <a:cxnSpLocks noChangeShapeType="1"/>
          </p:cNvCxnSpPr>
          <p:nvPr/>
        </p:nvCxnSpPr>
        <p:spPr bwMode="auto">
          <a:xfrm>
            <a:off x="3581400" y="6096000"/>
            <a:ext cx="1676400" cy="1588"/>
          </a:xfrm>
          <a:prstGeom prst="line">
            <a:avLst/>
          </a:prstGeom>
          <a:noFill/>
          <a:ln w="63500">
            <a:solidFill>
              <a:srgbClr val="FFFF00"/>
            </a:solidFill>
            <a:round/>
            <a:headEnd/>
            <a:tailEnd/>
          </a:ln>
        </p:spPr>
      </p:cxnSp>
      <p:sp>
        <p:nvSpPr>
          <p:cNvPr id="45062" name="TextBox 9"/>
          <p:cNvSpPr txBox="1">
            <a:spLocks noChangeArrowheads="1"/>
          </p:cNvSpPr>
          <p:nvPr/>
        </p:nvSpPr>
        <p:spPr bwMode="auto">
          <a:xfrm>
            <a:off x="5867400" y="5867400"/>
            <a:ext cx="1030288" cy="457200"/>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FFFF00"/>
                </a:solidFill>
              </a:rPr>
              <a:t>Bozo!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47106" name="Content Placeholder 2"/>
          <p:cNvSpPr>
            <a:spLocks noGrp="1"/>
          </p:cNvSpPr>
          <p:nvPr>
            <p:ph idx="1"/>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defRPr/>
            </a:pPr>
            <a:r>
              <a:rPr lang="en-US" b="0" kern="0" dirty="0">
                <a:latin typeface="+mn-lt"/>
                <a:ea typeface="+mn-ea"/>
                <a:cs typeface="+mn-cs"/>
              </a:rPr>
              <a:t>The girl  is </a:t>
            </a:r>
            <a:r>
              <a:rPr lang="en-US" b="0" i="1" u="sng" kern="0" dirty="0">
                <a:latin typeface="+mn-lt"/>
                <a:ea typeface="+mn-ea"/>
                <a:cs typeface="+mn-cs"/>
              </a:rPr>
              <a:t>eager</a:t>
            </a:r>
            <a:r>
              <a:rPr lang="en-US" b="0" kern="0" dirty="0">
                <a:latin typeface="+mn-lt"/>
                <a:ea typeface="+mn-ea"/>
                <a:cs typeface="+mn-cs"/>
              </a:rPr>
              <a:t>       </a:t>
            </a:r>
            <a:r>
              <a:rPr lang="en-US" b="0" kern="0" dirty="0">
                <a:solidFill>
                  <a:schemeClr val="tx2"/>
                </a:solidFill>
                <a:latin typeface="+mn-lt"/>
                <a:ea typeface="+mn-ea"/>
                <a:cs typeface="+mn-cs"/>
              </a:rPr>
              <a:t>to se</a:t>
            </a:r>
            <a:r>
              <a:rPr lang="en-US" b="0" kern="0" dirty="0">
                <a:solidFill>
                  <a:srgbClr val="2CF1E9"/>
                </a:solidFill>
                <a:latin typeface="+mn-lt"/>
                <a:ea typeface="+mn-ea"/>
                <a:cs typeface="+mn-cs"/>
              </a:rPr>
              <a:t>e</a:t>
            </a:r>
            <a:r>
              <a:rPr lang="en-US" b="0" kern="0" dirty="0">
                <a:latin typeface="+mn-lt"/>
                <a:ea typeface="+mn-ea"/>
                <a:cs typeface="+mn-cs"/>
              </a:rPr>
              <a:t>   .</a:t>
            </a:r>
          </a:p>
          <a:p>
            <a:pPr marL="342900" indent="-342900" eaLnBrk="0" hangingPunct="0">
              <a:spcBef>
                <a:spcPct val="20000"/>
              </a:spcBef>
              <a:defRPr/>
            </a:pPr>
            <a:endParaRPr lang="en-US" b="0" kern="0" dirty="0">
              <a:solidFill>
                <a:schemeClr val="accent2"/>
              </a:solidFill>
              <a:latin typeface="+mn-lt"/>
              <a:ea typeface="+mn-ea"/>
              <a:cs typeface="+mn-cs"/>
            </a:endParaRPr>
          </a:p>
          <a:p>
            <a:pPr marL="342900" indent="-342900" eaLnBrk="0" hangingPunct="0">
              <a:spcBef>
                <a:spcPct val="20000"/>
              </a:spcBef>
              <a:defRPr/>
            </a:pPr>
            <a:r>
              <a:rPr lang="en-US" b="0" kern="0" dirty="0">
                <a:solidFill>
                  <a:schemeClr val="accent2"/>
                </a:solidFill>
                <a:latin typeface="+mn-lt"/>
                <a:ea typeface="+mn-ea"/>
                <a:cs typeface="+mn-cs"/>
              </a:rPr>
              <a:t>Who/what is doing the seeing (subject of see)?</a:t>
            </a:r>
          </a:p>
          <a:p>
            <a:pPr marL="342900" indent="-342900" eaLnBrk="0" hangingPunct="0">
              <a:spcBef>
                <a:spcPct val="20000"/>
              </a:spcBef>
              <a:defRPr/>
            </a:pPr>
            <a:endParaRPr lang="en-US" b="0" kern="0" dirty="0">
              <a:solidFill>
                <a:srgbClr val="FFFF00"/>
              </a:solidFill>
              <a:latin typeface="+mn-lt"/>
              <a:ea typeface="+mn-ea"/>
              <a:cs typeface="+mn-cs"/>
            </a:endParaRPr>
          </a:p>
          <a:p>
            <a:pPr marL="342900" indent="-342900" eaLnBrk="0" hangingPunct="0">
              <a:spcBef>
                <a:spcPct val="20000"/>
              </a:spcBef>
              <a:defRPr/>
            </a:pPr>
            <a:endParaRPr lang="en-US" b="0" kern="0" dirty="0">
              <a:solidFill>
                <a:srgbClr val="FFFF00"/>
              </a:solidFill>
              <a:latin typeface="+mn-lt"/>
              <a:ea typeface="+mn-ea"/>
              <a:cs typeface="+mn-cs"/>
            </a:endParaRPr>
          </a:p>
          <a:p>
            <a:pPr marL="342900" indent="-342900" eaLnBrk="0" hangingPunct="0">
              <a:spcBef>
                <a:spcPct val="20000"/>
              </a:spcBef>
              <a:defRPr/>
            </a:pPr>
            <a:endParaRPr lang="en-US" b="0" kern="0" dirty="0">
              <a:solidFill>
                <a:srgbClr val="FFFF00"/>
              </a:solidFill>
              <a:latin typeface="+mn-lt"/>
              <a:ea typeface="+mn-ea"/>
              <a:cs typeface="+mn-cs"/>
            </a:endParaRPr>
          </a:p>
          <a:p>
            <a:pPr marL="342900" indent="-342900" eaLnBrk="0" hangingPunct="0">
              <a:spcBef>
                <a:spcPct val="20000"/>
              </a:spcBef>
              <a:defRPr/>
            </a:pPr>
            <a:r>
              <a:rPr lang="en-US" b="0" kern="0" dirty="0">
                <a:solidFill>
                  <a:srgbClr val="FFFF00"/>
                </a:solidFill>
                <a:latin typeface="+mn-lt"/>
                <a:ea typeface="+mn-ea"/>
                <a:cs typeface="+mn-cs"/>
              </a:rPr>
              <a:t>Who/what is being seen (object of see)?</a:t>
            </a:r>
          </a:p>
          <a:p>
            <a:pPr marL="342900" indent="-342900" eaLnBrk="0" hangingPunct="0">
              <a:spcBef>
                <a:spcPct val="20000"/>
              </a:spcBef>
              <a:defRPr/>
            </a:pPr>
            <a:endParaRPr lang="en-US" b="0" kern="0" dirty="0">
              <a:solidFill>
                <a:srgbClr val="FFFF00"/>
              </a:solidFill>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49154" name="Content Placeholder 2"/>
          <p:cNvSpPr>
            <a:spLocks noGrp="1"/>
          </p:cNvSpPr>
          <p:nvPr>
            <p:ph idx="1"/>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defRPr/>
            </a:pPr>
            <a:r>
              <a:rPr lang="en-US" b="0" kern="0" dirty="0">
                <a:latin typeface="+mn-lt"/>
                <a:ea typeface="+mn-ea"/>
                <a:cs typeface="+mn-cs"/>
              </a:rPr>
              <a:t>The girl  is </a:t>
            </a:r>
            <a:r>
              <a:rPr lang="en-US" b="0" i="1" u="sng" kern="0" dirty="0">
                <a:latin typeface="+mn-lt"/>
                <a:ea typeface="+mn-ea"/>
                <a:cs typeface="+mn-cs"/>
              </a:rPr>
              <a:t>eager</a:t>
            </a:r>
            <a:r>
              <a:rPr lang="en-US" b="0" kern="0" dirty="0">
                <a:latin typeface="+mn-lt"/>
                <a:ea typeface="+mn-ea"/>
                <a:cs typeface="+mn-cs"/>
              </a:rPr>
              <a:t>       </a:t>
            </a:r>
            <a:r>
              <a:rPr lang="en-US" b="0" kern="0" dirty="0">
                <a:solidFill>
                  <a:schemeClr val="tx2"/>
                </a:solidFill>
                <a:latin typeface="+mn-lt"/>
                <a:ea typeface="+mn-ea"/>
                <a:cs typeface="+mn-cs"/>
              </a:rPr>
              <a:t>to se</a:t>
            </a:r>
            <a:r>
              <a:rPr lang="en-US" b="0" kern="0" dirty="0">
                <a:solidFill>
                  <a:srgbClr val="2CF1E9"/>
                </a:solidFill>
                <a:latin typeface="+mn-lt"/>
                <a:ea typeface="+mn-ea"/>
                <a:cs typeface="+mn-cs"/>
              </a:rPr>
              <a:t>e</a:t>
            </a:r>
            <a:r>
              <a:rPr lang="en-US" b="0" kern="0" dirty="0">
                <a:latin typeface="+mn-lt"/>
                <a:ea typeface="+mn-ea"/>
                <a:cs typeface="+mn-cs"/>
              </a:rPr>
              <a:t>   .</a:t>
            </a:r>
          </a:p>
          <a:p>
            <a:pPr marL="342900" indent="-342900" eaLnBrk="0" hangingPunct="0">
              <a:spcBef>
                <a:spcPct val="20000"/>
              </a:spcBef>
              <a:defRPr/>
            </a:pPr>
            <a:endParaRPr lang="en-US" b="0" kern="0" dirty="0">
              <a:solidFill>
                <a:schemeClr val="accent2"/>
              </a:solidFill>
              <a:latin typeface="+mn-lt"/>
              <a:ea typeface="+mn-ea"/>
              <a:cs typeface="+mn-cs"/>
            </a:endParaRPr>
          </a:p>
          <a:p>
            <a:pPr marL="342900" indent="-342900" eaLnBrk="0" hangingPunct="0">
              <a:spcBef>
                <a:spcPct val="20000"/>
              </a:spcBef>
              <a:defRPr/>
            </a:pPr>
            <a:r>
              <a:rPr lang="en-US" b="0" kern="0" dirty="0">
                <a:solidFill>
                  <a:schemeClr val="accent2"/>
                </a:solidFill>
                <a:latin typeface="+mn-lt"/>
                <a:ea typeface="+mn-ea"/>
                <a:cs typeface="+mn-cs"/>
              </a:rPr>
              <a:t>Who/what is doing the seeing (subject of see)?</a:t>
            </a:r>
          </a:p>
          <a:p>
            <a:pPr marL="342900" indent="-342900" eaLnBrk="0" hangingPunct="0">
              <a:spcBef>
                <a:spcPct val="20000"/>
              </a:spcBef>
              <a:defRPr/>
            </a:pPr>
            <a:r>
              <a:rPr lang="en-US" b="0" kern="0" dirty="0">
                <a:solidFill>
                  <a:schemeClr val="accent2"/>
                </a:solidFill>
                <a:latin typeface="+mn-lt"/>
                <a:ea typeface="+mn-ea"/>
                <a:cs typeface="+mn-cs"/>
              </a:rPr>
              <a:t>The girl.</a:t>
            </a:r>
          </a:p>
          <a:p>
            <a:pPr marL="342900" indent="-342900" eaLnBrk="0" hangingPunct="0">
              <a:spcBef>
                <a:spcPct val="20000"/>
              </a:spcBef>
              <a:defRPr/>
            </a:pPr>
            <a:endParaRPr lang="en-US" b="0" kern="0" dirty="0">
              <a:solidFill>
                <a:srgbClr val="FFFF00"/>
              </a:solidFill>
              <a:latin typeface="+mn-lt"/>
              <a:ea typeface="+mn-ea"/>
              <a:cs typeface="+mn-cs"/>
            </a:endParaRPr>
          </a:p>
          <a:p>
            <a:pPr marL="342900" indent="-342900" eaLnBrk="0" hangingPunct="0">
              <a:spcBef>
                <a:spcPct val="20000"/>
              </a:spcBef>
              <a:defRPr/>
            </a:pPr>
            <a:endParaRPr lang="en-US" b="0" kern="0" dirty="0">
              <a:solidFill>
                <a:srgbClr val="FFFF00"/>
              </a:solidFill>
              <a:latin typeface="+mn-lt"/>
              <a:ea typeface="+mn-ea"/>
              <a:cs typeface="+mn-cs"/>
            </a:endParaRPr>
          </a:p>
          <a:p>
            <a:pPr marL="342900" indent="-342900" eaLnBrk="0" hangingPunct="0">
              <a:spcBef>
                <a:spcPct val="20000"/>
              </a:spcBef>
              <a:defRPr/>
            </a:pPr>
            <a:r>
              <a:rPr lang="en-US" b="0" kern="0" dirty="0">
                <a:solidFill>
                  <a:srgbClr val="FFFF00"/>
                </a:solidFill>
                <a:latin typeface="+mn-lt"/>
                <a:ea typeface="+mn-ea"/>
                <a:cs typeface="+mn-cs"/>
              </a:rPr>
              <a:t>Who/what is being seen (object of see)?</a:t>
            </a:r>
          </a:p>
          <a:p>
            <a:pPr marL="342900" indent="-342900" eaLnBrk="0" hangingPunct="0">
              <a:spcBef>
                <a:spcPct val="20000"/>
              </a:spcBef>
              <a:defRPr/>
            </a:pPr>
            <a:endParaRPr lang="en-US" b="0" kern="0" dirty="0">
              <a:solidFill>
                <a:srgbClr val="FFFF00"/>
              </a:solidFill>
              <a:latin typeface="+mn-lt"/>
              <a:ea typeface="+mn-ea"/>
              <a:cs typeface="+mn-cs"/>
            </a:endParaRPr>
          </a:p>
        </p:txBody>
      </p:sp>
      <p:sp>
        <p:nvSpPr>
          <p:cNvPr id="49156" name="Rounded Rectangle 6"/>
          <p:cNvSpPr>
            <a:spLocks noChangeArrowheads="1"/>
          </p:cNvSpPr>
          <p:nvPr/>
        </p:nvSpPr>
        <p:spPr bwMode="auto">
          <a:xfrm>
            <a:off x="304800" y="19050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p>
        </p:txBody>
      </p:sp>
      <p:sp>
        <p:nvSpPr>
          <p:cNvPr id="49157" name="Rounded Rectangle 7"/>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solidFill>
                <a:srgbClr val="5BE5A4"/>
              </a:solidFill>
            </a:endParaRPr>
          </a:p>
        </p:txBody>
      </p:sp>
      <p:cxnSp>
        <p:nvCxnSpPr>
          <p:cNvPr id="49158" name="Curved Connector 8"/>
          <p:cNvCxnSpPr>
            <a:cxnSpLocks noChangeShapeType="1"/>
            <a:stCxn id="49157" idx="2"/>
            <a:endCxn id="49156" idx="2"/>
          </p:cNvCxnSpPr>
          <p:nvPr/>
        </p:nvCxnSpPr>
        <p:spPr bwMode="auto">
          <a:xfrm rot="5400000">
            <a:off x="1809750" y="1352551"/>
            <a:ext cx="3175" cy="1866900"/>
          </a:xfrm>
          <a:prstGeom prst="curvedConnector3">
            <a:avLst>
              <a:gd name="adj1" fmla="val 14395468"/>
            </a:avLst>
          </a:prstGeom>
          <a:noFill/>
          <a:ln w="9525">
            <a:solidFill>
              <a:schemeClr val="accent2"/>
            </a:solidFill>
            <a:round/>
            <a:headEnd/>
            <a:tailEnd type="arrow"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51202" name="Content Placeholder 2"/>
          <p:cNvSpPr>
            <a:spLocks noGrp="1"/>
          </p:cNvSpPr>
          <p:nvPr>
            <p:ph idx="1"/>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7338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defRPr/>
            </a:pPr>
            <a:r>
              <a:rPr lang="en-US" b="0" kern="0" dirty="0">
                <a:latin typeface="+mn-lt"/>
                <a:ea typeface="+mn-ea"/>
                <a:cs typeface="+mn-cs"/>
              </a:rPr>
              <a:t>The girl  is </a:t>
            </a:r>
            <a:r>
              <a:rPr lang="en-US" b="0" i="1" u="sng" kern="0" dirty="0">
                <a:latin typeface="+mn-lt"/>
                <a:ea typeface="+mn-ea"/>
                <a:cs typeface="+mn-cs"/>
              </a:rPr>
              <a:t>eager</a:t>
            </a:r>
            <a:r>
              <a:rPr lang="en-US" b="0" kern="0" dirty="0">
                <a:latin typeface="+mn-lt"/>
                <a:ea typeface="+mn-ea"/>
                <a:cs typeface="+mn-cs"/>
              </a:rPr>
              <a:t>       </a:t>
            </a:r>
            <a:r>
              <a:rPr lang="en-US" b="0" kern="0" dirty="0">
                <a:solidFill>
                  <a:schemeClr val="tx2"/>
                </a:solidFill>
                <a:latin typeface="+mn-lt"/>
                <a:ea typeface="+mn-ea"/>
                <a:cs typeface="+mn-cs"/>
              </a:rPr>
              <a:t>to se</a:t>
            </a:r>
            <a:r>
              <a:rPr lang="en-US" b="0" kern="0" dirty="0">
                <a:solidFill>
                  <a:srgbClr val="2CF1E9"/>
                </a:solidFill>
                <a:latin typeface="+mn-lt"/>
                <a:ea typeface="+mn-ea"/>
                <a:cs typeface="+mn-cs"/>
              </a:rPr>
              <a:t>e</a:t>
            </a:r>
            <a:r>
              <a:rPr lang="en-US" b="0" kern="0" dirty="0">
                <a:latin typeface="+mn-lt"/>
                <a:ea typeface="+mn-ea"/>
                <a:cs typeface="+mn-cs"/>
              </a:rPr>
              <a:t>   .</a:t>
            </a:r>
          </a:p>
          <a:p>
            <a:pPr marL="342900" indent="-342900" eaLnBrk="0" hangingPunct="0">
              <a:spcBef>
                <a:spcPct val="20000"/>
              </a:spcBef>
              <a:defRPr/>
            </a:pPr>
            <a:endParaRPr lang="en-US" b="0" kern="0" dirty="0">
              <a:solidFill>
                <a:schemeClr val="accent2"/>
              </a:solidFill>
              <a:latin typeface="+mn-lt"/>
              <a:ea typeface="+mn-ea"/>
              <a:cs typeface="+mn-cs"/>
            </a:endParaRPr>
          </a:p>
          <a:p>
            <a:pPr marL="342900" indent="-342900" eaLnBrk="0" hangingPunct="0">
              <a:spcBef>
                <a:spcPct val="20000"/>
              </a:spcBef>
              <a:defRPr/>
            </a:pPr>
            <a:r>
              <a:rPr lang="en-US" b="0" kern="0" dirty="0">
                <a:solidFill>
                  <a:schemeClr val="accent2"/>
                </a:solidFill>
                <a:latin typeface="+mn-lt"/>
                <a:ea typeface="+mn-ea"/>
                <a:cs typeface="+mn-cs"/>
              </a:rPr>
              <a:t>Who/what is doing the seeing (subject of see)?</a:t>
            </a:r>
          </a:p>
          <a:p>
            <a:pPr marL="342900" indent="-342900" eaLnBrk="0" hangingPunct="0">
              <a:spcBef>
                <a:spcPct val="20000"/>
              </a:spcBef>
              <a:defRPr/>
            </a:pPr>
            <a:r>
              <a:rPr lang="en-US" b="0" kern="0" dirty="0">
                <a:solidFill>
                  <a:schemeClr val="accent2"/>
                </a:solidFill>
                <a:latin typeface="+mn-lt"/>
                <a:ea typeface="+mn-ea"/>
                <a:cs typeface="+mn-cs"/>
              </a:rPr>
              <a:t>The girl.</a:t>
            </a:r>
          </a:p>
          <a:p>
            <a:pPr marL="342900" indent="-342900" eaLnBrk="0" hangingPunct="0">
              <a:spcBef>
                <a:spcPct val="20000"/>
              </a:spcBef>
              <a:defRPr/>
            </a:pPr>
            <a:endParaRPr lang="en-US" b="0" kern="0" dirty="0">
              <a:solidFill>
                <a:srgbClr val="FFFF00"/>
              </a:solidFill>
              <a:latin typeface="+mn-lt"/>
              <a:ea typeface="+mn-ea"/>
              <a:cs typeface="+mn-cs"/>
            </a:endParaRPr>
          </a:p>
          <a:p>
            <a:pPr marL="342900" indent="-342900" eaLnBrk="0" hangingPunct="0">
              <a:spcBef>
                <a:spcPct val="20000"/>
              </a:spcBef>
              <a:defRPr/>
            </a:pPr>
            <a:endParaRPr lang="en-US" b="0" kern="0" dirty="0">
              <a:solidFill>
                <a:srgbClr val="FFFF00"/>
              </a:solidFill>
              <a:latin typeface="+mn-lt"/>
              <a:ea typeface="+mn-ea"/>
              <a:cs typeface="+mn-cs"/>
            </a:endParaRPr>
          </a:p>
          <a:p>
            <a:pPr marL="342900" indent="-342900" eaLnBrk="0" hangingPunct="0">
              <a:spcBef>
                <a:spcPct val="20000"/>
              </a:spcBef>
              <a:defRPr/>
            </a:pPr>
            <a:r>
              <a:rPr lang="en-US" b="0" kern="0" dirty="0">
                <a:solidFill>
                  <a:srgbClr val="FFFF00"/>
                </a:solidFill>
                <a:latin typeface="+mn-lt"/>
                <a:ea typeface="+mn-ea"/>
                <a:cs typeface="+mn-cs"/>
              </a:rPr>
              <a:t>Who/what is being seen (object of see)?</a:t>
            </a:r>
          </a:p>
          <a:p>
            <a:pPr marL="342900" indent="-342900" eaLnBrk="0" hangingPunct="0">
              <a:spcBef>
                <a:spcPct val="20000"/>
              </a:spcBef>
              <a:defRPr/>
            </a:pPr>
            <a:r>
              <a:rPr lang="en-US" b="0" kern="0" dirty="0">
                <a:solidFill>
                  <a:srgbClr val="FFFF00"/>
                </a:solidFill>
                <a:latin typeface="+mn-lt"/>
                <a:ea typeface="+mn-ea"/>
                <a:cs typeface="+mn-cs"/>
              </a:rPr>
              <a:t>Something unspecified.</a:t>
            </a:r>
          </a:p>
        </p:txBody>
      </p:sp>
      <p:sp>
        <p:nvSpPr>
          <p:cNvPr id="51204" name="Rounded Rectangle 6"/>
          <p:cNvSpPr>
            <a:spLocks noChangeArrowheads="1"/>
          </p:cNvSpPr>
          <p:nvPr/>
        </p:nvSpPr>
        <p:spPr bwMode="auto">
          <a:xfrm>
            <a:off x="304800" y="19050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p>
        </p:txBody>
      </p:sp>
      <p:sp>
        <p:nvSpPr>
          <p:cNvPr id="51205" name="Rounded Rectangle 7"/>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solidFill>
                <a:srgbClr val="5BE5A4"/>
              </a:solidFill>
            </a:endParaRPr>
          </a:p>
        </p:txBody>
      </p:sp>
      <p:cxnSp>
        <p:nvCxnSpPr>
          <p:cNvPr id="51206" name="Curved Connector 8"/>
          <p:cNvCxnSpPr>
            <a:cxnSpLocks noChangeShapeType="1"/>
            <a:stCxn id="51205" idx="2"/>
            <a:endCxn id="51204" idx="2"/>
          </p:cNvCxnSpPr>
          <p:nvPr/>
        </p:nvCxnSpPr>
        <p:spPr bwMode="auto">
          <a:xfrm rot="5400000">
            <a:off x="1809750" y="1352551"/>
            <a:ext cx="3175" cy="1866900"/>
          </a:xfrm>
          <a:prstGeom prst="curvedConnector3">
            <a:avLst>
              <a:gd name="adj1" fmla="val 14395468"/>
            </a:avLst>
          </a:prstGeom>
          <a:noFill/>
          <a:ln w="9525">
            <a:solidFill>
              <a:schemeClr val="accent2"/>
            </a:solidFill>
            <a:round/>
            <a:headEnd/>
            <a:tailEnd type="arrow" w="med" len="med"/>
          </a:ln>
        </p:spPr>
      </p:cxnSp>
      <p:sp>
        <p:nvSpPr>
          <p:cNvPr id="51207" name="Rounded Rectangle 9"/>
          <p:cNvSpPr>
            <a:spLocks noChangeArrowheads="1"/>
          </p:cNvSpPr>
          <p:nvPr/>
        </p:nvSpPr>
        <p:spPr bwMode="auto">
          <a:xfrm>
            <a:off x="4038600" y="19050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solidFill>
                <a:srgbClr val="5BE5A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z="3200"/>
              <a:t>Announcements</a:t>
            </a:r>
          </a:p>
        </p:txBody>
      </p:sp>
      <p:sp>
        <p:nvSpPr>
          <p:cNvPr id="16386" name="Rectangle 3"/>
          <p:cNvSpPr>
            <a:spLocks noGrp="1" noChangeArrowheads="1"/>
          </p:cNvSpPr>
          <p:nvPr>
            <p:ph type="body" idx="1"/>
          </p:nvPr>
        </p:nvSpPr>
        <p:spPr/>
        <p:txBody>
          <a:bodyPr/>
          <a:lstStyle/>
          <a:p>
            <a:pPr eaLnBrk="1" hangingPunct="1">
              <a:buFontTx/>
              <a:buNone/>
            </a:pPr>
            <a:r>
              <a:rPr lang="en-US" sz="2400"/>
              <a:t>HW 3 is due 3/1 (next Tuesday)</a:t>
            </a:r>
          </a:p>
          <a:p>
            <a:pPr eaLnBrk="1" hangingPunct="1">
              <a:buFontTx/>
              <a:buNone/>
            </a:pPr>
            <a:endParaRPr lang="en-US" sz="2400"/>
          </a:p>
          <a:p>
            <a:pPr eaLnBrk="1" hangingPunct="1">
              <a:buFontTx/>
              <a:buNone/>
            </a:pPr>
            <a:r>
              <a:rPr lang="en-US" sz="2400"/>
              <a:t>Be working on review questions for syntax and morphology</a:t>
            </a:r>
          </a:p>
          <a:p>
            <a:pPr eaLnBrk="1" hangingPunct="1">
              <a:buFontTx/>
              <a:buNone/>
            </a:pPr>
            <a:endParaRPr lang="en-US" sz="2400"/>
          </a:p>
          <a:p>
            <a:pPr eaLnBrk="1" hangingPunct="1">
              <a:buFontTx/>
              <a:buNone/>
            </a:pPr>
            <a:r>
              <a:rPr lang="en-US" sz="2400"/>
              <a:t>Reminder: No class on Thursday 3/3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53250" name="Content Placeholder 2"/>
          <p:cNvSpPr>
            <a:spLocks noGrp="1"/>
          </p:cNvSpPr>
          <p:nvPr>
            <p:ph idx="1"/>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7338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defRPr/>
            </a:pPr>
            <a:r>
              <a:rPr lang="en-US" b="0" kern="0" dirty="0">
                <a:latin typeface="+mn-lt"/>
                <a:ea typeface="+mn-ea"/>
                <a:cs typeface="+mn-cs"/>
              </a:rPr>
              <a:t>The girl  is </a:t>
            </a:r>
            <a:r>
              <a:rPr lang="en-US" b="0" i="1" u="sng" kern="0" dirty="0">
                <a:latin typeface="+mn-lt"/>
                <a:ea typeface="+mn-ea"/>
                <a:cs typeface="+mn-cs"/>
              </a:rPr>
              <a:t>eager</a:t>
            </a:r>
            <a:r>
              <a:rPr lang="en-US" b="0" kern="0" dirty="0">
                <a:latin typeface="+mn-lt"/>
                <a:ea typeface="+mn-ea"/>
                <a:cs typeface="+mn-cs"/>
              </a:rPr>
              <a:t>       </a:t>
            </a:r>
            <a:r>
              <a:rPr lang="en-US" b="0" kern="0" dirty="0">
                <a:solidFill>
                  <a:schemeClr val="tx2"/>
                </a:solidFill>
                <a:latin typeface="+mn-lt"/>
                <a:ea typeface="+mn-ea"/>
                <a:cs typeface="+mn-cs"/>
              </a:rPr>
              <a:t>to se</a:t>
            </a:r>
            <a:r>
              <a:rPr lang="en-US" b="0" kern="0" dirty="0">
                <a:solidFill>
                  <a:srgbClr val="2CF1E9"/>
                </a:solidFill>
                <a:latin typeface="+mn-lt"/>
                <a:ea typeface="+mn-ea"/>
                <a:cs typeface="+mn-cs"/>
              </a:rPr>
              <a:t>e</a:t>
            </a:r>
            <a:r>
              <a:rPr lang="en-US" b="0" kern="0" dirty="0">
                <a:latin typeface="+mn-lt"/>
                <a:ea typeface="+mn-ea"/>
                <a:cs typeface="+mn-cs"/>
              </a:rPr>
              <a:t>   .</a:t>
            </a:r>
          </a:p>
          <a:p>
            <a:pPr marL="342900" indent="-342900" eaLnBrk="0" hangingPunct="0">
              <a:spcBef>
                <a:spcPct val="20000"/>
              </a:spcBef>
              <a:defRPr/>
            </a:pPr>
            <a:endParaRPr lang="en-US" b="0" kern="0" dirty="0">
              <a:solidFill>
                <a:schemeClr val="accent2"/>
              </a:solidFill>
              <a:latin typeface="+mn-lt"/>
              <a:ea typeface="+mn-ea"/>
              <a:cs typeface="+mn-cs"/>
            </a:endParaRPr>
          </a:p>
          <a:p>
            <a:pPr marL="342900" indent="-342900" eaLnBrk="0" hangingPunct="0">
              <a:spcBef>
                <a:spcPct val="20000"/>
              </a:spcBef>
              <a:defRPr/>
            </a:pPr>
            <a:r>
              <a:rPr lang="en-US" b="0" kern="0" dirty="0">
                <a:solidFill>
                  <a:schemeClr val="accent2"/>
                </a:solidFill>
                <a:latin typeface="+mn-lt"/>
                <a:ea typeface="+mn-ea"/>
                <a:cs typeface="+mn-cs"/>
              </a:rPr>
              <a:t>Who/what is doing the seeing (subject of see)?</a:t>
            </a:r>
          </a:p>
          <a:p>
            <a:pPr marL="342900" indent="-342900" eaLnBrk="0" hangingPunct="0">
              <a:spcBef>
                <a:spcPct val="20000"/>
              </a:spcBef>
              <a:defRPr/>
            </a:pPr>
            <a:r>
              <a:rPr lang="en-US" b="0" kern="0" dirty="0">
                <a:solidFill>
                  <a:schemeClr val="accent2"/>
                </a:solidFill>
                <a:latin typeface="+mn-lt"/>
                <a:ea typeface="+mn-ea"/>
                <a:cs typeface="+mn-cs"/>
              </a:rPr>
              <a:t>The girl.</a:t>
            </a:r>
          </a:p>
          <a:p>
            <a:pPr marL="342900" indent="-342900" eaLnBrk="0" hangingPunct="0">
              <a:spcBef>
                <a:spcPct val="20000"/>
              </a:spcBef>
              <a:defRPr/>
            </a:pPr>
            <a:endParaRPr lang="en-US" b="0" kern="0" dirty="0">
              <a:solidFill>
                <a:srgbClr val="FFFF00"/>
              </a:solidFill>
              <a:latin typeface="+mn-lt"/>
              <a:ea typeface="+mn-ea"/>
              <a:cs typeface="+mn-cs"/>
            </a:endParaRPr>
          </a:p>
          <a:p>
            <a:pPr marL="342900" indent="-342900" eaLnBrk="0" hangingPunct="0">
              <a:spcBef>
                <a:spcPct val="20000"/>
              </a:spcBef>
              <a:defRPr/>
            </a:pPr>
            <a:endParaRPr lang="en-US" b="0" kern="0" dirty="0">
              <a:solidFill>
                <a:srgbClr val="FFFF00"/>
              </a:solidFill>
              <a:latin typeface="+mn-lt"/>
              <a:ea typeface="+mn-ea"/>
              <a:cs typeface="+mn-cs"/>
            </a:endParaRPr>
          </a:p>
          <a:p>
            <a:pPr marL="342900" indent="-342900" eaLnBrk="0" hangingPunct="0">
              <a:spcBef>
                <a:spcPct val="20000"/>
              </a:spcBef>
              <a:defRPr/>
            </a:pPr>
            <a:r>
              <a:rPr lang="en-US" b="0" kern="0" dirty="0">
                <a:solidFill>
                  <a:srgbClr val="FFFF00"/>
                </a:solidFill>
                <a:latin typeface="+mn-lt"/>
                <a:ea typeface="+mn-ea"/>
                <a:cs typeface="+mn-cs"/>
              </a:rPr>
              <a:t>Who/what is being seen (object of see)?</a:t>
            </a:r>
          </a:p>
          <a:p>
            <a:pPr marL="342900" indent="-342900" eaLnBrk="0" hangingPunct="0">
              <a:spcBef>
                <a:spcPct val="20000"/>
              </a:spcBef>
              <a:defRPr/>
            </a:pPr>
            <a:r>
              <a:rPr lang="en-US" b="0" kern="0" dirty="0">
                <a:solidFill>
                  <a:srgbClr val="FFFF00"/>
                </a:solidFill>
                <a:latin typeface="+mn-lt"/>
                <a:ea typeface="+mn-ea"/>
                <a:cs typeface="+mn-cs"/>
              </a:rPr>
              <a:t>Something unspecified.</a:t>
            </a:r>
          </a:p>
          <a:p>
            <a:pPr marL="342900" indent="-342900" eaLnBrk="0" hangingPunct="0">
              <a:spcBef>
                <a:spcPct val="20000"/>
              </a:spcBef>
              <a:defRPr/>
            </a:pPr>
            <a:r>
              <a:rPr lang="en-US" b="0" kern="0" dirty="0">
                <a:solidFill>
                  <a:srgbClr val="FFFF00"/>
                </a:solidFill>
                <a:latin typeface="+mn-lt"/>
                <a:ea typeface="+mn-ea"/>
                <a:cs typeface="+mn-cs"/>
              </a:rPr>
              <a:t>This sentence means approximately something like</a:t>
            </a:r>
          </a:p>
          <a:p>
            <a:pPr marL="342900" indent="-342900" eaLnBrk="0" hangingPunct="0">
              <a:spcBef>
                <a:spcPct val="20000"/>
              </a:spcBef>
              <a:defRPr/>
            </a:pPr>
            <a:r>
              <a:rPr lang="en-US" b="0" kern="0" dirty="0">
                <a:solidFill>
                  <a:srgbClr val="FFFF00"/>
                </a:solidFill>
                <a:latin typeface="+mn-lt"/>
                <a:ea typeface="+mn-ea"/>
                <a:cs typeface="+mn-cs"/>
              </a:rPr>
              <a:t>“The girl is eager to see (something).”</a:t>
            </a:r>
          </a:p>
        </p:txBody>
      </p:sp>
      <p:sp>
        <p:nvSpPr>
          <p:cNvPr id="53252" name="Rounded Rectangle 6"/>
          <p:cNvSpPr>
            <a:spLocks noChangeArrowheads="1"/>
          </p:cNvSpPr>
          <p:nvPr/>
        </p:nvSpPr>
        <p:spPr bwMode="auto">
          <a:xfrm>
            <a:off x="304800" y="19050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p>
        </p:txBody>
      </p:sp>
      <p:sp>
        <p:nvSpPr>
          <p:cNvPr id="53253" name="Rounded Rectangle 7"/>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solidFill>
                <a:srgbClr val="5BE5A4"/>
              </a:solidFill>
            </a:endParaRPr>
          </a:p>
        </p:txBody>
      </p:sp>
      <p:cxnSp>
        <p:nvCxnSpPr>
          <p:cNvPr id="53254" name="Curved Connector 8"/>
          <p:cNvCxnSpPr>
            <a:cxnSpLocks noChangeShapeType="1"/>
            <a:stCxn id="53253" idx="2"/>
            <a:endCxn id="53252" idx="2"/>
          </p:cNvCxnSpPr>
          <p:nvPr/>
        </p:nvCxnSpPr>
        <p:spPr bwMode="auto">
          <a:xfrm rot="5400000">
            <a:off x="1809750" y="1352551"/>
            <a:ext cx="3175" cy="1866900"/>
          </a:xfrm>
          <a:prstGeom prst="curvedConnector3">
            <a:avLst>
              <a:gd name="adj1" fmla="val 14395468"/>
            </a:avLst>
          </a:prstGeom>
          <a:noFill/>
          <a:ln w="9525">
            <a:solidFill>
              <a:schemeClr val="accent2"/>
            </a:solidFill>
            <a:round/>
            <a:headEnd/>
            <a:tailEnd type="arrow" w="med" len="med"/>
          </a:ln>
        </p:spPr>
      </p:cxnSp>
      <p:sp>
        <p:nvSpPr>
          <p:cNvPr id="53255" name="Rounded Rectangle 9"/>
          <p:cNvSpPr>
            <a:spLocks noChangeArrowheads="1"/>
          </p:cNvSpPr>
          <p:nvPr/>
        </p:nvSpPr>
        <p:spPr bwMode="auto">
          <a:xfrm>
            <a:off x="4038600" y="19050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solidFill>
                <a:srgbClr val="5BE5A4"/>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685800" y="152400"/>
            <a:ext cx="7772400" cy="1143000"/>
          </a:xfrm>
        </p:spPr>
        <p:txBody>
          <a:bodyPr/>
          <a:lstStyle/>
          <a:p>
            <a:pPr eaLnBrk="1" hangingPunct="1"/>
            <a:r>
              <a:rPr lang="en-US" sz="3200" smtClean="0"/>
              <a:t>More complicated silent things</a:t>
            </a:r>
          </a:p>
        </p:txBody>
      </p:sp>
      <p:sp>
        <p:nvSpPr>
          <p:cNvPr id="55298" name="Content Placeholder 2"/>
          <p:cNvSpPr>
            <a:spLocks noGrp="1"/>
          </p:cNvSpPr>
          <p:nvPr>
            <p:ph idx="4294967295"/>
          </p:nvPr>
        </p:nvSpPr>
        <p:spPr>
          <a:xfrm>
            <a:off x="228600" y="990600"/>
            <a:ext cx="8915400" cy="1676400"/>
          </a:xfrm>
        </p:spPr>
        <p:txBody>
          <a:bodyPr/>
          <a:lstStyle/>
          <a:p>
            <a:pPr eaLnBrk="1" hangingPunct="1">
              <a:buFontTx/>
              <a:buNone/>
            </a:pPr>
            <a:r>
              <a:rPr lang="en-US" sz="2400" smtClean="0"/>
              <a:t>Sentences that have both an implied subject and implied object.</a:t>
            </a:r>
          </a:p>
        </p:txBody>
      </p:sp>
      <p:sp>
        <p:nvSpPr>
          <p:cNvPr id="55299"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b="0">
                <a:ea typeface="Osaka" pitchFamily="-72" charset="-128"/>
                <a:cs typeface="Osaka" pitchFamily="-72" charset="-128"/>
              </a:rPr>
              <a:t>The girl  is </a:t>
            </a:r>
            <a:r>
              <a:rPr lang="en-US" b="0" i="1" u="sng">
                <a:ea typeface="Osaka" pitchFamily="-72" charset="-128"/>
                <a:cs typeface="Osaka" pitchFamily="-72" charset="-128"/>
              </a:rPr>
              <a:t>easy</a:t>
            </a:r>
            <a:r>
              <a:rPr lang="en-US" b="0">
                <a:ea typeface="Osaka" pitchFamily="-72" charset="-128"/>
                <a:cs typeface="Osaka" pitchFamily="-72" charset="-128"/>
              </a:rPr>
              <a:t>       </a:t>
            </a:r>
            <a:r>
              <a:rPr lang="en-US" b="0">
                <a:solidFill>
                  <a:schemeClr val="tx2"/>
                </a:solidFill>
                <a:ea typeface="Osaka" pitchFamily="-72" charset="-128"/>
                <a:cs typeface="Osaka" pitchFamily="-72" charset="-128"/>
              </a:rPr>
              <a:t>to se</a:t>
            </a:r>
            <a:r>
              <a:rPr lang="en-US" b="0">
                <a:solidFill>
                  <a:srgbClr val="2CF1E9"/>
                </a:solidFill>
                <a:ea typeface="Osaka" pitchFamily="-72" charset="-128"/>
                <a:cs typeface="Osaka" pitchFamily="-72" charset="-128"/>
              </a:rPr>
              <a:t>e</a:t>
            </a:r>
            <a:r>
              <a:rPr lang="en-US" b="0">
                <a:ea typeface="Osaka" pitchFamily="-72" charset="-128"/>
                <a:cs typeface="Osaka" pitchFamily="-72" charset="-128"/>
              </a:rPr>
              <a:t>   .</a:t>
            </a:r>
          </a:p>
          <a:p>
            <a:pPr marL="342900" indent="-342900" eaLnBrk="0" hangingPunct="0">
              <a:spcBef>
                <a:spcPct val="20000"/>
              </a:spcBef>
            </a:pPr>
            <a:endParaRPr lang="en-US" b="0">
              <a:solidFill>
                <a:schemeClr val="accent2"/>
              </a:solidFill>
              <a:ea typeface="Osaka" pitchFamily="-72" charset="-128"/>
              <a:cs typeface="Osaka" pitchFamily="-72" charset="-128"/>
            </a:endParaRPr>
          </a:p>
          <a:p>
            <a:pPr marL="342900" indent="-342900" eaLnBrk="0" hangingPunct="0">
              <a:spcBef>
                <a:spcPct val="20000"/>
              </a:spcBef>
            </a:pPr>
            <a:r>
              <a:rPr lang="en-US" b="0">
                <a:solidFill>
                  <a:schemeClr val="accent2"/>
                </a:solidFill>
                <a:ea typeface="Osaka" pitchFamily="-72" charset="-128"/>
                <a:cs typeface="Osaka" pitchFamily="-72" charset="-128"/>
              </a:rPr>
              <a:t>Who/what is doing the seeing (subject of see)?</a:t>
            </a:r>
          </a:p>
          <a:p>
            <a:pPr marL="342900" indent="-342900" eaLnBrk="0" hangingPunct="0">
              <a:spcBef>
                <a:spcPct val="20000"/>
              </a:spcBef>
            </a:pPr>
            <a:endParaRPr lang="en-US" b="0">
              <a:ea typeface="Osaka" pitchFamily="-72" charset="-128"/>
              <a:cs typeface="Osaka" pitchFamily="-72" charset="-128"/>
            </a:endParaRPr>
          </a:p>
          <a:p>
            <a:pPr marL="342900" indent="-342900" eaLnBrk="0" hangingPunct="0">
              <a:spcBef>
                <a:spcPct val="20000"/>
              </a:spcBef>
            </a:pPr>
            <a:endParaRPr lang="en-US" b="0">
              <a:ea typeface="Osaka" pitchFamily="-72" charset="-128"/>
              <a:cs typeface="Osaka" pitchFamily="-72" charset="-128"/>
            </a:endParaRPr>
          </a:p>
          <a:p>
            <a:pPr marL="342900" indent="-342900" eaLnBrk="0" hangingPunct="0">
              <a:spcBef>
                <a:spcPct val="20000"/>
              </a:spcBef>
            </a:pPr>
            <a:endParaRPr lang="en-US" b="0">
              <a:ea typeface="Osaka" pitchFamily="-72" charset="-128"/>
              <a:cs typeface="Osaka" pitchFamily="-72" charset="-128"/>
            </a:endParaRPr>
          </a:p>
          <a:p>
            <a:pPr marL="342900" indent="-342900" eaLnBrk="0" hangingPunct="0">
              <a:spcBef>
                <a:spcPct val="20000"/>
              </a:spcBef>
            </a:pPr>
            <a:r>
              <a:rPr lang="en-US" b="0">
                <a:solidFill>
                  <a:srgbClr val="FFFF00"/>
                </a:solidFill>
                <a:ea typeface="Osaka" pitchFamily="-72" charset="-128"/>
                <a:cs typeface="Osaka" pitchFamily="-72" charset="-128"/>
              </a:rPr>
              <a:t>Who/what is being seen (object of see)?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685800" y="152400"/>
            <a:ext cx="7772400" cy="1143000"/>
          </a:xfrm>
        </p:spPr>
        <p:txBody>
          <a:bodyPr/>
          <a:lstStyle/>
          <a:p>
            <a:pPr eaLnBrk="1" hangingPunct="1"/>
            <a:r>
              <a:rPr lang="en-US" sz="3200" smtClean="0"/>
              <a:t>More complicated silent things</a:t>
            </a:r>
          </a:p>
        </p:txBody>
      </p:sp>
      <p:sp>
        <p:nvSpPr>
          <p:cNvPr id="57346" name="Content Placeholder 2"/>
          <p:cNvSpPr>
            <a:spLocks noGrp="1"/>
          </p:cNvSpPr>
          <p:nvPr>
            <p:ph idx="4294967295"/>
          </p:nvPr>
        </p:nvSpPr>
        <p:spPr>
          <a:xfrm>
            <a:off x="228600" y="990600"/>
            <a:ext cx="8915400" cy="1676400"/>
          </a:xfrm>
        </p:spPr>
        <p:txBody>
          <a:bodyPr/>
          <a:lstStyle/>
          <a:p>
            <a:pPr eaLnBrk="1" hangingPunct="1">
              <a:buFontTx/>
              <a:buNone/>
            </a:pPr>
            <a:r>
              <a:rPr lang="en-US" sz="2400" smtClean="0"/>
              <a:t>Sentences that have both an implied subject and implied object.</a:t>
            </a:r>
          </a:p>
        </p:txBody>
      </p:sp>
      <p:sp>
        <p:nvSpPr>
          <p:cNvPr id="57347"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b="0">
                <a:ea typeface="Osaka" pitchFamily="-72" charset="-128"/>
                <a:cs typeface="Osaka" pitchFamily="-72" charset="-128"/>
              </a:rPr>
              <a:t>The girl  is </a:t>
            </a:r>
            <a:r>
              <a:rPr lang="en-US" b="0" i="1" u="sng">
                <a:ea typeface="Osaka" pitchFamily="-72" charset="-128"/>
                <a:cs typeface="Osaka" pitchFamily="-72" charset="-128"/>
              </a:rPr>
              <a:t>easy</a:t>
            </a:r>
            <a:r>
              <a:rPr lang="en-US" b="0">
                <a:ea typeface="Osaka" pitchFamily="-72" charset="-128"/>
                <a:cs typeface="Osaka" pitchFamily="-72" charset="-128"/>
              </a:rPr>
              <a:t>       </a:t>
            </a:r>
            <a:r>
              <a:rPr lang="en-US" b="0">
                <a:solidFill>
                  <a:schemeClr val="tx2"/>
                </a:solidFill>
                <a:ea typeface="Osaka" pitchFamily="-72" charset="-128"/>
                <a:cs typeface="Osaka" pitchFamily="-72" charset="-128"/>
              </a:rPr>
              <a:t>to se</a:t>
            </a:r>
            <a:r>
              <a:rPr lang="en-US" b="0">
                <a:solidFill>
                  <a:srgbClr val="2CF1E9"/>
                </a:solidFill>
                <a:ea typeface="Osaka" pitchFamily="-72" charset="-128"/>
                <a:cs typeface="Osaka" pitchFamily="-72" charset="-128"/>
              </a:rPr>
              <a:t>e</a:t>
            </a:r>
            <a:r>
              <a:rPr lang="en-US" b="0">
                <a:ea typeface="Osaka" pitchFamily="-72" charset="-128"/>
                <a:cs typeface="Osaka" pitchFamily="-72" charset="-128"/>
              </a:rPr>
              <a:t>   .</a:t>
            </a:r>
          </a:p>
          <a:p>
            <a:pPr marL="342900" indent="-342900" eaLnBrk="0" hangingPunct="0">
              <a:spcBef>
                <a:spcPct val="20000"/>
              </a:spcBef>
            </a:pPr>
            <a:endParaRPr lang="en-US" b="0">
              <a:solidFill>
                <a:schemeClr val="accent2"/>
              </a:solidFill>
              <a:ea typeface="Osaka" pitchFamily="-72" charset="-128"/>
              <a:cs typeface="Osaka" pitchFamily="-72" charset="-128"/>
            </a:endParaRPr>
          </a:p>
          <a:p>
            <a:pPr marL="342900" indent="-342900" eaLnBrk="0" hangingPunct="0">
              <a:spcBef>
                <a:spcPct val="20000"/>
              </a:spcBef>
            </a:pPr>
            <a:r>
              <a:rPr lang="en-US" b="0">
                <a:solidFill>
                  <a:schemeClr val="accent2"/>
                </a:solidFill>
                <a:ea typeface="Osaka" pitchFamily="-72" charset="-128"/>
                <a:cs typeface="Osaka" pitchFamily="-72" charset="-128"/>
              </a:rPr>
              <a:t>Who/what is doing the seeing (subject of see)?</a:t>
            </a:r>
          </a:p>
          <a:p>
            <a:pPr marL="342900" indent="-342900" eaLnBrk="0" hangingPunct="0">
              <a:spcBef>
                <a:spcPct val="20000"/>
              </a:spcBef>
            </a:pPr>
            <a:endParaRPr lang="en-US" b="0">
              <a:ea typeface="Osaka" pitchFamily="-72" charset="-128"/>
              <a:cs typeface="Osaka" pitchFamily="-72" charset="-128"/>
            </a:endParaRPr>
          </a:p>
          <a:p>
            <a:pPr marL="342900" indent="-342900" eaLnBrk="0" hangingPunct="0">
              <a:spcBef>
                <a:spcPct val="20000"/>
              </a:spcBef>
            </a:pPr>
            <a:endParaRPr lang="en-US" b="0">
              <a:solidFill>
                <a:srgbClr val="FFFF00"/>
              </a:solidFill>
              <a:ea typeface="Osaka" pitchFamily="-72" charset="-128"/>
              <a:cs typeface="Osaka" pitchFamily="-72" charset="-128"/>
            </a:endParaRPr>
          </a:p>
          <a:p>
            <a:pPr marL="342900" indent="-342900" eaLnBrk="0" hangingPunct="0">
              <a:spcBef>
                <a:spcPct val="20000"/>
              </a:spcBef>
            </a:pPr>
            <a:endParaRPr lang="en-US" b="0">
              <a:solidFill>
                <a:srgbClr val="FFFF00"/>
              </a:solidFill>
              <a:ea typeface="Osaka" pitchFamily="-72" charset="-128"/>
              <a:cs typeface="Osaka" pitchFamily="-72" charset="-128"/>
            </a:endParaRPr>
          </a:p>
          <a:p>
            <a:pPr marL="342900" indent="-342900" eaLnBrk="0" hangingPunct="0">
              <a:spcBef>
                <a:spcPct val="20000"/>
              </a:spcBef>
            </a:pPr>
            <a:r>
              <a:rPr lang="en-US" b="0">
                <a:solidFill>
                  <a:srgbClr val="FFFF00"/>
                </a:solidFill>
                <a:ea typeface="Osaka" pitchFamily="-72" charset="-128"/>
                <a:cs typeface="Osaka" pitchFamily="-72" charset="-128"/>
              </a:rPr>
              <a:t>Who/what is being seen (object of see)?</a:t>
            </a:r>
          </a:p>
          <a:p>
            <a:pPr marL="342900" indent="-342900" eaLnBrk="0" hangingPunct="0">
              <a:spcBef>
                <a:spcPct val="20000"/>
              </a:spcBef>
            </a:pPr>
            <a:r>
              <a:rPr lang="en-US" b="0">
                <a:solidFill>
                  <a:srgbClr val="FFFF00"/>
                </a:solidFill>
                <a:ea typeface="Osaka" pitchFamily="-72" charset="-128"/>
                <a:cs typeface="Osaka" pitchFamily="-72" charset="-128"/>
              </a:rPr>
              <a:t>The girl.</a:t>
            </a:r>
          </a:p>
        </p:txBody>
      </p:sp>
      <p:sp>
        <p:nvSpPr>
          <p:cNvPr id="57348" name="Rounded Rectangle 7"/>
          <p:cNvSpPr>
            <a:spLocks noChangeArrowheads="1"/>
          </p:cNvSpPr>
          <p:nvPr/>
        </p:nvSpPr>
        <p:spPr bwMode="auto">
          <a:xfrm>
            <a:off x="3886200" y="19050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cxnSp>
        <p:nvCxnSpPr>
          <p:cNvPr id="57349" name="Curved Connector 8"/>
          <p:cNvCxnSpPr>
            <a:cxnSpLocks noChangeShapeType="1"/>
            <a:stCxn id="57348" idx="2"/>
            <a:endCxn id="57350" idx="2"/>
          </p:cNvCxnSpPr>
          <p:nvPr/>
        </p:nvCxnSpPr>
        <p:spPr bwMode="auto">
          <a:xfrm rot="5400000">
            <a:off x="2419350" y="742951"/>
            <a:ext cx="3175" cy="3086100"/>
          </a:xfrm>
          <a:prstGeom prst="curvedConnector3">
            <a:avLst>
              <a:gd name="adj1" fmla="val 14395468"/>
            </a:avLst>
          </a:prstGeom>
          <a:noFill/>
          <a:ln w="9525">
            <a:solidFill>
              <a:srgbClr val="FFFF00"/>
            </a:solidFill>
            <a:round/>
            <a:headEnd/>
            <a:tailEnd type="arrow" w="med" len="med"/>
          </a:ln>
        </p:spPr>
      </p:cxnSp>
      <p:sp>
        <p:nvSpPr>
          <p:cNvPr id="57350" name="Rounded Rectangle 9"/>
          <p:cNvSpPr>
            <a:spLocks noChangeArrowheads="1"/>
          </p:cNvSpPr>
          <p:nvPr/>
        </p:nvSpPr>
        <p:spPr bwMode="auto">
          <a:xfrm>
            <a:off x="304800" y="1905000"/>
            <a:ext cx="11430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685800" y="152400"/>
            <a:ext cx="7772400" cy="1143000"/>
          </a:xfrm>
        </p:spPr>
        <p:txBody>
          <a:bodyPr/>
          <a:lstStyle/>
          <a:p>
            <a:pPr eaLnBrk="1" hangingPunct="1"/>
            <a:r>
              <a:rPr lang="en-US" sz="3200" smtClean="0"/>
              <a:t>More complicated silent things</a:t>
            </a:r>
          </a:p>
        </p:txBody>
      </p:sp>
      <p:sp>
        <p:nvSpPr>
          <p:cNvPr id="59394" name="Content Placeholder 2"/>
          <p:cNvSpPr>
            <a:spLocks noGrp="1"/>
          </p:cNvSpPr>
          <p:nvPr>
            <p:ph idx="4294967295"/>
          </p:nvPr>
        </p:nvSpPr>
        <p:spPr>
          <a:xfrm>
            <a:off x="228600" y="990600"/>
            <a:ext cx="8915400" cy="1676400"/>
          </a:xfrm>
        </p:spPr>
        <p:txBody>
          <a:bodyPr/>
          <a:lstStyle/>
          <a:p>
            <a:pPr eaLnBrk="1" hangingPunct="1">
              <a:buFontTx/>
              <a:buNone/>
            </a:pPr>
            <a:r>
              <a:rPr lang="en-US" sz="2400" smtClean="0"/>
              <a:t>Sentences that have both an implied subject and implied object.</a:t>
            </a:r>
          </a:p>
        </p:txBody>
      </p:sp>
      <p:sp>
        <p:nvSpPr>
          <p:cNvPr id="59395"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b="0">
                <a:ea typeface="Osaka" pitchFamily="-72" charset="-128"/>
                <a:cs typeface="Osaka" pitchFamily="-72" charset="-128"/>
              </a:rPr>
              <a:t>The girl  is </a:t>
            </a:r>
            <a:r>
              <a:rPr lang="en-US" b="0" i="1" u="sng">
                <a:ea typeface="Osaka" pitchFamily="-72" charset="-128"/>
                <a:cs typeface="Osaka" pitchFamily="-72" charset="-128"/>
              </a:rPr>
              <a:t>easy</a:t>
            </a:r>
            <a:r>
              <a:rPr lang="en-US" b="0">
                <a:ea typeface="Osaka" pitchFamily="-72" charset="-128"/>
                <a:cs typeface="Osaka" pitchFamily="-72" charset="-128"/>
              </a:rPr>
              <a:t>       </a:t>
            </a:r>
            <a:r>
              <a:rPr lang="en-US" b="0">
                <a:solidFill>
                  <a:schemeClr val="tx2"/>
                </a:solidFill>
                <a:ea typeface="Osaka" pitchFamily="-72" charset="-128"/>
                <a:cs typeface="Osaka" pitchFamily="-72" charset="-128"/>
              </a:rPr>
              <a:t>to se</a:t>
            </a:r>
            <a:r>
              <a:rPr lang="en-US" b="0">
                <a:solidFill>
                  <a:srgbClr val="2CF1E9"/>
                </a:solidFill>
                <a:ea typeface="Osaka" pitchFamily="-72" charset="-128"/>
                <a:cs typeface="Osaka" pitchFamily="-72" charset="-128"/>
              </a:rPr>
              <a:t>e</a:t>
            </a:r>
            <a:r>
              <a:rPr lang="en-US" b="0">
                <a:ea typeface="Osaka" pitchFamily="-72" charset="-128"/>
                <a:cs typeface="Osaka" pitchFamily="-72" charset="-128"/>
              </a:rPr>
              <a:t>   .</a:t>
            </a:r>
          </a:p>
          <a:p>
            <a:pPr marL="342900" indent="-342900" eaLnBrk="0" hangingPunct="0">
              <a:spcBef>
                <a:spcPct val="20000"/>
              </a:spcBef>
            </a:pPr>
            <a:endParaRPr lang="en-US" b="0">
              <a:solidFill>
                <a:schemeClr val="accent2"/>
              </a:solidFill>
              <a:ea typeface="Osaka" pitchFamily="-72" charset="-128"/>
              <a:cs typeface="Osaka" pitchFamily="-72" charset="-128"/>
            </a:endParaRPr>
          </a:p>
          <a:p>
            <a:pPr marL="342900" indent="-342900" eaLnBrk="0" hangingPunct="0">
              <a:spcBef>
                <a:spcPct val="20000"/>
              </a:spcBef>
            </a:pPr>
            <a:r>
              <a:rPr lang="en-US" b="0">
                <a:solidFill>
                  <a:schemeClr val="accent2"/>
                </a:solidFill>
                <a:ea typeface="Osaka" pitchFamily="-72" charset="-128"/>
                <a:cs typeface="Osaka" pitchFamily="-72" charset="-128"/>
              </a:rPr>
              <a:t>Who/what is doing the seeing (subject of see)?</a:t>
            </a:r>
          </a:p>
          <a:p>
            <a:pPr marL="342900" indent="-342900" eaLnBrk="0" hangingPunct="0">
              <a:spcBef>
                <a:spcPct val="20000"/>
              </a:spcBef>
            </a:pPr>
            <a:r>
              <a:rPr lang="en-US" b="0">
                <a:solidFill>
                  <a:srgbClr val="5BE5A4"/>
                </a:solidFill>
                <a:ea typeface="Osaka" pitchFamily="-72" charset="-128"/>
                <a:cs typeface="Osaka" pitchFamily="-72" charset="-128"/>
              </a:rPr>
              <a:t>Someone not mentioned</a:t>
            </a:r>
            <a:r>
              <a:rPr lang="en-US" b="0">
                <a:ea typeface="Osaka" pitchFamily="-72" charset="-128"/>
                <a:cs typeface="Osaka" pitchFamily="-72" charset="-128"/>
              </a:rPr>
              <a:t>.  </a:t>
            </a:r>
          </a:p>
          <a:p>
            <a:pPr marL="342900" indent="-342900" eaLnBrk="0" hangingPunct="0">
              <a:spcBef>
                <a:spcPct val="20000"/>
              </a:spcBef>
            </a:pPr>
            <a:endParaRPr lang="en-US" b="0">
              <a:solidFill>
                <a:srgbClr val="5BE5A4"/>
              </a:solidFill>
              <a:ea typeface="Osaka" pitchFamily="-72" charset="-128"/>
              <a:cs typeface="Osaka" pitchFamily="-72" charset="-128"/>
            </a:endParaRPr>
          </a:p>
          <a:p>
            <a:pPr marL="342900" indent="-342900" eaLnBrk="0" hangingPunct="0">
              <a:spcBef>
                <a:spcPct val="20000"/>
              </a:spcBef>
            </a:pPr>
            <a:endParaRPr lang="en-US" b="0">
              <a:solidFill>
                <a:srgbClr val="5BE5A4"/>
              </a:solidFill>
              <a:ea typeface="Osaka" pitchFamily="-72" charset="-128"/>
              <a:cs typeface="Osaka" pitchFamily="-72" charset="-128"/>
            </a:endParaRPr>
          </a:p>
          <a:p>
            <a:pPr marL="342900" indent="-342900" eaLnBrk="0" hangingPunct="0">
              <a:spcBef>
                <a:spcPct val="20000"/>
              </a:spcBef>
            </a:pPr>
            <a:r>
              <a:rPr lang="en-US" b="0">
                <a:solidFill>
                  <a:srgbClr val="FFFF00"/>
                </a:solidFill>
                <a:ea typeface="Osaka" pitchFamily="-72" charset="-128"/>
                <a:cs typeface="Osaka" pitchFamily="-72" charset="-128"/>
              </a:rPr>
              <a:t>Who/what is being seen (object of see)?</a:t>
            </a:r>
          </a:p>
          <a:p>
            <a:pPr marL="342900" indent="-342900" eaLnBrk="0" hangingPunct="0">
              <a:spcBef>
                <a:spcPct val="20000"/>
              </a:spcBef>
            </a:pPr>
            <a:r>
              <a:rPr lang="en-US" b="0">
                <a:solidFill>
                  <a:srgbClr val="FFFF00"/>
                </a:solidFill>
                <a:ea typeface="Osaka" pitchFamily="-72" charset="-128"/>
                <a:cs typeface="Osaka" pitchFamily="-72" charset="-128"/>
              </a:rPr>
              <a:t>The girl.</a:t>
            </a:r>
          </a:p>
        </p:txBody>
      </p:sp>
      <p:sp>
        <p:nvSpPr>
          <p:cNvPr id="59396" name="Rounded Rectangle 6"/>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solidFill>
                <a:srgbClr val="5BE5A4"/>
              </a:solidFill>
            </a:endParaRPr>
          </a:p>
        </p:txBody>
      </p:sp>
      <p:sp>
        <p:nvSpPr>
          <p:cNvPr id="59397" name="Rounded Rectangle 7"/>
          <p:cNvSpPr>
            <a:spLocks noChangeArrowheads="1"/>
          </p:cNvSpPr>
          <p:nvPr/>
        </p:nvSpPr>
        <p:spPr bwMode="auto">
          <a:xfrm>
            <a:off x="3886200" y="19050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cxnSp>
        <p:nvCxnSpPr>
          <p:cNvPr id="59398" name="Curved Connector 8"/>
          <p:cNvCxnSpPr>
            <a:cxnSpLocks noChangeShapeType="1"/>
            <a:stCxn id="59397" idx="2"/>
            <a:endCxn id="59399" idx="2"/>
          </p:cNvCxnSpPr>
          <p:nvPr/>
        </p:nvCxnSpPr>
        <p:spPr bwMode="auto">
          <a:xfrm rot="5400000">
            <a:off x="2419350" y="742951"/>
            <a:ext cx="3175" cy="3086100"/>
          </a:xfrm>
          <a:prstGeom prst="curvedConnector3">
            <a:avLst>
              <a:gd name="adj1" fmla="val 14395468"/>
            </a:avLst>
          </a:prstGeom>
          <a:noFill/>
          <a:ln w="9525">
            <a:solidFill>
              <a:srgbClr val="FFFF00"/>
            </a:solidFill>
            <a:round/>
            <a:headEnd/>
            <a:tailEnd type="arrow" w="med" len="med"/>
          </a:ln>
        </p:spPr>
      </p:cxnSp>
      <p:sp>
        <p:nvSpPr>
          <p:cNvPr id="59399" name="Rounded Rectangle 9"/>
          <p:cNvSpPr>
            <a:spLocks noChangeArrowheads="1"/>
          </p:cNvSpPr>
          <p:nvPr/>
        </p:nvSpPr>
        <p:spPr bwMode="auto">
          <a:xfrm>
            <a:off x="304800" y="1905000"/>
            <a:ext cx="11430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72" charset="-128"/>
                <a:cs typeface="Osaka" pitchFamily="-72" charset="-128"/>
              </a:rPr>
              <a:t>More complicated silent things</a:t>
            </a:r>
          </a:p>
        </p:txBody>
      </p:sp>
      <p:sp>
        <p:nvSpPr>
          <p:cNvPr id="61442" name="Content Placeholder 2"/>
          <p:cNvSpPr>
            <a:spLocks/>
          </p:cNvSpPr>
          <p:nvPr/>
        </p:nvSpPr>
        <p:spPr bwMode="auto">
          <a:xfrm>
            <a:off x="228600" y="990600"/>
            <a:ext cx="8915400" cy="167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72" charset="-128"/>
                <a:cs typeface="Osaka" pitchFamily="-72" charset="-128"/>
              </a:rPr>
              <a:t>Sentences that have both an implied subject and implied object.</a:t>
            </a:r>
          </a:p>
        </p:txBody>
      </p:sp>
      <p:sp>
        <p:nvSpPr>
          <p:cNvPr id="61443"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b="0">
                <a:ea typeface="Osaka" pitchFamily="-72" charset="-128"/>
                <a:cs typeface="Osaka" pitchFamily="-72" charset="-128"/>
              </a:rPr>
              <a:t>The girl  is </a:t>
            </a:r>
            <a:r>
              <a:rPr lang="en-US" b="0" i="1" u="sng">
                <a:ea typeface="Osaka" pitchFamily="-72" charset="-128"/>
                <a:cs typeface="Osaka" pitchFamily="-72" charset="-128"/>
              </a:rPr>
              <a:t>easy</a:t>
            </a:r>
            <a:r>
              <a:rPr lang="en-US" b="0">
                <a:ea typeface="Osaka" pitchFamily="-72" charset="-128"/>
                <a:cs typeface="Osaka" pitchFamily="-72" charset="-128"/>
              </a:rPr>
              <a:t>       </a:t>
            </a:r>
            <a:r>
              <a:rPr lang="en-US" b="0">
                <a:solidFill>
                  <a:schemeClr val="tx2"/>
                </a:solidFill>
                <a:ea typeface="Osaka" pitchFamily="-72" charset="-128"/>
                <a:cs typeface="Osaka" pitchFamily="-72" charset="-128"/>
              </a:rPr>
              <a:t>to se</a:t>
            </a:r>
            <a:r>
              <a:rPr lang="en-US" b="0">
                <a:solidFill>
                  <a:srgbClr val="2CF1E9"/>
                </a:solidFill>
                <a:ea typeface="Osaka" pitchFamily="-72" charset="-128"/>
                <a:cs typeface="Osaka" pitchFamily="-72" charset="-128"/>
              </a:rPr>
              <a:t>e</a:t>
            </a:r>
            <a:r>
              <a:rPr lang="en-US" b="0">
                <a:ea typeface="Osaka" pitchFamily="-72" charset="-128"/>
                <a:cs typeface="Osaka" pitchFamily="-72" charset="-128"/>
              </a:rPr>
              <a:t>   .</a:t>
            </a:r>
          </a:p>
          <a:p>
            <a:pPr marL="342900" indent="-342900" eaLnBrk="0" hangingPunct="0">
              <a:spcBef>
                <a:spcPct val="20000"/>
              </a:spcBef>
            </a:pPr>
            <a:endParaRPr lang="en-US" b="0">
              <a:solidFill>
                <a:schemeClr val="accent2"/>
              </a:solidFill>
              <a:ea typeface="Osaka" pitchFamily="-72" charset="-128"/>
              <a:cs typeface="Osaka" pitchFamily="-72" charset="-128"/>
            </a:endParaRPr>
          </a:p>
          <a:p>
            <a:pPr marL="342900" indent="-342900" eaLnBrk="0" hangingPunct="0">
              <a:spcBef>
                <a:spcPct val="20000"/>
              </a:spcBef>
            </a:pPr>
            <a:r>
              <a:rPr lang="en-US" b="0">
                <a:solidFill>
                  <a:schemeClr val="accent2"/>
                </a:solidFill>
                <a:ea typeface="Osaka" pitchFamily="-72" charset="-128"/>
                <a:cs typeface="Osaka" pitchFamily="-72" charset="-128"/>
              </a:rPr>
              <a:t>Who/what is doing the seeing (subject of see)?</a:t>
            </a:r>
          </a:p>
          <a:p>
            <a:pPr marL="342900" indent="-342900" eaLnBrk="0" hangingPunct="0">
              <a:spcBef>
                <a:spcPct val="20000"/>
              </a:spcBef>
            </a:pPr>
            <a:r>
              <a:rPr lang="en-US" b="0">
                <a:solidFill>
                  <a:srgbClr val="5BE5A4"/>
                </a:solidFill>
                <a:ea typeface="Osaka" pitchFamily="-72" charset="-128"/>
                <a:cs typeface="Osaka" pitchFamily="-72" charset="-128"/>
              </a:rPr>
              <a:t>Someone not mentioned</a:t>
            </a:r>
            <a:r>
              <a:rPr lang="en-US" b="0">
                <a:ea typeface="Osaka" pitchFamily="-72" charset="-128"/>
                <a:cs typeface="Osaka" pitchFamily="-72" charset="-128"/>
              </a:rPr>
              <a:t>.  </a:t>
            </a:r>
          </a:p>
          <a:p>
            <a:pPr marL="342900" indent="-342900" eaLnBrk="0" hangingPunct="0">
              <a:spcBef>
                <a:spcPct val="20000"/>
              </a:spcBef>
            </a:pPr>
            <a:r>
              <a:rPr lang="en-US" b="0">
                <a:solidFill>
                  <a:srgbClr val="5BE5A4"/>
                </a:solidFill>
                <a:ea typeface="Osaka" pitchFamily="-72" charset="-128"/>
                <a:cs typeface="Osaka" pitchFamily="-72" charset="-128"/>
              </a:rPr>
              <a:t>This sentence means the same thing as </a:t>
            </a:r>
          </a:p>
          <a:p>
            <a:pPr marL="342900" indent="-342900" eaLnBrk="0" hangingPunct="0">
              <a:spcBef>
                <a:spcPct val="20000"/>
              </a:spcBef>
            </a:pPr>
            <a:r>
              <a:rPr lang="en-US" b="0">
                <a:solidFill>
                  <a:srgbClr val="5BE5A4"/>
                </a:solidFill>
                <a:ea typeface="Osaka" pitchFamily="-72" charset="-128"/>
                <a:cs typeface="Osaka" pitchFamily="-72" charset="-128"/>
              </a:rPr>
              <a:t>“It is easy (for someone) to see the girl.”</a:t>
            </a:r>
          </a:p>
          <a:p>
            <a:pPr marL="342900" indent="-342900" eaLnBrk="0" hangingPunct="0">
              <a:spcBef>
                <a:spcPct val="20000"/>
              </a:spcBef>
            </a:pPr>
            <a:r>
              <a:rPr lang="en-US" b="0">
                <a:solidFill>
                  <a:srgbClr val="FFFF00"/>
                </a:solidFill>
                <a:ea typeface="Osaka" pitchFamily="-72" charset="-128"/>
                <a:cs typeface="Osaka" pitchFamily="-72" charset="-128"/>
              </a:rPr>
              <a:t>Who/what is being seen (object of see)?</a:t>
            </a:r>
          </a:p>
          <a:p>
            <a:pPr marL="342900" indent="-342900" eaLnBrk="0" hangingPunct="0">
              <a:spcBef>
                <a:spcPct val="20000"/>
              </a:spcBef>
            </a:pPr>
            <a:r>
              <a:rPr lang="en-US" b="0">
                <a:solidFill>
                  <a:srgbClr val="FFFF00"/>
                </a:solidFill>
                <a:ea typeface="Osaka" pitchFamily="-72" charset="-128"/>
                <a:cs typeface="Osaka" pitchFamily="-72" charset="-128"/>
              </a:rPr>
              <a:t>The girl.</a:t>
            </a:r>
          </a:p>
        </p:txBody>
      </p:sp>
      <p:sp>
        <p:nvSpPr>
          <p:cNvPr id="61444" name="Rounded Rectangle 6"/>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solidFill>
                <a:srgbClr val="5BE5A4"/>
              </a:solidFill>
            </a:endParaRPr>
          </a:p>
        </p:txBody>
      </p:sp>
      <p:sp>
        <p:nvSpPr>
          <p:cNvPr id="61445" name="Rounded Rectangle 7"/>
          <p:cNvSpPr>
            <a:spLocks noChangeArrowheads="1"/>
          </p:cNvSpPr>
          <p:nvPr/>
        </p:nvSpPr>
        <p:spPr bwMode="auto">
          <a:xfrm>
            <a:off x="3886200" y="19050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cxnSp>
        <p:nvCxnSpPr>
          <p:cNvPr id="61446" name="Curved Connector 8"/>
          <p:cNvCxnSpPr>
            <a:cxnSpLocks noChangeShapeType="1"/>
            <a:stCxn id="61445" idx="2"/>
            <a:endCxn id="61447" idx="2"/>
          </p:cNvCxnSpPr>
          <p:nvPr/>
        </p:nvCxnSpPr>
        <p:spPr bwMode="auto">
          <a:xfrm rot="5400000">
            <a:off x="2419350" y="742951"/>
            <a:ext cx="3175" cy="3086100"/>
          </a:xfrm>
          <a:prstGeom prst="curvedConnector3">
            <a:avLst>
              <a:gd name="adj1" fmla="val 14395468"/>
            </a:avLst>
          </a:prstGeom>
          <a:noFill/>
          <a:ln w="9525">
            <a:solidFill>
              <a:srgbClr val="FFFF00"/>
            </a:solidFill>
            <a:round/>
            <a:headEnd/>
            <a:tailEnd type="arrow" w="med" len="med"/>
          </a:ln>
        </p:spPr>
      </p:cxnSp>
      <p:sp>
        <p:nvSpPr>
          <p:cNvPr id="61447" name="Rounded Rectangle 9"/>
          <p:cNvSpPr>
            <a:spLocks noChangeArrowheads="1"/>
          </p:cNvSpPr>
          <p:nvPr/>
        </p:nvSpPr>
        <p:spPr bwMode="auto">
          <a:xfrm>
            <a:off x="304800" y="1905000"/>
            <a:ext cx="11430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63490" name="Content Placeholder 2"/>
          <p:cNvSpPr>
            <a:spLocks noGrp="1"/>
          </p:cNvSpPr>
          <p:nvPr>
            <p:ph idx="1"/>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7338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defRPr/>
            </a:pPr>
            <a:r>
              <a:rPr lang="en-US" b="0" kern="0" dirty="0">
                <a:latin typeface="Arial" charset="0"/>
                <a:ea typeface="ＭＳ Ｐゴシック" charset="-128"/>
                <a:cs typeface="ＭＳ Ｐゴシック" charset="-128"/>
              </a:rPr>
              <a:t>The girl  is </a:t>
            </a:r>
            <a:r>
              <a:rPr lang="en-US" b="0" i="1" u="sng" kern="0" dirty="0">
                <a:latin typeface="Arial" charset="0"/>
                <a:ea typeface="ＭＳ Ｐゴシック" charset="-128"/>
                <a:cs typeface="ＭＳ Ｐゴシック" charset="-128"/>
              </a:rPr>
              <a:t>easy</a:t>
            </a:r>
            <a:r>
              <a:rPr lang="en-US" b="0" kern="0" dirty="0">
                <a:latin typeface="Arial" charset="0"/>
                <a:ea typeface="ＭＳ Ｐゴシック" charset="-128"/>
                <a:cs typeface="ＭＳ Ｐゴシック" charset="-128"/>
              </a:rPr>
              <a:t>       </a:t>
            </a:r>
            <a:r>
              <a:rPr lang="en-US" b="0" kern="0" dirty="0">
                <a:solidFill>
                  <a:schemeClr val="tx2"/>
                </a:solidFill>
                <a:latin typeface="Arial" charset="0"/>
                <a:ea typeface="ＭＳ Ｐゴシック" charset="-128"/>
                <a:cs typeface="ＭＳ Ｐゴシック" charset="-128"/>
              </a:rPr>
              <a:t>to se</a:t>
            </a:r>
            <a:r>
              <a:rPr lang="en-US" b="0" kern="0" dirty="0">
                <a:solidFill>
                  <a:srgbClr val="2CF1E9"/>
                </a:solidFill>
                <a:latin typeface="Arial" charset="0"/>
                <a:ea typeface="ＭＳ Ｐゴシック" charset="-128"/>
                <a:cs typeface="ＭＳ Ｐゴシック" charset="-128"/>
              </a:rPr>
              <a:t>e</a:t>
            </a:r>
            <a:r>
              <a:rPr lang="en-US" b="0" kern="0" dirty="0">
                <a:latin typeface="Arial" charset="0"/>
                <a:ea typeface="ＭＳ Ｐゴシック" charset="-128"/>
                <a:cs typeface="ＭＳ Ｐゴシック" charset="-128"/>
              </a:rPr>
              <a:t>   .</a:t>
            </a:r>
          </a:p>
          <a:p>
            <a:pPr marL="342900" indent="-342900" eaLnBrk="0" hangingPunct="0">
              <a:spcBef>
                <a:spcPct val="20000"/>
              </a:spcBef>
              <a:defRPr/>
            </a:pPr>
            <a:endParaRPr lang="en-US" kern="0" dirty="0">
              <a:solidFill>
                <a:schemeClr val="accent2"/>
              </a:solidFill>
              <a:latin typeface="+mn-lt"/>
              <a:ea typeface="+mn-ea"/>
              <a:cs typeface="+mn-cs"/>
            </a:endParaRPr>
          </a:p>
          <a:p>
            <a:pPr marL="342900" indent="-342900" eaLnBrk="0" hangingPunct="0">
              <a:spcBef>
                <a:spcPct val="20000"/>
              </a:spcBef>
              <a:defRPr/>
            </a:pPr>
            <a:endParaRPr lang="en-US" b="0" kern="0" dirty="0">
              <a:latin typeface="Arial" charset="0"/>
              <a:ea typeface="ＭＳ Ｐゴシック" charset="-128"/>
              <a:cs typeface="ＭＳ Ｐゴシック" charset="-128"/>
            </a:endParaRPr>
          </a:p>
          <a:p>
            <a:pPr marL="342900" indent="-342900" eaLnBrk="0" hangingPunct="0">
              <a:spcBef>
                <a:spcPct val="20000"/>
              </a:spcBef>
              <a:defRPr/>
            </a:pPr>
            <a:r>
              <a:rPr lang="en-US" b="0" kern="0" dirty="0">
                <a:latin typeface="Arial" charset="0"/>
                <a:ea typeface="ＭＳ Ｐゴシック" charset="-128"/>
                <a:cs typeface="ＭＳ Ｐゴシック" charset="-128"/>
              </a:rPr>
              <a:t>How can we tell what children’s interpretations are for these kinds of sentences?</a:t>
            </a:r>
          </a:p>
        </p:txBody>
      </p:sp>
      <p:sp>
        <p:nvSpPr>
          <p:cNvPr id="63492" name="Rounded Rectangle 11"/>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solidFill>
                <a:srgbClr val="5BE5A4"/>
              </a:solidFill>
            </a:endParaRPr>
          </a:p>
        </p:txBody>
      </p:sp>
      <p:sp>
        <p:nvSpPr>
          <p:cNvPr id="63493" name="Rounded Rectangle 12"/>
          <p:cNvSpPr>
            <a:spLocks noChangeArrowheads="1"/>
          </p:cNvSpPr>
          <p:nvPr/>
        </p:nvSpPr>
        <p:spPr bwMode="auto">
          <a:xfrm>
            <a:off x="3886200" y="19050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cxnSp>
        <p:nvCxnSpPr>
          <p:cNvPr id="63494" name="Curved Connector 13"/>
          <p:cNvCxnSpPr>
            <a:cxnSpLocks noChangeShapeType="1"/>
            <a:stCxn id="63493" idx="2"/>
            <a:endCxn id="63495" idx="2"/>
          </p:cNvCxnSpPr>
          <p:nvPr/>
        </p:nvCxnSpPr>
        <p:spPr bwMode="auto">
          <a:xfrm rot="5400000">
            <a:off x="2419350" y="742951"/>
            <a:ext cx="3175" cy="3086100"/>
          </a:xfrm>
          <a:prstGeom prst="curvedConnector3">
            <a:avLst>
              <a:gd name="adj1" fmla="val 14395468"/>
            </a:avLst>
          </a:prstGeom>
          <a:noFill/>
          <a:ln w="9525">
            <a:solidFill>
              <a:srgbClr val="FFFF00"/>
            </a:solidFill>
            <a:round/>
            <a:headEnd/>
            <a:tailEnd type="arrow" w="med" len="med"/>
          </a:ln>
        </p:spPr>
      </p:cxnSp>
      <p:sp>
        <p:nvSpPr>
          <p:cNvPr id="63495" name="Rounded Rectangle 14"/>
          <p:cNvSpPr>
            <a:spLocks noChangeArrowheads="1"/>
          </p:cNvSpPr>
          <p:nvPr/>
        </p:nvSpPr>
        <p:spPr bwMode="auto">
          <a:xfrm>
            <a:off x="304800" y="1905000"/>
            <a:ext cx="11430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65538" name="Content Placeholder 2"/>
          <p:cNvSpPr>
            <a:spLocks noGrp="1"/>
          </p:cNvSpPr>
          <p:nvPr>
            <p:ph idx="1"/>
          </p:nvPr>
        </p:nvSpPr>
        <p:spPr>
          <a:xfrm>
            <a:off x="228600" y="990600"/>
            <a:ext cx="8915400" cy="1676400"/>
          </a:xfrm>
        </p:spPr>
        <p:txBody>
          <a:bodyPr/>
          <a:lstStyle/>
          <a:p>
            <a:pPr>
              <a:buFontTx/>
              <a:buNone/>
            </a:pPr>
            <a:r>
              <a:rPr lang="en-US" sz="2400" smtClean="0"/>
              <a:t>Carol Chomsky (1969)</a:t>
            </a:r>
          </a:p>
        </p:txBody>
      </p:sp>
      <p:pic>
        <p:nvPicPr>
          <p:cNvPr id="65539" name="Picture 10"/>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65540" name="TextBox 11"/>
          <p:cNvSpPr txBox="1">
            <a:spLocks noChangeArrowheads="1"/>
          </p:cNvSpPr>
          <p:nvPr/>
        </p:nvSpPr>
        <p:spPr bwMode="auto">
          <a:xfrm>
            <a:off x="4953000" y="1981200"/>
            <a:ext cx="3505200" cy="457200"/>
          </a:xfrm>
          <a:prstGeom prst="rect">
            <a:avLst/>
          </a:prstGeom>
          <a:noFill/>
          <a:ln w="9525">
            <a:noFill/>
            <a:miter lim="800000"/>
            <a:headEnd/>
            <a:tailEnd/>
          </a:ln>
        </p:spPr>
        <p:txBody>
          <a:bodyPr wrap="none">
            <a:prstTxWarp prst="textNoShape">
              <a:avLst/>
            </a:prstTxWarp>
            <a:spAutoFit/>
          </a:bodyPr>
          <a:lstStyle/>
          <a:p>
            <a:pPr eaLnBrk="0" hangingPunct="0"/>
            <a:r>
              <a:rPr lang="en-US" b="0"/>
              <a:t>“Is the doll easy to see?”</a:t>
            </a:r>
          </a:p>
        </p:txBody>
      </p:sp>
      <p:sp>
        <p:nvSpPr>
          <p:cNvPr id="65541" name="TextBox 12"/>
          <p:cNvSpPr txBox="1">
            <a:spLocks noChangeArrowheads="1"/>
          </p:cNvSpPr>
          <p:nvPr/>
        </p:nvSpPr>
        <p:spPr bwMode="auto">
          <a:xfrm>
            <a:off x="381000" y="4114800"/>
            <a:ext cx="8229600" cy="822325"/>
          </a:xfrm>
          <a:prstGeom prst="rect">
            <a:avLst/>
          </a:prstGeom>
          <a:noFill/>
          <a:ln w="9525">
            <a:noFill/>
            <a:miter lim="800000"/>
            <a:headEnd/>
            <a:tailEnd/>
          </a:ln>
        </p:spPr>
        <p:txBody>
          <a:bodyPr>
            <a:prstTxWarp prst="textNoShape">
              <a:avLst/>
            </a:prstTxWarp>
            <a:spAutoFit/>
          </a:bodyPr>
          <a:lstStyle/>
          <a:p>
            <a:pPr eaLnBrk="0" hangingPunct="0"/>
            <a:r>
              <a:rPr lang="en-US" b="0"/>
              <a:t>Adults say yes, since the doll is in plain sight.  What do children say?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67586" name="Content Placeholder 2"/>
          <p:cNvSpPr>
            <a:spLocks noGrp="1"/>
          </p:cNvSpPr>
          <p:nvPr>
            <p:ph idx="1"/>
          </p:nvPr>
        </p:nvSpPr>
        <p:spPr>
          <a:xfrm>
            <a:off x="228600" y="990600"/>
            <a:ext cx="8915400" cy="1676400"/>
          </a:xfrm>
        </p:spPr>
        <p:txBody>
          <a:bodyPr/>
          <a:lstStyle/>
          <a:p>
            <a:pPr>
              <a:buFontTx/>
              <a:buNone/>
            </a:pPr>
            <a:r>
              <a:rPr lang="en-US" sz="2400" smtClean="0"/>
              <a:t>Carol Chomsky (1969)</a:t>
            </a:r>
          </a:p>
        </p:txBody>
      </p:sp>
      <p:pic>
        <p:nvPicPr>
          <p:cNvPr id="67587" name="Picture 5"/>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67588" name="TextBox 6"/>
          <p:cNvSpPr txBox="1">
            <a:spLocks noChangeArrowheads="1"/>
          </p:cNvSpPr>
          <p:nvPr/>
        </p:nvSpPr>
        <p:spPr bwMode="auto">
          <a:xfrm>
            <a:off x="4953000" y="1981200"/>
            <a:ext cx="3505200" cy="457200"/>
          </a:xfrm>
          <a:prstGeom prst="rect">
            <a:avLst/>
          </a:prstGeom>
          <a:noFill/>
          <a:ln w="9525">
            <a:noFill/>
            <a:miter lim="800000"/>
            <a:headEnd/>
            <a:tailEnd/>
          </a:ln>
        </p:spPr>
        <p:txBody>
          <a:bodyPr wrap="none">
            <a:prstTxWarp prst="textNoShape">
              <a:avLst/>
            </a:prstTxWarp>
            <a:spAutoFit/>
          </a:bodyPr>
          <a:lstStyle/>
          <a:p>
            <a:pPr eaLnBrk="0" hangingPunct="0"/>
            <a:r>
              <a:rPr lang="en-US" b="0"/>
              <a:t>“Is the doll easy to see?”</a:t>
            </a:r>
          </a:p>
        </p:txBody>
      </p:sp>
      <p:sp>
        <p:nvSpPr>
          <p:cNvPr id="67589" name="TextBox 7"/>
          <p:cNvSpPr txBox="1">
            <a:spLocks noChangeArrowheads="1"/>
          </p:cNvSpPr>
          <p:nvPr/>
        </p:nvSpPr>
        <p:spPr bwMode="auto">
          <a:xfrm>
            <a:off x="381000" y="4114800"/>
            <a:ext cx="8229600" cy="1917700"/>
          </a:xfrm>
          <a:prstGeom prst="rect">
            <a:avLst/>
          </a:prstGeom>
          <a:noFill/>
          <a:ln w="9525">
            <a:noFill/>
            <a:miter lim="800000"/>
            <a:headEnd/>
            <a:tailEnd/>
          </a:ln>
        </p:spPr>
        <p:txBody>
          <a:bodyPr>
            <a:prstTxWarp prst="textNoShape">
              <a:avLst/>
            </a:prstTxWarp>
            <a:spAutoFit/>
          </a:bodyPr>
          <a:lstStyle/>
          <a:p>
            <a:pPr eaLnBrk="0" hangingPunct="0"/>
            <a:r>
              <a:rPr lang="en-US" b="0"/>
              <a:t>Some say yes:</a:t>
            </a:r>
          </a:p>
          <a:p>
            <a:pPr eaLnBrk="0" hangingPunct="0"/>
            <a:endParaRPr lang="en-US" b="0"/>
          </a:p>
          <a:p>
            <a:pPr eaLnBrk="0" hangingPunct="0"/>
            <a:r>
              <a:rPr lang="en-US" b="0"/>
              <a:t>Ann C. (8;8): “Easy”</a:t>
            </a:r>
          </a:p>
          <a:p>
            <a:pPr eaLnBrk="0" hangingPunct="0"/>
            <a:r>
              <a:rPr lang="en-US" b="0"/>
              <a:t>Experimenter: “Could you make her hard to see?”</a:t>
            </a:r>
          </a:p>
          <a:p>
            <a:pPr eaLnBrk="0" hangingPunct="0"/>
            <a:r>
              <a:rPr lang="en-US" b="0"/>
              <a:t>Ann C: “In the dark.”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69634" name="Content Placeholder 2"/>
          <p:cNvSpPr>
            <a:spLocks noGrp="1"/>
          </p:cNvSpPr>
          <p:nvPr>
            <p:ph idx="1"/>
          </p:nvPr>
        </p:nvSpPr>
        <p:spPr>
          <a:xfrm>
            <a:off x="228600" y="990600"/>
            <a:ext cx="8915400" cy="1676400"/>
          </a:xfrm>
        </p:spPr>
        <p:txBody>
          <a:bodyPr/>
          <a:lstStyle/>
          <a:p>
            <a:pPr>
              <a:buFontTx/>
              <a:buNone/>
            </a:pPr>
            <a:r>
              <a:rPr lang="en-US" sz="2400" smtClean="0"/>
              <a:t>Carol Chomsky (1969)</a:t>
            </a:r>
          </a:p>
        </p:txBody>
      </p:sp>
      <p:pic>
        <p:nvPicPr>
          <p:cNvPr id="69635" name="Picture 5"/>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69636" name="TextBox 6"/>
          <p:cNvSpPr txBox="1">
            <a:spLocks noChangeArrowheads="1"/>
          </p:cNvSpPr>
          <p:nvPr/>
        </p:nvSpPr>
        <p:spPr bwMode="auto">
          <a:xfrm>
            <a:off x="4953000" y="1981200"/>
            <a:ext cx="3505200" cy="457200"/>
          </a:xfrm>
          <a:prstGeom prst="rect">
            <a:avLst/>
          </a:prstGeom>
          <a:noFill/>
          <a:ln w="9525">
            <a:noFill/>
            <a:miter lim="800000"/>
            <a:headEnd/>
            <a:tailEnd/>
          </a:ln>
        </p:spPr>
        <p:txBody>
          <a:bodyPr wrap="none">
            <a:prstTxWarp prst="textNoShape">
              <a:avLst/>
            </a:prstTxWarp>
            <a:spAutoFit/>
          </a:bodyPr>
          <a:lstStyle/>
          <a:p>
            <a:pPr eaLnBrk="0" hangingPunct="0"/>
            <a:r>
              <a:rPr lang="en-US" b="0"/>
              <a:t>“Is the doll easy to see?”</a:t>
            </a:r>
          </a:p>
        </p:txBody>
      </p:sp>
      <p:sp>
        <p:nvSpPr>
          <p:cNvPr id="69637" name="TextBox 7"/>
          <p:cNvSpPr txBox="1">
            <a:spLocks noChangeArrowheads="1"/>
          </p:cNvSpPr>
          <p:nvPr/>
        </p:nvSpPr>
        <p:spPr bwMode="auto">
          <a:xfrm>
            <a:off x="381000" y="4114800"/>
            <a:ext cx="8229600" cy="2282825"/>
          </a:xfrm>
          <a:prstGeom prst="rect">
            <a:avLst/>
          </a:prstGeom>
          <a:noFill/>
          <a:ln w="9525">
            <a:noFill/>
            <a:miter lim="800000"/>
            <a:headEnd/>
            <a:tailEnd/>
          </a:ln>
        </p:spPr>
        <p:txBody>
          <a:bodyPr>
            <a:prstTxWarp prst="textNoShape">
              <a:avLst/>
            </a:prstTxWarp>
            <a:spAutoFit/>
          </a:bodyPr>
          <a:lstStyle/>
          <a:p>
            <a:pPr eaLnBrk="0" hangingPunct="0"/>
            <a:r>
              <a:rPr lang="en-US" b="0"/>
              <a:t>However, more than a third say no.</a:t>
            </a:r>
          </a:p>
          <a:p>
            <a:pPr eaLnBrk="0" hangingPunct="0"/>
            <a:endParaRPr lang="en-US" b="0"/>
          </a:p>
          <a:p>
            <a:pPr eaLnBrk="0" hangingPunct="0"/>
            <a:r>
              <a:rPr lang="en-US" b="0"/>
              <a:t>Eric (5;2): “Hard to see.”</a:t>
            </a:r>
          </a:p>
          <a:p>
            <a:pPr eaLnBrk="0" hangingPunct="0"/>
            <a:r>
              <a:rPr lang="en-US" b="0"/>
              <a:t>Experimenter: “Will you make her easy to see?”</a:t>
            </a:r>
          </a:p>
          <a:p>
            <a:pPr eaLnBrk="0" hangingPunct="0"/>
            <a:r>
              <a:rPr lang="en-US" b="0"/>
              <a:t>Eric: “Okay.” (He removes the blindfold.)</a:t>
            </a:r>
          </a:p>
          <a:p>
            <a:pPr eaLnBrk="0" hangingPunct="0"/>
            <a:endParaRPr lang="en-US" b="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71682" name="Content Placeholder 2"/>
          <p:cNvSpPr>
            <a:spLocks noGrp="1"/>
          </p:cNvSpPr>
          <p:nvPr>
            <p:ph idx="1"/>
          </p:nvPr>
        </p:nvSpPr>
        <p:spPr>
          <a:xfrm>
            <a:off x="228600" y="990600"/>
            <a:ext cx="8915400" cy="1676400"/>
          </a:xfrm>
        </p:spPr>
        <p:txBody>
          <a:bodyPr/>
          <a:lstStyle/>
          <a:p>
            <a:pPr>
              <a:buFontTx/>
              <a:buNone/>
            </a:pPr>
            <a:r>
              <a:rPr lang="en-US" sz="2400" smtClean="0"/>
              <a:t>Carol Chomsky (1969)</a:t>
            </a:r>
          </a:p>
        </p:txBody>
      </p:sp>
      <p:pic>
        <p:nvPicPr>
          <p:cNvPr id="71683" name="Picture 5"/>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71684" name="TextBox 6"/>
          <p:cNvSpPr txBox="1">
            <a:spLocks noChangeArrowheads="1"/>
          </p:cNvSpPr>
          <p:nvPr/>
        </p:nvSpPr>
        <p:spPr bwMode="auto">
          <a:xfrm>
            <a:off x="4953000" y="1981200"/>
            <a:ext cx="3505200" cy="457200"/>
          </a:xfrm>
          <a:prstGeom prst="rect">
            <a:avLst/>
          </a:prstGeom>
          <a:noFill/>
          <a:ln w="9525">
            <a:noFill/>
            <a:miter lim="800000"/>
            <a:headEnd/>
            <a:tailEnd/>
          </a:ln>
        </p:spPr>
        <p:txBody>
          <a:bodyPr wrap="none">
            <a:prstTxWarp prst="textNoShape">
              <a:avLst/>
            </a:prstTxWarp>
            <a:spAutoFit/>
          </a:bodyPr>
          <a:lstStyle/>
          <a:p>
            <a:pPr eaLnBrk="0" hangingPunct="0"/>
            <a:r>
              <a:rPr lang="en-US" b="0"/>
              <a:t>“Is the doll easy to see?”</a:t>
            </a:r>
          </a:p>
        </p:txBody>
      </p:sp>
      <p:sp>
        <p:nvSpPr>
          <p:cNvPr id="71685" name="TextBox 7"/>
          <p:cNvSpPr txBox="1">
            <a:spLocks noChangeArrowheads="1"/>
          </p:cNvSpPr>
          <p:nvPr/>
        </p:nvSpPr>
        <p:spPr bwMode="auto">
          <a:xfrm>
            <a:off x="381000" y="4114800"/>
            <a:ext cx="8610600" cy="1917700"/>
          </a:xfrm>
          <a:prstGeom prst="rect">
            <a:avLst/>
          </a:prstGeom>
          <a:noFill/>
          <a:ln w="9525">
            <a:noFill/>
            <a:miter lim="800000"/>
            <a:headEnd/>
            <a:tailEnd/>
          </a:ln>
        </p:spPr>
        <p:txBody>
          <a:bodyPr>
            <a:prstTxWarp prst="textNoShape">
              <a:avLst/>
            </a:prstTxWarp>
            <a:spAutoFit/>
          </a:bodyPr>
          <a:lstStyle/>
          <a:p>
            <a:pPr eaLnBrk="0" hangingPunct="0"/>
            <a:r>
              <a:rPr lang="en-US" b="0"/>
              <a:t>Child misinterpretation:</a:t>
            </a:r>
          </a:p>
          <a:p>
            <a:pPr eaLnBrk="0" hangingPunct="0"/>
            <a:endParaRPr lang="en-US" b="0"/>
          </a:p>
          <a:p>
            <a:pPr eaLnBrk="0" hangingPunct="0"/>
            <a:r>
              <a:rPr lang="en-US" b="0"/>
              <a:t>“Is the doll easy       to see      ?”</a:t>
            </a:r>
          </a:p>
          <a:p>
            <a:pPr eaLnBrk="0" hangingPunct="0"/>
            <a:endParaRPr lang="en-US" b="0"/>
          </a:p>
          <a:p>
            <a:pPr eaLnBrk="0" hangingPunct="0"/>
            <a:r>
              <a:rPr lang="en-US" b="0"/>
              <a:t>(Mis)Interpretation: “Is it easy for the doll to see (something)?”</a:t>
            </a:r>
          </a:p>
        </p:txBody>
      </p:sp>
      <p:sp>
        <p:nvSpPr>
          <p:cNvPr id="71686" name="Rounded Rectangle 8"/>
          <p:cNvSpPr>
            <a:spLocks noChangeArrowheads="1"/>
          </p:cNvSpPr>
          <p:nvPr/>
        </p:nvSpPr>
        <p:spPr bwMode="auto">
          <a:xfrm>
            <a:off x="838200" y="48768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p>
        </p:txBody>
      </p:sp>
      <p:sp>
        <p:nvSpPr>
          <p:cNvPr id="71687" name="Rounded Rectangle 9"/>
          <p:cNvSpPr>
            <a:spLocks noChangeArrowheads="1"/>
          </p:cNvSpPr>
          <p:nvPr/>
        </p:nvSpPr>
        <p:spPr bwMode="auto">
          <a:xfrm>
            <a:off x="2819400" y="48768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solidFill>
                <a:srgbClr val="5BE5A4"/>
              </a:solidFill>
            </a:endParaRPr>
          </a:p>
        </p:txBody>
      </p:sp>
      <p:cxnSp>
        <p:nvCxnSpPr>
          <p:cNvPr id="71688" name="Curved Connector 10"/>
          <p:cNvCxnSpPr>
            <a:cxnSpLocks noChangeShapeType="1"/>
            <a:stCxn id="71687" idx="2"/>
            <a:endCxn id="71686" idx="2"/>
          </p:cNvCxnSpPr>
          <p:nvPr/>
        </p:nvCxnSpPr>
        <p:spPr bwMode="auto">
          <a:xfrm rot="5400000">
            <a:off x="2152650" y="4514851"/>
            <a:ext cx="3175" cy="1485900"/>
          </a:xfrm>
          <a:prstGeom prst="curvedConnector3">
            <a:avLst>
              <a:gd name="adj1" fmla="val 14395468"/>
            </a:avLst>
          </a:prstGeom>
          <a:noFill/>
          <a:ln w="9525">
            <a:solidFill>
              <a:schemeClr val="accent2"/>
            </a:solidFill>
            <a:round/>
            <a:headEnd/>
            <a:tailEnd type="arrow" w="med" len="med"/>
          </a:ln>
        </p:spPr>
      </p:cxnSp>
      <p:sp>
        <p:nvSpPr>
          <p:cNvPr id="71689" name="Rounded Rectangle 11"/>
          <p:cNvSpPr>
            <a:spLocks noChangeArrowheads="1"/>
          </p:cNvSpPr>
          <p:nvPr/>
        </p:nvSpPr>
        <p:spPr bwMode="auto">
          <a:xfrm>
            <a:off x="4267200" y="48768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solidFill>
                <a:srgbClr val="5BE5A4"/>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762000" y="533400"/>
            <a:ext cx="7772400" cy="1143000"/>
          </a:xfrm>
        </p:spPr>
        <p:txBody>
          <a:bodyPr/>
          <a:lstStyle/>
          <a:p>
            <a:pPr eaLnBrk="1" hangingPunct="1"/>
            <a:r>
              <a:rPr lang="en-US" sz="3200" smtClean="0"/>
              <a:t>What sentences mean</a:t>
            </a:r>
          </a:p>
        </p:txBody>
      </p:sp>
      <p:sp>
        <p:nvSpPr>
          <p:cNvPr id="18434" name="Rounded Rectangle 4"/>
          <p:cNvSpPr>
            <a:spLocks noChangeArrowheads="1"/>
          </p:cNvSpPr>
          <p:nvPr/>
        </p:nvSpPr>
        <p:spPr bwMode="auto">
          <a:xfrm>
            <a:off x="1143000" y="1676400"/>
            <a:ext cx="7162800" cy="4724400"/>
          </a:xfrm>
          <a:prstGeom prst="roundRect">
            <a:avLst>
              <a:gd name="adj" fmla="val 16667"/>
            </a:avLst>
          </a:prstGeom>
          <a:solidFill>
            <a:schemeClr val="tx1"/>
          </a:solidFill>
          <a:ln w="9525">
            <a:solidFill>
              <a:schemeClr val="tx1"/>
            </a:solidFill>
            <a:round/>
            <a:headEnd/>
            <a:tailEnd/>
          </a:ln>
        </p:spPr>
        <p:txBody>
          <a:bodyPr>
            <a:prstTxWarp prst="textNoShape">
              <a:avLst/>
            </a:prstTxWarp>
          </a:bodyPr>
          <a:lstStyle/>
          <a:p>
            <a:pPr eaLnBrk="0" hangingPunct="0"/>
            <a:endParaRPr lang="en-US"/>
          </a:p>
        </p:txBody>
      </p:sp>
      <p:pic>
        <p:nvPicPr>
          <p:cNvPr id="18435" name="Picture 5"/>
          <p:cNvPicPr>
            <a:picLocks noChangeAspect="1"/>
          </p:cNvPicPr>
          <p:nvPr/>
        </p:nvPicPr>
        <p:blipFill>
          <a:blip r:embed="rId3"/>
          <a:srcRect/>
          <a:stretch>
            <a:fillRect/>
          </a:stretch>
        </p:blipFill>
        <p:spPr bwMode="auto">
          <a:xfrm>
            <a:off x="1524000" y="2133600"/>
            <a:ext cx="669607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5800" y="152400"/>
            <a:ext cx="7772400" cy="1143000"/>
          </a:xfrm>
        </p:spPr>
        <p:txBody>
          <a:bodyPr/>
          <a:lstStyle/>
          <a:p>
            <a:r>
              <a:rPr lang="en-US" sz="3200" smtClean="0"/>
              <a:t>More complicated silent things</a:t>
            </a:r>
          </a:p>
        </p:txBody>
      </p:sp>
      <p:sp>
        <p:nvSpPr>
          <p:cNvPr id="73730" name="Content Placeholder 2"/>
          <p:cNvSpPr>
            <a:spLocks noGrp="1"/>
          </p:cNvSpPr>
          <p:nvPr>
            <p:ph idx="1"/>
          </p:nvPr>
        </p:nvSpPr>
        <p:spPr>
          <a:xfrm>
            <a:off x="228600" y="990600"/>
            <a:ext cx="8915400" cy="1676400"/>
          </a:xfrm>
        </p:spPr>
        <p:txBody>
          <a:bodyPr/>
          <a:lstStyle/>
          <a:p>
            <a:pPr>
              <a:buFontTx/>
              <a:buNone/>
            </a:pPr>
            <a:r>
              <a:rPr lang="en-US" sz="2400" smtClean="0"/>
              <a:t>Carol Chomsky (1969)</a:t>
            </a:r>
          </a:p>
        </p:txBody>
      </p:sp>
      <p:pic>
        <p:nvPicPr>
          <p:cNvPr id="73731" name="Picture 5"/>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73732" name="TextBox 6"/>
          <p:cNvSpPr txBox="1">
            <a:spLocks noChangeArrowheads="1"/>
          </p:cNvSpPr>
          <p:nvPr/>
        </p:nvSpPr>
        <p:spPr bwMode="auto">
          <a:xfrm>
            <a:off x="4953000" y="1981200"/>
            <a:ext cx="3505200" cy="457200"/>
          </a:xfrm>
          <a:prstGeom prst="rect">
            <a:avLst/>
          </a:prstGeom>
          <a:noFill/>
          <a:ln w="9525">
            <a:noFill/>
            <a:miter lim="800000"/>
            <a:headEnd/>
            <a:tailEnd/>
          </a:ln>
        </p:spPr>
        <p:txBody>
          <a:bodyPr wrap="none">
            <a:prstTxWarp prst="textNoShape">
              <a:avLst/>
            </a:prstTxWarp>
            <a:spAutoFit/>
          </a:bodyPr>
          <a:lstStyle/>
          <a:p>
            <a:pPr eaLnBrk="0" hangingPunct="0"/>
            <a:r>
              <a:rPr lang="en-US" b="0"/>
              <a:t>“Is the doll easy to see?”</a:t>
            </a:r>
          </a:p>
        </p:txBody>
      </p:sp>
      <p:sp>
        <p:nvSpPr>
          <p:cNvPr id="73733" name="TextBox 7"/>
          <p:cNvSpPr txBox="1">
            <a:spLocks noChangeArrowheads="1"/>
          </p:cNvSpPr>
          <p:nvPr/>
        </p:nvSpPr>
        <p:spPr bwMode="auto">
          <a:xfrm>
            <a:off x="381000" y="4114800"/>
            <a:ext cx="8610600" cy="2647950"/>
          </a:xfrm>
          <a:prstGeom prst="rect">
            <a:avLst/>
          </a:prstGeom>
          <a:noFill/>
          <a:ln w="9525">
            <a:noFill/>
            <a:miter lim="800000"/>
            <a:headEnd/>
            <a:tailEnd/>
          </a:ln>
        </p:spPr>
        <p:txBody>
          <a:bodyPr>
            <a:prstTxWarp prst="textNoShape">
              <a:avLst/>
            </a:prstTxWarp>
            <a:spAutoFit/>
          </a:bodyPr>
          <a:lstStyle/>
          <a:p>
            <a:pPr eaLnBrk="0" hangingPunct="0"/>
            <a:r>
              <a:rPr lang="en-US" b="0"/>
              <a:t>Child misinterpretation:</a:t>
            </a:r>
          </a:p>
          <a:p>
            <a:pPr eaLnBrk="0" hangingPunct="0"/>
            <a:endParaRPr lang="en-US" b="0"/>
          </a:p>
          <a:p>
            <a:pPr eaLnBrk="0" hangingPunct="0"/>
            <a:r>
              <a:rPr lang="en-US" b="0"/>
              <a:t>“Is the doll easy       to see      ?”</a:t>
            </a:r>
          </a:p>
          <a:p>
            <a:pPr eaLnBrk="0" hangingPunct="0"/>
            <a:endParaRPr lang="en-US" b="0"/>
          </a:p>
          <a:p>
            <a:pPr eaLnBrk="0" hangingPunct="0"/>
            <a:r>
              <a:rPr lang="en-US" b="0"/>
              <a:t>Children probably need more exposure to these kinds of constructions (</a:t>
            </a:r>
            <a:r>
              <a:rPr lang="en-US" b="0" i="1"/>
              <a:t>is easy to</a:t>
            </a:r>
            <a:r>
              <a:rPr lang="en-US" b="0"/>
              <a:t>, </a:t>
            </a:r>
            <a:r>
              <a:rPr lang="en-US" b="0" i="1"/>
              <a:t>is hard to</a:t>
            </a:r>
            <a:r>
              <a:rPr lang="en-US" b="0"/>
              <a:t>, …) in order to learn the correct interpretation.</a:t>
            </a:r>
          </a:p>
        </p:txBody>
      </p:sp>
      <p:sp>
        <p:nvSpPr>
          <p:cNvPr id="73734" name="Rounded Rectangle 8"/>
          <p:cNvSpPr>
            <a:spLocks noChangeArrowheads="1"/>
          </p:cNvSpPr>
          <p:nvPr/>
        </p:nvSpPr>
        <p:spPr bwMode="auto">
          <a:xfrm>
            <a:off x="838200" y="48768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p>
        </p:txBody>
      </p:sp>
      <p:sp>
        <p:nvSpPr>
          <p:cNvPr id="73735" name="Rounded Rectangle 9"/>
          <p:cNvSpPr>
            <a:spLocks noChangeArrowheads="1"/>
          </p:cNvSpPr>
          <p:nvPr/>
        </p:nvSpPr>
        <p:spPr bwMode="auto">
          <a:xfrm>
            <a:off x="2819400" y="48768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solidFill>
                <a:srgbClr val="5BE5A4"/>
              </a:solidFill>
            </a:endParaRPr>
          </a:p>
        </p:txBody>
      </p:sp>
      <p:cxnSp>
        <p:nvCxnSpPr>
          <p:cNvPr id="73736" name="Curved Connector 10"/>
          <p:cNvCxnSpPr>
            <a:cxnSpLocks noChangeShapeType="1"/>
            <a:stCxn id="73735" idx="2"/>
            <a:endCxn id="73734" idx="2"/>
          </p:cNvCxnSpPr>
          <p:nvPr/>
        </p:nvCxnSpPr>
        <p:spPr bwMode="auto">
          <a:xfrm rot="5400000">
            <a:off x="2152650" y="4514851"/>
            <a:ext cx="3175" cy="1485900"/>
          </a:xfrm>
          <a:prstGeom prst="curvedConnector3">
            <a:avLst>
              <a:gd name="adj1" fmla="val 14395468"/>
            </a:avLst>
          </a:prstGeom>
          <a:noFill/>
          <a:ln w="9525">
            <a:solidFill>
              <a:schemeClr val="accent2"/>
            </a:solidFill>
            <a:round/>
            <a:headEnd/>
            <a:tailEnd type="arrow" w="med" len="med"/>
          </a:ln>
        </p:spPr>
      </p:cxnSp>
      <p:sp>
        <p:nvSpPr>
          <p:cNvPr id="73737" name="Rounded Rectangle 11"/>
          <p:cNvSpPr>
            <a:spLocks noChangeArrowheads="1"/>
          </p:cNvSpPr>
          <p:nvPr/>
        </p:nvSpPr>
        <p:spPr bwMode="auto">
          <a:xfrm>
            <a:off x="4267200" y="4876800"/>
            <a:ext cx="152400" cy="381000"/>
          </a:xfrm>
          <a:prstGeom prst="roundRect">
            <a:avLst>
              <a:gd name="adj" fmla="val 16667"/>
            </a:avLst>
          </a:prstGeom>
          <a:noFill/>
          <a:ln w="9525">
            <a:solidFill>
              <a:srgbClr val="FFFF00"/>
            </a:solidFill>
            <a:round/>
            <a:headEnd/>
            <a:tailEnd/>
          </a:ln>
        </p:spPr>
        <p:txBody>
          <a:bodyPr>
            <a:prstTxWarp prst="textNoShape">
              <a:avLst/>
            </a:prstTxWarp>
          </a:bodyPr>
          <a:lstStyle/>
          <a:p>
            <a:pPr eaLnBrk="0" hangingPunct="0"/>
            <a:endParaRPr lang="en-US">
              <a:solidFill>
                <a:srgbClr val="5BE5A4"/>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Title 1"/>
          <p:cNvSpPr>
            <a:spLocks noGrp="1"/>
          </p:cNvSpPr>
          <p:nvPr>
            <p:ph type="title"/>
          </p:nvPr>
        </p:nvSpPr>
        <p:spPr>
          <a:xfrm>
            <a:off x="685800" y="152400"/>
            <a:ext cx="7772400" cy="1143000"/>
          </a:xfrm>
        </p:spPr>
        <p:txBody>
          <a:bodyPr/>
          <a:lstStyle/>
          <a:p>
            <a:r>
              <a:rPr lang="en-US" sz="3200" smtClean="0"/>
              <a:t>Pronouns</a:t>
            </a:r>
          </a:p>
        </p:txBody>
      </p:sp>
      <p:sp>
        <p:nvSpPr>
          <p:cNvPr id="75778" name="Content Placeholder 2"/>
          <p:cNvSpPr>
            <a:spLocks noGrp="1"/>
          </p:cNvSpPr>
          <p:nvPr>
            <p:ph idx="1"/>
          </p:nvPr>
        </p:nvSpPr>
        <p:spPr>
          <a:xfrm>
            <a:off x="228600" y="1143000"/>
            <a:ext cx="8610600" cy="4114800"/>
          </a:xfrm>
        </p:spPr>
        <p:txBody>
          <a:bodyPr/>
          <a:lstStyle/>
          <a:p>
            <a:pPr>
              <a:buFontTx/>
              <a:buNone/>
            </a:pPr>
            <a:r>
              <a:rPr lang="en-US" sz="2200" smtClean="0"/>
              <a:t>Pronouns are energy-saving devices that allow us to refer to someone or something (whose identity we know) without using a name (like “Sarah” or “Jareth”) or other noun phrase (like “the girl” or “a very impressive goblin king”).</a:t>
            </a:r>
          </a:p>
          <a:p>
            <a:pPr>
              <a:buFontTx/>
              <a:buNone/>
            </a:pPr>
            <a:endParaRPr lang="en-US" sz="2200" smtClean="0"/>
          </a:p>
        </p:txBody>
      </p:sp>
      <p:pic>
        <p:nvPicPr>
          <p:cNvPr id="75779" name="Picture 4"/>
          <p:cNvPicPr>
            <a:picLocks noChangeAspect="1"/>
          </p:cNvPicPr>
          <p:nvPr/>
        </p:nvPicPr>
        <p:blipFill>
          <a:blip r:embed="rId3"/>
          <a:srcRect/>
          <a:stretch>
            <a:fillRect/>
          </a:stretch>
        </p:blipFill>
        <p:spPr bwMode="auto">
          <a:xfrm>
            <a:off x="6400800" y="2514600"/>
            <a:ext cx="2038350" cy="2022475"/>
          </a:xfrm>
          <a:prstGeom prst="rect">
            <a:avLst/>
          </a:prstGeom>
          <a:noFill/>
          <a:ln w="9525">
            <a:noFill/>
            <a:miter lim="800000"/>
            <a:headEnd/>
            <a:tailEnd/>
          </a:ln>
        </p:spPr>
      </p:pic>
      <p:sp>
        <p:nvSpPr>
          <p:cNvPr id="75780" name="Rectangle 5"/>
          <p:cNvSpPr>
            <a:spLocks noChangeArrowheads="1"/>
          </p:cNvSpPr>
          <p:nvPr/>
        </p:nvSpPr>
        <p:spPr bwMode="auto">
          <a:xfrm>
            <a:off x="228600" y="2971800"/>
            <a:ext cx="5867400" cy="2101850"/>
          </a:xfrm>
          <a:prstGeom prst="rect">
            <a:avLst/>
          </a:prstGeom>
          <a:noFill/>
          <a:ln w="9525">
            <a:noFill/>
            <a:miter lim="800000"/>
            <a:headEnd/>
            <a:tailEnd/>
          </a:ln>
        </p:spPr>
        <p:txBody>
          <a:bodyPr>
            <a:prstTxWarp prst="textNoShape">
              <a:avLst/>
            </a:prstTxWarp>
            <a:spAutoFit/>
          </a:bodyPr>
          <a:lstStyle/>
          <a:p>
            <a:pPr eaLnBrk="0" hangingPunct="0"/>
            <a:r>
              <a:rPr lang="en-US" sz="2200" b="0">
                <a:solidFill>
                  <a:schemeClr val="tx2"/>
                </a:solidFill>
              </a:rPr>
              <a:t>Sarah</a:t>
            </a:r>
            <a:r>
              <a:rPr lang="en-US" sz="2200" b="0"/>
              <a:t> though that </a:t>
            </a:r>
            <a:r>
              <a:rPr lang="en-US" sz="2200" b="0" i="1">
                <a:solidFill>
                  <a:schemeClr val="tx2"/>
                </a:solidFill>
              </a:rPr>
              <a:t>she</a:t>
            </a:r>
            <a:r>
              <a:rPr lang="en-US" sz="2200" b="0"/>
              <a:t> could save her brother.</a:t>
            </a:r>
          </a:p>
          <a:p>
            <a:pPr eaLnBrk="0" hangingPunct="0"/>
            <a:endParaRPr lang="en-US" sz="2200" b="0" i="1"/>
          </a:p>
          <a:p>
            <a:pPr eaLnBrk="0" hangingPunct="0"/>
            <a:r>
              <a:rPr lang="en-US" sz="2200" b="0" u="sng">
                <a:solidFill>
                  <a:srgbClr val="FFFF00"/>
                </a:solidFill>
              </a:rPr>
              <a:t>Jareth</a:t>
            </a:r>
            <a:r>
              <a:rPr lang="en-US" sz="2200" b="0"/>
              <a:t> was surprised </a:t>
            </a:r>
            <a:r>
              <a:rPr lang="en-US" sz="2200" b="0">
                <a:solidFill>
                  <a:srgbClr val="2CF1E9"/>
                </a:solidFill>
              </a:rPr>
              <a:t>the girl </a:t>
            </a:r>
            <a:r>
              <a:rPr lang="en-US" sz="2200" b="0"/>
              <a:t>summoned him, and resolved to show </a:t>
            </a:r>
            <a:r>
              <a:rPr lang="en-US" sz="2200" b="0">
                <a:solidFill>
                  <a:srgbClr val="2CF1E9"/>
                </a:solidFill>
              </a:rPr>
              <a:t>her</a:t>
            </a:r>
            <a:r>
              <a:rPr lang="en-US" sz="2200" b="0"/>
              <a:t> </a:t>
            </a:r>
            <a:r>
              <a:rPr lang="en-US" sz="2200" b="0">
                <a:solidFill>
                  <a:srgbClr val="FFFF00"/>
                </a:solidFill>
              </a:rPr>
              <a:t>he</a:t>
            </a:r>
            <a:r>
              <a:rPr lang="en-US" sz="2200" b="0"/>
              <a:t> was a very impressive goblin king.</a:t>
            </a:r>
          </a:p>
        </p:txBody>
      </p:sp>
      <p:pic>
        <p:nvPicPr>
          <p:cNvPr id="75781" name="Picture 3"/>
          <p:cNvPicPr>
            <a:picLocks noChangeAspect="1"/>
          </p:cNvPicPr>
          <p:nvPr/>
        </p:nvPicPr>
        <p:blipFill>
          <a:blip r:embed="rId4">
            <a:lum bright="34000" contrast="54000"/>
            <a:grayscl/>
          </a:blip>
          <a:srcRect/>
          <a:stretch>
            <a:fillRect/>
          </a:stretch>
        </p:blipFill>
        <p:spPr bwMode="auto">
          <a:xfrm>
            <a:off x="4724400" y="4724400"/>
            <a:ext cx="221615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Title 1"/>
          <p:cNvSpPr>
            <a:spLocks noGrp="1"/>
          </p:cNvSpPr>
          <p:nvPr>
            <p:ph type="title"/>
          </p:nvPr>
        </p:nvSpPr>
        <p:spPr>
          <a:xfrm>
            <a:off x="685800" y="152400"/>
            <a:ext cx="7772400" cy="1143000"/>
          </a:xfrm>
        </p:spPr>
        <p:txBody>
          <a:bodyPr/>
          <a:lstStyle/>
          <a:p>
            <a:r>
              <a:rPr lang="en-US" sz="3200" smtClean="0"/>
              <a:t>Pronouns</a:t>
            </a:r>
          </a:p>
        </p:txBody>
      </p:sp>
      <p:sp>
        <p:nvSpPr>
          <p:cNvPr id="77826" name="Content Placeholder 2"/>
          <p:cNvSpPr>
            <a:spLocks noGrp="1"/>
          </p:cNvSpPr>
          <p:nvPr>
            <p:ph idx="1"/>
          </p:nvPr>
        </p:nvSpPr>
        <p:spPr>
          <a:xfrm>
            <a:off x="228600" y="1143000"/>
            <a:ext cx="8610600" cy="2133600"/>
          </a:xfrm>
        </p:spPr>
        <p:txBody>
          <a:bodyPr/>
          <a:lstStyle/>
          <a:p>
            <a:pPr>
              <a:buFontTx/>
              <a:buNone/>
            </a:pPr>
            <a:r>
              <a:rPr lang="en-US" sz="2200" smtClean="0"/>
              <a:t>Young children seem to know how to use pronouns – they like to use them if a preceding noun has already established what they refer to. </a:t>
            </a:r>
          </a:p>
          <a:p>
            <a:pPr>
              <a:buFontTx/>
              <a:buNone/>
            </a:pPr>
            <a:endParaRPr lang="en-US" sz="2200" smtClean="0"/>
          </a:p>
          <a:p>
            <a:pPr>
              <a:buFontTx/>
              <a:buNone/>
            </a:pPr>
            <a:r>
              <a:rPr lang="en-US" sz="2200" smtClean="0"/>
              <a:t>Imitation task results with 2 ½ and 3-year-old children (Lust 1981): </a:t>
            </a:r>
          </a:p>
        </p:txBody>
      </p:sp>
      <p:sp>
        <p:nvSpPr>
          <p:cNvPr id="77827" name="Rectangle 8"/>
          <p:cNvSpPr>
            <a:spLocks noChangeArrowheads="1"/>
          </p:cNvSpPr>
          <p:nvPr/>
        </p:nvSpPr>
        <p:spPr bwMode="auto">
          <a:xfrm>
            <a:off x="228600" y="2971800"/>
            <a:ext cx="8610600" cy="2101850"/>
          </a:xfrm>
          <a:prstGeom prst="rect">
            <a:avLst/>
          </a:prstGeom>
          <a:noFill/>
          <a:ln w="9525">
            <a:noFill/>
            <a:miter lim="800000"/>
            <a:headEnd/>
            <a:tailEnd/>
          </a:ln>
        </p:spPr>
        <p:txBody>
          <a:bodyPr>
            <a:prstTxWarp prst="textNoShape">
              <a:avLst/>
            </a:prstTxWarp>
            <a:spAutoFit/>
          </a:bodyPr>
          <a:lstStyle/>
          <a:p>
            <a:pPr eaLnBrk="0" hangingPunct="0"/>
            <a:endParaRPr lang="en-US" sz="2200" b="0">
              <a:solidFill>
                <a:schemeClr val="tx2"/>
              </a:solidFill>
            </a:endParaRPr>
          </a:p>
          <a:p>
            <a:pPr eaLnBrk="0" hangingPunct="0"/>
            <a:r>
              <a:rPr lang="en-US" sz="2200" b="0"/>
              <a:t>Experimenter says a sentence with two names: </a:t>
            </a:r>
          </a:p>
          <a:p>
            <a:pPr eaLnBrk="0" hangingPunct="0"/>
            <a:r>
              <a:rPr lang="en-US" sz="2200" b="0"/>
              <a:t>“Because </a:t>
            </a:r>
            <a:r>
              <a:rPr lang="en-US" sz="2200" b="0">
                <a:solidFill>
                  <a:schemeClr val="tx2"/>
                </a:solidFill>
              </a:rPr>
              <a:t>Sam</a:t>
            </a:r>
            <a:r>
              <a:rPr lang="en-US" sz="2200" b="0"/>
              <a:t> was thirsty, </a:t>
            </a:r>
            <a:r>
              <a:rPr lang="en-US" sz="2200" b="0">
                <a:solidFill>
                  <a:schemeClr val="tx2"/>
                </a:solidFill>
              </a:rPr>
              <a:t>Sam</a:t>
            </a:r>
            <a:r>
              <a:rPr lang="en-US" sz="2200" b="0"/>
              <a:t> drank some soda.” </a:t>
            </a:r>
          </a:p>
          <a:p>
            <a:pPr eaLnBrk="0" hangingPunct="0"/>
            <a:endParaRPr lang="en-US" sz="2200" b="0" i="1"/>
          </a:p>
          <a:p>
            <a:pPr eaLnBrk="0" hangingPunct="0"/>
            <a:r>
              <a:rPr lang="en-US" sz="2200" b="0">
                <a:solidFill>
                  <a:srgbClr val="FFFFFF"/>
                </a:solidFill>
              </a:rPr>
              <a:t>Child replaces second name with a pronoun:</a:t>
            </a:r>
          </a:p>
          <a:p>
            <a:pPr eaLnBrk="0" hangingPunct="0"/>
            <a:r>
              <a:rPr lang="en-US" sz="2200" b="0"/>
              <a:t>“Because </a:t>
            </a:r>
            <a:r>
              <a:rPr lang="en-US" sz="2200" b="0">
                <a:solidFill>
                  <a:schemeClr val="tx2"/>
                </a:solidFill>
              </a:rPr>
              <a:t>Sam</a:t>
            </a:r>
            <a:r>
              <a:rPr lang="en-US" sz="2200" b="0"/>
              <a:t> was thirsty, </a:t>
            </a:r>
            <a:r>
              <a:rPr lang="en-US" sz="2200" b="0">
                <a:solidFill>
                  <a:schemeClr val="tx2"/>
                </a:solidFill>
              </a:rPr>
              <a:t>he</a:t>
            </a:r>
            <a:r>
              <a:rPr lang="en-US" sz="2200" b="0"/>
              <a:t> drank some soda.”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Title 1"/>
          <p:cNvSpPr>
            <a:spLocks noGrp="1"/>
          </p:cNvSpPr>
          <p:nvPr>
            <p:ph type="title"/>
          </p:nvPr>
        </p:nvSpPr>
        <p:spPr>
          <a:xfrm>
            <a:off x="685800" y="152400"/>
            <a:ext cx="7772400" cy="1143000"/>
          </a:xfrm>
        </p:spPr>
        <p:txBody>
          <a:bodyPr/>
          <a:lstStyle/>
          <a:p>
            <a:r>
              <a:rPr lang="en-US" sz="3200" smtClean="0"/>
              <a:t>Pronouns</a:t>
            </a:r>
          </a:p>
        </p:txBody>
      </p:sp>
      <p:sp>
        <p:nvSpPr>
          <p:cNvPr id="79874" name="Content Placeholder 2"/>
          <p:cNvSpPr>
            <a:spLocks noGrp="1"/>
          </p:cNvSpPr>
          <p:nvPr>
            <p:ph idx="1"/>
          </p:nvPr>
        </p:nvSpPr>
        <p:spPr>
          <a:xfrm>
            <a:off x="228600" y="1143000"/>
            <a:ext cx="8610600" cy="2133600"/>
          </a:xfrm>
        </p:spPr>
        <p:txBody>
          <a:bodyPr/>
          <a:lstStyle/>
          <a:p>
            <a:pPr>
              <a:buFontTx/>
              <a:buNone/>
            </a:pPr>
            <a:r>
              <a:rPr lang="en-US" sz="2200" smtClean="0"/>
              <a:t>Young children seem to know how to use pronouns – they like to use them if a preceding noun has already established what they refer to. </a:t>
            </a:r>
          </a:p>
          <a:p>
            <a:pPr>
              <a:buFontTx/>
              <a:buNone/>
            </a:pPr>
            <a:endParaRPr lang="en-US" sz="2200" smtClean="0"/>
          </a:p>
          <a:p>
            <a:pPr>
              <a:buFontTx/>
              <a:buNone/>
            </a:pPr>
            <a:r>
              <a:rPr lang="en-US" sz="2200" smtClean="0"/>
              <a:t>Imitation task results with 2 ½ and 3-year-old children (Lust 1981): </a:t>
            </a:r>
          </a:p>
        </p:txBody>
      </p:sp>
      <p:sp>
        <p:nvSpPr>
          <p:cNvPr id="79875" name="Rectangle 5"/>
          <p:cNvSpPr>
            <a:spLocks noChangeArrowheads="1"/>
          </p:cNvSpPr>
          <p:nvPr/>
        </p:nvSpPr>
        <p:spPr bwMode="auto">
          <a:xfrm>
            <a:off x="228600" y="2971800"/>
            <a:ext cx="8610600" cy="2101850"/>
          </a:xfrm>
          <a:prstGeom prst="rect">
            <a:avLst/>
          </a:prstGeom>
          <a:noFill/>
          <a:ln w="9525">
            <a:noFill/>
            <a:miter lim="800000"/>
            <a:headEnd/>
            <a:tailEnd/>
          </a:ln>
        </p:spPr>
        <p:txBody>
          <a:bodyPr>
            <a:prstTxWarp prst="textNoShape">
              <a:avLst/>
            </a:prstTxWarp>
            <a:spAutoFit/>
          </a:bodyPr>
          <a:lstStyle/>
          <a:p>
            <a:pPr eaLnBrk="0" hangingPunct="0"/>
            <a:endParaRPr lang="en-US" sz="2200" b="0">
              <a:solidFill>
                <a:schemeClr val="tx2"/>
              </a:solidFill>
            </a:endParaRPr>
          </a:p>
          <a:p>
            <a:pPr eaLnBrk="0" hangingPunct="0"/>
            <a:r>
              <a:rPr lang="en-US" sz="2200" b="0"/>
              <a:t>Experimenter says a sentence with a pronoun before a name: </a:t>
            </a:r>
          </a:p>
          <a:p>
            <a:pPr eaLnBrk="0" hangingPunct="0"/>
            <a:r>
              <a:rPr lang="en-US" sz="2200" b="0"/>
              <a:t>“Because </a:t>
            </a:r>
            <a:r>
              <a:rPr lang="en-US" sz="2200" b="0">
                <a:solidFill>
                  <a:schemeClr val="tx2"/>
                </a:solidFill>
              </a:rPr>
              <a:t>he</a:t>
            </a:r>
            <a:r>
              <a:rPr lang="en-US" sz="2200" b="0"/>
              <a:t> was thirsty, </a:t>
            </a:r>
            <a:r>
              <a:rPr lang="en-US" sz="2200" b="0">
                <a:solidFill>
                  <a:schemeClr val="tx2"/>
                </a:solidFill>
              </a:rPr>
              <a:t>Sam</a:t>
            </a:r>
            <a:r>
              <a:rPr lang="en-US" sz="2200" b="0"/>
              <a:t> drank some soda.” </a:t>
            </a:r>
          </a:p>
          <a:p>
            <a:pPr eaLnBrk="0" hangingPunct="0"/>
            <a:endParaRPr lang="en-US" sz="2200" b="0" i="1"/>
          </a:p>
          <a:p>
            <a:pPr eaLnBrk="0" hangingPunct="0"/>
            <a:r>
              <a:rPr lang="en-US" sz="2200" b="0">
                <a:solidFill>
                  <a:srgbClr val="FFFFFF"/>
                </a:solidFill>
              </a:rPr>
              <a:t>Child replaces name and pronoun so name comes first:</a:t>
            </a:r>
          </a:p>
          <a:p>
            <a:pPr eaLnBrk="0" hangingPunct="0"/>
            <a:r>
              <a:rPr lang="en-US" sz="2200" b="0"/>
              <a:t>“Because </a:t>
            </a:r>
            <a:r>
              <a:rPr lang="en-US" sz="2200" b="0">
                <a:solidFill>
                  <a:schemeClr val="tx2"/>
                </a:solidFill>
              </a:rPr>
              <a:t>Sam</a:t>
            </a:r>
            <a:r>
              <a:rPr lang="en-US" sz="2200" b="0"/>
              <a:t> was thirsty, </a:t>
            </a:r>
            <a:r>
              <a:rPr lang="en-US" sz="2200" b="0">
                <a:solidFill>
                  <a:schemeClr val="tx2"/>
                </a:solidFill>
              </a:rPr>
              <a:t>he</a:t>
            </a:r>
            <a:r>
              <a:rPr lang="en-US" sz="2200" b="0"/>
              <a:t> drank some soda.”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Title 1"/>
          <p:cNvSpPr>
            <a:spLocks noGrp="1"/>
          </p:cNvSpPr>
          <p:nvPr>
            <p:ph type="title"/>
          </p:nvPr>
        </p:nvSpPr>
        <p:spPr>
          <a:xfrm>
            <a:off x="685800" y="152400"/>
            <a:ext cx="7772400" cy="1143000"/>
          </a:xfrm>
        </p:spPr>
        <p:txBody>
          <a:bodyPr/>
          <a:lstStyle/>
          <a:p>
            <a:r>
              <a:rPr lang="en-US" sz="3200" smtClean="0"/>
              <a:t>Trickier Pronouns</a:t>
            </a:r>
          </a:p>
        </p:txBody>
      </p:sp>
      <p:sp>
        <p:nvSpPr>
          <p:cNvPr id="81922" name="Content Placeholder 2"/>
          <p:cNvSpPr>
            <a:spLocks noGrp="1"/>
          </p:cNvSpPr>
          <p:nvPr>
            <p:ph idx="1"/>
          </p:nvPr>
        </p:nvSpPr>
        <p:spPr>
          <a:xfrm>
            <a:off x="228600" y="1828800"/>
            <a:ext cx="8610600" cy="2590800"/>
          </a:xfrm>
        </p:spPr>
        <p:txBody>
          <a:bodyPr/>
          <a:lstStyle/>
          <a:p>
            <a:pPr>
              <a:buFontTx/>
              <a:buNone/>
            </a:pPr>
            <a:r>
              <a:rPr lang="en-US" sz="2200" smtClean="0">
                <a:solidFill>
                  <a:schemeClr val="tx2"/>
                </a:solidFill>
              </a:rPr>
              <a:t>Reflexive pronouns </a:t>
            </a:r>
            <a:r>
              <a:rPr lang="en-US" sz="2200" smtClean="0"/>
              <a:t>have different forms than </a:t>
            </a:r>
            <a:r>
              <a:rPr lang="en-US" sz="2200" smtClean="0">
                <a:solidFill>
                  <a:schemeClr val="accent2"/>
                </a:solidFill>
              </a:rPr>
              <a:t>“plain” pronouns</a:t>
            </a:r>
          </a:p>
          <a:p>
            <a:pPr>
              <a:buFontTx/>
              <a:buNone/>
            </a:pPr>
            <a:endParaRPr lang="en-US" sz="2200" smtClean="0"/>
          </a:p>
          <a:p>
            <a:pPr>
              <a:buFontTx/>
              <a:buNone/>
            </a:pPr>
            <a:r>
              <a:rPr lang="en-US" sz="2200" smtClean="0">
                <a:solidFill>
                  <a:schemeClr val="tx2"/>
                </a:solidFill>
              </a:rPr>
              <a:t>myself		</a:t>
            </a:r>
            <a:r>
              <a:rPr lang="en-US" sz="2200" smtClean="0">
                <a:solidFill>
                  <a:schemeClr val="accent2"/>
                </a:solidFill>
              </a:rPr>
              <a:t>me, I		</a:t>
            </a:r>
            <a:r>
              <a:rPr lang="en-US" sz="2200" smtClean="0">
                <a:solidFill>
                  <a:schemeClr val="tx2"/>
                </a:solidFill>
              </a:rPr>
              <a:t>herself		</a:t>
            </a:r>
            <a:r>
              <a:rPr lang="en-US" sz="2200" smtClean="0">
                <a:solidFill>
                  <a:schemeClr val="accent2"/>
                </a:solidFill>
              </a:rPr>
              <a:t>she, her</a:t>
            </a:r>
          </a:p>
          <a:p>
            <a:pPr>
              <a:buFontTx/>
              <a:buNone/>
            </a:pPr>
            <a:r>
              <a:rPr lang="en-US" sz="2200" smtClean="0">
                <a:solidFill>
                  <a:schemeClr val="tx2"/>
                </a:solidFill>
              </a:rPr>
              <a:t>yourself	</a:t>
            </a:r>
            <a:r>
              <a:rPr lang="en-US" sz="2200" smtClean="0">
                <a:solidFill>
                  <a:schemeClr val="accent2"/>
                </a:solidFill>
              </a:rPr>
              <a:t>you		</a:t>
            </a:r>
            <a:r>
              <a:rPr lang="en-US" sz="2200" smtClean="0">
                <a:solidFill>
                  <a:schemeClr val="tx2"/>
                </a:solidFill>
              </a:rPr>
              <a:t>itself		</a:t>
            </a:r>
            <a:r>
              <a:rPr lang="en-US" sz="2200" smtClean="0">
                <a:solidFill>
                  <a:schemeClr val="accent2"/>
                </a:solidFill>
              </a:rPr>
              <a:t>it</a:t>
            </a:r>
          </a:p>
          <a:p>
            <a:pPr>
              <a:buFontTx/>
              <a:buNone/>
            </a:pPr>
            <a:r>
              <a:rPr lang="en-US" sz="2200" smtClean="0">
                <a:solidFill>
                  <a:schemeClr val="tx2"/>
                </a:solidFill>
              </a:rPr>
              <a:t>himself		</a:t>
            </a:r>
            <a:r>
              <a:rPr lang="en-US" sz="2200" smtClean="0">
                <a:solidFill>
                  <a:schemeClr val="accent2"/>
                </a:solidFill>
              </a:rPr>
              <a:t>he, him	</a:t>
            </a:r>
            <a:r>
              <a:rPr lang="en-US" sz="2200" smtClean="0">
                <a:solidFill>
                  <a:schemeClr val="tx2"/>
                </a:solidFill>
              </a:rPr>
              <a:t>ourselves	</a:t>
            </a:r>
            <a:r>
              <a:rPr lang="en-US" sz="2200" smtClean="0">
                <a:solidFill>
                  <a:schemeClr val="accent2"/>
                </a:solidFill>
              </a:rPr>
              <a:t>we, us</a:t>
            </a:r>
          </a:p>
          <a:p>
            <a:pPr>
              <a:buFontTx/>
              <a:buNone/>
            </a:pPr>
            <a:r>
              <a:rPr lang="en-US" sz="2200" smtClean="0">
                <a:solidFill>
                  <a:schemeClr val="tx2"/>
                </a:solidFill>
              </a:rPr>
              <a:t>themselves	</a:t>
            </a:r>
            <a:r>
              <a:rPr lang="en-US" sz="2200" smtClean="0">
                <a:solidFill>
                  <a:schemeClr val="accent2"/>
                </a:solidFill>
              </a:rPr>
              <a:t>they, them</a:t>
            </a:r>
          </a:p>
          <a:p>
            <a:pPr>
              <a:buFontTx/>
              <a:buNone/>
            </a:pPr>
            <a:endParaRPr lang="en-US" sz="2200" smtClean="0">
              <a:solidFill>
                <a:schemeClr val="accent2"/>
              </a:solidFill>
            </a:endParaRPr>
          </a:p>
          <a:p>
            <a:pPr>
              <a:buFontTx/>
              <a:buNone/>
            </a:pPr>
            <a:endParaRPr lang="en-US" sz="2200" smtClean="0">
              <a:solidFill>
                <a:schemeClr val="accent2"/>
              </a:solidFill>
            </a:endParaRPr>
          </a:p>
          <a:p>
            <a:pPr>
              <a:buFontTx/>
              <a:buNone/>
            </a:pPr>
            <a:endParaRPr lang="en-US" sz="2200" smtClean="0"/>
          </a:p>
          <a:p>
            <a:pPr>
              <a:buFontTx/>
              <a:buNone/>
            </a:pPr>
            <a:endParaRPr lang="en-US" sz="22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Title 1"/>
          <p:cNvSpPr>
            <a:spLocks noGrp="1"/>
          </p:cNvSpPr>
          <p:nvPr>
            <p:ph type="title"/>
          </p:nvPr>
        </p:nvSpPr>
        <p:spPr>
          <a:xfrm>
            <a:off x="685800" y="152400"/>
            <a:ext cx="7772400" cy="1143000"/>
          </a:xfrm>
        </p:spPr>
        <p:txBody>
          <a:bodyPr/>
          <a:lstStyle/>
          <a:p>
            <a:r>
              <a:rPr lang="en-US" sz="3200" smtClean="0"/>
              <a:t>Trickier Pronouns</a:t>
            </a:r>
          </a:p>
        </p:txBody>
      </p:sp>
      <p:sp>
        <p:nvSpPr>
          <p:cNvPr id="83970" name="Content Placeholder 2"/>
          <p:cNvSpPr>
            <a:spLocks noGrp="1"/>
          </p:cNvSpPr>
          <p:nvPr>
            <p:ph idx="1"/>
          </p:nvPr>
        </p:nvSpPr>
        <p:spPr>
          <a:xfrm>
            <a:off x="228600" y="1828800"/>
            <a:ext cx="8610600" cy="3352800"/>
          </a:xfrm>
        </p:spPr>
        <p:txBody>
          <a:bodyPr/>
          <a:lstStyle/>
          <a:p>
            <a:pPr>
              <a:buFontTx/>
              <a:buNone/>
            </a:pPr>
            <a:r>
              <a:rPr lang="en-US" sz="2200" smtClean="0">
                <a:solidFill>
                  <a:schemeClr val="tx2"/>
                </a:solidFill>
              </a:rPr>
              <a:t>Reflexive pronouns </a:t>
            </a:r>
            <a:r>
              <a:rPr lang="en-US" sz="2200" smtClean="0"/>
              <a:t>behave differently than </a:t>
            </a:r>
            <a:r>
              <a:rPr lang="en-US" sz="2200" smtClean="0">
                <a:solidFill>
                  <a:schemeClr val="accent2"/>
                </a:solidFill>
              </a:rPr>
              <a:t>“plain” pronouns</a:t>
            </a:r>
            <a:r>
              <a:rPr lang="en-US" sz="2200" smtClean="0"/>
              <a:t>: they are interpreted differently</a:t>
            </a:r>
            <a:endParaRPr lang="en-US" sz="2200" smtClean="0">
              <a:solidFill>
                <a:schemeClr val="accent2"/>
              </a:solidFill>
            </a:endParaRPr>
          </a:p>
          <a:p>
            <a:pPr>
              <a:buFontTx/>
              <a:buNone/>
            </a:pPr>
            <a:endParaRPr lang="en-US" sz="2200" smtClean="0"/>
          </a:p>
          <a:p>
            <a:pPr>
              <a:buFontTx/>
              <a:buNone/>
            </a:pPr>
            <a:r>
              <a:rPr lang="en-US" sz="2200" smtClean="0"/>
              <a:t>Jareth thought that </a:t>
            </a:r>
            <a:r>
              <a:rPr lang="en-US" sz="2200" smtClean="0">
                <a:solidFill>
                  <a:schemeClr val="tx2"/>
                </a:solidFill>
              </a:rPr>
              <a:t>Hoggle</a:t>
            </a:r>
            <a:r>
              <a:rPr lang="en-US" sz="2200" smtClean="0"/>
              <a:t> tricked </a:t>
            </a:r>
            <a:r>
              <a:rPr lang="en-US" sz="2200" smtClean="0">
                <a:solidFill>
                  <a:schemeClr val="tx2"/>
                </a:solidFill>
              </a:rPr>
              <a:t>himself</a:t>
            </a:r>
            <a:r>
              <a:rPr lang="en-US" sz="2200" smtClean="0"/>
              <a:t>.</a:t>
            </a:r>
          </a:p>
          <a:p>
            <a:pPr>
              <a:buFontTx/>
              <a:buNone/>
            </a:pPr>
            <a:r>
              <a:rPr lang="en-US" sz="2200" smtClean="0"/>
              <a:t>= Jareth thought that Hoggle tricked Hoggle.</a:t>
            </a:r>
          </a:p>
          <a:p>
            <a:pPr>
              <a:buFontTx/>
              <a:buNone/>
            </a:pPr>
            <a:endParaRPr lang="en-US" sz="2200" smtClean="0"/>
          </a:p>
          <a:p>
            <a:pPr>
              <a:buFontTx/>
              <a:buNone/>
            </a:pPr>
            <a:r>
              <a:rPr lang="en-US" sz="2200" smtClean="0">
                <a:solidFill>
                  <a:srgbClr val="5BE5A4"/>
                </a:solidFill>
              </a:rPr>
              <a:t>Jareth</a:t>
            </a:r>
            <a:r>
              <a:rPr lang="en-US" sz="2200" smtClean="0"/>
              <a:t> thought that Hoggle tricked </a:t>
            </a:r>
            <a:r>
              <a:rPr lang="en-US" sz="2200" smtClean="0">
                <a:solidFill>
                  <a:schemeClr val="accent2"/>
                </a:solidFill>
              </a:rPr>
              <a:t>him</a:t>
            </a:r>
            <a:r>
              <a:rPr lang="en-US" sz="2200" smtClean="0"/>
              <a:t>.</a:t>
            </a:r>
          </a:p>
          <a:p>
            <a:pPr>
              <a:buFontTx/>
              <a:buNone/>
            </a:pPr>
            <a:r>
              <a:rPr lang="en-US" sz="2200" smtClean="0"/>
              <a:t>= Jareth thought that Hoggle tricked Jareth.</a:t>
            </a:r>
          </a:p>
          <a:p>
            <a:pPr>
              <a:buFontTx/>
              <a:buNone/>
            </a:pPr>
            <a:endParaRPr lang="en-US" sz="2200" smtClean="0">
              <a:solidFill>
                <a:schemeClr val="accent2"/>
              </a:solidFill>
            </a:endParaRPr>
          </a:p>
          <a:p>
            <a:pPr>
              <a:buFontTx/>
              <a:buNone/>
            </a:pPr>
            <a:endParaRPr lang="en-US" sz="2200" smtClean="0"/>
          </a:p>
          <a:p>
            <a:pPr>
              <a:buFontTx/>
              <a:buNone/>
            </a:pPr>
            <a:endParaRPr lang="en-US" sz="2200" smtClean="0"/>
          </a:p>
        </p:txBody>
      </p:sp>
      <p:sp>
        <p:nvSpPr>
          <p:cNvPr id="83971" name="Rounded Rectangle 5"/>
          <p:cNvSpPr>
            <a:spLocks noChangeArrowheads="1"/>
          </p:cNvSpPr>
          <p:nvPr/>
        </p:nvSpPr>
        <p:spPr bwMode="auto">
          <a:xfrm>
            <a:off x="0" y="3429000"/>
            <a:ext cx="6400800" cy="4572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pPr eaLnBrk="0" hangingPunct="0"/>
            <a:endParaRPr lang="en-US"/>
          </a:p>
        </p:txBody>
      </p:sp>
      <p:sp>
        <p:nvSpPr>
          <p:cNvPr id="83972" name="Rounded Rectangle 6"/>
          <p:cNvSpPr>
            <a:spLocks noChangeArrowheads="1"/>
          </p:cNvSpPr>
          <p:nvPr/>
        </p:nvSpPr>
        <p:spPr bwMode="auto">
          <a:xfrm>
            <a:off x="228600" y="4648200"/>
            <a:ext cx="6400800" cy="4572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pPr eaLnBrk="0" hangingPunct="0"/>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le 1"/>
          <p:cNvSpPr>
            <a:spLocks noGrp="1"/>
          </p:cNvSpPr>
          <p:nvPr>
            <p:ph type="title"/>
          </p:nvPr>
        </p:nvSpPr>
        <p:spPr>
          <a:xfrm>
            <a:off x="685800" y="152400"/>
            <a:ext cx="7772400" cy="1143000"/>
          </a:xfrm>
        </p:spPr>
        <p:txBody>
          <a:bodyPr/>
          <a:lstStyle/>
          <a:p>
            <a:r>
              <a:rPr lang="en-US" sz="3200" smtClean="0"/>
              <a:t>Trickier Pronouns</a:t>
            </a:r>
          </a:p>
        </p:txBody>
      </p:sp>
      <p:sp>
        <p:nvSpPr>
          <p:cNvPr id="86018" name="Content Placeholder 2"/>
          <p:cNvSpPr>
            <a:spLocks noGrp="1"/>
          </p:cNvSpPr>
          <p:nvPr>
            <p:ph idx="1"/>
          </p:nvPr>
        </p:nvSpPr>
        <p:spPr>
          <a:xfrm>
            <a:off x="228600" y="1828800"/>
            <a:ext cx="8610600" cy="4648200"/>
          </a:xfrm>
        </p:spPr>
        <p:txBody>
          <a:bodyPr/>
          <a:lstStyle/>
          <a:p>
            <a:pPr>
              <a:buFontTx/>
              <a:buNone/>
            </a:pPr>
            <a:r>
              <a:rPr lang="en-US" sz="2200" smtClean="0">
                <a:solidFill>
                  <a:schemeClr val="tx2"/>
                </a:solidFill>
              </a:rPr>
              <a:t>Reflexive pronouns </a:t>
            </a:r>
            <a:r>
              <a:rPr lang="en-US" sz="2200" smtClean="0"/>
              <a:t>behave differently than </a:t>
            </a:r>
            <a:r>
              <a:rPr lang="en-US" sz="2200" smtClean="0">
                <a:solidFill>
                  <a:schemeClr val="accent2"/>
                </a:solidFill>
              </a:rPr>
              <a:t>“plain” pronouns</a:t>
            </a:r>
            <a:r>
              <a:rPr lang="en-US" sz="2200" smtClean="0"/>
              <a:t>: they are interpreted differently</a:t>
            </a:r>
            <a:endParaRPr lang="en-US" sz="2200" smtClean="0">
              <a:solidFill>
                <a:schemeClr val="accent2"/>
              </a:solidFill>
            </a:endParaRPr>
          </a:p>
          <a:p>
            <a:pPr>
              <a:buFontTx/>
              <a:buNone/>
            </a:pPr>
            <a:endParaRPr lang="en-US" sz="2200" smtClean="0"/>
          </a:p>
          <a:p>
            <a:pPr>
              <a:buFontTx/>
              <a:buNone/>
            </a:pPr>
            <a:r>
              <a:rPr lang="en-US" sz="2200" smtClean="0"/>
              <a:t>Jareth thought that </a:t>
            </a:r>
            <a:r>
              <a:rPr lang="en-US" sz="2200" smtClean="0">
                <a:solidFill>
                  <a:schemeClr val="tx2"/>
                </a:solidFill>
              </a:rPr>
              <a:t>Hoggle</a:t>
            </a:r>
            <a:r>
              <a:rPr lang="en-US" sz="2200" smtClean="0"/>
              <a:t> tricked </a:t>
            </a:r>
            <a:r>
              <a:rPr lang="en-US" sz="2200" smtClean="0">
                <a:solidFill>
                  <a:schemeClr val="tx2"/>
                </a:solidFill>
              </a:rPr>
              <a:t>himself</a:t>
            </a:r>
            <a:r>
              <a:rPr lang="en-US" sz="2200" smtClean="0"/>
              <a:t>.</a:t>
            </a:r>
          </a:p>
          <a:p>
            <a:pPr>
              <a:buFontTx/>
              <a:buNone/>
            </a:pPr>
            <a:r>
              <a:rPr lang="en-US" sz="2200" smtClean="0"/>
              <a:t>= Jareth thought that Hoggle tricked Hoggle.</a:t>
            </a:r>
          </a:p>
          <a:p>
            <a:pPr>
              <a:buFontTx/>
              <a:buNone/>
            </a:pPr>
            <a:endParaRPr lang="en-US" sz="2200" smtClean="0"/>
          </a:p>
          <a:p>
            <a:pPr>
              <a:buFontTx/>
              <a:buNone/>
            </a:pPr>
            <a:r>
              <a:rPr lang="en-US" sz="2200" smtClean="0">
                <a:solidFill>
                  <a:srgbClr val="5BE5A4"/>
                </a:solidFill>
              </a:rPr>
              <a:t>Jareth</a:t>
            </a:r>
            <a:r>
              <a:rPr lang="en-US" sz="2200" smtClean="0"/>
              <a:t> thought that Hoggle tricked </a:t>
            </a:r>
            <a:r>
              <a:rPr lang="en-US" sz="2200" smtClean="0">
                <a:solidFill>
                  <a:schemeClr val="accent2"/>
                </a:solidFill>
              </a:rPr>
              <a:t>him</a:t>
            </a:r>
            <a:r>
              <a:rPr lang="en-US" sz="2200" smtClean="0"/>
              <a:t>.</a:t>
            </a:r>
          </a:p>
          <a:p>
            <a:pPr>
              <a:buFontTx/>
              <a:buNone/>
            </a:pPr>
            <a:r>
              <a:rPr lang="en-US" sz="2200" smtClean="0"/>
              <a:t>= Jareth thought that Hoggle tricked Jareth.</a:t>
            </a:r>
          </a:p>
          <a:p>
            <a:pPr>
              <a:buFontTx/>
              <a:buNone/>
            </a:pPr>
            <a:endParaRPr lang="en-US" sz="2200" smtClean="0"/>
          </a:p>
          <a:p>
            <a:pPr>
              <a:buFontTx/>
              <a:buNone/>
            </a:pPr>
            <a:endParaRPr lang="en-US" sz="2200" smtClean="0">
              <a:solidFill>
                <a:schemeClr val="accent2"/>
              </a:solidFill>
            </a:endParaRPr>
          </a:p>
          <a:p>
            <a:pPr>
              <a:buFontTx/>
              <a:buNone/>
            </a:pPr>
            <a:endParaRPr lang="en-US" sz="2200" smtClean="0"/>
          </a:p>
          <a:p>
            <a:pPr>
              <a:buFontTx/>
              <a:buNone/>
            </a:pPr>
            <a:endParaRPr lang="en-US" sz="22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Title 1"/>
          <p:cNvSpPr>
            <a:spLocks noGrp="1"/>
          </p:cNvSpPr>
          <p:nvPr>
            <p:ph type="title"/>
          </p:nvPr>
        </p:nvSpPr>
        <p:spPr>
          <a:xfrm>
            <a:off x="685800" y="152400"/>
            <a:ext cx="7772400" cy="1143000"/>
          </a:xfrm>
        </p:spPr>
        <p:txBody>
          <a:bodyPr/>
          <a:lstStyle/>
          <a:p>
            <a:r>
              <a:rPr lang="en-US" sz="3200" smtClean="0"/>
              <a:t>Trickier Pronouns</a:t>
            </a:r>
          </a:p>
        </p:txBody>
      </p:sp>
      <p:sp>
        <p:nvSpPr>
          <p:cNvPr id="88066" name="Content Placeholder 2"/>
          <p:cNvSpPr>
            <a:spLocks noGrp="1"/>
          </p:cNvSpPr>
          <p:nvPr>
            <p:ph idx="1"/>
          </p:nvPr>
        </p:nvSpPr>
        <p:spPr>
          <a:xfrm>
            <a:off x="228600" y="1828800"/>
            <a:ext cx="8610600" cy="4648200"/>
          </a:xfrm>
        </p:spPr>
        <p:txBody>
          <a:bodyPr/>
          <a:lstStyle/>
          <a:p>
            <a:pPr>
              <a:buFontTx/>
              <a:buNone/>
            </a:pPr>
            <a:r>
              <a:rPr lang="en-US" sz="2200" smtClean="0">
                <a:solidFill>
                  <a:schemeClr val="tx2"/>
                </a:solidFill>
              </a:rPr>
              <a:t>Reflexive pronouns </a:t>
            </a:r>
            <a:r>
              <a:rPr lang="en-US" sz="2200" smtClean="0"/>
              <a:t>behave differently than </a:t>
            </a:r>
            <a:r>
              <a:rPr lang="en-US" sz="2200" smtClean="0">
                <a:solidFill>
                  <a:schemeClr val="accent2"/>
                </a:solidFill>
              </a:rPr>
              <a:t>“plain” pronouns</a:t>
            </a:r>
            <a:r>
              <a:rPr lang="en-US" sz="2200" smtClean="0"/>
              <a:t>: they are interpreted differently</a:t>
            </a:r>
            <a:endParaRPr lang="en-US" sz="2200" smtClean="0">
              <a:solidFill>
                <a:schemeClr val="accent2"/>
              </a:solidFill>
            </a:endParaRPr>
          </a:p>
          <a:p>
            <a:pPr>
              <a:buFontTx/>
              <a:buNone/>
            </a:pPr>
            <a:endParaRPr lang="en-US" sz="2200" smtClean="0"/>
          </a:p>
          <a:p>
            <a:pPr>
              <a:buFontTx/>
              <a:buNone/>
            </a:pPr>
            <a:r>
              <a:rPr lang="en-US" sz="2200" smtClean="0"/>
              <a:t>Jareth thought that </a:t>
            </a:r>
            <a:r>
              <a:rPr lang="en-US" sz="2200" smtClean="0">
                <a:solidFill>
                  <a:schemeClr val="tx2"/>
                </a:solidFill>
              </a:rPr>
              <a:t>Hoggle</a:t>
            </a:r>
            <a:r>
              <a:rPr lang="en-US" sz="2200" smtClean="0"/>
              <a:t> tricked </a:t>
            </a:r>
            <a:r>
              <a:rPr lang="en-US" sz="2200" smtClean="0">
                <a:solidFill>
                  <a:schemeClr val="tx2"/>
                </a:solidFill>
              </a:rPr>
              <a:t>himself</a:t>
            </a:r>
            <a:r>
              <a:rPr lang="en-US" sz="2200" smtClean="0"/>
              <a:t>.</a:t>
            </a:r>
          </a:p>
          <a:p>
            <a:pPr>
              <a:buFontTx/>
              <a:buNone/>
            </a:pPr>
            <a:endParaRPr lang="en-US" sz="2200" smtClean="0"/>
          </a:p>
          <a:p>
            <a:pPr>
              <a:buFontTx/>
              <a:buNone/>
            </a:pPr>
            <a:endParaRPr lang="en-US" sz="2200" smtClean="0"/>
          </a:p>
          <a:p>
            <a:pPr>
              <a:buFontTx/>
              <a:buNone/>
            </a:pPr>
            <a:r>
              <a:rPr lang="en-US" sz="2200" smtClean="0">
                <a:solidFill>
                  <a:srgbClr val="5BE5A4"/>
                </a:solidFill>
              </a:rPr>
              <a:t>Jareth</a:t>
            </a:r>
            <a:r>
              <a:rPr lang="en-US" sz="2200" smtClean="0"/>
              <a:t> thought that Hoggle tricked </a:t>
            </a:r>
            <a:r>
              <a:rPr lang="en-US" sz="2200" smtClean="0">
                <a:solidFill>
                  <a:schemeClr val="accent2"/>
                </a:solidFill>
              </a:rPr>
              <a:t>him</a:t>
            </a:r>
            <a:r>
              <a:rPr lang="en-US" sz="2200" smtClean="0"/>
              <a:t>.</a:t>
            </a:r>
          </a:p>
          <a:p>
            <a:pPr>
              <a:buFontTx/>
              <a:buNone/>
            </a:pPr>
            <a:endParaRPr lang="en-US" sz="2200" smtClean="0"/>
          </a:p>
          <a:p>
            <a:pPr>
              <a:buFontTx/>
              <a:buNone/>
            </a:pPr>
            <a:endParaRPr lang="en-US" sz="2200" smtClean="0"/>
          </a:p>
          <a:p>
            <a:pPr>
              <a:buFontTx/>
              <a:buNone/>
            </a:pPr>
            <a:r>
              <a:rPr lang="en-US" sz="2200" smtClean="0"/>
              <a:t>Rule: Reflexive pronouns must refer to a noun phrase inside the </a:t>
            </a:r>
            <a:r>
              <a:rPr lang="en-US" sz="2200" smtClean="0">
                <a:solidFill>
                  <a:srgbClr val="FFFF00"/>
                </a:solidFill>
              </a:rPr>
              <a:t>same clause </a:t>
            </a:r>
            <a:r>
              <a:rPr lang="en-US" sz="2200" smtClean="0"/>
              <a:t>while regular pronouns must not.</a:t>
            </a:r>
          </a:p>
          <a:p>
            <a:pPr>
              <a:buFontTx/>
              <a:buNone/>
            </a:pPr>
            <a:endParaRPr lang="en-US" sz="2200" smtClean="0">
              <a:solidFill>
                <a:schemeClr val="accent2"/>
              </a:solidFill>
            </a:endParaRPr>
          </a:p>
          <a:p>
            <a:pPr>
              <a:buFontTx/>
              <a:buNone/>
            </a:pPr>
            <a:endParaRPr lang="en-US" sz="2200" smtClean="0"/>
          </a:p>
          <a:p>
            <a:pPr>
              <a:buFontTx/>
              <a:buNone/>
            </a:pPr>
            <a:endParaRPr lang="en-US" sz="2200" smtClean="0"/>
          </a:p>
        </p:txBody>
      </p:sp>
      <p:sp>
        <p:nvSpPr>
          <p:cNvPr id="88067" name="Double Brace 5"/>
          <p:cNvSpPr>
            <a:spLocks noChangeArrowheads="1"/>
          </p:cNvSpPr>
          <p:nvPr/>
        </p:nvSpPr>
        <p:spPr bwMode="auto">
          <a:xfrm>
            <a:off x="2133600" y="2971800"/>
            <a:ext cx="3505200" cy="457200"/>
          </a:xfrm>
          <a:prstGeom prst="bracePair">
            <a:avLst>
              <a:gd name="adj" fmla="val 8333"/>
            </a:avLst>
          </a:prstGeom>
          <a:noFill/>
          <a:ln w="38100">
            <a:solidFill>
              <a:srgbClr val="FFFF00"/>
            </a:solidFill>
            <a:round/>
            <a:headEnd/>
            <a:tailEnd/>
          </a:ln>
        </p:spPr>
        <p:txBody>
          <a:bodyPr>
            <a:prstTxWarp prst="textNoShape">
              <a:avLst/>
            </a:prstTxWarp>
          </a:bodyPr>
          <a:lstStyle/>
          <a:p>
            <a:pPr eaLnBrk="0" hangingPunct="0"/>
            <a:endParaRPr lang="en-US"/>
          </a:p>
        </p:txBody>
      </p:sp>
      <p:sp>
        <p:nvSpPr>
          <p:cNvPr id="88068" name="Double Brace 6"/>
          <p:cNvSpPr>
            <a:spLocks noChangeArrowheads="1"/>
          </p:cNvSpPr>
          <p:nvPr/>
        </p:nvSpPr>
        <p:spPr bwMode="auto">
          <a:xfrm>
            <a:off x="2133600" y="4191000"/>
            <a:ext cx="3048000" cy="457200"/>
          </a:xfrm>
          <a:prstGeom prst="bracePair">
            <a:avLst>
              <a:gd name="adj" fmla="val 8333"/>
            </a:avLst>
          </a:prstGeom>
          <a:noFill/>
          <a:ln w="38100">
            <a:solidFill>
              <a:srgbClr val="FFFF00"/>
            </a:solidFill>
            <a:round/>
            <a:headEnd/>
            <a:tailEnd/>
          </a:ln>
        </p:spPr>
        <p:txBody>
          <a:bodyPr>
            <a:prstTxWarp prst="textNoShape">
              <a:avLst/>
            </a:prstTxWarp>
          </a:bodyPr>
          <a:lstStyle/>
          <a:p>
            <a:pPr eaLnBrk="0" hangingPunct="0"/>
            <a:endParaRPr lang="en-US"/>
          </a:p>
        </p:txBody>
      </p:sp>
      <p:sp>
        <p:nvSpPr>
          <p:cNvPr id="88069" name="TextBox 7"/>
          <p:cNvSpPr txBox="1">
            <a:spLocks noChangeArrowheads="1"/>
          </p:cNvSpPr>
          <p:nvPr/>
        </p:nvSpPr>
        <p:spPr bwMode="auto">
          <a:xfrm>
            <a:off x="4572000" y="3352800"/>
            <a:ext cx="3436938" cy="366713"/>
          </a:xfrm>
          <a:prstGeom prst="rect">
            <a:avLst/>
          </a:prstGeom>
          <a:noFill/>
          <a:ln w="9525">
            <a:noFill/>
            <a:miter lim="800000"/>
            <a:headEnd/>
            <a:tailEnd/>
          </a:ln>
        </p:spPr>
        <p:txBody>
          <a:bodyPr wrap="none">
            <a:prstTxWarp prst="textNoShape">
              <a:avLst/>
            </a:prstTxWarp>
            <a:spAutoFit/>
          </a:bodyPr>
          <a:lstStyle/>
          <a:p>
            <a:pPr eaLnBrk="0" hangingPunct="0"/>
            <a:r>
              <a:rPr lang="en-US" sz="1800" b="0">
                <a:solidFill>
                  <a:schemeClr val="tx2"/>
                </a:solidFill>
              </a:rPr>
              <a:t>must refer to NP in same clause</a:t>
            </a:r>
          </a:p>
        </p:txBody>
      </p:sp>
      <p:cxnSp>
        <p:nvCxnSpPr>
          <p:cNvPr id="88070" name="Curved Connector 9"/>
          <p:cNvCxnSpPr>
            <a:cxnSpLocks noChangeShapeType="1"/>
            <a:stCxn id="88071" idx="0"/>
            <a:endCxn id="88072" idx="0"/>
          </p:cNvCxnSpPr>
          <p:nvPr/>
        </p:nvCxnSpPr>
        <p:spPr bwMode="auto">
          <a:xfrm rot="16200000" flipV="1">
            <a:off x="4114800" y="2057401"/>
            <a:ext cx="3175" cy="1828800"/>
          </a:xfrm>
          <a:prstGeom prst="curvedConnector3">
            <a:avLst>
              <a:gd name="adj1" fmla="val 14395468"/>
            </a:avLst>
          </a:prstGeom>
          <a:noFill/>
          <a:ln w="9525">
            <a:solidFill>
              <a:schemeClr val="tx2"/>
            </a:solidFill>
            <a:round/>
            <a:headEnd/>
            <a:tailEnd type="arrow" w="med" len="med"/>
          </a:ln>
        </p:spPr>
      </p:cxnSp>
      <p:sp>
        <p:nvSpPr>
          <p:cNvPr id="88071" name="Rounded Rectangle 11"/>
          <p:cNvSpPr>
            <a:spLocks noChangeArrowheads="1"/>
          </p:cNvSpPr>
          <p:nvPr/>
        </p:nvSpPr>
        <p:spPr bwMode="auto">
          <a:xfrm>
            <a:off x="4495800" y="2971800"/>
            <a:ext cx="1066800" cy="381000"/>
          </a:xfrm>
          <a:prstGeom prst="roundRect">
            <a:avLst>
              <a:gd name="adj" fmla="val 16667"/>
            </a:avLst>
          </a:prstGeom>
          <a:noFill/>
          <a:ln w="9525">
            <a:solidFill>
              <a:schemeClr val="tx2"/>
            </a:solidFill>
            <a:round/>
            <a:headEnd/>
            <a:tailEnd/>
          </a:ln>
        </p:spPr>
        <p:txBody>
          <a:bodyPr>
            <a:prstTxWarp prst="textNoShape">
              <a:avLst/>
            </a:prstTxWarp>
          </a:bodyPr>
          <a:lstStyle/>
          <a:p>
            <a:pPr eaLnBrk="0" hangingPunct="0"/>
            <a:endParaRPr lang="en-US"/>
          </a:p>
        </p:txBody>
      </p:sp>
      <p:sp>
        <p:nvSpPr>
          <p:cNvPr id="88072" name="Rounded Rectangle 13"/>
          <p:cNvSpPr>
            <a:spLocks noChangeArrowheads="1"/>
          </p:cNvSpPr>
          <p:nvPr/>
        </p:nvSpPr>
        <p:spPr bwMode="auto">
          <a:xfrm>
            <a:off x="2667000" y="2971800"/>
            <a:ext cx="1066800" cy="381000"/>
          </a:xfrm>
          <a:prstGeom prst="roundRect">
            <a:avLst>
              <a:gd name="adj" fmla="val 16667"/>
            </a:avLst>
          </a:prstGeom>
          <a:noFill/>
          <a:ln w="9525">
            <a:solidFill>
              <a:schemeClr val="tx2"/>
            </a:solidFill>
            <a:round/>
            <a:headEnd/>
            <a:tailEnd/>
          </a:ln>
        </p:spPr>
        <p:txBody>
          <a:bodyPr>
            <a:prstTxWarp prst="textNoShape">
              <a:avLst/>
            </a:prstTxWarp>
          </a:bodyPr>
          <a:lstStyle/>
          <a:p>
            <a:pPr eaLnBrk="0" hangingPunct="0"/>
            <a:endParaRPr lang="en-US"/>
          </a:p>
        </p:txBody>
      </p:sp>
      <p:cxnSp>
        <p:nvCxnSpPr>
          <p:cNvPr id="88073" name="Curved Connector 16"/>
          <p:cNvCxnSpPr>
            <a:cxnSpLocks noChangeShapeType="1"/>
            <a:stCxn id="88074" idx="0"/>
            <a:endCxn id="88075" idx="0"/>
          </p:cNvCxnSpPr>
          <p:nvPr/>
        </p:nvCxnSpPr>
        <p:spPr bwMode="auto">
          <a:xfrm rot="-5400000" flipH="1" flipV="1">
            <a:off x="2705100" y="2171700"/>
            <a:ext cx="76200" cy="4114800"/>
          </a:xfrm>
          <a:prstGeom prst="curvedConnector3">
            <a:avLst>
              <a:gd name="adj1" fmla="val -300000"/>
            </a:avLst>
          </a:prstGeom>
          <a:noFill/>
          <a:ln w="9525">
            <a:solidFill>
              <a:schemeClr val="accent2"/>
            </a:solidFill>
            <a:round/>
            <a:headEnd/>
            <a:tailEnd type="arrow" w="med" len="med"/>
          </a:ln>
        </p:spPr>
      </p:cxnSp>
      <p:sp>
        <p:nvSpPr>
          <p:cNvPr id="88074" name="Rounded Rectangle 17"/>
          <p:cNvSpPr>
            <a:spLocks noChangeArrowheads="1"/>
          </p:cNvSpPr>
          <p:nvPr/>
        </p:nvSpPr>
        <p:spPr bwMode="auto">
          <a:xfrm>
            <a:off x="4572000" y="4191000"/>
            <a:ext cx="457200" cy="3810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p>
        </p:txBody>
      </p:sp>
      <p:sp>
        <p:nvSpPr>
          <p:cNvPr id="88075" name="Rounded Rectangle 18"/>
          <p:cNvSpPr>
            <a:spLocks noChangeArrowheads="1"/>
          </p:cNvSpPr>
          <p:nvPr/>
        </p:nvSpPr>
        <p:spPr bwMode="auto">
          <a:xfrm>
            <a:off x="228600" y="4267200"/>
            <a:ext cx="914400" cy="304800"/>
          </a:xfrm>
          <a:prstGeom prst="roundRect">
            <a:avLst>
              <a:gd name="adj" fmla="val 16667"/>
            </a:avLst>
          </a:prstGeom>
          <a:noFill/>
          <a:ln w="9525">
            <a:solidFill>
              <a:schemeClr val="accent2"/>
            </a:solidFill>
            <a:round/>
            <a:headEnd/>
            <a:tailEnd/>
          </a:ln>
        </p:spPr>
        <p:txBody>
          <a:bodyPr>
            <a:prstTxWarp prst="textNoShape">
              <a:avLst/>
            </a:prstTxWarp>
          </a:bodyPr>
          <a:lstStyle/>
          <a:p>
            <a:pPr eaLnBrk="0" hangingPunct="0"/>
            <a:endParaRPr lang="en-US"/>
          </a:p>
        </p:txBody>
      </p:sp>
      <p:sp>
        <p:nvSpPr>
          <p:cNvPr id="88076" name="TextBox 25"/>
          <p:cNvSpPr txBox="1">
            <a:spLocks noChangeArrowheads="1"/>
          </p:cNvSpPr>
          <p:nvPr/>
        </p:nvSpPr>
        <p:spPr bwMode="auto">
          <a:xfrm>
            <a:off x="4572000" y="4648200"/>
            <a:ext cx="4114800" cy="641350"/>
          </a:xfrm>
          <a:prstGeom prst="rect">
            <a:avLst/>
          </a:prstGeom>
          <a:noFill/>
          <a:ln w="9525">
            <a:noFill/>
            <a:miter lim="800000"/>
            <a:headEnd/>
            <a:tailEnd/>
          </a:ln>
        </p:spPr>
        <p:txBody>
          <a:bodyPr>
            <a:prstTxWarp prst="textNoShape">
              <a:avLst/>
            </a:prstTxWarp>
            <a:spAutoFit/>
          </a:bodyPr>
          <a:lstStyle/>
          <a:p>
            <a:pPr eaLnBrk="0" hangingPunct="0"/>
            <a:r>
              <a:rPr lang="en-US" sz="1800" b="0">
                <a:solidFill>
                  <a:schemeClr val="accent2"/>
                </a:solidFill>
              </a:rPr>
              <a:t>must not refer to NP in same clause, but can refer to NP in different clause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Title 1"/>
          <p:cNvSpPr>
            <a:spLocks noGrp="1"/>
          </p:cNvSpPr>
          <p:nvPr>
            <p:ph type="title"/>
          </p:nvPr>
        </p:nvSpPr>
        <p:spPr>
          <a:xfrm>
            <a:off x="685800" y="152400"/>
            <a:ext cx="7772400" cy="1143000"/>
          </a:xfrm>
        </p:spPr>
        <p:txBody>
          <a:bodyPr/>
          <a:lstStyle/>
          <a:p>
            <a:r>
              <a:rPr lang="en-US" sz="3200" smtClean="0"/>
              <a:t>Trickier Pronouns</a:t>
            </a:r>
          </a:p>
        </p:txBody>
      </p:sp>
      <p:sp>
        <p:nvSpPr>
          <p:cNvPr id="90114" name="Content Placeholder 2"/>
          <p:cNvSpPr>
            <a:spLocks noGrp="1"/>
          </p:cNvSpPr>
          <p:nvPr>
            <p:ph idx="1"/>
          </p:nvPr>
        </p:nvSpPr>
        <p:spPr>
          <a:xfrm>
            <a:off x="228600" y="1219200"/>
            <a:ext cx="8610600" cy="4648200"/>
          </a:xfrm>
        </p:spPr>
        <p:txBody>
          <a:bodyPr/>
          <a:lstStyle/>
          <a:p>
            <a:pPr>
              <a:buFontTx/>
              <a:buNone/>
            </a:pPr>
            <a:r>
              <a:rPr lang="en-US" sz="2200" smtClean="0"/>
              <a:t>How can we test when children learn this distinction?</a:t>
            </a:r>
          </a:p>
          <a:p>
            <a:pPr>
              <a:buFontTx/>
              <a:buNone/>
            </a:pPr>
            <a:endParaRPr lang="en-US" sz="2200" smtClean="0"/>
          </a:p>
          <a:p>
            <a:pPr>
              <a:buFontTx/>
              <a:buNone/>
            </a:pPr>
            <a:r>
              <a:rPr lang="en-US" sz="2200" smtClean="0">
                <a:solidFill>
                  <a:srgbClr val="FFFFFF"/>
                </a:solidFill>
              </a:rPr>
              <a:t>Act-Out Task:</a:t>
            </a:r>
          </a:p>
          <a:p>
            <a:pPr>
              <a:buFontTx/>
              <a:buNone/>
            </a:pPr>
            <a:endParaRPr lang="en-US" sz="2200" smtClean="0">
              <a:solidFill>
                <a:srgbClr val="FFFFFF"/>
              </a:solidFill>
            </a:endParaRPr>
          </a:p>
          <a:p>
            <a:pPr>
              <a:buFontTx/>
              <a:buNone/>
            </a:pPr>
            <a:r>
              <a:rPr lang="en-US" sz="2200" smtClean="0">
                <a:solidFill>
                  <a:srgbClr val="FFFFFF"/>
                </a:solidFill>
              </a:rPr>
              <a:t>“Donald thinks that Mickey Mouse scratched </a:t>
            </a:r>
            <a:r>
              <a:rPr lang="en-US" sz="2200" smtClean="0">
                <a:solidFill>
                  <a:schemeClr val="tx2"/>
                </a:solidFill>
              </a:rPr>
              <a:t>himself</a:t>
            </a:r>
            <a:r>
              <a:rPr lang="en-US" sz="2200" smtClean="0">
                <a:solidFill>
                  <a:srgbClr val="FFFFFF"/>
                </a:solidFill>
              </a:rPr>
              <a:t>. Show me what Mickey did.”</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r>
              <a:rPr lang="en-US" sz="2200" smtClean="0">
                <a:solidFill>
                  <a:srgbClr val="FFFFFF"/>
                </a:solidFill>
              </a:rPr>
              <a:t>“Donald thinks that Mickey Mouse scratched </a:t>
            </a:r>
            <a:r>
              <a:rPr lang="en-US" sz="2200" smtClean="0">
                <a:solidFill>
                  <a:schemeClr val="accent2"/>
                </a:solidFill>
              </a:rPr>
              <a:t>him</a:t>
            </a:r>
            <a:r>
              <a:rPr lang="en-US" sz="2200" smtClean="0">
                <a:solidFill>
                  <a:srgbClr val="FFFFFF"/>
                </a:solidFill>
              </a:rPr>
              <a:t>.  Show me what Mickey did.”</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90115" name="Picture 15"/>
          <p:cNvPicPr>
            <a:picLocks noChangeAspect="1"/>
          </p:cNvPicPr>
          <p:nvPr/>
        </p:nvPicPr>
        <p:blipFill>
          <a:blip r:embed="rId3"/>
          <a:srcRect/>
          <a:stretch>
            <a:fillRect/>
          </a:stretch>
        </p:blipFill>
        <p:spPr bwMode="auto">
          <a:xfrm>
            <a:off x="7162800" y="1143000"/>
            <a:ext cx="15748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Title 1"/>
          <p:cNvSpPr>
            <a:spLocks noGrp="1"/>
          </p:cNvSpPr>
          <p:nvPr>
            <p:ph type="title"/>
          </p:nvPr>
        </p:nvSpPr>
        <p:spPr>
          <a:xfrm>
            <a:off x="685800" y="152400"/>
            <a:ext cx="7772400" cy="1143000"/>
          </a:xfrm>
        </p:spPr>
        <p:txBody>
          <a:bodyPr/>
          <a:lstStyle/>
          <a:p>
            <a:r>
              <a:rPr lang="en-US" sz="3200" smtClean="0"/>
              <a:t>Trickier Pronouns</a:t>
            </a:r>
          </a:p>
        </p:txBody>
      </p:sp>
      <p:sp>
        <p:nvSpPr>
          <p:cNvPr id="92162" name="Content Placeholder 2"/>
          <p:cNvSpPr>
            <a:spLocks noGrp="1"/>
          </p:cNvSpPr>
          <p:nvPr>
            <p:ph idx="1"/>
          </p:nvPr>
        </p:nvSpPr>
        <p:spPr>
          <a:xfrm>
            <a:off x="228600" y="1219200"/>
            <a:ext cx="8610600" cy="4648200"/>
          </a:xfrm>
        </p:spPr>
        <p:txBody>
          <a:bodyPr/>
          <a:lstStyle/>
          <a:p>
            <a:pPr>
              <a:buFontTx/>
              <a:buNone/>
            </a:pPr>
            <a:r>
              <a:rPr lang="en-US" sz="2200" smtClean="0"/>
              <a:t>How can we test when children learn this distinction?</a:t>
            </a:r>
          </a:p>
          <a:p>
            <a:pPr>
              <a:buFontTx/>
              <a:buNone/>
            </a:pPr>
            <a:endParaRPr lang="en-US" sz="2200" smtClean="0"/>
          </a:p>
          <a:p>
            <a:pPr>
              <a:buFontTx/>
              <a:buNone/>
            </a:pPr>
            <a:r>
              <a:rPr lang="en-US" sz="2200" smtClean="0">
                <a:solidFill>
                  <a:srgbClr val="FFFFFF"/>
                </a:solidFill>
              </a:rPr>
              <a:t>Act-Out Task:</a:t>
            </a:r>
          </a:p>
          <a:p>
            <a:pPr>
              <a:buFontTx/>
              <a:buNone/>
            </a:pPr>
            <a:endParaRPr lang="en-US" sz="2200" smtClean="0">
              <a:solidFill>
                <a:srgbClr val="FFFFFF"/>
              </a:solidFill>
            </a:endParaRPr>
          </a:p>
          <a:p>
            <a:pPr>
              <a:buFontTx/>
              <a:buNone/>
            </a:pPr>
            <a:r>
              <a:rPr lang="en-US" sz="2200" smtClean="0">
                <a:solidFill>
                  <a:srgbClr val="FFFFFF"/>
                </a:solidFill>
              </a:rPr>
              <a:t>“Donald thinks that Mickey Mouse scratched </a:t>
            </a:r>
            <a:r>
              <a:rPr lang="en-US" sz="2200" smtClean="0">
                <a:solidFill>
                  <a:schemeClr val="tx2"/>
                </a:solidFill>
              </a:rPr>
              <a:t>himself</a:t>
            </a:r>
            <a:r>
              <a:rPr lang="en-US" sz="2200" smtClean="0">
                <a:solidFill>
                  <a:srgbClr val="FFFFFF"/>
                </a:solidFill>
              </a:rPr>
              <a:t>. Show me what Mickey did.”</a:t>
            </a:r>
          </a:p>
          <a:p>
            <a:pPr>
              <a:buFontTx/>
              <a:buNone/>
            </a:pPr>
            <a:r>
              <a:rPr lang="en-US" sz="2200" smtClean="0">
                <a:solidFill>
                  <a:srgbClr val="FFFFFF"/>
                </a:solidFill>
              </a:rPr>
              <a:t>	(Action: Mickey scratches </a:t>
            </a:r>
            <a:r>
              <a:rPr lang="en-US" sz="2200" smtClean="0">
                <a:solidFill>
                  <a:schemeClr val="tx2"/>
                </a:solidFill>
              </a:rPr>
              <a:t>Mickey</a:t>
            </a:r>
            <a:r>
              <a:rPr lang="en-US" sz="2200" smtClean="0">
                <a:solidFill>
                  <a:srgbClr val="FFFFFF"/>
                </a:solidFill>
              </a:rPr>
              <a:t>)</a:t>
            </a:r>
          </a:p>
          <a:p>
            <a:pPr>
              <a:buFontTx/>
              <a:buNone/>
            </a:pPr>
            <a:endParaRPr lang="en-US" sz="2200" smtClean="0">
              <a:solidFill>
                <a:srgbClr val="FFFFFF"/>
              </a:solidFill>
            </a:endParaRPr>
          </a:p>
          <a:p>
            <a:pPr>
              <a:buFontTx/>
              <a:buNone/>
            </a:pPr>
            <a:r>
              <a:rPr lang="en-US" sz="2200" smtClean="0">
                <a:solidFill>
                  <a:srgbClr val="FFFFFF"/>
                </a:solidFill>
              </a:rPr>
              <a:t>“Donald thinks that Mickey Mouse scratched </a:t>
            </a:r>
            <a:r>
              <a:rPr lang="en-US" sz="2200" smtClean="0">
                <a:solidFill>
                  <a:schemeClr val="accent2"/>
                </a:solidFill>
              </a:rPr>
              <a:t>him</a:t>
            </a:r>
            <a:r>
              <a:rPr lang="en-US" sz="2200" smtClean="0">
                <a:solidFill>
                  <a:srgbClr val="FFFFFF"/>
                </a:solidFill>
              </a:rPr>
              <a:t>.  Show me what Mickey did.”</a:t>
            </a:r>
          </a:p>
          <a:p>
            <a:pPr>
              <a:buFontTx/>
              <a:buNone/>
            </a:pPr>
            <a:r>
              <a:rPr lang="en-US" sz="2200" smtClean="0">
                <a:solidFill>
                  <a:srgbClr val="FFFFFF"/>
                </a:solidFill>
              </a:rPr>
              <a:t>	(Action: Mickey scratches </a:t>
            </a:r>
            <a:r>
              <a:rPr lang="en-US" sz="2200" smtClean="0">
                <a:solidFill>
                  <a:schemeClr val="accent2"/>
                </a:solidFill>
              </a:rPr>
              <a:t>Donald</a:t>
            </a:r>
            <a:r>
              <a:rPr lang="en-US" sz="2200" smtClean="0">
                <a:solidFill>
                  <a:srgbClr val="FFFFFF"/>
                </a:solidFill>
              </a:rPr>
              <a:t>)</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92163" name="Picture 5"/>
          <p:cNvPicPr>
            <a:picLocks noChangeAspect="1"/>
          </p:cNvPicPr>
          <p:nvPr/>
        </p:nvPicPr>
        <p:blipFill>
          <a:blip r:embed="rId3"/>
          <a:srcRect/>
          <a:stretch>
            <a:fillRect/>
          </a:stretch>
        </p:blipFill>
        <p:spPr bwMode="auto">
          <a:xfrm>
            <a:off x="7162800" y="1143000"/>
            <a:ext cx="15748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152400"/>
            <a:ext cx="7772400" cy="1143000"/>
          </a:xfrm>
        </p:spPr>
        <p:txBody>
          <a:bodyPr/>
          <a:lstStyle/>
          <a:p>
            <a:r>
              <a:rPr lang="en-US" sz="3200" smtClean="0"/>
              <a:t>Passives</a:t>
            </a:r>
          </a:p>
        </p:txBody>
      </p:sp>
      <p:sp>
        <p:nvSpPr>
          <p:cNvPr id="20482" name="Content Placeholder 2"/>
          <p:cNvSpPr>
            <a:spLocks noGrp="1"/>
          </p:cNvSpPr>
          <p:nvPr>
            <p:ph idx="1"/>
          </p:nvPr>
        </p:nvSpPr>
        <p:spPr>
          <a:xfrm>
            <a:off x="228600" y="1219200"/>
            <a:ext cx="8610600" cy="5334000"/>
          </a:xfrm>
        </p:spPr>
        <p:txBody>
          <a:bodyPr/>
          <a:lstStyle/>
          <a:p>
            <a:pPr>
              <a:buFontTx/>
              <a:buNone/>
            </a:pPr>
            <a:r>
              <a:rPr lang="en-US" sz="2400" smtClean="0"/>
              <a:t>Passives are tricky because the subject of the sentence is the “undergoer” of the action (rather than the “doer” as it is in active sentences).</a:t>
            </a:r>
          </a:p>
          <a:p>
            <a:pPr>
              <a:buFontTx/>
              <a:buNone/>
            </a:pPr>
            <a:endParaRPr lang="en-US" sz="2400" smtClean="0"/>
          </a:p>
          <a:p>
            <a:pPr>
              <a:buFontTx/>
              <a:buNone/>
            </a:pPr>
            <a:r>
              <a:rPr lang="en-US" sz="2400" smtClean="0"/>
              <a:t>Active sentence:</a:t>
            </a:r>
          </a:p>
          <a:p>
            <a:pPr>
              <a:buFontTx/>
              <a:buNone/>
            </a:pPr>
            <a:r>
              <a:rPr lang="en-US" sz="2400" smtClean="0">
                <a:solidFill>
                  <a:schemeClr val="accent2"/>
                </a:solidFill>
              </a:rPr>
              <a:t>Sarah</a:t>
            </a:r>
            <a:r>
              <a:rPr lang="en-US" sz="2400" smtClean="0"/>
              <a:t>     </a:t>
            </a:r>
            <a:r>
              <a:rPr lang="en-US" sz="2400" smtClean="0">
                <a:solidFill>
                  <a:schemeClr val="tx2"/>
                </a:solidFill>
              </a:rPr>
              <a:t>saved</a:t>
            </a:r>
            <a:r>
              <a:rPr lang="en-US" sz="2400" smtClean="0"/>
              <a:t>  </a:t>
            </a:r>
            <a:r>
              <a:rPr lang="en-US" sz="2400" smtClean="0">
                <a:solidFill>
                  <a:srgbClr val="FFFF00"/>
                </a:solidFill>
              </a:rPr>
              <a:t>Tobey</a:t>
            </a:r>
            <a:r>
              <a:rPr lang="en-US" sz="2400" smtClean="0"/>
              <a:t>.</a:t>
            </a:r>
          </a:p>
          <a:p>
            <a:pPr>
              <a:buFontTx/>
              <a:buNone/>
            </a:pPr>
            <a:r>
              <a:rPr lang="en-US" sz="2400" smtClean="0">
                <a:solidFill>
                  <a:srgbClr val="5BE5A4"/>
                </a:solidFill>
              </a:rPr>
              <a:t>Subject</a:t>
            </a:r>
            <a:r>
              <a:rPr lang="en-US" sz="2400" smtClean="0"/>
              <a:t>    </a:t>
            </a:r>
            <a:r>
              <a:rPr lang="en-US" sz="2400" smtClean="0">
                <a:solidFill>
                  <a:srgbClr val="2CF1E9"/>
                </a:solidFill>
              </a:rPr>
              <a:t>Verb</a:t>
            </a:r>
            <a:r>
              <a:rPr lang="en-US" sz="2400" smtClean="0"/>
              <a:t>   </a:t>
            </a:r>
            <a:r>
              <a:rPr lang="en-US" sz="2400" smtClean="0">
                <a:solidFill>
                  <a:srgbClr val="FFFF00"/>
                </a:solidFill>
              </a:rPr>
              <a:t>Object</a:t>
            </a:r>
          </a:p>
          <a:p>
            <a:pPr>
              <a:buFontTx/>
              <a:buNone/>
            </a:pPr>
            <a:endParaRPr lang="en-US" sz="2400" smtClean="0"/>
          </a:p>
          <a:p>
            <a:pPr>
              <a:buFontTx/>
              <a:buNone/>
            </a:pPr>
            <a:r>
              <a:rPr lang="en-US" sz="2400" smtClean="0"/>
              <a:t>Passive equivalent:</a:t>
            </a:r>
          </a:p>
          <a:p>
            <a:pPr>
              <a:buFontTx/>
              <a:buNone/>
            </a:pPr>
            <a:r>
              <a:rPr lang="en-US" sz="2400" smtClean="0">
                <a:solidFill>
                  <a:schemeClr val="accent2"/>
                </a:solidFill>
              </a:rPr>
              <a:t>Tobey</a:t>
            </a:r>
            <a:r>
              <a:rPr lang="en-US" sz="2400" smtClean="0"/>
              <a:t>     was</a:t>
            </a:r>
            <a:r>
              <a:rPr lang="en-US" sz="2400" smtClean="0">
                <a:solidFill>
                  <a:schemeClr val="tx2"/>
                </a:solidFill>
              </a:rPr>
              <a:t> saved </a:t>
            </a:r>
            <a:r>
              <a:rPr lang="en-US" sz="2400" smtClean="0"/>
              <a:t>by Sarah.</a:t>
            </a:r>
          </a:p>
          <a:p>
            <a:pPr>
              <a:buFontTx/>
              <a:buNone/>
            </a:pPr>
            <a:r>
              <a:rPr lang="en-US" sz="2400" smtClean="0">
                <a:solidFill>
                  <a:srgbClr val="5BE5A4"/>
                </a:solidFill>
              </a:rPr>
              <a:t>Subject</a:t>
            </a:r>
            <a:r>
              <a:rPr lang="en-US" sz="2400" smtClean="0"/>
              <a:t>           </a:t>
            </a:r>
            <a:r>
              <a:rPr lang="en-US" sz="2400" smtClean="0">
                <a:solidFill>
                  <a:srgbClr val="2CF1E9"/>
                </a:solidFill>
              </a:rPr>
              <a:t>Verb</a:t>
            </a:r>
            <a:r>
              <a:rPr lang="en-US" sz="2400" smtClean="0"/>
              <a:t>       </a:t>
            </a:r>
          </a:p>
        </p:txBody>
      </p:sp>
      <p:sp>
        <p:nvSpPr>
          <p:cNvPr id="20483" name="TextBox 3"/>
          <p:cNvSpPr txBox="1">
            <a:spLocks noChangeArrowheads="1"/>
          </p:cNvSpPr>
          <p:nvPr/>
        </p:nvSpPr>
        <p:spPr bwMode="auto">
          <a:xfrm>
            <a:off x="5181600" y="4343400"/>
            <a:ext cx="3395663" cy="466725"/>
          </a:xfrm>
          <a:prstGeom prst="rect">
            <a:avLst/>
          </a:prstGeom>
          <a:noFill/>
          <a:ln w="9525">
            <a:solidFill>
              <a:schemeClr val="tx2"/>
            </a:solidFill>
            <a:miter lim="800000"/>
            <a:headEnd/>
            <a:tailEnd/>
          </a:ln>
        </p:spPr>
        <p:txBody>
          <a:bodyPr wrap="none">
            <a:prstTxWarp prst="textNoShape">
              <a:avLst/>
            </a:prstTxWarp>
            <a:spAutoFit/>
          </a:bodyPr>
          <a:lstStyle/>
          <a:p>
            <a:pPr eaLnBrk="0" hangingPunct="0"/>
            <a:r>
              <a:rPr lang="en-US" b="0"/>
              <a:t>semantically “light” verb</a:t>
            </a:r>
          </a:p>
        </p:txBody>
      </p:sp>
      <p:sp>
        <p:nvSpPr>
          <p:cNvPr id="20484" name="Rounded Rectangle 4"/>
          <p:cNvSpPr>
            <a:spLocks noChangeArrowheads="1"/>
          </p:cNvSpPr>
          <p:nvPr/>
        </p:nvSpPr>
        <p:spPr bwMode="auto">
          <a:xfrm>
            <a:off x="1447800" y="5105400"/>
            <a:ext cx="762000" cy="381000"/>
          </a:xfrm>
          <a:prstGeom prst="roundRect">
            <a:avLst>
              <a:gd name="adj" fmla="val 16667"/>
            </a:avLst>
          </a:prstGeom>
          <a:noFill/>
          <a:ln w="9525">
            <a:solidFill>
              <a:schemeClr val="tx2"/>
            </a:solidFill>
            <a:round/>
            <a:headEnd/>
            <a:tailEnd/>
          </a:ln>
        </p:spPr>
        <p:txBody>
          <a:bodyPr>
            <a:prstTxWarp prst="textNoShape">
              <a:avLst/>
            </a:prstTxWarp>
          </a:bodyPr>
          <a:lstStyle/>
          <a:p>
            <a:pPr eaLnBrk="0" hangingPunct="0"/>
            <a:endParaRPr lang="en-US"/>
          </a:p>
        </p:txBody>
      </p:sp>
      <p:cxnSp>
        <p:nvCxnSpPr>
          <p:cNvPr id="20485" name="Curved Connector 6"/>
          <p:cNvCxnSpPr>
            <a:cxnSpLocks noChangeShapeType="1"/>
            <a:stCxn id="20483" idx="1"/>
          </p:cNvCxnSpPr>
          <p:nvPr/>
        </p:nvCxnSpPr>
        <p:spPr bwMode="auto">
          <a:xfrm rot="10800000" flipV="1">
            <a:off x="1828800" y="4576763"/>
            <a:ext cx="3352800" cy="531812"/>
          </a:xfrm>
          <a:prstGeom prst="curvedConnector3">
            <a:avLst>
              <a:gd name="adj1" fmla="val 57574"/>
            </a:avLst>
          </a:prstGeom>
          <a:noFill/>
          <a:ln w="9525">
            <a:solidFill>
              <a:schemeClr val="tx2"/>
            </a:solidFill>
            <a:round/>
            <a:headEnd/>
            <a:tailEnd type="arrow" w="med" len="med"/>
          </a:ln>
        </p:spPr>
      </p:cxnSp>
      <p:sp>
        <p:nvSpPr>
          <p:cNvPr id="20486" name="TextBox 8"/>
          <p:cNvSpPr txBox="1">
            <a:spLocks noChangeArrowheads="1"/>
          </p:cNvSpPr>
          <p:nvPr/>
        </p:nvSpPr>
        <p:spPr bwMode="auto">
          <a:xfrm>
            <a:off x="5105400" y="5562600"/>
            <a:ext cx="2430463" cy="466725"/>
          </a:xfrm>
          <a:prstGeom prst="rect">
            <a:avLst/>
          </a:prstGeom>
          <a:noFill/>
          <a:ln w="9525">
            <a:solidFill>
              <a:srgbClr val="BD99FF"/>
            </a:solidFill>
            <a:miter lim="800000"/>
            <a:headEnd/>
            <a:tailEnd/>
          </a:ln>
        </p:spPr>
        <p:txBody>
          <a:bodyPr wrap="none">
            <a:prstTxWarp prst="textNoShape">
              <a:avLst/>
            </a:prstTxWarp>
            <a:spAutoFit/>
          </a:bodyPr>
          <a:lstStyle/>
          <a:p>
            <a:pPr eaLnBrk="0" hangingPunct="0"/>
            <a:r>
              <a:rPr lang="en-US" b="0"/>
              <a:t>doer “by” phrase</a:t>
            </a:r>
          </a:p>
        </p:txBody>
      </p:sp>
      <p:sp>
        <p:nvSpPr>
          <p:cNvPr id="20487" name="Rounded Rectangle 9"/>
          <p:cNvSpPr>
            <a:spLocks noChangeArrowheads="1"/>
          </p:cNvSpPr>
          <p:nvPr/>
        </p:nvSpPr>
        <p:spPr bwMode="auto">
          <a:xfrm>
            <a:off x="3048000" y="5105400"/>
            <a:ext cx="1371600" cy="381000"/>
          </a:xfrm>
          <a:prstGeom prst="roundRect">
            <a:avLst>
              <a:gd name="adj" fmla="val 16667"/>
            </a:avLst>
          </a:prstGeom>
          <a:noFill/>
          <a:ln w="9525">
            <a:solidFill>
              <a:srgbClr val="BD99FF"/>
            </a:solidFill>
            <a:round/>
            <a:headEnd/>
            <a:tailEnd/>
          </a:ln>
        </p:spPr>
        <p:txBody>
          <a:bodyPr>
            <a:prstTxWarp prst="textNoShape">
              <a:avLst/>
            </a:prstTxWarp>
          </a:bodyPr>
          <a:lstStyle/>
          <a:p>
            <a:pPr eaLnBrk="0" hangingPunct="0"/>
            <a:endParaRPr lang="en-US"/>
          </a:p>
        </p:txBody>
      </p:sp>
      <p:cxnSp>
        <p:nvCxnSpPr>
          <p:cNvPr id="20488" name="Curved Connector 11"/>
          <p:cNvCxnSpPr>
            <a:cxnSpLocks noChangeShapeType="1"/>
          </p:cNvCxnSpPr>
          <p:nvPr/>
        </p:nvCxnSpPr>
        <p:spPr bwMode="auto">
          <a:xfrm rot="10800000">
            <a:off x="4419600" y="5334000"/>
            <a:ext cx="609600" cy="457200"/>
          </a:xfrm>
          <a:prstGeom prst="curvedConnector3">
            <a:avLst>
              <a:gd name="adj1" fmla="val 50000"/>
            </a:avLst>
          </a:prstGeom>
          <a:noFill/>
          <a:ln w="9525">
            <a:solidFill>
              <a:srgbClr val="BD99FF"/>
            </a:solidFill>
            <a:round/>
            <a:headEnd/>
            <a:tailEnd type="arrow" w="med" len="med"/>
          </a:ln>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Title 1"/>
          <p:cNvSpPr>
            <a:spLocks noGrp="1"/>
          </p:cNvSpPr>
          <p:nvPr>
            <p:ph type="title"/>
          </p:nvPr>
        </p:nvSpPr>
        <p:spPr>
          <a:xfrm>
            <a:off x="685800" y="152400"/>
            <a:ext cx="7772400" cy="1143000"/>
          </a:xfrm>
        </p:spPr>
        <p:txBody>
          <a:bodyPr/>
          <a:lstStyle/>
          <a:p>
            <a:r>
              <a:rPr lang="en-US" sz="3200" smtClean="0"/>
              <a:t>Trickier Pronouns</a:t>
            </a:r>
          </a:p>
        </p:txBody>
      </p:sp>
      <p:sp>
        <p:nvSpPr>
          <p:cNvPr id="94210" name="Content Placeholder 2"/>
          <p:cNvSpPr>
            <a:spLocks noGrp="1"/>
          </p:cNvSpPr>
          <p:nvPr>
            <p:ph idx="1"/>
          </p:nvPr>
        </p:nvSpPr>
        <p:spPr>
          <a:xfrm>
            <a:off x="228600" y="1219200"/>
            <a:ext cx="8610600" cy="1981200"/>
          </a:xfrm>
        </p:spPr>
        <p:txBody>
          <a:bodyPr/>
          <a:lstStyle/>
          <a:p>
            <a:pPr>
              <a:buFontTx/>
              <a:buNone/>
            </a:pPr>
            <a:r>
              <a:rPr lang="en-US" sz="2200" smtClean="0"/>
              <a:t>How can we test when children learn this distinction?</a:t>
            </a:r>
          </a:p>
          <a:p>
            <a:pPr>
              <a:buFontTx/>
              <a:buNone/>
            </a:pPr>
            <a:endParaRPr lang="en-US" sz="2200" smtClean="0"/>
          </a:p>
          <a:p>
            <a:pPr>
              <a:buFontTx/>
              <a:buNone/>
            </a:pPr>
            <a:r>
              <a:rPr lang="en-US" sz="2200" smtClean="0">
                <a:solidFill>
                  <a:srgbClr val="FFFFFF"/>
                </a:solidFill>
              </a:rPr>
              <a:t>Comprehension Task (Chien &amp; Wexler 1990):</a:t>
            </a:r>
          </a:p>
          <a:p>
            <a:pPr>
              <a:buFontTx/>
              <a:buNone/>
            </a:pPr>
            <a:r>
              <a:rPr lang="en-US" sz="2200" smtClean="0">
                <a:solidFill>
                  <a:srgbClr val="FFFFFF"/>
                </a:solidFill>
              </a:rPr>
              <a:t>“Here’s a picture of Mama Bear and Goldilocks.”</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94211" name="Picture 6"/>
          <p:cNvPicPr>
            <a:picLocks noChangeAspect="1"/>
          </p:cNvPicPr>
          <p:nvPr/>
        </p:nvPicPr>
        <p:blipFill>
          <a:blip r:embed="rId3"/>
          <a:srcRect/>
          <a:stretch>
            <a:fillRect/>
          </a:stretch>
        </p:blipFill>
        <p:spPr bwMode="auto">
          <a:xfrm>
            <a:off x="457200" y="3048000"/>
            <a:ext cx="1971675" cy="1765300"/>
          </a:xfrm>
          <a:prstGeom prst="rect">
            <a:avLst/>
          </a:prstGeom>
          <a:noFill/>
          <a:ln w="9525">
            <a:noFill/>
            <a:miter lim="800000"/>
            <a:headEnd/>
            <a:tailEnd/>
          </a:ln>
        </p:spPr>
      </p:pic>
      <p:sp>
        <p:nvSpPr>
          <p:cNvPr id="94212" name="TextBox 7"/>
          <p:cNvSpPr txBox="1">
            <a:spLocks noChangeArrowheads="1"/>
          </p:cNvSpPr>
          <p:nvPr/>
        </p:nvSpPr>
        <p:spPr bwMode="auto">
          <a:xfrm>
            <a:off x="1752600" y="5105400"/>
            <a:ext cx="4216400" cy="457200"/>
          </a:xfrm>
          <a:prstGeom prst="rect">
            <a:avLst/>
          </a:prstGeom>
          <a:noFill/>
          <a:ln w="9525">
            <a:noFill/>
            <a:miter lim="800000"/>
            <a:headEnd/>
            <a:tailEnd/>
          </a:ln>
        </p:spPr>
        <p:txBody>
          <a:bodyPr wrap="none">
            <a:prstTxWarp prst="textNoShape">
              <a:avLst/>
            </a:prstTxWarp>
            <a:spAutoFit/>
          </a:bodyPr>
          <a:lstStyle/>
          <a:p>
            <a:pPr eaLnBrk="0" hangingPunct="0"/>
            <a:r>
              <a:rPr lang="en-US" b="0"/>
              <a:t>“Is Mama Bear touching </a:t>
            </a:r>
            <a:r>
              <a:rPr lang="en-US" b="0">
                <a:solidFill>
                  <a:srgbClr val="5BE5A4"/>
                </a:solidFill>
              </a:rPr>
              <a:t>her</a:t>
            </a:r>
            <a:r>
              <a:rPr lang="en-US" b="0"/>
              <a:t>?”</a:t>
            </a:r>
          </a:p>
        </p:txBody>
      </p:sp>
      <p:sp>
        <p:nvSpPr>
          <p:cNvPr id="94213" name="TextBox 8"/>
          <p:cNvSpPr txBox="1">
            <a:spLocks noChangeArrowheads="1"/>
          </p:cNvSpPr>
          <p:nvPr/>
        </p:nvSpPr>
        <p:spPr bwMode="auto">
          <a:xfrm>
            <a:off x="3810000" y="3657600"/>
            <a:ext cx="455613" cy="457200"/>
          </a:xfrm>
          <a:prstGeom prst="rect">
            <a:avLst/>
          </a:prstGeom>
          <a:noFill/>
          <a:ln w="9525">
            <a:noFill/>
            <a:miter lim="800000"/>
            <a:headEnd/>
            <a:tailEnd/>
          </a:ln>
        </p:spPr>
        <p:txBody>
          <a:bodyPr wrap="none">
            <a:prstTxWarp prst="textNoShape">
              <a:avLst/>
            </a:prstTxWarp>
            <a:spAutoFit/>
          </a:bodyPr>
          <a:lstStyle/>
          <a:p>
            <a:pPr eaLnBrk="0" hangingPunct="0"/>
            <a:r>
              <a:rPr lang="en-US" b="0"/>
              <a:t>or</a:t>
            </a:r>
          </a:p>
        </p:txBody>
      </p:sp>
      <p:pic>
        <p:nvPicPr>
          <p:cNvPr id="94214" name="Picture 9"/>
          <p:cNvPicPr>
            <a:picLocks noChangeAspect="1"/>
          </p:cNvPicPr>
          <p:nvPr/>
        </p:nvPicPr>
        <p:blipFill>
          <a:blip r:embed="rId4"/>
          <a:srcRect/>
          <a:stretch>
            <a:fillRect/>
          </a:stretch>
        </p:blipFill>
        <p:spPr bwMode="auto">
          <a:xfrm>
            <a:off x="5181600" y="3048000"/>
            <a:ext cx="2254250" cy="1662113"/>
          </a:xfrm>
          <a:prstGeom prst="rect">
            <a:avLst/>
          </a:prstGeom>
          <a:noFill/>
          <a:ln w="9525">
            <a:noFill/>
            <a:miter lim="800000"/>
            <a:headEnd/>
            <a:tailEnd/>
          </a:ln>
        </p:spPr>
      </p:pic>
      <p:sp>
        <p:nvSpPr>
          <p:cNvPr id="94215" name="TextBox 10"/>
          <p:cNvSpPr txBox="1">
            <a:spLocks noChangeArrowheads="1"/>
          </p:cNvSpPr>
          <p:nvPr/>
        </p:nvSpPr>
        <p:spPr bwMode="auto">
          <a:xfrm>
            <a:off x="533400" y="5486400"/>
            <a:ext cx="7232650" cy="457200"/>
          </a:xfrm>
          <a:prstGeom prst="rect">
            <a:avLst/>
          </a:prstGeom>
          <a:noFill/>
          <a:ln w="9525">
            <a:noFill/>
            <a:miter lim="800000"/>
            <a:headEnd/>
            <a:tailEnd/>
          </a:ln>
        </p:spPr>
        <p:txBody>
          <a:bodyPr wrap="none">
            <a:prstTxWarp prst="textNoShape">
              <a:avLst/>
            </a:prstTxWarp>
            <a:spAutoFit/>
          </a:bodyPr>
          <a:lstStyle/>
          <a:p>
            <a:pPr eaLnBrk="0" hangingPunct="0"/>
            <a:r>
              <a:rPr lang="en-US" b="0"/>
              <a:t>Children who understand plain pronouns will answer</a:t>
            </a:r>
          </a:p>
        </p:txBody>
      </p:sp>
      <p:sp>
        <p:nvSpPr>
          <p:cNvPr id="94216" name="TextBox 11"/>
          <p:cNvSpPr txBox="1">
            <a:spLocks noChangeArrowheads="1"/>
          </p:cNvSpPr>
          <p:nvPr/>
        </p:nvSpPr>
        <p:spPr bwMode="auto">
          <a:xfrm>
            <a:off x="838200" y="6096000"/>
            <a:ext cx="793750"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chemeClr val="accent2"/>
                </a:solidFill>
              </a:rPr>
              <a:t>YES</a:t>
            </a:r>
          </a:p>
        </p:txBody>
      </p:sp>
      <p:sp>
        <p:nvSpPr>
          <p:cNvPr id="94217" name="TextBox 12"/>
          <p:cNvSpPr txBox="1">
            <a:spLocks noChangeArrowheads="1"/>
          </p:cNvSpPr>
          <p:nvPr/>
        </p:nvSpPr>
        <p:spPr bwMode="auto">
          <a:xfrm>
            <a:off x="6096000" y="6019800"/>
            <a:ext cx="641350" cy="457200"/>
          </a:xfrm>
          <a:prstGeom prst="rect">
            <a:avLst/>
          </a:prstGeom>
          <a:noFill/>
          <a:ln w="9525">
            <a:noFill/>
            <a:miter lim="800000"/>
            <a:headEnd/>
            <a:tailEnd/>
          </a:ln>
        </p:spPr>
        <p:txBody>
          <a:bodyPr wrap="none">
            <a:prstTxWarp prst="textNoShape">
              <a:avLst/>
            </a:prstTxWarp>
            <a:spAutoFit/>
          </a:bodyPr>
          <a:lstStyle/>
          <a:p>
            <a:pPr eaLnBrk="0" hangingPunct="0"/>
            <a:r>
              <a:rPr lang="en-US" b="0"/>
              <a:t>NO</a:t>
            </a:r>
          </a:p>
        </p:txBody>
      </p:sp>
      <p:cxnSp>
        <p:nvCxnSpPr>
          <p:cNvPr id="94218" name="Straight Arrow Connector 14"/>
          <p:cNvCxnSpPr>
            <a:cxnSpLocks noChangeShapeType="1"/>
            <a:stCxn id="94217" idx="0"/>
          </p:cNvCxnSpPr>
          <p:nvPr/>
        </p:nvCxnSpPr>
        <p:spPr bwMode="auto">
          <a:xfrm rot="16200000" flipV="1">
            <a:off x="5706269" y="5309394"/>
            <a:ext cx="1309687" cy="111125"/>
          </a:xfrm>
          <a:prstGeom prst="straightConnector1">
            <a:avLst/>
          </a:prstGeom>
          <a:noFill/>
          <a:ln w="9525">
            <a:solidFill>
              <a:schemeClr val="tx1"/>
            </a:solidFill>
            <a:prstDash val="dash"/>
            <a:round/>
            <a:headEnd/>
            <a:tailEnd type="arrow" w="med" len="med"/>
          </a:ln>
        </p:spPr>
      </p:cxnSp>
      <p:cxnSp>
        <p:nvCxnSpPr>
          <p:cNvPr id="94219" name="Straight Arrow Connector 16"/>
          <p:cNvCxnSpPr>
            <a:cxnSpLocks noChangeShapeType="1"/>
            <a:stCxn id="94216" idx="0"/>
          </p:cNvCxnSpPr>
          <p:nvPr/>
        </p:nvCxnSpPr>
        <p:spPr bwMode="auto">
          <a:xfrm rot="5400000" flipH="1" flipV="1">
            <a:off x="696119" y="5352256"/>
            <a:ext cx="1282700" cy="204788"/>
          </a:xfrm>
          <a:prstGeom prst="straightConnector1">
            <a:avLst/>
          </a:prstGeom>
          <a:noFill/>
          <a:ln w="9525">
            <a:solidFill>
              <a:schemeClr val="tx1"/>
            </a:solidFill>
            <a:prstDash val="dash"/>
            <a:round/>
            <a:headEnd/>
            <a:tailEnd type="arrow" w="med" len="med"/>
          </a:ln>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Title 1"/>
          <p:cNvSpPr>
            <a:spLocks noGrp="1"/>
          </p:cNvSpPr>
          <p:nvPr>
            <p:ph type="title"/>
          </p:nvPr>
        </p:nvSpPr>
        <p:spPr>
          <a:xfrm>
            <a:off x="685800" y="152400"/>
            <a:ext cx="7772400" cy="1143000"/>
          </a:xfrm>
        </p:spPr>
        <p:txBody>
          <a:bodyPr/>
          <a:lstStyle/>
          <a:p>
            <a:r>
              <a:rPr lang="en-US" sz="3200" smtClean="0"/>
              <a:t>Trickier Pronouns</a:t>
            </a:r>
          </a:p>
        </p:txBody>
      </p:sp>
      <p:sp>
        <p:nvSpPr>
          <p:cNvPr id="96258" name="Content Placeholder 2"/>
          <p:cNvSpPr>
            <a:spLocks noGrp="1"/>
          </p:cNvSpPr>
          <p:nvPr>
            <p:ph idx="1"/>
          </p:nvPr>
        </p:nvSpPr>
        <p:spPr>
          <a:xfrm>
            <a:off x="228600" y="1219200"/>
            <a:ext cx="8610600" cy="1981200"/>
          </a:xfrm>
        </p:spPr>
        <p:txBody>
          <a:bodyPr/>
          <a:lstStyle/>
          <a:p>
            <a:pPr>
              <a:buFontTx/>
              <a:buNone/>
            </a:pPr>
            <a:r>
              <a:rPr lang="en-US" sz="2200" smtClean="0"/>
              <a:t>How can we test when children learn this distinction?</a:t>
            </a:r>
          </a:p>
          <a:p>
            <a:pPr>
              <a:buFontTx/>
              <a:buNone/>
            </a:pPr>
            <a:endParaRPr lang="en-US" sz="2200" smtClean="0"/>
          </a:p>
          <a:p>
            <a:pPr>
              <a:buFontTx/>
              <a:buNone/>
            </a:pPr>
            <a:r>
              <a:rPr lang="en-US" sz="2200" smtClean="0">
                <a:solidFill>
                  <a:srgbClr val="FFFFFF"/>
                </a:solidFill>
              </a:rPr>
              <a:t>Comprehension Task (Chien &amp; Wexler 1990):</a:t>
            </a:r>
          </a:p>
          <a:p>
            <a:pPr>
              <a:buFontTx/>
              <a:buNone/>
            </a:pPr>
            <a:r>
              <a:rPr lang="en-US" sz="2200" smtClean="0">
                <a:solidFill>
                  <a:srgbClr val="FFFFFF"/>
                </a:solidFill>
              </a:rPr>
              <a:t>“Here’s a picture of Mama Bear and Goldilocks.”</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96259" name="Picture 5"/>
          <p:cNvPicPr>
            <a:picLocks noChangeAspect="1"/>
          </p:cNvPicPr>
          <p:nvPr/>
        </p:nvPicPr>
        <p:blipFill>
          <a:blip r:embed="rId3"/>
          <a:srcRect/>
          <a:stretch>
            <a:fillRect/>
          </a:stretch>
        </p:blipFill>
        <p:spPr bwMode="auto">
          <a:xfrm>
            <a:off x="457200" y="3048000"/>
            <a:ext cx="1971675" cy="1765300"/>
          </a:xfrm>
          <a:prstGeom prst="rect">
            <a:avLst/>
          </a:prstGeom>
          <a:noFill/>
          <a:ln w="9525">
            <a:noFill/>
            <a:miter lim="800000"/>
            <a:headEnd/>
            <a:tailEnd/>
          </a:ln>
        </p:spPr>
      </p:pic>
      <p:sp>
        <p:nvSpPr>
          <p:cNvPr id="96260" name="TextBox 6"/>
          <p:cNvSpPr txBox="1">
            <a:spLocks noChangeArrowheads="1"/>
          </p:cNvSpPr>
          <p:nvPr/>
        </p:nvSpPr>
        <p:spPr bwMode="auto">
          <a:xfrm>
            <a:off x="1752600" y="5105400"/>
            <a:ext cx="4691063" cy="457200"/>
          </a:xfrm>
          <a:prstGeom prst="rect">
            <a:avLst/>
          </a:prstGeom>
          <a:noFill/>
          <a:ln w="9525">
            <a:noFill/>
            <a:miter lim="800000"/>
            <a:headEnd/>
            <a:tailEnd/>
          </a:ln>
        </p:spPr>
        <p:txBody>
          <a:bodyPr wrap="none">
            <a:prstTxWarp prst="textNoShape">
              <a:avLst/>
            </a:prstTxWarp>
            <a:spAutoFit/>
          </a:bodyPr>
          <a:lstStyle/>
          <a:p>
            <a:pPr eaLnBrk="0" hangingPunct="0"/>
            <a:r>
              <a:rPr lang="en-US" b="0"/>
              <a:t>“Is Mama Bear touching </a:t>
            </a:r>
            <a:r>
              <a:rPr lang="en-US" b="0">
                <a:solidFill>
                  <a:schemeClr val="tx2"/>
                </a:solidFill>
              </a:rPr>
              <a:t>herself</a:t>
            </a:r>
            <a:r>
              <a:rPr lang="en-US" b="0"/>
              <a:t>?”</a:t>
            </a:r>
          </a:p>
        </p:txBody>
      </p:sp>
      <p:sp>
        <p:nvSpPr>
          <p:cNvPr id="96261" name="TextBox 7"/>
          <p:cNvSpPr txBox="1">
            <a:spLocks noChangeArrowheads="1"/>
          </p:cNvSpPr>
          <p:nvPr/>
        </p:nvSpPr>
        <p:spPr bwMode="auto">
          <a:xfrm>
            <a:off x="3810000" y="3657600"/>
            <a:ext cx="455613" cy="457200"/>
          </a:xfrm>
          <a:prstGeom prst="rect">
            <a:avLst/>
          </a:prstGeom>
          <a:noFill/>
          <a:ln w="9525">
            <a:noFill/>
            <a:miter lim="800000"/>
            <a:headEnd/>
            <a:tailEnd/>
          </a:ln>
        </p:spPr>
        <p:txBody>
          <a:bodyPr wrap="none">
            <a:prstTxWarp prst="textNoShape">
              <a:avLst/>
            </a:prstTxWarp>
            <a:spAutoFit/>
          </a:bodyPr>
          <a:lstStyle/>
          <a:p>
            <a:pPr eaLnBrk="0" hangingPunct="0"/>
            <a:r>
              <a:rPr lang="en-US" b="0"/>
              <a:t>or</a:t>
            </a:r>
          </a:p>
        </p:txBody>
      </p:sp>
      <p:pic>
        <p:nvPicPr>
          <p:cNvPr id="96262" name="Picture 8"/>
          <p:cNvPicPr>
            <a:picLocks noChangeAspect="1"/>
          </p:cNvPicPr>
          <p:nvPr/>
        </p:nvPicPr>
        <p:blipFill>
          <a:blip r:embed="rId4"/>
          <a:srcRect/>
          <a:stretch>
            <a:fillRect/>
          </a:stretch>
        </p:blipFill>
        <p:spPr bwMode="auto">
          <a:xfrm>
            <a:off x="5181600" y="3048000"/>
            <a:ext cx="2254250" cy="1662113"/>
          </a:xfrm>
          <a:prstGeom prst="rect">
            <a:avLst/>
          </a:prstGeom>
          <a:noFill/>
          <a:ln w="9525">
            <a:noFill/>
            <a:miter lim="800000"/>
            <a:headEnd/>
            <a:tailEnd/>
          </a:ln>
        </p:spPr>
      </p:pic>
      <p:sp>
        <p:nvSpPr>
          <p:cNvPr id="96263" name="TextBox 9"/>
          <p:cNvSpPr txBox="1">
            <a:spLocks noChangeArrowheads="1"/>
          </p:cNvSpPr>
          <p:nvPr/>
        </p:nvSpPr>
        <p:spPr bwMode="auto">
          <a:xfrm>
            <a:off x="533400" y="5486400"/>
            <a:ext cx="7723188" cy="457200"/>
          </a:xfrm>
          <a:prstGeom prst="rect">
            <a:avLst/>
          </a:prstGeom>
          <a:noFill/>
          <a:ln w="9525">
            <a:noFill/>
            <a:miter lim="800000"/>
            <a:headEnd/>
            <a:tailEnd/>
          </a:ln>
        </p:spPr>
        <p:txBody>
          <a:bodyPr wrap="none">
            <a:prstTxWarp prst="textNoShape">
              <a:avLst/>
            </a:prstTxWarp>
            <a:spAutoFit/>
          </a:bodyPr>
          <a:lstStyle/>
          <a:p>
            <a:pPr eaLnBrk="0" hangingPunct="0"/>
            <a:r>
              <a:rPr lang="en-US" b="0"/>
              <a:t>Children who understand reflexive pronouns will answer</a:t>
            </a:r>
          </a:p>
        </p:txBody>
      </p:sp>
      <p:sp>
        <p:nvSpPr>
          <p:cNvPr id="96264" name="TextBox 10"/>
          <p:cNvSpPr txBox="1">
            <a:spLocks noChangeArrowheads="1"/>
          </p:cNvSpPr>
          <p:nvPr/>
        </p:nvSpPr>
        <p:spPr bwMode="auto">
          <a:xfrm>
            <a:off x="838200" y="6096000"/>
            <a:ext cx="641350" cy="457200"/>
          </a:xfrm>
          <a:prstGeom prst="rect">
            <a:avLst/>
          </a:prstGeom>
          <a:noFill/>
          <a:ln w="9525">
            <a:noFill/>
            <a:miter lim="800000"/>
            <a:headEnd/>
            <a:tailEnd/>
          </a:ln>
        </p:spPr>
        <p:txBody>
          <a:bodyPr wrap="none">
            <a:prstTxWarp prst="textNoShape">
              <a:avLst/>
            </a:prstTxWarp>
            <a:spAutoFit/>
          </a:bodyPr>
          <a:lstStyle/>
          <a:p>
            <a:pPr eaLnBrk="0" hangingPunct="0"/>
            <a:r>
              <a:rPr lang="en-US" b="0"/>
              <a:t>NO</a:t>
            </a:r>
          </a:p>
        </p:txBody>
      </p:sp>
      <p:sp>
        <p:nvSpPr>
          <p:cNvPr id="96265" name="TextBox 11"/>
          <p:cNvSpPr txBox="1">
            <a:spLocks noChangeArrowheads="1"/>
          </p:cNvSpPr>
          <p:nvPr/>
        </p:nvSpPr>
        <p:spPr bwMode="auto">
          <a:xfrm>
            <a:off x="6096000" y="6019800"/>
            <a:ext cx="793750"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rgbClr val="2CF1E9"/>
                </a:solidFill>
              </a:rPr>
              <a:t>YES</a:t>
            </a:r>
          </a:p>
        </p:txBody>
      </p:sp>
      <p:cxnSp>
        <p:nvCxnSpPr>
          <p:cNvPr id="96266" name="Straight Arrow Connector 12"/>
          <p:cNvCxnSpPr>
            <a:cxnSpLocks noChangeShapeType="1"/>
            <a:stCxn id="96265" idx="0"/>
          </p:cNvCxnSpPr>
          <p:nvPr/>
        </p:nvCxnSpPr>
        <p:spPr bwMode="auto">
          <a:xfrm rot="16200000" flipV="1">
            <a:off x="5744369" y="5271294"/>
            <a:ext cx="1309687" cy="187325"/>
          </a:xfrm>
          <a:prstGeom prst="straightConnector1">
            <a:avLst/>
          </a:prstGeom>
          <a:noFill/>
          <a:ln w="9525">
            <a:solidFill>
              <a:schemeClr val="tx1"/>
            </a:solidFill>
            <a:prstDash val="dash"/>
            <a:round/>
            <a:headEnd/>
            <a:tailEnd type="arrow" w="med" len="med"/>
          </a:ln>
        </p:spPr>
      </p:cxnSp>
      <p:cxnSp>
        <p:nvCxnSpPr>
          <p:cNvPr id="96267" name="Straight Arrow Connector 13"/>
          <p:cNvCxnSpPr>
            <a:cxnSpLocks noChangeShapeType="1"/>
            <a:stCxn id="96264" idx="0"/>
          </p:cNvCxnSpPr>
          <p:nvPr/>
        </p:nvCxnSpPr>
        <p:spPr bwMode="auto">
          <a:xfrm rot="5400000" flipH="1" flipV="1">
            <a:off x="658019" y="5314156"/>
            <a:ext cx="1282700" cy="280988"/>
          </a:xfrm>
          <a:prstGeom prst="straightConnector1">
            <a:avLst/>
          </a:prstGeom>
          <a:noFill/>
          <a:ln w="9525">
            <a:solidFill>
              <a:schemeClr val="tx1"/>
            </a:solidFill>
            <a:prstDash val="dash"/>
            <a:round/>
            <a:headEnd/>
            <a:tailEnd type="arrow" w="med" len="med"/>
          </a:ln>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Title 1"/>
          <p:cNvSpPr>
            <a:spLocks noGrp="1"/>
          </p:cNvSpPr>
          <p:nvPr>
            <p:ph type="title"/>
          </p:nvPr>
        </p:nvSpPr>
        <p:spPr>
          <a:xfrm>
            <a:off x="685800" y="152400"/>
            <a:ext cx="7772400" cy="1143000"/>
          </a:xfrm>
        </p:spPr>
        <p:txBody>
          <a:bodyPr/>
          <a:lstStyle/>
          <a:p>
            <a:r>
              <a:rPr lang="en-US" sz="3200" smtClean="0"/>
              <a:t>Trickier Pronouns</a:t>
            </a:r>
          </a:p>
        </p:txBody>
      </p:sp>
      <p:sp>
        <p:nvSpPr>
          <p:cNvPr id="98306" name="Content Placeholder 2"/>
          <p:cNvSpPr>
            <a:spLocks noGrp="1"/>
          </p:cNvSpPr>
          <p:nvPr>
            <p:ph idx="1"/>
          </p:nvPr>
        </p:nvSpPr>
        <p:spPr>
          <a:xfrm>
            <a:off x="228600" y="1219200"/>
            <a:ext cx="8610600" cy="1524000"/>
          </a:xfrm>
        </p:spPr>
        <p:txBody>
          <a:bodyPr/>
          <a:lstStyle/>
          <a:p>
            <a:pPr>
              <a:buFontTx/>
              <a:buNone/>
            </a:pPr>
            <a:r>
              <a:rPr lang="en-US" sz="2200" smtClean="0"/>
              <a:t>Children between the ages of 3 and 5 years old often do fairly well on the interpretation of reflexive pronouns.</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98307" name="Picture 5"/>
          <p:cNvPicPr>
            <a:picLocks noChangeAspect="1"/>
          </p:cNvPicPr>
          <p:nvPr/>
        </p:nvPicPr>
        <p:blipFill>
          <a:blip r:embed="rId3"/>
          <a:srcRect/>
          <a:stretch>
            <a:fillRect/>
          </a:stretch>
        </p:blipFill>
        <p:spPr bwMode="auto">
          <a:xfrm>
            <a:off x="457200" y="3048000"/>
            <a:ext cx="1971675" cy="1765300"/>
          </a:xfrm>
          <a:prstGeom prst="rect">
            <a:avLst/>
          </a:prstGeom>
          <a:noFill/>
          <a:ln w="9525">
            <a:noFill/>
            <a:miter lim="800000"/>
            <a:headEnd/>
            <a:tailEnd/>
          </a:ln>
        </p:spPr>
      </p:pic>
      <p:sp>
        <p:nvSpPr>
          <p:cNvPr id="98308" name="TextBox 6"/>
          <p:cNvSpPr txBox="1">
            <a:spLocks noChangeArrowheads="1"/>
          </p:cNvSpPr>
          <p:nvPr/>
        </p:nvSpPr>
        <p:spPr bwMode="auto">
          <a:xfrm>
            <a:off x="1752600" y="5105400"/>
            <a:ext cx="4691063" cy="457200"/>
          </a:xfrm>
          <a:prstGeom prst="rect">
            <a:avLst/>
          </a:prstGeom>
          <a:noFill/>
          <a:ln w="9525">
            <a:noFill/>
            <a:miter lim="800000"/>
            <a:headEnd/>
            <a:tailEnd/>
          </a:ln>
        </p:spPr>
        <p:txBody>
          <a:bodyPr wrap="none">
            <a:prstTxWarp prst="textNoShape">
              <a:avLst/>
            </a:prstTxWarp>
            <a:spAutoFit/>
          </a:bodyPr>
          <a:lstStyle/>
          <a:p>
            <a:pPr eaLnBrk="0" hangingPunct="0"/>
            <a:r>
              <a:rPr lang="en-US" b="0"/>
              <a:t>“Is Mama Bear touching </a:t>
            </a:r>
            <a:r>
              <a:rPr lang="en-US" b="0">
                <a:solidFill>
                  <a:schemeClr val="tx2"/>
                </a:solidFill>
              </a:rPr>
              <a:t>herself</a:t>
            </a:r>
            <a:r>
              <a:rPr lang="en-US" b="0"/>
              <a:t>?”</a:t>
            </a:r>
          </a:p>
        </p:txBody>
      </p:sp>
      <p:sp>
        <p:nvSpPr>
          <p:cNvPr id="98309" name="TextBox 7"/>
          <p:cNvSpPr txBox="1">
            <a:spLocks noChangeArrowheads="1"/>
          </p:cNvSpPr>
          <p:nvPr/>
        </p:nvSpPr>
        <p:spPr bwMode="auto">
          <a:xfrm>
            <a:off x="3810000" y="3657600"/>
            <a:ext cx="455613" cy="457200"/>
          </a:xfrm>
          <a:prstGeom prst="rect">
            <a:avLst/>
          </a:prstGeom>
          <a:noFill/>
          <a:ln w="9525">
            <a:noFill/>
            <a:miter lim="800000"/>
            <a:headEnd/>
            <a:tailEnd/>
          </a:ln>
        </p:spPr>
        <p:txBody>
          <a:bodyPr wrap="none">
            <a:prstTxWarp prst="textNoShape">
              <a:avLst/>
            </a:prstTxWarp>
            <a:spAutoFit/>
          </a:bodyPr>
          <a:lstStyle/>
          <a:p>
            <a:pPr eaLnBrk="0" hangingPunct="0"/>
            <a:r>
              <a:rPr lang="en-US" b="0"/>
              <a:t>or</a:t>
            </a:r>
          </a:p>
        </p:txBody>
      </p:sp>
      <p:pic>
        <p:nvPicPr>
          <p:cNvPr id="98310" name="Picture 8"/>
          <p:cNvPicPr>
            <a:picLocks noChangeAspect="1"/>
          </p:cNvPicPr>
          <p:nvPr/>
        </p:nvPicPr>
        <p:blipFill>
          <a:blip r:embed="rId4"/>
          <a:srcRect/>
          <a:stretch>
            <a:fillRect/>
          </a:stretch>
        </p:blipFill>
        <p:spPr bwMode="auto">
          <a:xfrm>
            <a:off x="5181600" y="3048000"/>
            <a:ext cx="2254250" cy="1662113"/>
          </a:xfrm>
          <a:prstGeom prst="rect">
            <a:avLst/>
          </a:prstGeom>
          <a:noFill/>
          <a:ln w="9525">
            <a:noFill/>
            <a:miter lim="800000"/>
            <a:headEnd/>
            <a:tailEnd/>
          </a:ln>
        </p:spPr>
      </p:pic>
      <p:sp>
        <p:nvSpPr>
          <p:cNvPr id="98311" name="TextBox 10"/>
          <p:cNvSpPr txBox="1">
            <a:spLocks noChangeArrowheads="1"/>
          </p:cNvSpPr>
          <p:nvPr/>
        </p:nvSpPr>
        <p:spPr bwMode="auto">
          <a:xfrm>
            <a:off x="838200" y="6096000"/>
            <a:ext cx="641350" cy="457200"/>
          </a:xfrm>
          <a:prstGeom prst="rect">
            <a:avLst/>
          </a:prstGeom>
          <a:noFill/>
          <a:ln w="9525">
            <a:noFill/>
            <a:miter lim="800000"/>
            <a:headEnd/>
            <a:tailEnd/>
          </a:ln>
        </p:spPr>
        <p:txBody>
          <a:bodyPr wrap="none">
            <a:prstTxWarp prst="textNoShape">
              <a:avLst/>
            </a:prstTxWarp>
            <a:spAutoFit/>
          </a:bodyPr>
          <a:lstStyle/>
          <a:p>
            <a:pPr eaLnBrk="0" hangingPunct="0"/>
            <a:r>
              <a:rPr lang="en-US" b="0"/>
              <a:t>NO</a:t>
            </a:r>
          </a:p>
        </p:txBody>
      </p:sp>
      <p:sp>
        <p:nvSpPr>
          <p:cNvPr id="98312" name="TextBox 11"/>
          <p:cNvSpPr txBox="1">
            <a:spLocks noChangeArrowheads="1"/>
          </p:cNvSpPr>
          <p:nvPr/>
        </p:nvSpPr>
        <p:spPr bwMode="auto">
          <a:xfrm>
            <a:off x="6096000" y="6019800"/>
            <a:ext cx="793750"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rgbClr val="2CF1E9"/>
                </a:solidFill>
              </a:rPr>
              <a:t>YES</a:t>
            </a:r>
          </a:p>
        </p:txBody>
      </p:sp>
      <p:cxnSp>
        <p:nvCxnSpPr>
          <p:cNvPr id="98313" name="Straight Arrow Connector 12"/>
          <p:cNvCxnSpPr>
            <a:cxnSpLocks noChangeShapeType="1"/>
            <a:stCxn id="98312" idx="0"/>
          </p:cNvCxnSpPr>
          <p:nvPr/>
        </p:nvCxnSpPr>
        <p:spPr bwMode="auto">
          <a:xfrm rot="16200000" flipV="1">
            <a:off x="5744369" y="5271294"/>
            <a:ext cx="1309687" cy="187325"/>
          </a:xfrm>
          <a:prstGeom prst="straightConnector1">
            <a:avLst/>
          </a:prstGeom>
          <a:noFill/>
          <a:ln w="9525">
            <a:solidFill>
              <a:schemeClr val="tx1"/>
            </a:solidFill>
            <a:prstDash val="dash"/>
            <a:round/>
            <a:headEnd/>
            <a:tailEnd type="arrow" w="med" len="med"/>
          </a:ln>
        </p:spPr>
      </p:cxnSp>
      <p:cxnSp>
        <p:nvCxnSpPr>
          <p:cNvPr id="98314" name="Straight Arrow Connector 13"/>
          <p:cNvCxnSpPr>
            <a:cxnSpLocks noChangeShapeType="1"/>
            <a:stCxn id="98311" idx="0"/>
          </p:cNvCxnSpPr>
          <p:nvPr/>
        </p:nvCxnSpPr>
        <p:spPr bwMode="auto">
          <a:xfrm rot="5400000" flipH="1" flipV="1">
            <a:off x="658019" y="5314156"/>
            <a:ext cx="1282700" cy="280988"/>
          </a:xfrm>
          <a:prstGeom prst="straightConnector1">
            <a:avLst/>
          </a:prstGeom>
          <a:noFill/>
          <a:ln w="9525">
            <a:solidFill>
              <a:schemeClr val="tx1"/>
            </a:solidFill>
            <a:prstDash val="dash"/>
            <a:round/>
            <a:headEnd/>
            <a:tailEnd type="arrow" w="med" len="med"/>
          </a:ln>
        </p:spPr>
      </p:cxnSp>
      <p:sp>
        <p:nvSpPr>
          <p:cNvPr id="98315" name="Rectangle 14"/>
          <p:cNvSpPr>
            <a:spLocks noChangeArrowheads="1"/>
          </p:cNvSpPr>
          <p:nvPr/>
        </p:nvSpPr>
        <p:spPr bwMode="auto">
          <a:xfrm>
            <a:off x="304800" y="2438400"/>
            <a:ext cx="7467600" cy="42703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“Here’s a picture of Mama Bear and Goldilocks.”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Title 1"/>
          <p:cNvSpPr>
            <a:spLocks noGrp="1"/>
          </p:cNvSpPr>
          <p:nvPr>
            <p:ph type="title"/>
          </p:nvPr>
        </p:nvSpPr>
        <p:spPr>
          <a:xfrm>
            <a:off x="685800" y="152400"/>
            <a:ext cx="7772400" cy="1143000"/>
          </a:xfrm>
        </p:spPr>
        <p:txBody>
          <a:bodyPr/>
          <a:lstStyle/>
          <a:p>
            <a:r>
              <a:rPr lang="en-US" sz="3200" smtClean="0"/>
              <a:t>Trickier Pronouns</a:t>
            </a:r>
          </a:p>
        </p:txBody>
      </p:sp>
      <p:sp>
        <p:nvSpPr>
          <p:cNvPr id="100354" name="Content Placeholder 2"/>
          <p:cNvSpPr>
            <a:spLocks noGrp="1"/>
          </p:cNvSpPr>
          <p:nvPr>
            <p:ph idx="1"/>
          </p:nvPr>
        </p:nvSpPr>
        <p:spPr>
          <a:xfrm>
            <a:off x="228600" y="1219200"/>
            <a:ext cx="8610600" cy="1524000"/>
          </a:xfrm>
        </p:spPr>
        <p:txBody>
          <a:bodyPr/>
          <a:lstStyle/>
          <a:p>
            <a:pPr>
              <a:buFontTx/>
              <a:buNone/>
            </a:pPr>
            <a:r>
              <a:rPr lang="en-US" sz="2200" smtClean="0"/>
              <a:t>However, these same children seem to have trouble with plain pronouns – they’ll interpret them as reflexive.</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100355" name="Picture 5"/>
          <p:cNvPicPr>
            <a:picLocks noChangeAspect="1"/>
          </p:cNvPicPr>
          <p:nvPr/>
        </p:nvPicPr>
        <p:blipFill>
          <a:blip r:embed="rId3"/>
          <a:srcRect/>
          <a:stretch>
            <a:fillRect/>
          </a:stretch>
        </p:blipFill>
        <p:spPr bwMode="auto">
          <a:xfrm>
            <a:off x="457200" y="3048000"/>
            <a:ext cx="1971675" cy="1765300"/>
          </a:xfrm>
          <a:prstGeom prst="rect">
            <a:avLst/>
          </a:prstGeom>
          <a:noFill/>
          <a:ln w="9525">
            <a:noFill/>
            <a:miter lim="800000"/>
            <a:headEnd/>
            <a:tailEnd/>
          </a:ln>
        </p:spPr>
      </p:pic>
      <p:sp>
        <p:nvSpPr>
          <p:cNvPr id="100356" name="TextBox 6"/>
          <p:cNvSpPr txBox="1">
            <a:spLocks noChangeArrowheads="1"/>
          </p:cNvSpPr>
          <p:nvPr/>
        </p:nvSpPr>
        <p:spPr bwMode="auto">
          <a:xfrm>
            <a:off x="1752600" y="5105400"/>
            <a:ext cx="4216400" cy="457200"/>
          </a:xfrm>
          <a:prstGeom prst="rect">
            <a:avLst/>
          </a:prstGeom>
          <a:noFill/>
          <a:ln w="9525">
            <a:noFill/>
            <a:miter lim="800000"/>
            <a:headEnd/>
            <a:tailEnd/>
          </a:ln>
        </p:spPr>
        <p:txBody>
          <a:bodyPr wrap="none">
            <a:prstTxWarp prst="textNoShape">
              <a:avLst/>
            </a:prstTxWarp>
            <a:spAutoFit/>
          </a:bodyPr>
          <a:lstStyle/>
          <a:p>
            <a:pPr eaLnBrk="0" hangingPunct="0"/>
            <a:r>
              <a:rPr lang="en-US" b="0"/>
              <a:t>“Is Mama Bear touching </a:t>
            </a:r>
            <a:r>
              <a:rPr lang="en-US" b="0">
                <a:solidFill>
                  <a:schemeClr val="accent2"/>
                </a:solidFill>
              </a:rPr>
              <a:t>her</a:t>
            </a:r>
            <a:r>
              <a:rPr lang="en-US" b="0"/>
              <a:t>?”</a:t>
            </a:r>
          </a:p>
        </p:txBody>
      </p:sp>
      <p:sp>
        <p:nvSpPr>
          <p:cNvPr id="100357" name="TextBox 7"/>
          <p:cNvSpPr txBox="1">
            <a:spLocks noChangeArrowheads="1"/>
          </p:cNvSpPr>
          <p:nvPr/>
        </p:nvSpPr>
        <p:spPr bwMode="auto">
          <a:xfrm>
            <a:off x="3810000" y="3657600"/>
            <a:ext cx="455613" cy="457200"/>
          </a:xfrm>
          <a:prstGeom prst="rect">
            <a:avLst/>
          </a:prstGeom>
          <a:noFill/>
          <a:ln w="9525">
            <a:noFill/>
            <a:miter lim="800000"/>
            <a:headEnd/>
            <a:tailEnd/>
          </a:ln>
        </p:spPr>
        <p:txBody>
          <a:bodyPr wrap="none">
            <a:prstTxWarp prst="textNoShape">
              <a:avLst/>
            </a:prstTxWarp>
            <a:spAutoFit/>
          </a:bodyPr>
          <a:lstStyle/>
          <a:p>
            <a:pPr eaLnBrk="0" hangingPunct="0"/>
            <a:r>
              <a:rPr lang="en-US" b="0"/>
              <a:t>or</a:t>
            </a:r>
          </a:p>
        </p:txBody>
      </p:sp>
      <p:pic>
        <p:nvPicPr>
          <p:cNvPr id="100358" name="Picture 8"/>
          <p:cNvPicPr>
            <a:picLocks noChangeAspect="1"/>
          </p:cNvPicPr>
          <p:nvPr/>
        </p:nvPicPr>
        <p:blipFill>
          <a:blip r:embed="rId4"/>
          <a:srcRect/>
          <a:stretch>
            <a:fillRect/>
          </a:stretch>
        </p:blipFill>
        <p:spPr bwMode="auto">
          <a:xfrm>
            <a:off x="5181600" y="3048000"/>
            <a:ext cx="2254250" cy="1662113"/>
          </a:xfrm>
          <a:prstGeom prst="rect">
            <a:avLst/>
          </a:prstGeom>
          <a:noFill/>
          <a:ln w="9525">
            <a:noFill/>
            <a:miter lim="800000"/>
            <a:headEnd/>
            <a:tailEnd/>
          </a:ln>
        </p:spPr>
      </p:pic>
      <p:sp>
        <p:nvSpPr>
          <p:cNvPr id="100359" name="TextBox 9"/>
          <p:cNvSpPr txBox="1">
            <a:spLocks noChangeArrowheads="1"/>
          </p:cNvSpPr>
          <p:nvPr/>
        </p:nvSpPr>
        <p:spPr bwMode="auto">
          <a:xfrm>
            <a:off x="838200" y="6096000"/>
            <a:ext cx="641350" cy="457200"/>
          </a:xfrm>
          <a:prstGeom prst="rect">
            <a:avLst/>
          </a:prstGeom>
          <a:noFill/>
          <a:ln w="9525">
            <a:noFill/>
            <a:miter lim="800000"/>
            <a:headEnd/>
            <a:tailEnd/>
          </a:ln>
        </p:spPr>
        <p:txBody>
          <a:bodyPr wrap="none">
            <a:prstTxWarp prst="textNoShape">
              <a:avLst/>
            </a:prstTxWarp>
            <a:spAutoFit/>
          </a:bodyPr>
          <a:lstStyle/>
          <a:p>
            <a:pPr eaLnBrk="0" hangingPunct="0"/>
            <a:r>
              <a:rPr lang="en-US" b="0"/>
              <a:t>NO</a:t>
            </a:r>
          </a:p>
        </p:txBody>
      </p:sp>
      <p:sp>
        <p:nvSpPr>
          <p:cNvPr id="100360" name="TextBox 10"/>
          <p:cNvSpPr txBox="1">
            <a:spLocks noChangeArrowheads="1"/>
          </p:cNvSpPr>
          <p:nvPr/>
        </p:nvSpPr>
        <p:spPr bwMode="auto">
          <a:xfrm>
            <a:off x="6096000" y="6019800"/>
            <a:ext cx="793750"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rgbClr val="5BE5A4"/>
                </a:solidFill>
              </a:rPr>
              <a:t>YES</a:t>
            </a:r>
          </a:p>
        </p:txBody>
      </p:sp>
      <p:cxnSp>
        <p:nvCxnSpPr>
          <p:cNvPr id="100361" name="Straight Arrow Connector 11"/>
          <p:cNvCxnSpPr>
            <a:cxnSpLocks noChangeShapeType="1"/>
            <a:stCxn id="100360" idx="0"/>
          </p:cNvCxnSpPr>
          <p:nvPr/>
        </p:nvCxnSpPr>
        <p:spPr bwMode="auto">
          <a:xfrm rot="16200000" flipV="1">
            <a:off x="5744369" y="5271294"/>
            <a:ext cx="1309687" cy="187325"/>
          </a:xfrm>
          <a:prstGeom prst="straightConnector1">
            <a:avLst/>
          </a:prstGeom>
          <a:noFill/>
          <a:ln w="9525">
            <a:solidFill>
              <a:schemeClr val="tx1"/>
            </a:solidFill>
            <a:prstDash val="dash"/>
            <a:round/>
            <a:headEnd/>
            <a:tailEnd type="arrow" w="med" len="med"/>
          </a:ln>
        </p:spPr>
      </p:cxnSp>
      <p:cxnSp>
        <p:nvCxnSpPr>
          <p:cNvPr id="100362" name="Straight Arrow Connector 12"/>
          <p:cNvCxnSpPr>
            <a:cxnSpLocks noChangeShapeType="1"/>
            <a:stCxn id="100359" idx="0"/>
          </p:cNvCxnSpPr>
          <p:nvPr/>
        </p:nvCxnSpPr>
        <p:spPr bwMode="auto">
          <a:xfrm rot="5400000" flipH="1" flipV="1">
            <a:off x="658019" y="5314156"/>
            <a:ext cx="1282700" cy="280988"/>
          </a:xfrm>
          <a:prstGeom prst="straightConnector1">
            <a:avLst/>
          </a:prstGeom>
          <a:noFill/>
          <a:ln w="9525">
            <a:solidFill>
              <a:schemeClr val="tx1"/>
            </a:solidFill>
            <a:prstDash val="dash"/>
            <a:round/>
            <a:headEnd/>
            <a:tailEnd type="arrow" w="med" len="med"/>
          </a:ln>
        </p:spPr>
      </p:cxnSp>
      <p:sp>
        <p:nvSpPr>
          <p:cNvPr id="100363" name="Rectangle 13"/>
          <p:cNvSpPr>
            <a:spLocks noChangeArrowheads="1"/>
          </p:cNvSpPr>
          <p:nvPr/>
        </p:nvSpPr>
        <p:spPr bwMode="auto">
          <a:xfrm>
            <a:off x="304800" y="2438400"/>
            <a:ext cx="7467600" cy="42703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“Here’s a picture of Mama Bear and Goldilocks.”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Title 1"/>
          <p:cNvSpPr>
            <a:spLocks noGrp="1"/>
          </p:cNvSpPr>
          <p:nvPr>
            <p:ph type="title"/>
          </p:nvPr>
        </p:nvSpPr>
        <p:spPr>
          <a:xfrm>
            <a:off x="685800" y="152400"/>
            <a:ext cx="7772400" cy="1143000"/>
          </a:xfrm>
        </p:spPr>
        <p:txBody>
          <a:bodyPr/>
          <a:lstStyle/>
          <a:p>
            <a:r>
              <a:rPr lang="en-US" sz="3200" smtClean="0"/>
              <a:t>Trickier Pronouns</a:t>
            </a:r>
          </a:p>
        </p:txBody>
      </p:sp>
      <p:sp>
        <p:nvSpPr>
          <p:cNvPr id="102402" name="Content Placeholder 2"/>
          <p:cNvSpPr>
            <a:spLocks noGrp="1"/>
          </p:cNvSpPr>
          <p:nvPr>
            <p:ph idx="1"/>
          </p:nvPr>
        </p:nvSpPr>
        <p:spPr>
          <a:xfrm>
            <a:off x="228600" y="1219200"/>
            <a:ext cx="8610600" cy="1219200"/>
          </a:xfrm>
        </p:spPr>
        <p:txBody>
          <a:bodyPr/>
          <a:lstStyle/>
          <a:p>
            <a:pPr>
              <a:buFontTx/>
              <a:buNone/>
            </a:pPr>
            <a:r>
              <a:rPr lang="en-US" sz="2200" smtClean="0"/>
              <a:t>Interestingly, even though children mistakenly interpret plain pronouns as reflexive, they don’t seem to make this mistake in their own productions.</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02403" name="Rectangle 13"/>
          <p:cNvSpPr>
            <a:spLocks noChangeArrowheads="1"/>
          </p:cNvSpPr>
          <p:nvPr/>
        </p:nvSpPr>
        <p:spPr bwMode="auto">
          <a:xfrm>
            <a:off x="304800" y="2438400"/>
            <a:ext cx="8153400" cy="1431925"/>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Bloom et al. (1991): Looking at 100,000 spontaneous utterances of three children, beginning at age 2.</a:t>
            </a:r>
          </a:p>
          <a:p>
            <a:pPr eaLnBrk="0" hangingPunct="0"/>
            <a:endParaRPr lang="en-US" sz="2200" b="0">
              <a:solidFill>
                <a:srgbClr val="FFFFFF"/>
              </a:solidFill>
            </a:endParaRPr>
          </a:p>
          <a:p>
            <a:pPr eaLnBrk="0" hangingPunct="0"/>
            <a:r>
              <a:rPr lang="en-US" sz="2200" b="0" i="1">
                <a:solidFill>
                  <a:schemeClr val="accent2"/>
                </a:solidFill>
              </a:rPr>
              <a:t>me</a:t>
            </a:r>
            <a:r>
              <a:rPr lang="en-US" sz="2200" b="0">
                <a:solidFill>
                  <a:srgbClr val="FFFFFF"/>
                </a:solidFill>
              </a:rPr>
              <a:t> and </a:t>
            </a:r>
            <a:r>
              <a:rPr lang="en-US" sz="2200" b="0" i="1">
                <a:solidFill>
                  <a:schemeClr val="tx2"/>
                </a:solidFill>
              </a:rPr>
              <a:t>myself</a:t>
            </a:r>
            <a:r>
              <a:rPr lang="en-US" sz="2200" b="0">
                <a:solidFill>
                  <a:srgbClr val="FFFFFF"/>
                </a:solidFill>
              </a:rPr>
              <a:t> were used correctly 95% of the time.</a:t>
            </a:r>
            <a:endParaRPr lang="en-US" sz="2200" b="0" i="1">
              <a:solidFill>
                <a:srgbClr val="FFFFFF"/>
              </a:solidFill>
            </a:endParaRPr>
          </a:p>
        </p:txBody>
      </p:sp>
      <p:sp>
        <p:nvSpPr>
          <p:cNvPr id="102404" name="Rectangle 14"/>
          <p:cNvSpPr>
            <a:spLocks noChangeArrowheads="1"/>
          </p:cNvSpPr>
          <p:nvPr/>
        </p:nvSpPr>
        <p:spPr bwMode="auto">
          <a:xfrm>
            <a:off x="381000" y="4343400"/>
            <a:ext cx="8153400" cy="2462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This suggests that children know the distinction between some reflexive and plain pronouns (as evidenced in their own productions), but they have trouble making this distinction for the pronouns tested in the experiments.  Perhaps the experiments aren’t good at really getting at children’s knowledge? (Conroy et al 2009: previous results due to experimental artifact)</a:t>
            </a:r>
            <a:endParaRPr lang="en-US" sz="2200" b="0" i="1">
              <a:solidFill>
                <a:srgbClr val="FFFF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Title 1"/>
          <p:cNvSpPr>
            <a:spLocks noGrp="1"/>
          </p:cNvSpPr>
          <p:nvPr>
            <p:ph type="title"/>
          </p:nvPr>
        </p:nvSpPr>
        <p:spPr>
          <a:xfrm>
            <a:off x="685800" y="152400"/>
            <a:ext cx="7772400" cy="1143000"/>
          </a:xfrm>
        </p:spPr>
        <p:txBody>
          <a:bodyPr/>
          <a:lstStyle/>
          <a:p>
            <a:r>
              <a:rPr lang="en-US" sz="3200" smtClean="0"/>
              <a:t>Trickier Pronouns</a:t>
            </a:r>
          </a:p>
        </p:txBody>
      </p:sp>
      <p:sp>
        <p:nvSpPr>
          <p:cNvPr id="104450" name="Content Placeholder 2"/>
          <p:cNvSpPr>
            <a:spLocks noGrp="1"/>
          </p:cNvSpPr>
          <p:nvPr>
            <p:ph idx="1"/>
          </p:nvPr>
        </p:nvSpPr>
        <p:spPr>
          <a:xfrm>
            <a:off x="228600" y="1219200"/>
            <a:ext cx="8610600" cy="1219200"/>
          </a:xfrm>
        </p:spPr>
        <p:txBody>
          <a:bodyPr/>
          <a:lstStyle/>
          <a:p>
            <a:pPr>
              <a:buFontTx/>
              <a:buNone/>
            </a:pPr>
            <a:r>
              <a:rPr lang="en-US" sz="2200" smtClean="0"/>
              <a:t>Evidence for incomplete knowledge? Children do seem to have trouble using plain pronouns in ways that make it easy to understand what these pronouns refer to.</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04451" name="Rectangle 5"/>
          <p:cNvSpPr>
            <a:spLocks noChangeArrowheads="1"/>
          </p:cNvSpPr>
          <p:nvPr/>
        </p:nvSpPr>
        <p:spPr bwMode="auto">
          <a:xfrm>
            <a:off x="304800" y="2819400"/>
            <a:ext cx="8153400" cy="27416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An excerpt from a four-year-old’s description of a picture:</a:t>
            </a:r>
          </a:p>
          <a:p>
            <a:pPr eaLnBrk="0" hangingPunct="0"/>
            <a:endParaRPr lang="en-US" sz="2200" b="0" i="1">
              <a:solidFill>
                <a:srgbClr val="FFFFFF"/>
              </a:solidFill>
            </a:endParaRPr>
          </a:p>
          <a:p>
            <a:pPr eaLnBrk="0" hangingPunct="0"/>
            <a:r>
              <a:rPr lang="en-US" sz="2200" b="0">
                <a:solidFill>
                  <a:srgbClr val="FFFFFF"/>
                </a:solidFill>
              </a:rPr>
              <a:t>“…she’s sitting on the seat airplane…she’s giving something to a girl, now she’s looking at a book…now she’s putting the thing up high.”</a:t>
            </a:r>
          </a:p>
          <a:p>
            <a:pPr eaLnBrk="0" hangingPunct="0"/>
            <a:endParaRPr lang="en-US" sz="2200" b="0">
              <a:solidFill>
                <a:srgbClr val="FFFFFF"/>
              </a:solidFill>
            </a:endParaRPr>
          </a:p>
          <a:p>
            <a:pPr eaLnBrk="0" hangingPunct="0"/>
            <a:endParaRPr lang="en-US" sz="2200" b="0">
              <a:solidFill>
                <a:srgbClr val="FFFFFF"/>
              </a:solidFill>
            </a:endParaRPr>
          </a:p>
          <a:p>
            <a:pPr eaLnBrk="0" hangingPunct="0"/>
            <a:r>
              <a:rPr lang="en-US" sz="2000" b="0">
                <a:solidFill>
                  <a:srgbClr val="FFFFFF"/>
                </a:solidFill>
              </a:rPr>
              <a:t>So what’s the problem with this description?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Title 1"/>
          <p:cNvSpPr>
            <a:spLocks noGrp="1"/>
          </p:cNvSpPr>
          <p:nvPr>
            <p:ph type="title"/>
          </p:nvPr>
        </p:nvSpPr>
        <p:spPr>
          <a:xfrm>
            <a:off x="685800" y="152400"/>
            <a:ext cx="7772400" cy="1143000"/>
          </a:xfrm>
        </p:spPr>
        <p:txBody>
          <a:bodyPr/>
          <a:lstStyle/>
          <a:p>
            <a:r>
              <a:rPr lang="en-US" sz="3200" smtClean="0"/>
              <a:t>Trickier Pronouns</a:t>
            </a:r>
          </a:p>
        </p:txBody>
      </p:sp>
      <p:sp>
        <p:nvSpPr>
          <p:cNvPr id="106498" name="Content Placeholder 2"/>
          <p:cNvSpPr>
            <a:spLocks noGrp="1"/>
          </p:cNvSpPr>
          <p:nvPr>
            <p:ph idx="1"/>
          </p:nvPr>
        </p:nvSpPr>
        <p:spPr>
          <a:xfrm>
            <a:off x="228600" y="1219200"/>
            <a:ext cx="8610600" cy="1219200"/>
          </a:xfrm>
        </p:spPr>
        <p:txBody>
          <a:bodyPr/>
          <a:lstStyle/>
          <a:p>
            <a:pPr>
              <a:buFontTx/>
              <a:buNone/>
            </a:pPr>
            <a:r>
              <a:rPr lang="en-US" sz="2200" smtClean="0"/>
              <a:t>Evidence for incomplete knowledge? Children do seem to have trouble using plain pronouns in ways that make it easy to understand what these pronouns refer to.</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06499" name="Rectangle 5"/>
          <p:cNvSpPr>
            <a:spLocks noChangeArrowheads="1"/>
          </p:cNvSpPr>
          <p:nvPr/>
        </p:nvSpPr>
        <p:spPr bwMode="auto">
          <a:xfrm>
            <a:off x="304800" y="2819400"/>
            <a:ext cx="8153400" cy="36560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An excerpt from a four-year-old’s description of a picture:</a:t>
            </a:r>
          </a:p>
          <a:p>
            <a:pPr eaLnBrk="0" hangingPunct="0"/>
            <a:endParaRPr lang="en-US" sz="2200" b="0" i="1">
              <a:solidFill>
                <a:srgbClr val="FFFFFF"/>
              </a:solidFill>
            </a:endParaRPr>
          </a:p>
          <a:p>
            <a:pPr eaLnBrk="0" hangingPunct="0"/>
            <a:r>
              <a:rPr lang="en-US" sz="2200" b="0">
                <a:solidFill>
                  <a:srgbClr val="FFFFFF"/>
                </a:solidFill>
              </a:rPr>
              <a:t>“…</a:t>
            </a:r>
            <a:r>
              <a:rPr lang="en-US" sz="2200" b="0">
                <a:solidFill>
                  <a:srgbClr val="5BE5A4"/>
                </a:solidFill>
              </a:rPr>
              <a:t>she’s</a:t>
            </a:r>
            <a:r>
              <a:rPr lang="en-US" sz="2200" b="0">
                <a:solidFill>
                  <a:srgbClr val="FFFFFF"/>
                </a:solidFill>
              </a:rPr>
              <a:t> sitting on the seat airplane…</a:t>
            </a:r>
            <a:r>
              <a:rPr lang="en-US" sz="2200" b="0">
                <a:solidFill>
                  <a:srgbClr val="FFFF00"/>
                </a:solidFill>
              </a:rPr>
              <a:t>she’s</a:t>
            </a:r>
            <a:r>
              <a:rPr lang="en-US" sz="2200" b="0">
                <a:solidFill>
                  <a:srgbClr val="FFFFFF"/>
                </a:solidFill>
              </a:rPr>
              <a:t> giving something to a girl, now she’s looking at a book…now she’s putting the thing up high.”</a:t>
            </a:r>
          </a:p>
          <a:p>
            <a:pPr eaLnBrk="0" hangingPunct="0"/>
            <a:endParaRPr lang="en-US" sz="2200" b="0">
              <a:solidFill>
                <a:srgbClr val="FFFFFF"/>
              </a:solidFill>
            </a:endParaRPr>
          </a:p>
          <a:p>
            <a:pPr eaLnBrk="0" hangingPunct="0"/>
            <a:endParaRPr lang="en-US" sz="2200" b="0">
              <a:solidFill>
                <a:srgbClr val="FFFFFF"/>
              </a:solidFill>
            </a:endParaRPr>
          </a:p>
          <a:p>
            <a:pPr eaLnBrk="0" hangingPunct="0"/>
            <a:r>
              <a:rPr lang="en-US" sz="2000" b="0">
                <a:solidFill>
                  <a:srgbClr val="FFFFFF"/>
                </a:solidFill>
              </a:rPr>
              <a:t>So what’s the problem with this description?  The first </a:t>
            </a:r>
            <a:r>
              <a:rPr lang="en-US" sz="2000" b="0" i="1">
                <a:solidFill>
                  <a:srgbClr val="5BE5A4"/>
                </a:solidFill>
              </a:rPr>
              <a:t>she</a:t>
            </a:r>
            <a:r>
              <a:rPr lang="en-US" sz="2000" b="0">
                <a:solidFill>
                  <a:srgbClr val="FFFFFF"/>
                </a:solidFill>
              </a:rPr>
              <a:t> refers to a girl and the second </a:t>
            </a:r>
            <a:r>
              <a:rPr lang="en-US" sz="2000" b="0">
                <a:solidFill>
                  <a:srgbClr val="FFFF00"/>
                </a:solidFill>
              </a:rPr>
              <a:t>she</a:t>
            </a:r>
            <a:r>
              <a:rPr lang="en-US" sz="2000" b="0">
                <a:solidFill>
                  <a:srgbClr val="FFFFFF"/>
                </a:solidFill>
              </a:rPr>
              <a:t> refers to a woman.  This would be a bit strange for an adult to say, unless there was some indication that the second </a:t>
            </a:r>
            <a:r>
              <a:rPr lang="en-US" sz="2000" b="0">
                <a:solidFill>
                  <a:srgbClr val="FFFF00"/>
                </a:solidFill>
              </a:rPr>
              <a:t>she</a:t>
            </a:r>
            <a:r>
              <a:rPr lang="en-US" sz="2000" b="0">
                <a:solidFill>
                  <a:srgbClr val="FFFFFF"/>
                </a:solidFill>
              </a:rPr>
              <a:t> is different (perhaps by pointing at the new referent).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Title 1"/>
          <p:cNvSpPr>
            <a:spLocks noGrp="1"/>
          </p:cNvSpPr>
          <p:nvPr>
            <p:ph type="title"/>
          </p:nvPr>
        </p:nvSpPr>
        <p:spPr>
          <a:xfrm>
            <a:off x="685800" y="152400"/>
            <a:ext cx="7772400" cy="1143000"/>
          </a:xfrm>
        </p:spPr>
        <p:txBody>
          <a:bodyPr/>
          <a:lstStyle/>
          <a:p>
            <a:r>
              <a:rPr lang="en-US" sz="3200" smtClean="0"/>
              <a:t>Quantifiers</a:t>
            </a:r>
          </a:p>
        </p:txBody>
      </p:sp>
      <p:sp>
        <p:nvSpPr>
          <p:cNvPr id="108546" name="Content Placeholder 2"/>
          <p:cNvSpPr>
            <a:spLocks noGrp="1"/>
          </p:cNvSpPr>
          <p:nvPr>
            <p:ph idx="1"/>
          </p:nvPr>
        </p:nvSpPr>
        <p:spPr>
          <a:xfrm>
            <a:off x="228600" y="1219200"/>
            <a:ext cx="8610600" cy="1219200"/>
          </a:xfrm>
        </p:spPr>
        <p:txBody>
          <a:bodyPr/>
          <a:lstStyle/>
          <a:p>
            <a:pPr>
              <a:buFontTx/>
              <a:buNone/>
            </a:pPr>
            <a:r>
              <a:rPr lang="en-US" sz="2200" smtClean="0"/>
              <a:t>Quantifiers are words that express quantities, like </a:t>
            </a:r>
            <a:r>
              <a:rPr lang="en-US" sz="2200" i="1" smtClean="0">
                <a:solidFill>
                  <a:srgbClr val="2CF1E9"/>
                </a:solidFill>
              </a:rPr>
              <a:t>a</a:t>
            </a:r>
            <a:r>
              <a:rPr lang="en-US" sz="2200" i="1" smtClean="0"/>
              <a:t>, </a:t>
            </a:r>
            <a:r>
              <a:rPr lang="en-US" sz="2200" i="1" smtClean="0">
                <a:solidFill>
                  <a:srgbClr val="2CF1E9"/>
                </a:solidFill>
              </a:rPr>
              <a:t>some</a:t>
            </a:r>
            <a:r>
              <a:rPr lang="en-US" sz="2200" i="1" smtClean="0"/>
              <a:t>, </a:t>
            </a:r>
            <a:r>
              <a:rPr lang="en-US" sz="2200" i="1" smtClean="0">
                <a:solidFill>
                  <a:srgbClr val="2CF1E9"/>
                </a:solidFill>
              </a:rPr>
              <a:t>every</a:t>
            </a:r>
            <a:r>
              <a:rPr lang="en-US" sz="2200" i="1" smtClean="0"/>
              <a:t>, </a:t>
            </a:r>
            <a:r>
              <a:rPr lang="en-US" sz="2200" i="1" smtClean="0">
                <a:solidFill>
                  <a:srgbClr val="2CF1E9"/>
                </a:solidFill>
              </a:rPr>
              <a:t>none</a:t>
            </a:r>
            <a:r>
              <a:rPr lang="en-US" sz="2200" i="1" smtClean="0"/>
              <a:t>, </a:t>
            </a:r>
            <a:r>
              <a:rPr lang="en-US" sz="2200" smtClean="0"/>
              <a:t>and </a:t>
            </a:r>
            <a:r>
              <a:rPr lang="en-US" sz="2200" i="1" smtClean="0">
                <a:solidFill>
                  <a:srgbClr val="2CF1E9"/>
                </a:solidFill>
              </a:rPr>
              <a:t>most</a:t>
            </a:r>
            <a:r>
              <a:rPr lang="en-US" sz="2200" i="1" smtClean="0"/>
              <a:t>.</a:t>
            </a:r>
            <a:r>
              <a:rPr lang="en-US" sz="2200" smtClean="0"/>
              <a:t> </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08547" name="Rectangle 5"/>
          <p:cNvSpPr>
            <a:spLocks noChangeArrowheads="1"/>
          </p:cNvSpPr>
          <p:nvPr/>
        </p:nvSpPr>
        <p:spPr bwMode="auto">
          <a:xfrm>
            <a:off x="304800" y="2133600"/>
            <a:ext cx="8153400" cy="762000"/>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When two (or more) quantifiers are in a sentence, they interact semantically to determine the sentence’s meaning.</a:t>
            </a:r>
            <a:endParaRPr lang="en-US" sz="2000" b="0">
              <a:solidFill>
                <a:srgbClr val="FFFFFF"/>
              </a:solidFill>
            </a:endParaRPr>
          </a:p>
        </p:txBody>
      </p:sp>
      <p:sp>
        <p:nvSpPr>
          <p:cNvPr id="108548" name="Rectangle 6"/>
          <p:cNvSpPr>
            <a:spLocks noChangeArrowheads="1"/>
          </p:cNvSpPr>
          <p:nvPr/>
        </p:nvSpPr>
        <p:spPr bwMode="auto">
          <a:xfrm>
            <a:off x="381000" y="3352800"/>
            <a:ext cx="8153400" cy="42703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Every</a:t>
            </a:r>
            <a:r>
              <a:rPr lang="en-US" sz="2200" b="0">
                <a:solidFill>
                  <a:srgbClr val="FFFFFF"/>
                </a:solidFill>
              </a:rPr>
              <a:t>one saw </a:t>
            </a:r>
            <a:r>
              <a:rPr lang="en-US" sz="2200" b="0">
                <a:solidFill>
                  <a:srgbClr val="2CF1E9"/>
                </a:solidFill>
              </a:rPr>
              <a:t>a</a:t>
            </a:r>
            <a:r>
              <a:rPr lang="en-US" sz="2200" b="0">
                <a:solidFill>
                  <a:srgbClr val="FFFFFF"/>
                </a:solidFill>
              </a:rPr>
              <a:t> movie last night.</a:t>
            </a:r>
            <a:endParaRPr lang="en-US" sz="2000" b="0">
              <a:solidFill>
                <a:srgbClr val="FFFFFF"/>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Title 1"/>
          <p:cNvSpPr>
            <a:spLocks noGrp="1"/>
          </p:cNvSpPr>
          <p:nvPr>
            <p:ph type="title"/>
          </p:nvPr>
        </p:nvSpPr>
        <p:spPr>
          <a:xfrm>
            <a:off x="685800" y="152400"/>
            <a:ext cx="7772400" cy="1143000"/>
          </a:xfrm>
        </p:spPr>
        <p:txBody>
          <a:bodyPr/>
          <a:lstStyle/>
          <a:p>
            <a:r>
              <a:rPr lang="en-US" sz="3200" smtClean="0"/>
              <a:t>Quantifiers</a:t>
            </a:r>
          </a:p>
        </p:txBody>
      </p:sp>
      <p:sp>
        <p:nvSpPr>
          <p:cNvPr id="110594" name="Content Placeholder 2"/>
          <p:cNvSpPr>
            <a:spLocks noGrp="1"/>
          </p:cNvSpPr>
          <p:nvPr>
            <p:ph idx="1"/>
          </p:nvPr>
        </p:nvSpPr>
        <p:spPr>
          <a:xfrm>
            <a:off x="228600" y="1219200"/>
            <a:ext cx="8610600" cy="1219200"/>
          </a:xfrm>
        </p:spPr>
        <p:txBody>
          <a:bodyPr/>
          <a:lstStyle/>
          <a:p>
            <a:pPr>
              <a:buFontTx/>
              <a:buNone/>
            </a:pPr>
            <a:r>
              <a:rPr lang="en-US" sz="2200" smtClean="0"/>
              <a:t>Quantifiers are words that express quantities, like </a:t>
            </a:r>
            <a:r>
              <a:rPr lang="en-US" sz="2200" i="1" smtClean="0">
                <a:solidFill>
                  <a:srgbClr val="2CF1E9"/>
                </a:solidFill>
              </a:rPr>
              <a:t>a</a:t>
            </a:r>
            <a:r>
              <a:rPr lang="en-US" sz="2200" i="1" smtClean="0"/>
              <a:t>, </a:t>
            </a:r>
            <a:r>
              <a:rPr lang="en-US" sz="2200" i="1" smtClean="0">
                <a:solidFill>
                  <a:srgbClr val="2CF1E9"/>
                </a:solidFill>
              </a:rPr>
              <a:t>some</a:t>
            </a:r>
            <a:r>
              <a:rPr lang="en-US" sz="2200" i="1" smtClean="0"/>
              <a:t>, </a:t>
            </a:r>
            <a:r>
              <a:rPr lang="en-US" sz="2200" i="1" smtClean="0">
                <a:solidFill>
                  <a:srgbClr val="2CF1E9"/>
                </a:solidFill>
              </a:rPr>
              <a:t>every</a:t>
            </a:r>
            <a:r>
              <a:rPr lang="en-US" sz="2200" i="1" smtClean="0"/>
              <a:t>, </a:t>
            </a:r>
            <a:r>
              <a:rPr lang="en-US" sz="2200" i="1" smtClean="0">
                <a:solidFill>
                  <a:srgbClr val="2CF1E9"/>
                </a:solidFill>
              </a:rPr>
              <a:t>none</a:t>
            </a:r>
            <a:r>
              <a:rPr lang="en-US" sz="2200" i="1" smtClean="0"/>
              <a:t>, </a:t>
            </a:r>
            <a:r>
              <a:rPr lang="en-US" sz="2200" smtClean="0"/>
              <a:t>and </a:t>
            </a:r>
            <a:r>
              <a:rPr lang="en-US" sz="2200" i="1" smtClean="0">
                <a:solidFill>
                  <a:srgbClr val="2CF1E9"/>
                </a:solidFill>
              </a:rPr>
              <a:t>most</a:t>
            </a:r>
            <a:r>
              <a:rPr lang="en-US" sz="2200" i="1" smtClean="0"/>
              <a:t>.</a:t>
            </a:r>
            <a:r>
              <a:rPr lang="en-US" sz="2200" smtClean="0"/>
              <a:t> </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10595" name="Rectangle 5"/>
          <p:cNvSpPr>
            <a:spLocks noChangeArrowheads="1"/>
          </p:cNvSpPr>
          <p:nvPr/>
        </p:nvSpPr>
        <p:spPr bwMode="auto">
          <a:xfrm>
            <a:off x="304800" y="2133600"/>
            <a:ext cx="8153400" cy="762000"/>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When two (or more) quantifiers are in a sentence, they interact semantically to determine the sentence’s meaning.</a:t>
            </a:r>
            <a:endParaRPr lang="en-US" sz="2000" b="0">
              <a:solidFill>
                <a:srgbClr val="FFFFFF"/>
              </a:solidFill>
            </a:endParaRPr>
          </a:p>
        </p:txBody>
      </p:sp>
      <p:sp>
        <p:nvSpPr>
          <p:cNvPr id="110596" name="Rectangle 6"/>
          <p:cNvSpPr>
            <a:spLocks noChangeArrowheads="1"/>
          </p:cNvSpPr>
          <p:nvPr/>
        </p:nvSpPr>
        <p:spPr bwMode="auto">
          <a:xfrm>
            <a:off x="381000" y="3352800"/>
            <a:ext cx="8153400" cy="42703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Every</a:t>
            </a:r>
            <a:r>
              <a:rPr lang="en-US" sz="2200" b="0">
                <a:solidFill>
                  <a:srgbClr val="FFFFFF"/>
                </a:solidFill>
              </a:rPr>
              <a:t>one saw </a:t>
            </a:r>
            <a:r>
              <a:rPr lang="en-US" sz="2200" b="0">
                <a:solidFill>
                  <a:srgbClr val="2CF1E9"/>
                </a:solidFill>
              </a:rPr>
              <a:t>a</a:t>
            </a:r>
            <a:r>
              <a:rPr lang="en-US" sz="2200" b="0">
                <a:solidFill>
                  <a:srgbClr val="FFFFFF"/>
                </a:solidFill>
              </a:rPr>
              <a:t> movie last night.</a:t>
            </a:r>
            <a:endParaRPr lang="en-US" sz="2000" b="0">
              <a:solidFill>
                <a:srgbClr val="FFFFFF"/>
              </a:solidFill>
            </a:endParaRPr>
          </a:p>
        </p:txBody>
      </p:sp>
      <p:sp>
        <p:nvSpPr>
          <p:cNvPr id="110597" name="Rectangle 7"/>
          <p:cNvSpPr>
            <a:spLocks noChangeArrowheads="1"/>
          </p:cNvSpPr>
          <p:nvPr/>
        </p:nvSpPr>
        <p:spPr bwMode="auto">
          <a:xfrm>
            <a:off x="457200" y="3962400"/>
            <a:ext cx="8153400" cy="277018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every</a:t>
            </a:r>
            <a:r>
              <a:rPr lang="en-US" sz="2200" b="0">
                <a:solidFill>
                  <a:srgbClr val="FFFFFF"/>
                </a:solidFill>
              </a:rPr>
              <a:t> &gt;&gt;  </a:t>
            </a:r>
            <a:r>
              <a:rPr lang="en-US" sz="2200" b="0">
                <a:solidFill>
                  <a:srgbClr val="2CF1E9"/>
                </a:solidFill>
              </a:rPr>
              <a:t>a</a:t>
            </a:r>
            <a:r>
              <a:rPr lang="en-US" sz="2200" b="0">
                <a:solidFill>
                  <a:srgbClr val="FFFFFF"/>
                </a:solidFill>
              </a:rPr>
              <a:t>: </a:t>
            </a:r>
          </a:p>
          <a:p>
            <a:pPr eaLnBrk="0" hangingPunct="0"/>
            <a:r>
              <a:rPr lang="en-US" sz="2200" b="0">
                <a:solidFill>
                  <a:srgbClr val="FFFFFF"/>
                </a:solidFill>
              </a:rPr>
              <a:t>	For every person p, that person saw a movie m.</a:t>
            </a:r>
          </a:p>
          <a:p>
            <a:pPr eaLnBrk="0" hangingPunct="0"/>
            <a:endParaRPr lang="en-US" sz="2200" b="0">
              <a:solidFill>
                <a:srgbClr val="FFFFFF"/>
              </a:solidFill>
            </a:endParaRPr>
          </a:p>
          <a:p>
            <a:pPr eaLnBrk="0" hangingPunct="0"/>
            <a:r>
              <a:rPr lang="en-US" sz="2200" b="0">
                <a:solidFill>
                  <a:srgbClr val="FFFFFF"/>
                </a:solidFill>
              </a:rPr>
              <a:t>Compatible with this situation:</a:t>
            </a:r>
          </a:p>
          <a:p>
            <a:pPr eaLnBrk="0" hangingPunct="0"/>
            <a:r>
              <a:rPr lang="en-US" sz="2200" b="0">
                <a:solidFill>
                  <a:srgbClr val="FFFFFF"/>
                </a:solidFill>
              </a:rPr>
              <a:t>Lisa watched </a:t>
            </a:r>
            <a:r>
              <a:rPr lang="en-US" sz="2200" b="0" i="1">
                <a:solidFill>
                  <a:srgbClr val="FFFFFF"/>
                </a:solidFill>
              </a:rPr>
              <a:t>Labyrinth</a:t>
            </a:r>
            <a:r>
              <a:rPr lang="en-US" sz="2200" b="0">
                <a:solidFill>
                  <a:srgbClr val="FFFFFF"/>
                </a:solidFill>
              </a:rPr>
              <a:t>, Joseph watched </a:t>
            </a:r>
            <a:r>
              <a:rPr lang="en-US" sz="2200" b="0" i="1">
                <a:solidFill>
                  <a:srgbClr val="FFFFFF"/>
                </a:solidFill>
              </a:rPr>
              <a:t>Troy</a:t>
            </a:r>
            <a:r>
              <a:rPr lang="en-US" sz="2200" b="0">
                <a:solidFill>
                  <a:srgbClr val="FFFFFF"/>
                </a:solidFill>
              </a:rPr>
              <a:t>, and Benjamin watched </a:t>
            </a:r>
            <a:r>
              <a:rPr lang="en-US" sz="2200" b="0" i="1">
                <a:solidFill>
                  <a:srgbClr val="FFFFFF"/>
                </a:solidFill>
              </a:rPr>
              <a:t>Serenity.</a:t>
            </a:r>
          </a:p>
          <a:p>
            <a:pPr eaLnBrk="0" hangingPunct="0"/>
            <a:endParaRPr lang="en-US" sz="2200" b="0">
              <a:solidFill>
                <a:srgbClr val="FFFFFF"/>
              </a:solidFill>
            </a:endParaRPr>
          </a:p>
          <a:p>
            <a:pPr eaLnBrk="0" hangingPunct="0"/>
            <a:endParaRPr lang="en-US" sz="2000" b="0">
              <a:solidFill>
                <a:srgbClr val="FFFFF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Title 1"/>
          <p:cNvSpPr>
            <a:spLocks noGrp="1"/>
          </p:cNvSpPr>
          <p:nvPr>
            <p:ph type="title"/>
          </p:nvPr>
        </p:nvSpPr>
        <p:spPr>
          <a:xfrm>
            <a:off x="685800" y="152400"/>
            <a:ext cx="7772400" cy="1143000"/>
          </a:xfrm>
        </p:spPr>
        <p:txBody>
          <a:bodyPr/>
          <a:lstStyle/>
          <a:p>
            <a:r>
              <a:rPr lang="en-US" sz="3200" smtClean="0"/>
              <a:t>Quantifiers</a:t>
            </a:r>
          </a:p>
        </p:txBody>
      </p:sp>
      <p:sp>
        <p:nvSpPr>
          <p:cNvPr id="112642" name="Content Placeholder 2"/>
          <p:cNvSpPr>
            <a:spLocks noGrp="1"/>
          </p:cNvSpPr>
          <p:nvPr>
            <p:ph idx="1"/>
          </p:nvPr>
        </p:nvSpPr>
        <p:spPr>
          <a:xfrm>
            <a:off x="228600" y="1219200"/>
            <a:ext cx="8610600" cy="1219200"/>
          </a:xfrm>
        </p:spPr>
        <p:txBody>
          <a:bodyPr/>
          <a:lstStyle/>
          <a:p>
            <a:pPr>
              <a:buFontTx/>
              <a:buNone/>
            </a:pPr>
            <a:r>
              <a:rPr lang="en-US" sz="2200" smtClean="0"/>
              <a:t>Quantifiers are words that express quantities, like </a:t>
            </a:r>
            <a:r>
              <a:rPr lang="en-US" sz="2200" i="1" smtClean="0">
                <a:solidFill>
                  <a:srgbClr val="2CF1E9"/>
                </a:solidFill>
              </a:rPr>
              <a:t>a</a:t>
            </a:r>
            <a:r>
              <a:rPr lang="en-US" sz="2200" i="1" smtClean="0"/>
              <a:t>, </a:t>
            </a:r>
            <a:r>
              <a:rPr lang="en-US" sz="2200" i="1" smtClean="0">
                <a:solidFill>
                  <a:srgbClr val="2CF1E9"/>
                </a:solidFill>
              </a:rPr>
              <a:t>some</a:t>
            </a:r>
            <a:r>
              <a:rPr lang="en-US" sz="2200" i="1" smtClean="0"/>
              <a:t>, </a:t>
            </a:r>
            <a:r>
              <a:rPr lang="en-US" sz="2200" i="1" smtClean="0">
                <a:solidFill>
                  <a:srgbClr val="2CF1E9"/>
                </a:solidFill>
              </a:rPr>
              <a:t>every</a:t>
            </a:r>
            <a:r>
              <a:rPr lang="en-US" sz="2200" i="1" smtClean="0"/>
              <a:t>, </a:t>
            </a:r>
            <a:r>
              <a:rPr lang="en-US" sz="2200" i="1" smtClean="0">
                <a:solidFill>
                  <a:srgbClr val="2CF1E9"/>
                </a:solidFill>
              </a:rPr>
              <a:t>none</a:t>
            </a:r>
            <a:r>
              <a:rPr lang="en-US" sz="2200" i="1" smtClean="0"/>
              <a:t>, </a:t>
            </a:r>
            <a:r>
              <a:rPr lang="en-US" sz="2200" smtClean="0"/>
              <a:t>and </a:t>
            </a:r>
            <a:r>
              <a:rPr lang="en-US" sz="2200" i="1" smtClean="0">
                <a:solidFill>
                  <a:srgbClr val="2CF1E9"/>
                </a:solidFill>
              </a:rPr>
              <a:t>most</a:t>
            </a:r>
            <a:r>
              <a:rPr lang="en-US" sz="2200" i="1" smtClean="0"/>
              <a:t>.</a:t>
            </a:r>
            <a:r>
              <a:rPr lang="en-US" sz="2200" smtClean="0"/>
              <a:t> </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12643" name="Rectangle 5"/>
          <p:cNvSpPr>
            <a:spLocks noChangeArrowheads="1"/>
          </p:cNvSpPr>
          <p:nvPr/>
        </p:nvSpPr>
        <p:spPr bwMode="auto">
          <a:xfrm>
            <a:off x="304800" y="2133600"/>
            <a:ext cx="8153400" cy="762000"/>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When two (or more) quantifiers are in a sentence, they interact semantically to determine the sentence’s meaning.</a:t>
            </a:r>
            <a:endParaRPr lang="en-US" sz="2000" b="0">
              <a:solidFill>
                <a:srgbClr val="FFFFFF"/>
              </a:solidFill>
            </a:endParaRPr>
          </a:p>
        </p:txBody>
      </p:sp>
      <p:sp>
        <p:nvSpPr>
          <p:cNvPr id="112644" name="Rectangle 6"/>
          <p:cNvSpPr>
            <a:spLocks noChangeArrowheads="1"/>
          </p:cNvSpPr>
          <p:nvPr/>
        </p:nvSpPr>
        <p:spPr bwMode="auto">
          <a:xfrm>
            <a:off x="381000" y="3352800"/>
            <a:ext cx="8153400" cy="42703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Every</a:t>
            </a:r>
            <a:r>
              <a:rPr lang="en-US" sz="2200" b="0">
                <a:solidFill>
                  <a:srgbClr val="FFFFFF"/>
                </a:solidFill>
              </a:rPr>
              <a:t>one saw </a:t>
            </a:r>
            <a:r>
              <a:rPr lang="en-US" sz="2200" b="0">
                <a:solidFill>
                  <a:srgbClr val="2CF1E9"/>
                </a:solidFill>
              </a:rPr>
              <a:t>a</a:t>
            </a:r>
            <a:r>
              <a:rPr lang="en-US" sz="2200" b="0">
                <a:solidFill>
                  <a:srgbClr val="FFFFFF"/>
                </a:solidFill>
              </a:rPr>
              <a:t> movie last night.</a:t>
            </a:r>
            <a:endParaRPr lang="en-US" sz="2000" b="0">
              <a:solidFill>
                <a:srgbClr val="FFFFFF"/>
              </a:solidFill>
            </a:endParaRPr>
          </a:p>
        </p:txBody>
      </p:sp>
      <p:sp>
        <p:nvSpPr>
          <p:cNvPr id="112645" name="Rectangle 7"/>
          <p:cNvSpPr>
            <a:spLocks noChangeArrowheads="1"/>
          </p:cNvSpPr>
          <p:nvPr/>
        </p:nvSpPr>
        <p:spPr bwMode="auto">
          <a:xfrm>
            <a:off x="457200" y="3962400"/>
            <a:ext cx="8153400" cy="2406650"/>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a</a:t>
            </a:r>
            <a:r>
              <a:rPr lang="en-US" sz="2200" b="0">
                <a:solidFill>
                  <a:srgbClr val="FFFFFF"/>
                </a:solidFill>
              </a:rPr>
              <a:t> &gt;&gt;  </a:t>
            </a:r>
            <a:r>
              <a:rPr lang="en-US" sz="2200" b="0">
                <a:solidFill>
                  <a:srgbClr val="2CF1E9"/>
                </a:solidFill>
              </a:rPr>
              <a:t>every</a:t>
            </a:r>
            <a:r>
              <a:rPr lang="en-US" sz="2200" b="0">
                <a:solidFill>
                  <a:srgbClr val="FFFFFF"/>
                </a:solidFill>
              </a:rPr>
              <a:t>: </a:t>
            </a:r>
          </a:p>
          <a:p>
            <a:pPr eaLnBrk="0" hangingPunct="0"/>
            <a:r>
              <a:rPr lang="en-US" sz="2200" b="0">
                <a:solidFill>
                  <a:srgbClr val="FFFFFF"/>
                </a:solidFill>
              </a:rPr>
              <a:t>	For a movie </a:t>
            </a:r>
            <a:r>
              <a:rPr lang="en-US" sz="2200" b="0">
                <a:solidFill>
                  <a:srgbClr val="FFFF00"/>
                </a:solidFill>
              </a:rPr>
              <a:t>m</a:t>
            </a:r>
            <a:r>
              <a:rPr lang="en-US" sz="2200" b="0">
                <a:solidFill>
                  <a:srgbClr val="FFFFFF"/>
                </a:solidFill>
              </a:rPr>
              <a:t>, every person saw </a:t>
            </a:r>
            <a:r>
              <a:rPr lang="en-US" sz="2200" b="0">
                <a:solidFill>
                  <a:srgbClr val="FFFF00"/>
                </a:solidFill>
              </a:rPr>
              <a:t>m</a:t>
            </a:r>
            <a:r>
              <a:rPr lang="en-US" sz="2200" b="0">
                <a:solidFill>
                  <a:srgbClr val="FFFFFF"/>
                </a:solidFill>
              </a:rPr>
              <a:t>.</a:t>
            </a:r>
          </a:p>
          <a:p>
            <a:pPr eaLnBrk="0" hangingPunct="0"/>
            <a:endParaRPr lang="en-US" sz="2200" b="0">
              <a:solidFill>
                <a:srgbClr val="FFFFFF"/>
              </a:solidFill>
            </a:endParaRPr>
          </a:p>
          <a:p>
            <a:pPr eaLnBrk="0" hangingPunct="0"/>
            <a:r>
              <a:rPr lang="en-US" sz="2200" b="0">
                <a:solidFill>
                  <a:srgbClr val="FFFFFF"/>
                </a:solidFill>
              </a:rPr>
              <a:t>Compatible with this situation:</a:t>
            </a:r>
          </a:p>
          <a:p>
            <a:pPr eaLnBrk="0" hangingPunct="0"/>
            <a:r>
              <a:rPr lang="en-US" sz="2200" b="0">
                <a:solidFill>
                  <a:srgbClr val="FFFFFF"/>
                </a:solidFill>
              </a:rPr>
              <a:t>Lisa, Joseph, and Benjamin watched </a:t>
            </a:r>
            <a:r>
              <a:rPr lang="en-US" sz="2200" b="0" i="1">
                <a:solidFill>
                  <a:srgbClr val="FFFF00"/>
                </a:solidFill>
              </a:rPr>
              <a:t>Labyrinth</a:t>
            </a:r>
            <a:r>
              <a:rPr lang="en-US" sz="2200" b="0" i="1">
                <a:solidFill>
                  <a:srgbClr val="FFFFFF"/>
                </a:solidFill>
              </a:rPr>
              <a:t>.</a:t>
            </a:r>
          </a:p>
          <a:p>
            <a:pPr eaLnBrk="0" hangingPunct="0"/>
            <a:endParaRPr lang="en-US" sz="2200" b="0">
              <a:solidFill>
                <a:srgbClr val="FFFFFF"/>
              </a:solidFill>
            </a:endParaRPr>
          </a:p>
          <a:p>
            <a:pPr eaLnBrk="0" hangingPunct="0"/>
            <a:endParaRPr lang="en-US" sz="2000" b="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152400"/>
            <a:ext cx="7772400" cy="1143000"/>
          </a:xfrm>
        </p:spPr>
        <p:txBody>
          <a:bodyPr/>
          <a:lstStyle/>
          <a:p>
            <a:r>
              <a:rPr lang="en-US" sz="3200" smtClean="0"/>
              <a:t>Passives</a:t>
            </a:r>
          </a:p>
        </p:txBody>
      </p:sp>
      <p:sp>
        <p:nvSpPr>
          <p:cNvPr id="22530" name="Content Placeholder 2"/>
          <p:cNvSpPr>
            <a:spLocks noGrp="1"/>
          </p:cNvSpPr>
          <p:nvPr>
            <p:ph idx="1"/>
          </p:nvPr>
        </p:nvSpPr>
        <p:spPr>
          <a:xfrm>
            <a:off x="228600" y="1219200"/>
            <a:ext cx="8915400" cy="5334000"/>
          </a:xfrm>
        </p:spPr>
        <p:txBody>
          <a:bodyPr/>
          <a:lstStyle/>
          <a:p>
            <a:pPr>
              <a:buFontTx/>
              <a:buNone/>
            </a:pPr>
            <a:r>
              <a:rPr lang="en-US" sz="2400" smtClean="0"/>
              <a:t>Children usually start producing passives when they are three years old.</a:t>
            </a:r>
          </a:p>
          <a:p>
            <a:pPr>
              <a:buFontTx/>
              <a:buNone/>
            </a:pPr>
            <a:endParaRPr lang="en-US" sz="2400" smtClean="0"/>
          </a:p>
          <a:p>
            <a:pPr>
              <a:buFontTx/>
              <a:buNone/>
            </a:pPr>
            <a:r>
              <a:rPr lang="en-US" sz="2400" smtClean="0"/>
              <a:t>Some example passives &amp; the ages when they were produced:</a:t>
            </a:r>
          </a:p>
          <a:p>
            <a:pPr>
              <a:buFontTx/>
              <a:buNone/>
            </a:pPr>
            <a:r>
              <a:rPr lang="en-US" sz="2400" smtClean="0"/>
              <a:t>“Do you think the flower’s supposed to </a:t>
            </a:r>
            <a:r>
              <a:rPr lang="en-US" sz="2400" smtClean="0">
                <a:solidFill>
                  <a:srgbClr val="FFFF00"/>
                </a:solidFill>
              </a:rPr>
              <a:t>be picked </a:t>
            </a:r>
            <a:r>
              <a:rPr lang="en-US" sz="2400" smtClean="0"/>
              <a:t>by somebody?” (2;10)</a:t>
            </a:r>
          </a:p>
          <a:p>
            <a:pPr>
              <a:buFontTx/>
              <a:buNone/>
            </a:pPr>
            <a:r>
              <a:rPr lang="en-US" sz="2400" smtClean="0"/>
              <a:t>“So it can’t </a:t>
            </a:r>
            <a:r>
              <a:rPr lang="en-US" sz="2400" smtClean="0">
                <a:solidFill>
                  <a:srgbClr val="FFFF00"/>
                </a:solidFill>
              </a:rPr>
              <a:t>be</a:t>
            </a:r>
            <a:r>
              <a:rPr lang="en-US" sz="2400" smtClean="0"/>
              <a:t> </a:t>
            </a:r>
            <a:r>
              <a:rPr lang="en-US" sz="2400" smtClean="0">
                <a:solidFill>
                  <a:srgbClr val="FFFF00"/>
                </a:solidFill>
              </a:rPr>
              <a:t>cleaned</a:t>
            </a:r>
            <a:r>
              <a:rPr lang="en-US" sz="2400" smtClean="0"/>
              <a:t>?” (3;2)</a:t>
            </a:r>
          </a:p>
          <a:p>
            <a:pPr>
              <a:buFontTx/>
              <a:buNone/>
            </a:pPr>
            <a:r>
              <a:rPr lang="en-US" sz="2400" smtClean="0"/>
              <a:t>“I don’t want the bird to </a:t>
            </a:r>
            <a:r>
              <a:rPr lang="en-US" sz="2400" smtClean="0">
                <a:solidFill>
                  <a:srgbClr val="FFFF00"/>
                </a:solidFill>
              </a:rPr>
              <a:t>get</a:t>
            </a:r>
            <a:r>
              <a:rPr lang="en-US" sz="2400" smtClean="0"/>
              <a:t> </a:t>
            </a:r>
            <a:r>
              <a:rPr lang="en-US" sz="2400" smtClean="0">
                <a:solidFill>
                  <a:srgbClr val="FFFF00"/>
                </a:solidFill>
              </a:rPr>
              <a:t>eated</a:t>
            </a:r>
            <a:r>
              <a:rPr lang="en-US" sz="2400" smtClean="0"/>
              <a:t>.” (3;7)</a:t>
            </a:r>
          </a:p>
          <a:p>
            <a:pPr>
              <a:buFontTx/>
              <a:buNone/>
            </a:pPr>
            <a:r>
              <a:rPr lang="en-US" sz="2400" smtClean="0"/>
              <a:t>“She brought her inside so she won’t </a:t>
            </a:r>
            <a:r>
              <a:rPr lang="en-US" sz="2400" smtClean="0">
                <a:solidFill>
                  <a:srgbClr val="FFFF00"/>
                </a:solidFill>
              </a:rPr>
              <a:t>get</a:t>
            </a:r>
            <a:r>
              <a:rPr lang="en-US" sz="2400" smtClean="0"/>
              <a:t> </a:t>
            </a:r>
            <a:r>
              <a:rPr lang="en-US" sz="2400" smtClean="0">
                <a:solidFill>
                  <a:srgbClr val="FFFF00"/>
                </a:solidFill>
              </a:rPr>
              <a:t>all stinked up </a:t>
            </a:r>
            <a:r>
              <a:rPr lang="en-US" sz="2400" smtClean="0"/>
              <a:t>by the skunk.” (4;1)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85800" y="152400"/>
            <a:ext cx="7772400" cy="1143000"/>
          </a:xfrm>
        </p:spPr>
        <p:txBody>
          <a:bodyPr/>
          <a:lstStyle/>
          <a:p>
            <a:r>
              <a:rPr lang="en-US" sz="3200" smtClean="0"/>
              <a:t>Quantifiers</a:t>
            </a:r>
          </a:p>
        </p:txBody>
      </p:sp>
      <p:sp>
        <p:nvSpPr>
          <p:cNvPr id="114690" name="Content Placeholder 2"/>
          <p:cNvSpPr>
            <a:spLocks noGrp="1"/>
          </p:cNvSpPr>
          <p:nvPr>
            <p:ph idx="1"/>
          </p:nvPr>
        </p:nvSpPr>
        <p:spPr>
          <a:xfrm>
            <a:off x="228600" y="1219200"/>
            <a:ext cx="8610600" cy="1219200"/>
          </a:xfrm>
        </p:spPr>
        <p:txBody>
          <a:bodyPr/>
          <a:lstStyle/>
          <a:p>
            <a:pPr>
              <a:buFontTx/>
              <a:buNone/>
            </a:pPr>
            <a:r>
              <a:rPr lang="en-US" sz="2200" smtClean="0"/>
              <a:t>Quantifiers are words that express quantities, like </a:t>
            </a:r>
            <a:r>
              <a:rPr lang="en-US" sz="2200" i="1" smtClean="0">
                <a:solidFill>
                  <a:srgbClr val="2CF1E9"/>
                </a:solidFill>
              </a:rPr>
              <a:t>a</a:t>
            </a:r>
            <a:r>
              <a:rPr lang="en-US" sz="2200" i="1" smtClean="0"/>
              <a:t>, </a:t>
            </a:r>
            <a:r>
              <a:rPr lang="en-US" sz="2200" i="1" smtClean="0">
                <a:solidFill>
                  <a:srgbClr val="2CF1E9"/>
                </a:solidFill>
              </a:rPr>
              <a:t>some</a:t>
            </a:r>
            <a:r>
              <a:rPr lang="en-US" sz="2200" i="1" smtClean="0"/>
              <a:t>, </a:t>
            </a:r>
            <a:r>
              <a:rPr lang="en-US" sz="2200" i="1" smtClean="0">
                <a:solidFill>
                  <a:srgbClr val="2CF1E9"/>
                </a:solidFill>
              </a:rPr>
              <a:t>every</a:t>
            </a:r>
            <a:r>
              <a:rPr lang="en-US" sz="2200" i="1" smtClean="0"/>
              <a:t>, </a:t>
            </a:r>
            <a:r>
              <a:rPr lang="en-US" sz="2200" i="1" smtClean="0">
                <a:solidFill>
                  <a:srgbClr val="2CF1E9"/>
                </a:solidFill>
              </a:rPr>
              <a:t>none</a:t>
            </a:r>
            <a:r>
              <a:rPr lang="en-US" sz="2200" i="1" smtClean="0"/>
              <a:t>, </a:t>
            </a:r>
            <a:r>
              <a:rPr lang="en-US" sz="2200" smtClean="0"/>
              <a:t>and </a:t>
            </a:r>
            <a:r>
              <a:rPr lang="en-US" sz="2200" i="1" smtClean="0">
                <a:solidFill>
                  <a:srgbClr val="2CF1E9"/>
                </a:solidFill>
              </a:rPr>
              <a:t>most</a:t>
            </a:r>
            <a:r>
              <a:rPr lang="en-US" sz="2200" i="1" smtClean="0"/>
              <a:t>.</a:t>
            </a:r>
            <a:r>
              <a:rPr lang="en-US" sz="2200" smtClean="0"/>
              <a:t> </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14691" name="Rectangle 5"/>
          <p:cNvSpPr>
            <a:spLocks noChangeArrowheads="1"/>
          </p:cNvSpPr>
          <p:nvPr/>
        </p:nvSpPr>
        <p:spPr bwMode="auto">
          <a:xfrm>
            <a:off x="304800" y="2133600"/>
            <a:ext cx="8153400" cy="762000"/>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When two (or more) quantifiers are in a sentence, they interact semantically to determine the sentence’s meaning.</a:t>
            </a:r>
            <a:endParaRPr lang="en-US" sz="2000" b="0">
              <a:solidFill>
                <a:srgbClr val="FFFFFF"/>
              </a:solidFill>
            </a:endParaRPr>
          </a:p>
        </p:txBody>
      </p:sp>
      <p:sp>
        <p:nvSpPr>
          <p:cNvPr id="114692" name="Rectangle 6"/>
          <p:cNvSpPr>
            <a:spLocks noChangeArrowheads="1"/>
          </p:cNvSpPr>
          <p:nvPr/>
        </p:nvSpPr>
        <p:spPr bwMode="auto">
          <a:xfrm>
            <a:off x="381000" y="3352800"/>
            <a:ext cx="8153400" cy="42703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Some</a:t>
            </a:r>
            <a:r>
              <a:rPr lang="en-US" sz="2200" b="0">
                <a:solidFill>
                  <a:srgbClr val="FFFFFF"/>
                </a:solidFill>
              </a:rPr>
              <a:t>one</a:t>
            </a:r>
            <a:r>
              <a:rPr lang="en-US" sz="2200" b="0"/>
              <a:t> teases </a:t>
            </a:r>
            <a:r>
              <a:rPr lang="en-US" sz="2200" b="0">
                <a:solidFill>
                  <a:schemeClr val="tx2"/>
                </a:solidFill>
              </a:rPr>
              <a:t>every</a:t>
            </a:r>
            <a:r>
              <a:rPr lang="en-US" sz="2200" b="0"/>
              <a:t>one</a:t>
            </a:r>
            <a:r>
              <a:rPr lang="en-US" sz="2200" b="0">
                <a:solidFill>
                  <a:srgbClr val="FFFFFF"/>
                </a:solidFill>
              </a:rPr>
              <a:t>. (Don’t let it get you down!)</a:t>
            </a:r>
            <a:endParaRPr lang="en-US" sz="2000" b="0">
              <a:solidFill>
                <a:srgbClr val="FFFFFF"/>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Title 1"/>
          <p:cNvSpPr>
            <a:spLocks noGrp="1"/>
          </p:cNvSpPr>
          <p:nvPr>
            <p:ph type="title"/>
          </p:nvPr>
        </p:nvSpPr>
        <p:spPr>
          <a:xfrm>
            <a:off x="685800" y="152400"/>
            <a:ext cx="7772400" cy="1143000"/>
          </a:xfrm>
        </p:spPr>
        <p:txBody>
          <a:bodyPr/>
          <a:lstStyle/>
          <a:p>
            <a:r>
              <a:rPr lang="en-US" sz="3200" smtClean="0"/>
              <a:t>Quantifiers</a:t>
            </a:r>
          </a:p>
        </p:txBody>
      </p:sp>
      <p:sp>
        <p:nvSpPr>
          <p:cNvPr id="116738" name="Content Placeholder 2"/>
          <p:cNvSpPr>
            <a:spLocks noGrp="1"/>
          </p:cNvSpPr>
          <p:nvPr>
            <p:ph idx="1"/>
          </p:nvPr>
        </p:nvSpPr>
        <p:spPr>
          <a:xfrm>
            <a:off x="228600" y="1219200"/>
            <a:ext cx="8610600" cy="1219200"/>
          </a:xfrm>
        </p:spPr>
        <p:txBody>
          <a:bodyPr/>
          <a:lstStyle/>
          <a:p>
            <a:pPr>
              <a:buFontTx/>
              <a:buNone/>
            </a:pPr>
            <a:r>
              <a:rPr lang="en-US" sz="2200" smtClean="0"/>
              <a:t>Quantifiers are words that express quantities, like </a:t>
            </a:r>
            <a:r>
              <a:rPr lang="en-US" sz="2200" i="1" smtClean="0">
                <a:solidFill>
                  <a:srgbClr val="2CF1E9"/>
                </a:solidFill>
              </a:rPr>
              <a:t>a</a:t>
            </a:r>
            <a:r>
              <a:rPr lang="en-US" sz="2200" i="1" smtClean="0"/>
              <a:t>, </a:t>
            </a:r>
            <a:r>
              <a:rPr lang="en-US" sz="2200" i="1" smtClean="0">
                <a:solidFill>
                  <a:srgbClr val="2CF1E9"/>
                </a:solidFill>
              </a:rPr>
              <a:t>some</a:t>
            </a:r>
            <a:r>
              <a:rPr lang="en-US" sz="2200" i="1" smtClean="0"/>
              <a:t>, </a:t>
            </a:r>
            <a:r>
              <a:rPr lang="en-US" sz="2200" i="1" smtClean="0">
                <a:solidFill>
                  <a:srgbClr val="2CF1E9"/>
                </a:solidFill>
              </a:rPr>
              <a:t>every</a:t>
            </a:r>
            <a:r>
              <a:rPr lang="en-US" sz="2200" i="1" smtClean="0"/>
              <a:t>, </a:t>
            </a:r>
            <a:r>
              <a:rPr lang="en-US" sz="2200" i="1" smtClean="0">
                <a:solidFill>
                  <a:srgbClr val="2CF1E9"/>
                </a:solidFill>
              </a:rPr>
              <a:t>none</a:t>
            </a:r>
            <a:r>
              <a:rPr lang="en-US" sz="2200" i="1" smtClean="0"/>
              <a:t>, </a:t>
            </a:r>
            <a:r>
              <a:rPr lang="en-US" sz="2200" smtClean="0"/>
              <a:t>and </a:t>
            </a:r>
            <a:r>
              <a:rPr lang="en-US" sz="2200" i="1" smtClean="0">
                <a:solidFill>
                  <a:srgbClr val="2CF1E9"/>
                </a:solidFill>
              </a:rPr>
              <a:t>most</a:t>
            </a:r>
            <a:r>
              <a:rPr lang="en-US" sz="2200" i="1" smtClean="0"/>
              <a:t>.</a:t>
            </a:r>
            <a:r>
              <a:rPr lang="en-US" sz="2200" smtClean="0"/>
              <a:t> </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16739" name="Rectangle 5"/>
          <p:cNvSpPr>
            <a:spLocks noChangeArrowheads="1"/>
          </p:cNvSpPr>
          <p:nvPr/>
        </p:nvSpPr>
        <p:spPr bwMode="auto">
          <a:xfrm>
            <a:off x="304800" y="2133600"/>
            <a:ext cx="8153400" cy="76993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When two (or more) quantifiers are in a sentence, they interact semantically to determine the sentence’s meaning.</a:t>
            </a:r>
            <a:endParaRPr lang="en-US" sz="2000" b="0">
              <a:solidFill>
                <a:srgbClr val="FFFFFF"/>
              </a:solidFill>
            </a:endParaRPr>
          </a:p>
        </p:txBody>
      </p:sp>
      <p:sp>
        <p:nvSpPr>
          <p:cNvPr id="116740" name="Rectangle 6"/>
          <p:cNvSpPr>
            <a:spLocks noChangeArrowheads="1"/>
          </p:cNvSpPr>
          <p:nvPr/>
        </p:nvSpPr>
        <p:spPr bwMode="auto">
          <a:xfrm>
            <a:off x="381000" y="3352800"/>
            <a:ext cx="8153400" cy="430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Some</a:t>
            </a:r>
            <a:r>
              <a:rPr lang="en-US" sz="2200" b="0">
                <a:solidFill>
                  <a:srgbClr val="FFFFFF"/>
                </a:solidFill>
              </a:rPr>
              <a:t>one </a:t>
            </a:r>
            <a:r>
              <a:rPr lang="en-US" sz="2200" b="0"/>
              <a:t>teases </a:t>
            </a:r>
            <a:r>
              <a:rPr lang="en-US" sz="2200" b="0">
                <a:solidFill>
                  <a:schemeClr val="tx2"/>
                </a:solidFill>
              </a:rPr>
              <a:t>every</a:t>
            </a:r>
            <a:r>
              <a:rPr lang="en-US" sz="2200" b="0"/>
              <a:t>one</a:t>
            </a:r>
            <a:r>
              <a:rPr lang="en-US" sz="2200" b="0">
                <a:solidFill>
                  <a:srgbClr val="FFFFFF"/>
                </a:solidFill>
              </a:rPr>
              <a:t>. (Don’t let it get you down!)</a:t>
            </a:r>
            <a:endParaRPr lang="en-US" sz="2000" b="0">
              <a:solidFill>
                <a:srgbClr val="FFFFFF"/>
              </a:solidFill>
            </a:endParaRPr>
          </a:p>
        </p:txBody>
      </p:sp>
      <p:sp>
        <p:nvSpPr>
          <p:cNvPr id="116741" name="Rectangle 7"/>
          <p:cNvSpPr>
            <a:spLocks noChangeArrowheads="1"/>
          </p:cNvSpPr>
          <p:nvPr/>
        </p:nvSpPr>
        <p:spPr bwMode="auto">
          <a:xfrm>
            <a:off x="457200" y="3962400"/>
            <a:ext cx="8153400" cy="277018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some</a:t>
            </a:r>
            <a:r>
              <a:rPr lang="en-US" sz="2200" b="0">
                <a:solidFill>
                  <a:srgbClr val="FFFFFF"/>
                </a:solidFill>
              </a:rPr>
              <a:t> &gt;&gt;  </a:t>
            </a:r>
            <a:r>
              <a:rPr lang="en-US" sz="2200" b="0">
                <a:solidFill>
                  <a:srgbClr val="2CF1E9"/>
                </a:solidFill>
              </a:rPr>
              <a:t>every</a:t>
            </a:r>
            <a:r>
              <a:rPr lang="en-US" sz="2200" b="0">
                <a:solidFill>
                  <a:srgbClr val="FFFFFF"/>
                </a:solidFill>
              </a:rPr>
              <a:t>: </a:t>
            </a:r>
          </a:p>
          <a:p>
            <a:pPr eaLnBrk="0" hangingPunct="0"/>
            <a:r>
              <a:rPr lang="en-US" sz="2200" b="0">
                <a:solidFill>
                  <a:srgbClr val="FFFFFF"/>
                </a:solidFill>
              </a:rPr>
              <a:t>	For some person p, p teases every (other) person.</a:t>
            </a:r>
          </a:p>
          <a:p>
            <a:pPr eaLnBrk="0" hangingPunct="0"/>
            <a:endParaRPr lang="en-US" sz="2200" b="0">
              <a:solidFill>
                <a:srgbClr val="FFFFFF"/>
              </a:solidFill>
            </a:endParaRPr>
          </a:p>
          <a:p>
            <a:pPr eaLnBrk="0" hangingPunct="0"/>
            <a:r>
              <a:rPr lang="en-US" sz="2200" b="0">
                <a:solidFill>
                  <a:srgbClr val="FFFFFF"/>
                </a:solidFill>
              </a:rPr>
              <a:t>Compatible with this situation:</a:t>
            </a:r>
          </a:p>
          <a:p>
            <a:pPr eaLnBrk="0" hangingPunct="0"/>
            <a:r>
              <a:rPr lang="en-US" sz="2200" b="0">
                <a:solidFill>
                  <a:srgbClr val="FFFFFF"/>
                </a:solidFill>
              </a:rPr>
              <a:t>Jareth teases Sarah, Jareth teases Hoggle, and Jareth teases Ludo.</a:t>
            </a:r>
            <a:endParaRPr lang="en-US" sz="2200" b="0" i="1">
              <a:solidFill>
                <a:srgbClr val="FFFFFF"/>
              </a:solidFill>
            </a:endParaRPr>
          </a:p>
          <a:p>
            <a:pPr eaLnBrk="0" hangingPunct="0"/>
            <a:endParaRPr lang="en-US" sz="2200" b="0">
              <a:solidFill>
                <a:srgbClr val="FFFFFF"/>
              </a:solidFill>
            </a:endParaRPr>
          </a:p>
          <a:p>
            <a:pPr eaLnBrk="0" hangingPunct="0"/>
            <a:endParaRPr lang="en-US" sz="2000" b="0">
              <a:solidFill>
                <a:srgbClr val="FFFFF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Title 1"/>
          <p:cNvSpPr>
            <a:spLocks noGrp="1"/>
          </p:cNvSpPr>
          <p:nvPr>
            <p:ph type="title"/>
          </p:nvPr>
        </p:nvSpPr>
        <p:spPr>
          <a:xfrm>
            <a:off x="685800" y="152400"/>
            <a:ext cx="7772400" cy="1143000"/>
          </a:xfrm>
        </p:spPr>
        <p:txBody>
          <a:bodyPr/>
          <a:lstStyle/>
          <a:p>
            <a:r>
              <a:rPr lang="en-US" sz="3200" smtClean="0"/>
              <a:t>Quantifiers</a:t>
            </a:r>
          </a:p>
        </p:txBody>
      </p:sp>
      <p:sp>
        <p:nvSpPr>
          <p:cNvPr id="118786" name="Content Placeholder 2"/>
          <p:cNvSpPr>
            <a:spLocks noGrp="1"/>
          </p:cNvSpPr>
          <p:nvPr>
            <p:ph idx="1"/>
          </p:nvPr>
        </p:nvSpPr>
        <p:spPr>
          <a:xfrm>
            <a:off x="228600" y="1219200"/>
            <a:ext cx="8610600" cy="1219200"/>
          </a:xfrm>
        </p:spPr>
        <p:txBody>
          <a:bodyPr/>
          <a:lstStyle/>
          <a:p>
            <a:pPr>
              <a:buFontTx/>
              <a:buNone/>
            </a:pPr>
            <a:r>
              <a:rPr lang="en-US" sz="2200" smtClean="0"/>
              <a:t>Quantifiers are words that express quantities, like </a:t>
            </a:r>
            <a:r>
              <a:rPr lang="en-US" sz="2200" i="1" smtClean="0">
                <a:solidFill>
                  <a:srgbClr val="2CF1E9"/>
                </a:solidFill>
              </a:rPr>
              <a:t>a</a:t>
            </a:r>
            <a:r>
              <a:rPr lang="en-US" sz="2200" i="1" smtClean="0"/>
              <a:t>, </a:t>
            </a:r>
            <a:r>
              <a:rPr lang="en-US" sz="2200" i="1" smtClean="0">
                <a:solidFill>
                  <a:srgbClr val="2CF1E9"/>
                </a:solidFill>
              </a:rPr>
              <a:t>some</a:t>
            </a:r>
            <a:r>
              <a:rPr lang="en-US" sz="2200" i="1" smtClean="0"/>
              <a:t>, </a:t>
            </a:r>
            <a:r>
              <a:rPr lang="en-US" sz="2200" i="1" smtClean="0">
                <a:solidFill>
                  <a:srgbClr val="2CF1E9"/>
                </a:solidFill>
              </a:rPr>
              <a:t>every</a:t>
            </a:r>
            <a:r>
              <a:rPr lang="en-US" sz="2200" i="1" smtClean="0"/>
              <a:t>, </a:t>
            </a:r>
            <a:r>
              <a:rPr lang="en-US" sz="2200" i="1" smtClean="0">
                <a:solidFill>
                  <a:srgbClr val="2CF1E9"/>
                </a:solidFill>
              </a:rPr>
              <a:t>none</a:t>
            </a:r>
            <a:r>
              <a:rPr lang="en-US" sz="2200" i="1" smtClean="0"/>
              <a:t>, </a:t>
            </a:r>
            <a:r>
              <a:rPr lang="en-US" sz="2200" smtClean="0"/>
              <a:t>and </a:t>
            </a:r>
            <a:r>
              <a:rPr lang="en-US" sz="2200" i="1" smtClean="0">
                <a:solidFill>
                  <a:srgbClr val="2CF1E9"/>
                </a:solidFill>
              </a:rPr>
              <a:t>most</a:t>
            </a:r>
            <a:r>
              <a:rPr lang="en-US" sz="2200" i="1" smtClean="0"/>
              <a:t>.</a:t>
            </a:r>
            <a:r>
              <a:rPr lang="en-US" sz="2200" smtClean="0"/>
              <a:t> </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18787" name="Rectangle 5"/>
          <p:cNvSpPr>
            <a:spLocks noChangeArrowheads="1"/>
          </p:cNvSpPr>
          <p:nvPr/>
        </p:nvSpPr>
        <p:spPr bwMode="auto">
          <a:xfrm>
            <a:off x="304800" y="2133600"/>
            <a:ext cx="8153400" cy="76993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When two (or more) quantifiers are in a sentence, they interact semantically to determine the sentence’s meaning.</a:t>
            </a:r>
            <a:endParaRPr lang="en-US" sz="2000" b="0">
              <a:solidFill>
                <a:srgbClr val="FFFFFF"/>
              </a:solidFill>
            </a:endParaRPr>
          </a:p>
        </p:txBody>
      </p:sp>
      <p:sp>
        <p:nvSpPr>
          <p:cNvPr id="118788" name="Rectangle 6"/>
          <p:cNvSpPr>
            <a:spLocks noChangeArrowheads="1"/>
          </p:cNvSpPr>
          <p:nvPr/>
        </p:nvSpPr>
        <p:spPr bwMode="auto">
          <a:xfrm>
            <a:off x="381000" y="3352800"/>
            <a:ext cx="8153400" cy="430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Some</a:t>
            </a:r>
            <a:r>
              <a:rPr lang="en-US" sz="2200" b="0">
                <a:solidFill>
                  <a:srgbClr val="FFFFFF"/>
                </a:solidFill>
              </a:rPr>
              <a:t>one </a:t>
            </a:r>
            <a:r>
              <a:rPr lang="en-US" sz="2200" b="0"/>
              <a:t>teases </a:t>
            </a:r>
            <a:r>
              <a:rPr lang="en-US" sz="2200" b="0">
                <a:solidFill>
                  <a:schemeClr val="tx2"/>
                </a:solidFill>
              </a:rPr>
              <a:t>every</a:t>
            </a:r>
            <a:r>
              <a:rPr lang="en-US" sz="2200" b="0"/>
              <a:t>one</a:t>
            </a:r>
            <a:r>
              <a:rPr lang="en-US" sz="2200" b="0">
                <a:solidFill>
                  <a:srgbClr val="FFFFFF"/>
                </a:solidFill>
              </a:rPr>
              <a:t>. (Don’t let it get you down!)</a:t>
            </a:r>
            <a:endParaRPr lang="en-US" sz="2000" b="0">
              <a:solidFill>
                <a:srgbClr val="FFFFFF"/>
              </a:solidFill>
            </a:endParaRPr>
          </a:p>
        </p:txBody>
      </p:sp>
      <p:sp>
        <p:nvSpPr>
          <p:cNvPr id="118789" name="Rectangle 7"/>
          <p:cNvSpPr>
            <a:spLocks noChangeArrowheads="1"/>
          </p:cNvSpPr>
          <p:nvPr/>
        </p:nvSpPr>
        <p:spPr bwMode="auto">
          <a:xfrm>
            <a:off x="457200" y="3962400"/>
            <a:ext cx="8153400" cy="277018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2CF1E9"/>
                </a:solidFill>
              </a:rPr>
              <a:t>every</a:t>
            </a:r>
            <a:r>
              <a:rPr lang="en-US" sz="2200" b="0">
                <a:solidFill>
                  <a:srgbClr val="FFFFFF"/>
                </a:solidFill>
              </a:rPr>
              <a:t> &gt;&gt;  </a:t>
            </a:r>
            <a:r>
              <a:rPr lang="en-US" sz="2200" b="0">
                <a:solidFill>
                  <a:srgbClr val="2CF1E9"/>
                </a:solidFill>
              </a:rPr>
              <a:t>some</a:t>
            </a:r>
            <a:r>
              <a:rPr lang="en-US" sz="2200" b="0">
                <a:solidFill>
                  <a:srgbClr val="FFFFFF"/>
                </a:solidFill>
              </a:rPr>
              <a:t>: </a:t>
            </a:r>
          </a:p>
          <a:p>
            <a:pPr eaLnBrk="0" hangingPunct="0"/>
            <a:r>
              <a:rPr lang="en-US" sz="2200" b="0">
                <a:solidFill>
                  <a:srgbClr val="FFFFFF"/>
                </a:solidFill>
              </a:rPr>
              <a:t>	For every person </a:t>
            </a:r>
            <a:r>
              <a:rPr lang="en-US" sz="2200" b="0">
                <a:solidFill>
                  <a:srgbClr val="FFFF00"/>
                </a:solidFill>
              </a:rPr>
              <a:t>p</a:t>
            </a:r>
            <a:r>
              <a:rPr lang="en-US" sz="2200" b="0">
                <a:solidFill>
                  <a:srgbClr val="FFFFFF"/>
                </a:solidFill>
              </a:rPr>
              <a:t>, some (other) person </a:t>
            </a:r>
            <a:r>
              <a:rPr lang="en-US" sz="2200" b="0">
                <a:solidFill>
                  <a:schemeClr val="accent2"/>
                </a:solidFill>
              </a:rPr>
              <a:t>p’</a:t>
            </a:r>
            <a:r>
              <a:rPr lang="en-US" sz="2200" b="0">
                <a:solidFill>
                  <a:srgbClr val="FFFFFF"/>
                </a:solidFill>
              </a:rPr>
              <a:t> teases them.</a:t>
            </a:r>
          </a:p>
          <a:p>
            <a:pPr eaLnBrk="0" hangingPunct="0"/>
            <a:endParaRPr lang="en-US" sz="2200" b="0">
              <a:solidFill>
                <a:srgbClr val="FFFFFF"/>
              </a:solidFill>
            </a:endParaRPr>
          </a:p>
          <a:p>
            <a:pPr eaLnBrk="0" hangingPunct="0"/>
            <a:r>
              <a:rPr lang="en-US" sz="2200" b="0">
                <a:solidFill>
                  <a:srgbClr val="FFFFFF"/>
                </a:solidFill>
              </a:rPr>
              <a:t>Compatible with this situation:</a:t>
            </a:r>
          </a:p>
          <a:p>
            <a:pPr eaLnBrk="0" hangingPunct="0"/>
            <a:r>
              <a:rPr lang="en-US" sz="2200" b="0">
                <a:solidFill>
                  <a:schemeClr val="accent2"/>
                </a:solidFill>
              </a:rPr>
              <a:t>Jareth</a:t>
            </a:r>
            <a:r>
              <a:rPr lang="en-US" sz="2200" b="0">
                <a:solidFill>
                  <a:srgbClr val="FFFFFF"/>
                </a:solidFill>
              </a:rPr>
              <a:t> teases </a:t>
            </a:r>
            <a:r>
              <a:rPr lang="en-US" sz="2200" b="0">
                <a:solidFill>
                  <a:srgbClr val="FFFF00"/>
                </a:solidFill>
              </a:rPr>
              <a:t>Hoggle</a:t>
            </a:r>
            <a:r>
              <a:rPr lang="en-US" sz="2200" b="0">
                <a:solidFill>
                  <a:srgbClr val="FFFFFF"/>
                </a:solidFill>
              </a:rPr>
              <a:t>, </a:t>
            </a:r>
            <a:r>
              <a:rPr lang="en-US" sz="2200" b="0">
                <a:solidFill>
                  <a:srgbClr val="5BE5A4"/>
                </a:solidFill>
              </a:rPr>
              <a:t>Sarah</a:t>
            </a:r>
            <a:r>
              <a:rPr lang="en-US" sz="2200" b="0">
                <a:solidFill>
                  <a:srgbClr val="FFFFFF"/>
                </a:solidFill>
              </a:rPr>
              <a:t> teases </a:t>
            </a:r>
            <a:r>
              <a:rPr lang="en-US" sz="2200" b="0">
                <a:solidFill>
                  <a:srgbClr val="FFFF00"/>
                </a:solidFill>
              </a:rPr>
              <a:t>Sir Didymus</a:t>
            </a:r>
            <a:r>
              <a:rPr lang="en-US" sz="2200" b="0">
                <a:solidFill>
                  <a:srgbClr val="FFFFFF"/>
                </a:solidFill>
              </a:rPr>
              <a:t>, and </a:t>
            </a:r>
            <a:r>
              <a:rPr lang="en-US" sz="2200" b="0">
                <a:solidFill>
                  <a:srgbClr val="5BE5A4"/>
                </a:solidFill>
              </a:rPr>
              <a:t>Hoggle</a:t>
            </a:r>
            <a:r>
              <a:rPr lang="en-US" sz="2200" b="0">
                <a:solidFill>
                  <a:srgbClr val="FFFFFF"/>
                </a:solidFill>
              </a:rPr>
              <a:t> teases </a:t>
            </a:r>
            <a:r>
              <a:rPr lang="en-US" sz="2200" b="0">
                <a:solidFill>
                  <a:srgbClr val="FFFF00"/>
                </a:solidFill>
              </a:rPr>
              <a:t>Sarah</a:t>
            </a:r>
            <a:r>
              <a:rPr lang="en-US" sz="2200" b="0">
                <a:solidFill>
                  <a:srgbClr val="FFFFFF"/>
                </a:solidFill>
              </a:rPr>
              <a:t>.</a:t>
            </a:r>
            <a:endParaRPr lang="en-US" sz="2200" b="0" i="1">
              <a:solidFill>
                <a:srgbClr val="FFFFFF"/>
              </a:solidFill>
            </a:endParaRPr>
          </a:p>
          <a:p>
            <a:pPr eaLnBrk="0" hangingPunct="0"/>
            <a:endParaRPr lang="en-US" sz="2200" b="0">
              <a:solidFill>
                <a:srgbClr val="FFFFFF"/>
              </a:solidFill>
            </a:endParaRPr>
          </a:p>
          <a:p>
            <a:pPr eaLnBrk="0" hangingPunct="0"/>
            <a:endParaRPr lang="en-US" sz="2000" b="0">
              <a:solidFill>
                <a:srgbClr val="FFFFF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152400"/>
            <a:ext cx="7772400" cy="1143000"/>
          </a:xfrm>
        </p:spPr>
        <p:txBody>
          <a:bodyPr/>
          <a:lstStyle/>
          <a:p>
            <a:r>
              <a:rPr lang="en-US" sz="3200" smtClean="0"/>
              <a:t>Quantifiers</a:t>
            </a:r>
          </a:p>
        </p:txBody>
      </p:sp>
      <p:sp>
        <p:nvSpPr>
          <p:cNvPr id="120834" name="Content Placeholder 2"/>
          <p:cNvSpPr>
            <a:spLocks noGrp="1"/>
          </p:cNvSpPr>
          <p:nvPr>
            <p:ph idx="1"/>
          </p:nvPr>
        </p:nvSpPr>
        <p:spPr>
          <a:xfrm>
            <a:off x="228600" y="1219200"/>
            <a:ext cx="8610600" cy="1219200"/>
          </a:xfrm>
        </p:spPr>
        <p:txBody>
          <a:bodyPr/>
          <a:lstStyle/>
          <a:p>
            <a:pPr>
              <a:buFontTx/>
              <a:buNone/>
            </a:pPr>
            <a:r>
              <a:rPr lang="en-US" sz="2200" smtClean="0"/>
              <a:t>Testing children: Picture task (Roeper &amp; DeVilliers 1991)</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120835" name="Picture 8"/>
          <p:cNvPicPr>
            <a:picLocks noChangeAspect="1"/>
          </p:cNvPicPr>
          <p:nvPr/>
        </p:nvPicPr>
        <p:blipFill>
          <a:blip r:embed="rId3"/>
          <a:srcRect/>
          <a:stretch>
            <a:fillRect/>
          </a:stretch>
        </p:blipFill>
        <p:spPr bwMode="auto">
          <a:xfrm>
            <a:off x="381000" y="1828800"/>
            <a:ext cx="4549775" cy="3733800"/>
          </a:xfrm>
          <a:prstGeom prst="rect">
            <a:avLst/>
          </a:prstGeom>
          <a:noFill/>
          <a:ln w="9525">
            <a:noFill/>
            <a:miter lim="800000"/>
            <a:headEnd/>
            <a:tailEnd/>
          </a:ln>
        </p:spPr>
      </p:pic>
      <p:sp>
        <p:nvSpPr>
          <p:cNvPr id="120836" name="Rectangle 9"/>
          <p:cNvSpPr>
            <a:spLocks noChangeArrowheads="1"/>
          </p:cNvSpPr>
          <p:nvPr/>
        </p:nvSpPr>
        <p:spPr bwMode="auto">
          <a:xfrm>
            <a:off x="5105400" y="1752600"/>
            <a:ext cx="4038600" cy="430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“Is </a:t>
            </a:r>
            <a:r>
              <a:rPr lang="en-US" sz="2200" b="0">
                <a:solidFill>
                  <a:schemeClr val="tx2"/>
                </a:solidFill>
              </a:rPr>
              <a:t>every</a:t>
            </a:r>
            <a:r>
              <a:rPr lang="en-US" sz="2200" b="0">
                <a:solidFill>
                  <a:srgbClr val="FFFFFF"/>
                </a:solidFill>
              </a:rPr>
              <a:t> child riding </a:t>
            </a:r>
            <a:r>
              <a:rPr lang="en-US" sz="2200" b="0">
                <a:solidFill>
                  <a:srgbClr val="2CF1E9"/>
                </a:solidFill>
              </a:rPr>
              <a:t>a</a:t>
            </a:r>
            <a:r>
              <a:rPr lang="en-US" sz="2200" b="0">
                <a:solidFill>
                  <a:srgbClr val="FFFFFF"/>
                </a:solidFill>
              </a:rPr>
              <a:t> horse?”</a:t>
            </a:r>
            <a:endParaRPr lang="en-US" sz="2000" b="0">
              <a:solidFill>
                <a:srgbClr val="FFFFFF"/>
              </a:solidFill>
            </a:endParaRPr>
          </a:p>
        </p:txBody>
      </p:sp>
      <p:sp>
        <p:nvSpPr>
          <p:cNvPr id="120837" name="Rectangle 10"/>
          <p:cNvSpPr>
            <a:spLocks noChangeArrowheads="1"/>
          </p:cNvSpPr>
          <p:nvPr/>
        </p:nvSpPr>
        <p:spPr bwMode="auto">
          <a:xfrm>
            <a:off x="685800" y="5867400"/>
            <a:ext cx="8229600" cy="769938"/>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Children as young as three answer “yes”, showing they understand either interpretation.</a:t>
            </a:r>
            <a:endParaRPr lang="en-US" sz="2000" b="0">
              <a:solidFill>
                <a:srgbClr val="FFFFFF"/>
              </a:solidFill>
            </a:endParaRPr>
          </a:p>
        </p:txBody>
      </p:sp>
      <p:sp>
        <p:nvSpPr>
          <p:cNvPr id="120838" name="Rectangle 11"/>
          <p:cNvSpPr>
            <a:spLocks noChangeArrowheads="1"/>
          </p:cNvSpPr>
          <p:nvPr/>
        </p:nvSpPr>
        <p:spPr bwMode="auto">
          <a:xfrm>
            <a:off x="5105400" y="2819400"/>
            <a:ext cx="4038600" cy="430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chemeClr val="tx2"/>
                </a:solidFill>
              </a:rPr>
              <a:t>every</a:t>
            </a:r>
            <a:r>
              <a:rPr lang="en-US" sz="2200" b="0">
                <a:solidFill>
                  <a:srgbClr val="FFFFFF"/>
                </a:solidFill>
              </a:rPr>
              <a:t> &gt;&gt; </a:t>
            </a:r>
            <a:r>
              <a:rPr lang="en-US" sz="2200" b="0">
                <a:solidFill>
                  <a:srgbClr val="2CF1E9"/>
                </a:solidFill>
              </a:rPr>
              <a:t>a</a:t>
            </a:r>
            <a:endParaRPr lang="en-US" sz="2000" b="0">
              <a:solidFill>
                <a:srgbClr val="FFFFFF"/>
              </a:solidFill>
            </a:endParaRPr>
          </a:p>
        </p:txBody>
      </p:sp>
      <p:sp>
        <p:nvSpPr>
          <p:cNvPr id="120839" name="Rectangle 12"/>
          <p:cNvSpPr>
            <a:spLocks noChangeArrowheads="1"/>
          </p:cNvSpPr>
          <p:nvPr/>
        </p:nvSpPr>
        <p:spPr bwMode="auto">
          <a:xfrm>
            <a:off x="5105400" y="4267200"/>
            <a:ext cx="4038600" cy="430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chemeClr val="tx2"/>
                </a:solidFill>
              </a:rPr>
              <a:t>a</a:t>
            </a:r>
            <a:r>
              <a:rPr lang="en-US" sz="2200" b="0">
                <a:solidFill>
                  <a:srgbClr val="FFFFFF"/>
                </a:solidFill>
              </a:rPr>
              <a:t> &gt;&gt; </a:t>
            </a:r>
            <a:r>
              <a:rPr lang="en-US" sz="2200" b="0">
                <a:solidFill>
                  <a:srgbClr val="2CF1E9"/>
                </a:solidFill>
              </a:rPr>
              <a:t>every</a:t>
            </a:r>
            <a:endParaRPr lang="en-US" sz="2000" b="0">
              <a:solidFill>
                <a:srgbClr val="FFFFF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Title 1"/>
          <p:cNvSpPr>
            <a:spLocks noGrp="1"/>
          </p:cNvSpPr>
          <p:nvPr>
            <p:ph type="title"/>
          </p:nvPr>
        </p:nvSpPr>
        <p:spPr>
          <a:xfrm>
            <a:off x="685800" y="152400"/>
            <a:ext cx="7772400" cy="1143000"/>
          </a:xfrm>
        </p:spPr>
        <p:txBody>
          <a:bodyPr/>
          <a:lstStyle/>
          <a:p>
            <a:r>
              <a:rPr lang="en-US" sz="3200" smtClean="0"/>
              <a:t>Quantifiers</a:t>
            </a:r>
          </a:p>
        </p:txBody>
      </p:sp>
      <p:sp>
        <p:nvSpPr>
          <p:cNvPr id="122882" name="Content Placeholder 2"/>
          <p:cNvSpPr>
            <a:spLocks noGrp="1"/>
          </p:cNvSpPr>
          <p:nvPr>
            <p:ph idx="1"/>
          </p:nvPr>
        </p:nvSpPr>
        <p:spPr>
          <a:xfrm>
            <a:off x="228600" y="1219200"/>
            <a:ext cx="8610600" cy="1219200"/>
          </a:xfrm>
        </p:spPr>
        <p:txBody>
          <a:bodyPr/>
          <a:lstStyle/>
          <a:p>
            <a:pPr>
              <a:buFontTx/>
              <a:buNone/>
            </a:pPr>
            <a:r>
              <a:rPr lang="en-US" sz="2200" smtClean="0"/>
              <a:t>However, children seem to have trouble sometimes (Philip 1991)</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22883" name="Rectangle 6"/>
          <p:cNvSpPr>
            <a:spLocks noChangeArrowheads="1"/>
          </p:cNvSpPr>
          <p:nvPr/>
        </p:nvSpPr>
        <p:spPr bwMode="auto">
          <a:xfrm>
            <a:off x="4800600" y="1752600"/>
            <a:ext cx="4343400" cy="430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“Is </a:t>
            </a:r>
            <a:r>
              <a:rPr lang="en-US" sz="2200" b="0">
                <a:solidFill>
                  <a:schemeClr val="tx2"/>
                </a:solidFill>
              </a:rPr>
              <a:t>every</a:t>
            </a:r>
            <a:r>
              <a:rPr lang="en-US" sz="2200" b="0">
                <a:solidFill>
                  <a:srgbClr val="FFFFFF"/>
                </a:solidFill>
              </a:rPr>
              <a:t> girl riding </a:t>
            </a:r>
            <a:r>
              <a:rPr lang="en-US" sz="2200" b="0">
                <a:solidFill>
                  <a:srgbClr val="2CF1E9"/>
                </a:solidFill>
              </a:rPr>
              <a:t>an</a:t>
            </a:r>
            <a:r>
              <a:rPr lang="en-US" sz="2200" b="0">
                <a:solidFill>
                  <a:srgbClr val="FFFFFF"/>
                </a:solidFill>
              </a:rPr>
              <a:t> elephant?”</a:t>
            </a:r>
            <a:endParaRPr lang="en-US" sz="2000" b="0">
              <a:solidFill>
                <a:srgbClr val="FFFFFF"/>
              </a:solidFill>
            </a:endParaRPr>
          </a:p>
        </p:txBody>
      </p:sp>
      <p:sp>
        <p:nvSpPr>
          <p:cNvPr id="122884" name="Rectangle 8"/>
          <p:cNvSpPr>
            <a:spLocks noChangeArrowheads="1"/>
          </p:cNvSpPr>
          <p:nvPr/>
        </p:nvSpPr>
        <p:spPr bwMode="auto">
          <a:xfrm>
            <a:off x="4876800" y="2362200"/>
            <a:ext cx="4038600" cy="430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chemeClr val="tx2"/>
                </a:solidFill>
              </a:rPr>
              <a:t>every</a:t>
            </a:r>
            <a:r>
              <a:rPr lang="en-US" sz="2200" b="0">
                <a:solidFill>
                  <a:srgbClr val="FFFFFF"/>
                </a:solidFill>
              </a:rPr>
              <a:t> &gt;&gt; </a:t>
            </a:r>
            <a:r>
              <a:rPr lang="en-US" sz="2200" b="0">
                <a:solidFill>
                  <a:srgbClr val="2CF1E9"/>
                </a:solidFill>
              </a:rPr>
              <a:t>a</a:t>
            </a:r>
            <a:endParaRPr lang="en-US" sz="2000" b="0">
              <a:solidFill>
                <a:srgbClr val="FFFFFF"/>
              </a:solidFill>
            </a:endParaRPr>
          </a:p>
        </p:txBody>
      </p:sp>
      <p:pic>
        <p:nvPicPr>
          <p:cNvPr id="122885" name="Picture 10"/>
          <p:cNvPicPr>
            <a:picLocks noChangeAspect="1"/>
          </p:cNvPicPr>
          <p:nvPr/>
        </p:nvPicPr>
        <p:blipFill>
          <a:blip r:embed="rId3"/>
          <a:srcRect/>
          <a:stretch>
            <a:fillRect/>
          </a:stretch>
        </p:blipFill>
        <p:spPr bwMode="auto">
          <a:xfrm>
            <a:off x="457200" y="1981200"/>
            <a:ext cx="427355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Title 1"/>
          <p:cNvSpPr>
            <a:spLocks noGrp="1"/>
          </p:cNvSpPr>
          <p:nvPr>
            <p:ph type="title"/>
          </p:nvPr>
        </p:nvSpPr>
        <p:spPr>
          <a:xfrm>
            <a:off x="685800" y="152400"/>
            <a:ext cx="7772400" cy="1143000"/>
          </a:xfrm>
        </p:spPr>
        <p:txBody>
          <a:bodyPr/>
          <a:lstStyle/>
          <a:p>
            <a:r>
              <a:rPr lang="en-US" sz="3200" smtClean="0"/>
              <a:t>Quantifiers</a:t>
            </a:r>
          </a:p>
        </p:txBody>
      </p:sp>
      <p:sp>
        <p:nvSpPr>
          <p:cNvPr id="124930" name="Content Placeholder 2"/>
          <p:cNvSpPr>
            <a:spLocks noGrp="1"/>
          </p:cNvSpPr>
          <p:nvPr>
            <p:ph idx="1"/>
          </p:nvPr>
        </p:nvSpPr>
        <p:spPr>
          <a:xfrm>
            <a:off x="228600" y="1219200"/>
            <a:ext cx="8610600" cy="1219200"/>
          </a:xfrm>
        </p:spPr>
        <p:txBody>
          <a:bodyPr/>
          <a:lstStyle/>
          <a:p>
            <a:pPr>
              <a:buFontTx/>
              <a:buNone/>
            </a:pPr>
            <a:r>
              <a:rPr lang="en-US" sz="2200" smtClean="0"/>
              <a:t>However, children seem to have trouble sometimes (Philip 1991)</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24931" name="Rectangle 5"/>
          <p:cNvSpPr>
            <a:spLocks noChangeArrowheads="1"/>
          </p:cNvSpPr>
          <p:nvPr/>
        </p:nvSpPr>
        <p:spPr bwMode="auto">
          <a:xfrm>
            <a:off x="4800600" y="1752600"/>
            <a:ext cx="4343400" cy="430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“Is </a:t>
            </a:r>
            <a:r>
              <a:rPr lang="en-US" sz="2200" b="0">
                <a:solidFill>
                  <a:schemeClr val="tx2"/>
                </a:solidFill>
              </a:rPr>
              <a:t>every</a:t>
            </a:r>
            <a:r>
              <a:rPr lang="en-US" sz="2200" b="0">
                <a:solidFill>
                  <a:srgbClr val="FFFFFF"/>
                </a:solidFill>
              </a:rPr>
              <a:t> girl riding </a:t>
            </a:r>
            <a:r>
              <a:rPr lang="en-US" sz="2200" b="0">
                <a:solidFill>
                  <a:srgbClr val="2CF1E9"/>
                </a:solidFill>
              </a:rPr>
              <a:t>an</a:t>
            </a:r>
            <a:r>
              <a:rPr lang="en-US" sz="2200" b="0">
                <a:solidFill>
                  <a:srgbClr val="FFFFFF"/>
                </a:solidFill>
              </a:rPr>
              <a:t> elephant?”</a:t>
            </a:r>
            <a:endParaRPr lang="en-US" sz="2000" b="0">
              <a:solidFill>
                <a:srgbClr val="FFFFFF"/>
              </a:solidFill>
            </a:endParaRPr>
          </a:p>
        </p:txBody>
      </p:sp>
      <p:sp>
        <p:nvSpPr>
          <p:cNvPr id="124932" name="Rectangle 6"/>
          <p:cNvSpPr>
            <a:spLocks noChangeArrowheads="1"/>
          </p:cNvSpPr>
          <p:nvPr/>
        </p:nvSpPr>
        <p:spPr bwMode="auto">
          <a:xfrm>
            <a:off x="4800600" y="3200400"/>
            <a:ext cx="4114800" cy="1446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Children answer “no” – and say that this is not true because there is </a:t>
            </a:r>
            <a:r>
              <a:rPr lang="en-US" sz="2200" b="0">
                <a:solidFill>
                  <a:srgbClr val="FFFF00"/>
                </a:solidFill>
              </a:rPr>
              <a:t>one elephant not being ridden</a:t>
            </a:r>
            <a:r>
              <a:rPr lang="en-US" sz="2200" b="0">
                <a:solidFill>
                  <a:srgbClr val="FFFFFF"/>
                </a:solidFill>
              </a:rPr>
              <a:t>!</a:t>
            </a:r>
            <a:endParaRPr lang="en-US" sz="2000" b="0">
              <a:solidFill>
                <a:srgbClr val="FFFFFF"/>
              </a:solidFill>
            </a:endParaRPr>
          </a:p>
        </p:txBody>
      </p:sp>
      <p:sp>
        <p:nvSpPr>
          <p:cNvPr id="124933" name="Rectangle 7"/>
          <p:cNvSpPr>
            <a:spLocks noChangeArrowheads="1"/>
          </p:cNvSpPr>
          <p:nvPr/>
        </p:nvSpPr>
        <p:spPr bwMode="auto">
          <a:xfrm>
            <a:off x="4876800" y="2362200"/>
            <a:ext cx="4038600" cy="430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chemeClr val="tx2"/>
                </a:solidFill>
              </a:rPr>
              <a:t>every</a:t>
            </a:r>
            <a:r>
              <a:rPr lang="en-US" sz="2200" b="0">
                <a:solidFill>
                  <a:srgbClr val="FFFFFF"/>
                </a:solidFill>
              </a:rPr>
              <a:t> &gt;&gt; </a:t>
            </a:r>
            <a:r>
              <a:rPr lang="en-US" sz="2200" b="0">
                <a:solidFill>
                  <a:srgbClr val="2CF1E9"/>
                </a:solidFill>
              </a:rPr>
              <a:t>a</a:t>
            </a:r>
            <a:endParaRPr lang="en-US" sz="2000" b="0">
              <a:solidFill>
                <a:srgbClr val="FFFFFF"/>
              </a:solidFill>
            </a:endParaRPr>
          </a:p>
        </p:txBody>
      </p:sp>
      <p:pic>
        <p:nvPicPr>
          <p:cNvPr id="124934" name="Picture 8"/>
          <p:cNvPicPr>
            <a:picLocks noChangeAspect="1"/>
          </p:cNvPicPr>
          <p:nvPr/>
        </p:nvPicPr>
        <p:blipFill>
          <a:blip r:embed="rId3"/>
          <a:srcRect/>
          <a:stretch>
            <a:fillRect/>
          </a:stretch>
        </p:blipFill>
        <p:spPr bwMode="auto">
          <a:xfrm>
            <a:off x="457200" y="1981200"/>
            <a:ext cx="4273550" cy="3276600"/>
          </a:xfrm>
          <a:prstGeom prst="rect">
            <a:avLst/>
          </a:prstGeom>
          <a:noFill/>
          <a:ln w="9525">
            <a:noFill/>
            <a:miter lim="800000"/>
            <a:headEnd/>
            <a:tailEnd/>
          </a:ln>
        </p:spPr>
      </p:pic>
      <p:sp>
        <p:nvSpPr>
          <p:cNvPr id="124935" name="Oval 9"/>
          <p:cNvSpPr>
            <a:spLocks noChangeArrowheads="1"/>
          </p:cNvSpPr>
          <p:nvPr/>
        </p:nvSpPr>
        <p:spPr bwMode="auto">
          <a:xfrm>
            <a:off x="2667000" y="1828800"/>
            <a:ext cx="2209800" cy="1828800"/>
          </a:xfrm>
          <a:prstGeom prst="ellipse">
            <a:avLst/>
          </a:prstGeom>
          <a:solidFill>
            <a:srgbClr val="FFFF00">
              <a:alpha val="21960"/>
            </a:srgbClr>
          </a:solidFill>
          <a:ln w="9525">
            <a:solidFill>
              <a:srgbClr val="FFFF00"/>
            </a:solidFill>
            <a:round/>
            <a:headEnd/>
            <a:tailEnd/>
          </a:ln>
        </p:spPr>
        <p:txBody>
          <a:bodyPr>
            <a:prstTxWarp prst="textNoShape">
              <a:avLst/>
            </a:prstTxWarp>
          </a:bodyPr>
          <a:lstStyle/>
          <a:p>
            <a:pPr eaLnBrk="0" hangingPunct="0"/>
            <a:endParaRPr lang="en-US"/>
          </a:p>
        </p:txBody>
      </p:sp>
      <p:sp>
        <p:nvSpPr>
          <p:cNvPr id="124936" name="Rectangle 10"/>
          <p:cNvSpPr>
            <a:spLocks noChangeArrowheads="1"/>
          </p:cNvSpPr>
          <p:nvPr/>
        </p:nvSpPr>
        <p:spPr bwMode="auto">
          <a:xfrm>
            <a:off x="381000" y="5411788"/>
            <a:ext cx="8534400" cy="1016000"/>
          </a:xfrm>
          <a:prstGeom prst="rect">
            <a:avLst/>
          </a:prstGeom>
          <a:noFill/>
          <a:ln w="9525">
            <a:noFill/>
            <a:miter lim="800000"/>
            <a:headEnd/>
            <a:tailEnd/>
          </a:ln>
        </p:spPr>
        <p:txBody>
          <a:bodyPr>
            <a:prstTxWarp prst="textNoShape">
              <a:avLst/>
            </a:prstTxWarp>
            <a:spAutoFit/>
          </a:bodyPr>
          <a:lstStyle/>
          <a:p>
            <a:pPr eaLnBrk="0" hangingPunct="0"/>
            <a:r>
              <a:rPr lang="en-US" sz="2000" b="0">
                <a:solidFill>
                  <a:srgbClr val="FFFFFF"/>
                </a:solidFill>
              </a:rPr>
              <a:t>Potential issue: Children are much more sensitive to the context of a question. It’s somewhat strange to ask about something that’s obvious from the picture – like whether each girl is riding an elephant.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1143000"/>
          </a:xfrm>
        </p:spPr>
        <p:txBody>
          <a:bodyPr/>
          <a:lstStyle/>
          <a:p>
            <a:r>
              <a:rPr lang="en-US" sz="3200" smtClean="0"/>
              <a:t>Quantifiers</a:t>
            </a:r>
          </a:p>
        </p:txBody>
      </p:sp>
      <p:sp>
        <p:nvSpPr>
          <p:cNvPr id="126978" name="Content Placeholder 2"/>
          <p:cNvSpPr>
            <a:spLocks noGrp="1"/>
          </p:cNvSpPr>
          <p:nvPr>
            <p:ph idx="1"/>
          </p:nvPr>
        </p:nvSpPr>
        <p:spPr>
          <a:xfrm>
            <a:off x="228600" y="1219200"/>
            <a:ext cx="8610600" cy="1219200"/>
          </a:xfrm>
        </p:spPr>
        <p:txBody>
          <a:bodyPr/>
          <a:lstStyle/>
          <a:p>
            <a:pPr>
              <a:buFontTx/>
              <a:buNone/>
            </a:pPr>
            <a:r>
              <a:rPr lang="en-US" sz="2200" smtClean="0"/>
              <a:t>A more context-friendly setup (Crain et al. 1996)</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26979" name="Rectangle 5"/>
          <p:cNvSpPr>
            <a:spLocks noChangeArrowheads="1"/>
          </p:cNvSpPr>
          <p:nvPr/>
        </p:nvSpPr>
        <p:spPr bwMode="auto">
          <a:xfrm>
            <a:off x="381000" y="1676400"/>
            <a:ext cx="8763000" cy="1446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Story: A mother talks with her two daughters about whether they should drink soda or hot cider after skiing.  The girls express a preference for soda, but are persuaded by their mother’s example to have cider.</a:t>
            </a:r>
            <a:endParaRPr lang="en-US" sz="2000" b="0">
              <a:solidFill>
                <a:srgbClr val="FFFFFF"/>
              </a:solidFill>
            </a:endParaRPr>
          </a:p>
        </p:txBody>
      </p:sp>
      <p:sp>
        <p:nvSpPr>
          <p:cNvPr id="126980" name="Rectangle 6"/>
          <p:cNvSpPr>
            <a:spLocks noChangeArrowheads="1"/>
          </p:cNvSpPr>
          <p:nvPr/>
        </p:nvSpPr>
        <p:spPr bwMode="auto">
          <a:xfrm>
            <a:off x="4724400" y="3810000"/>
            <a:ext cx="4114800" cy="2462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“Did </a:t>
            </a:r>
            <a:r>
              <a:rPr lang="en-US" sz="2200" b="0">
                <a:solidFill>
                  <a:schemeClr val="tx2"/>
                </a:solidFill>
              </a:rPr>
              <a:t>every</a:t>
            </a:r>
            <a:r>
              <a:rPr lang="en-US" sz="2200" b="0">
                <a:solidFill>
                  <a:srgbClr val="FFFFFF"/>
                </a:solidFill>
              </a:rPr>
              <a:t> skier drink </a:t>
            </a:r>
            <a:r>
              <a:rPr lang="en-US" sz="2200" b="0">
                <a:solidFill>
                  <a:srgbClr val="2CF1E9"/>
                </a:solidFill>
              </a:rPr>
              <a:t>a</a:t>
            </a:r>
            <a:r>
              <a:rPr lang="en-US" sz="2200" b="0">
                <a:solidFill>
                  <a:srgbClr val="FFFFFF"/>
                </a:solidFill>
              </a:rPr>
              <a:t> cup of apple cider?”</a:t>
            </a:r>
          </a:p>
          <a:p>
            <a:pPr eaLnBrk="0" hangingPunct="0"/>
            <a:endParaRPr lang="en-US" sz="2200" b="0">
              <a:solidFill>
                <a:srgbClr val="FFFFFF"/>
              </a:solidFill>
            </a:endParaRPr>
          </a:p>
          <a:p>
            <a:pPr eaLnBrk="0" hangingPunct="0"/>
            <a:r>
              <a:rPr lang="en-US" sz="2200" b="0">
                <a:solidFill>
                  <a:srgbClr val="FFFFFF"/>
                </a:solidFill>
              </a:rPr>
              <a:t>(Not apparent from the picture what happened – children have to recall from the story what happened.) </a:t>
            </a:r>
            <a:endParaRPr lang="en-US" sz="2000" b="0">
              <a:solidFill>
                <a:srgbClr val="FFFFFF"/>
              </a:solidFill>
            </a:endParaRPr>
          </a:p>
        </p:txBody>
      </p:sp>
      <p:pic>
        <p:nvPicPr>
          <p:cNvPr id="126981" name="Picture 11"/>
          <p:cNvPicPr>
            <a:picLocks noChangeAspect="1"/>
          </p:cNvPicPr>
          <p:nvPr/>
        </p:nvPicPr>
        <p:blipFill>
          <a:blip r:embed="rId3"/>
          <a:srcRect/>
          <a:stretch>
            <a:fillRect/>
          </a:stretch>
        </p:blipFill>
        <p:spPr bwMode="auto">
          <a:xfrm>
            <a:off x="381000" y="3505200"/>
            <a:ext cx="40005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5" name="Title 1"/>
          <p:cNvSpPr>
            <a:spLocks noGrp="1"/>
          </p:cNvSpPr>
          <p:nvPr>
            <p:ph type="title"/>
          </p:nvPr>
        </p:nvSpPr>
        <p:spPr>
          <a:xfrm>
            <a:off x="685800" y="152400"/>
            <a:ext cx="7772400" cy="1143000"/>
          </a:xfrm>
        </p:spPr>
        <p:txBody>
          <a:bodyPr/>
          <a:lstStyle/>
          <a:p>
            <a:r>
              <a:rPr lang="en-US" sz="3200" smtClean="0"/>
              <a:t>Quantifiers</a:t>
            </a:r>
          </a:p>
        </p:txBody>
      </p:sp>
      <p:sp>
        <p:nvSpPr>
          <p:cNvPr id="129026" name="Content Placeholder 2"/>
          <p:cNvSpPr>
            <a:spLocks noGrp="1"/>
          </p:cNvSpPr>
          <p:nvPr>
            <p:ph idx="1"/>
          </p:nvPr>
        </p:nvSpPr>
        <p:spPr>
          <a:xfrm>
            <a:off x="228600" y="1219200"/>
            <a:ext cx="8610600" cy="1219200"/>
          </a:xfrm>
        </p:spPr>
        <p:txBody>
          <a:bodyPr/>
          <a:lstStyle/>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29027" name="Rectangle 5"/>
          <p:cNvSpPr>
            <a:spLocks noChangeArrowheads="1"/>
          </p:cNvSpPr>
          <p:nvPr/>
        </p:nvSpPr>
        <p:spPr bwMode="auto">
          <a:xfrm>
            <a:off x="228600" y="1143000"/>
            <a:ext cx="8763000" cy="1938338"/>
          </a:xfrm>
          <a:prstGeom prst="rect">
            <a:avLst/>
          </a:prstGeom>
          <a:noFill/>
          <a:ln w="9525">
            <a:noFill/>
            <a:miter lim="800000"/>
            <a:headEnd/>
            <a:tailEnd/>
          </a:ln>
        </p:spPr>
        <p:txBody>
          <a:bodyPr>
            <a:prstTxWarp prst="textNoShape">
              <a:avLst/>
            </a:prstTxWarp>
            <a:spAutoFit/>
          </a:bodyPr>
          <a:lstStyle/>
          <a:p>
            <a:pPr eaLnBrk="0" hangingPunct="0"/>
            <a:r>
              <a:rPr lang="en-US" sz="2000" b="0">
                <a:solidFill>
                  <a:srgbClr val="FFFFFF"/>
                </a:solidFill>
              </a:rPr>
              <a:t>Crain et al. 1996: </a:t>
            </a:r>
            <a:r>
              <a:rPr lang="en-US" sz="2000" b="0">
                <a:solidFill>
                  <a:srgbClr val="2CF1E9"/>
                </a:solidFill>
              </a:rPr>
              <a:t>Children between the ages of three and five years old responded “yes” (just like adults would)</a:t>
            </a:r>
            <a:r>
              <a:rPr lang="en-US" sz="2000" b="0">
                <a:solidFill>
                  <a:srgbClr val="FFFFFF"/>
                </a:solidFill>
              </a:rPr>
              <a:t>.  This suggests that young children’s previous issues with interpreting these kinds of questions stems from an issue in the experimental setup.  Specifically, children are sensitive to the pragmatics of asking a question (don’t ask if it’s obvious).  If a question violates this rule, children search for an alternative meaning for the question.</a:t>
            </a:r>
          </a:p>
        </p:txBody>
      </p:sp>
      <p:sp>
        <p:nvSpPr>
          <p:cNvPr id="129028" name="Rectangle 6"/>
          <p:cNvSpPr>
            <a:spLocks noChangeArrowheads="1"/>
          </p:cNvSpPr>
          <p:nvPr/>
        </p:nvSpPr>
        <p:spPr bwMode="auto">
          <a:xfrm>
            <a:off x="4724400" y="3810000"/>
            <a:ext cx="4114800" cy="2462213"/>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FFFFFF"/>
                </a:solidFill>
              </a:rPr>
              <a:t>“Did </a:t>
            </a:r>
            <a:r>
              <a:rPr lang="en-US" sz="2200" b="0">
                <a:solidFill>
                  <a:schemeClr val="tx2"/>
                </a:solidFill>
              </a:rPr>
              <a:t>every</a:t>
            </a:r>
            <a:r>
              <a:rPr lang="en-US" sz="2200" b="0">
                <a:solidFill>
                  <a:srgbClr val="FFFFFF"/>
                </a:solidFill>
              </a:rPr>
              <a:t> skier drink </a:t>
            </a:r>
            <a:r>
              <a:rPr lang="en-US" sz="2200" b="0">
                <a:solidFill>
                  <a:srgbClr val="2CF1E9"/>
                </a:solidFill>
              </a:rPr>
              <a:t>a</a:t>
            </a:r>
            <a:r>
              <a:rPr lang="en-US" sz="2200" b="0">
                <a:solidFill>
                  <a:srgbClr val="FFFFFF"/>
                </a:solidFill>
              </a:rPr>
              <a:t> cup of apple cider?”</a:t>
            </a:r>
          </a:p>
          <a:p>
            <a:pPr eaLnBrk="0" hangingPunct="0"/>
            <a:endParaRPr lang="en-US" sz="2200" b="0">
              <a:solidFill>
                <a:srgbClr val="FFFFFF"/>
              </a:solidFill>
            </a:endParaRPr>
          </a:p>
          <a:p>
            <a:pPr eaLnBrk="0" hangingPunct="0"/>
            <a:r>
              <a:rPr lang="en-US" sz="2200" b="0">
                <a:solidFill>
                  <a:srgbClr val="FFFFFF"/>
                </a:solidFill>
              </a:rPr>
              <a:t>(Not apparent from the picture what happened – children have to recall from the story what happened.) </a:t>
            </a:r>
            <a:endParaRPr lang="en-US" sz="2000" b="0">
              <a:solidFill>
                <a:srgbClr val="FFFFFF"/>
              </a:solidFill>
            </a:endParaRPr>
          </a:p>
        </p:txBody>
      </p:sp>
      <p:pic>
        <p:nvPicPr>
          <p:cNvPr id="129029" name="Picture 7"/>
          <p:cNvPicPr>
            <a:picLocks noChangeAspect="1"/>
          </p:cNvPicPr>
          <p:nvPr/>
        </p:nvPicPr>
        <p:blipFill>
          <a:blip r:embed="rId3"/>
          <a:srcRect/>
          <a:stretch>
            <a:fillRect/>
          </a:stretch>
        </p:blipFill>
        <p:spPr bwMode="auto">
          <a:xfrm>
            <a:off x="381000" y="3505200"/>
            <a:ext cx="40005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85800" y="152400"/>
            <a:ext cx="7772400" cy="1143000"/>
          </a:xfrm>
        </p:spPr>
        <p:txBody>
          <a:bodyPr/>
          <a:lstStyle/>
          <a:p>
            <a:r>
              <a:rPr lang="en-US" sz="3200" smtClean="0"/>
              <a:t>Recap</a:t>
            </a:r>
          </a:p>
        </p:txBody>
      </p:sp>
      <p:sp>
        <p:nvSpPr>
          <p:cNvPr id="131074" name="Content Placeholder 2"/>
          <p:cNvSpPr>
            <a:spLocks noGrp="1"/>
          </p:cNvSpPr>
          <p:nvPr>
            <p:ph idx="1"/>
          </p:nvPr>
        </p:nvSpPr>
        <p:spPr>
          <a:xfrm>
            <a:off x="0" y="1066800"/>
            <a:ext cx="9144000" cy="5410200"/>
          </a:xfrm>
        </p:spPr>
        <p:txBody>
          <a:bodyPr/>
          <a:lstStyle/>
          <a:p>
            <a:pPr>
              <a:buFontTx/>
              <a:buNone/>
            </a:pPr>
            <a:r>
              <a:rPr lang="en-US" sz="2200" smtClean="0"/>
              <a:t>Children must learn to interpret sentences that contain constructions that can be difficult to interpret just by using simple strategies, such as passives and sentences with implied subjects and implied objects.  </a:t>
            </a:r>
          </a:p>
          <a:p>
            <a:pPr>
              <a:buFontTx/>
              <a:buNone/>
            </a:pPr>
            <a:endParaRPr lang="en-US" sz="2200" smtClean="0"/>
          </a:p>
          <a:p>
            <a:pPr>
              <a:buFontTx/>
              <a:buNone/>
            </a:pPr>
            <a:r>
              <a:rPr lang="en-US" sz="2200" smtClean="0"/>
              <a:t>Pronouns can also be difficult, since there are different rules of interpretation for plain pronouns and reflexive pronouns.</a:t>
            </a:r>
          </a:p>
          <a:p>
            <a:pPr>
              <a:buFontTx/>
              <a:buNone/>
            </a:pPr>
            <a:endParaRPr lang="en-US" sz="2200" smtClean="0"/>
          </a:p>
          <a:p>
            <a:pPr>
              <a:buFontTx/>
              <a:buNone/>
            </a:pPr>
            <a:r>
              <a:rPr lang="en-US" sz="2200" smtClean="0"/>
              <a:t>Quantifiers are also more difficult since they can interact with each other to form the interpretation of a sentence.  In many cases, the meaning of the sentence is ambiguous since more than one interpretation is possible.</a:t>
            </a:r>
          </a:p>
          <a:p>
            <a:pPr>
              <a:buFontTx/>
              <a:buNone/>
            </a:pPr>
            <a:endParaRPr lang="en-US" sz="2200" smtClean="0"/>
          </a:p>
          <a:p>
            <a:pPr>
              <a:buFontTx/>
              <a:buNone/>
            </a:pPr>
            <a:r>
              <a:rPr lang="en-US" sz="2200" smtClean="0"/>
              <a:t>Sometimes, the errors children make seem to reflect a genuine lack of knowledge.  Other times, they may be due to experimental design, rather than an actual lack of knowledge.</a:t>
            </a:r>
          </a:p>
          <a:p>
            <a:pPr>
              <a:buFontTx/>
              <a:buNone/>
            </a:pPr>
            <a:endParaRPr lang="en-US" sz="2200" smtClean="0"/>
          </a:p>
          <a:p>
            <a:pPr>
              <a:buFontTx/>
              <a:buNone/>
            </a:pPr>
            <a:endParaRPr lang="en-US" sz="22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533400" y="457200"/>
            <a:ext cx="7772400" cy="1143000"/>
          </a:xfrm>
        </p:spPr>
        <p:txBody>
          <a:bodyPr/>
          <a:lstStyle/>
          <a:p>
            <a:pPr eaLnBrk="1" hangingPunct="1"/>
            <a:r>
              <a:rPr lang="en-US"/>
              <a:t>Questions?</a:t>
            </a:r>
          </a:p>
        </p:txBody>
      </p:sp>
      <p:pic>
        <p:nvPicPr>
          <p:cNvPr id="133122" name="Picture 3"/>
          <p:cNvPicPr>
            <a:picLocks noChangeAspect="1"/>
          </p:cNvPicPr>
          <p:nvPr/>
        </p:nvPicPr>
        <p:blipFill>
          <a:blip r:embed="rId3"/>
          <a:srcRect/>
          <a:stretch>
            <a:fillRect/>
          </a:stretch>
        </p:blipFill>
        <p:spPr bwMode="auto">
          <a:xfrm>
            <a:off x="3352800" y="1524000"/>
            <a:ext cx="1981200" cy="3149600"/>
          </a:xfrm>
          <a:prstGeom prst="rect">
            <a:avLst/>
          </a:prstGeom>
          <a:noFill/>
          <a:ln w="9525">
            <a:noFill/>
            <a:miter lim="800000"/>
            <a:headEnd/>
            <a:tailEnd/>
          </a:ln>
        </p:spPr>
      </p:pic>
      <p:sp>
        <p:nvSpPr>
          <p:cNvPr id="4" name="Rectangle 2"/>
          <p:cNvSpPr txBox="1">
            <a:spLocks noChangeArrowheads="1"/>
          </p:cNvSpPr>
          <p:nvPr/>
        </p:nvSpPr>
        <p:spPr bwMode="auto">
          <a:xfrm>
            <a:off x="228600" y="5181600"/>
            <a:ext cx="8458200" cy="1143000"/>
          </a:xfrm>
          <a:prstGeom prst="rect">
            <a:avLst/>
          </a:prstGeom>
          <a:noFill/>
          <a:ln w="9525">
            <a:noFill/>
            <a:miter lim="800000"/>
            <a:headEnd/>
            <a:tailEnd/>
          </a:ln>
        </p:spPr>
        <p:txBody>
          <a:bodyPr anchor="ctr">
            <a:prstTxWarp prst="textNoShape">
              <a:avLst/>
            </a:prstTxWarp>
          </a:bodyPr>
          <a:lstStyle/>
          <a:p>
            <a:pPr algn="ctr">
              <a:defRPr/>
            </a:pPr>
            <a:r>
              <a:rPr lang="en-US" b="0" kern="0" dirty="0">
                <a:solidFill>
                  <a:srgbClr val="FFFF00"/>
                </a:solidFill>
                <a:latin typeface="+mj-lt"/>
                <a:ea typeface="+mj-ea"/>
                <a:cs typeface="+mj-cs"/>
              </a:rPr>
              <a:t>You should be able to do all the review questions for morphology &amp; syntax, and answer all the questions for HW3.</a:t>
            </a:r>
            <a:endParaRPr lang="en-US" b="0" kern="0" dirty="0">
              <a:solidFill>
                <a:srgbClr val="FFFF00"/>
              </a:solidFill>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152400"/>
            <a:ext cx="7772400" cy="1143000"/>
          </a:xfrm>
        </p:spPr>
        <p:txBody>
          <a:bodyPr/>
          <a:lstStyle/>
          <a:p>
            <a:r>
              <a:rPr lang="en-US" sz="3200" smtClean="0"/>
              <a:t>Passives</a:t>
            </a:r>
          </a:p>
        </p:txBody>
      </p:sp>
      <p:sp>
        <p:nvSpPr>
          <p:cNvPr id="24578" name="Content Placeholder 2"/>
          <p:cNvSpPr>
            <a:spLocks noGrp="1"/>
          </p:cNvSpPr>
          <p:nvPr>
            <p:ph idx="1"/>
          </p:nvPr>
        </p:nvSpPr>
        <p:spPr>
          <a:xfrm>
            <a:off x="228600" y="1219200"/>
            <a:ext cx="8915400" cy="5334000"/>
          </a:xfrm>
        </p:spPr>
        <p:txBody>
          <a:bodyPr/>
          <a:lstStyle/>
          <a:p>
            <a:pPr>
              <a:buFontTx/>
              <a:buNone/>
            </a:pPr>
            <a:r>
              <a:rPr lang="en-US" sz="2400" smtClean="0"/>
              <a:t>In fact, children seem to over-produce passives, applying a “passive” rule to verbs that (some) adults wouldn’t make passive.</a:t>
            </a:r>
          </a:p>
          <a:p>
            <a:pPr>
              <a:buFontTx/>
              <a:buNone/>
            </a:pPr>
            <a:endParaRPr lang="en-US" sz="2400" smtClean="0"/>
          </a:p>
          <a:p>
            <a:pPr>
              <a:buFontTx/>
              <a:buNone/>
            </a:pPr>
            <a:r>
              <a:rPr lang="en-US" sz="2400" smtClean="0"/>
              <a:t>Passive rule =~ be/get + VERB + en/ed</a:t>
            </a:r>
          </a:p>
          <a:p>
            <a:pPr>
              <a:buFontTx/>
              <a:buNone/>
            </a:pPr>
            <a:endParaRPr lang="en-US" sz="2400" smtClean="0"/>
          </a:p>
          <a:p>
            <a:pPr>
              <a:buFontTx/>
              <a:buNone/>
            </a:pPr>
            <a:r>
              <a:rPr lang="en-US" sz="2400" smtClean="0"/>
              <a:t>Some example over-produced passives:</a:t>
            </a:r>
          </a:p>
          <a:p>
            <a:pPr>
              <a:buFontTx/>
              <a:buNone/>
            </a:pPr>
            <a:r>
              <a:rPr lang="en-US" sz="2400" smtClean="0"/>
              <a:t>“…they won’t </a:t>
            </a:r>
            <a:r>
              <a:rPr lang="en-US" sz="2400" smtClean="0">
                <a:solidFill>
                  <a:srgbClr val="FFFF00"/>
                </a:solidFill>
              </a:rPr>
              <a:t>get</a:t>
            </a:r>
            <a:r>
              <a:rPr lang="en-US" sz="2400" smtClean="0"/>
              <a:t> </a:t>
            </a:r>
            <a:r>
              <a:rPr lang="en-US" sz="2400" smtClean="0">
                <a:solidFill>
                  <a:srgbClr val="FFFF00"/>
                </a:solidFill>
              </a:rPr>
              <a:t>staled</a:t>
            </a:r>
            <a:r>
              <a:rPr lang="en-US" sz="2400" smtClean="0"/>
              <a:t>.” (3;6)</a:t>
            </a:r>
          </a:p>
          <a:p>
            <a:pPr>
              <a:buFontTx/>
              <a:buNone/>
            </a:pPr>
            <a:r>
              <a:rPr lang="en-US" sz="2400" smtClean="0"/>
              <a:t>“The tiger will come and eat David and then he will </a:t>
            </a:r>
            <a:r>
              <a:rPr lang="en-US" sz="2400" smtClean="0">
                <a:solidFill>
                  <a:srgbClr val="FFFF00"/>
                </a:solidFill>
              </a:rPr>
              <a:t>be</a:t>
            </a:r>
            <a:r>
              <a:rPr lang="en-US" sz="2400" smtClean="0"/>
              <a:t> </a:t>
            </a:r>
            <a:r>
              <a:rPr lang="en-US" sz="2400" smtClean="0">
                <a:solidFill>
                  <a:srgbClr val="FFFF00"/>
                </a:solidFill>
              </a:rPr>
              <a:t>died</a:t>
            </a:r>
            <a:r>
              <a:rPr lang="en-US" sz="2400" smtClean="0"/>
              <a:t>.” (4;0) </a:t>
            </a:r>
          </a:p>
          <a:p>
            <a:pPr>
              <a:buFontTx/>
              <a:buNone/>
            </a:pPr>
            <a:r>
              <a:rPr lang="en-US" sz="2400" smtClean="0"/>
              <a:t>“I want these pancakes to </a:t>
            </a:r>
            <a:r>
              <a:rPr lang="en-US" sz="2400" smtClean="0">
                <a:solidFill>
                  <a:srgbClr val="FFFF00"/>
                </a:solidFill>
              </a:rPr>
              <a:t>be</a:t>
            </a:r>
            <a:r>
              <a:rPr lang="en-US" sz="2400" smtClean="0"/>
              <a:t> </a:t>
            </a:r>
            <a:r>
              <a:rPr lang="en-US" sz="2400" smtClean="0">
                <a:solidFill>
                  <a:srgbClr val="FFFF00"/>
                </a:solidFill>
              </a:rPr>
              <a:t>sugared</a:t>
            </a:r>
            <a:r>
              <a:rPr lang="en-US" sz="2400" smtClean="0"/>
              <a:t>.” (4;2)</a:t>
            </a:r>
          </a:p>
          <a:p>
            <a:pPr>
              <a:buFontTx/>
              <a:buNone/>
            </a:pPr>
            <a:r>
              <a:rPr lang="en-US" sz="2400" smtClean="0"/>
              <a:t>“Why </a:t>
            </a:r>
            <a:r>
              <a:rPr lang="en-US" sz="2400" smtClean="0">
                <a:solidFill>
                  <a:srgbClr val="FFFF00"/>
                </a:solidFill>
              </a:rPr>
              <a:t>is</a:t>
            </a:r>
            <a:r>
              <a:rPr lang="en-US" sz="2400" smtClean="0"/>
              <a:t> the laundry place </a:t>
            </a:r>
            <a:r>
              <a:rPr lang="en-US" sz="2400" smtClean="0">
                <a:solidFill>
                  <a:srgbClr val="FFFF00"/>
                </a:solidFill>
              </a:rPr>
              <a:t>stayed</a:t>
            </a:r>
            <a:r>
              <a:rPr lang="en-US" sz="2400" smtClean="0"/>
              <a:t> open all night?” (4;3)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152400"/>
            <a:ext cx="7772400" cy="1143000"/>
          </a:xfrm>
        </p:spPr>
        <p:txBody>
          <a:bodyPr/>
          <a:lstStyle/>
          <a:p>
            <a:r>
              <a:rPr lang="en-US" sz="3200" smtClean="0"/>
              <a:t>Passives</a:t>
            </a:r>
          </a:p>
        </p:txBody>
      </p:sp>
      <p:sp>
        <p:nvSpPr>
          <p:cNvPr id="26626" name="Content Placeholder 2"/>
          <p:cNvSpPr>
            <a:spLocks noGrp="1"/>
          </p:cNvSpPr>
          <p:nvPr>
            <p:ph idx="1"/>
          </p:nvPr>
        </p:nvSpPr>
        <p:spPr>
          <a:xfrm>
            <a:off x="228600" y="1219200"/>
            <a:ext cx="8915400" cy="5334000"/>
          </a:xfrm>
        </p:spPr>
        <p:txBody>
          <a:bodyPr/>
          <a:lstStyle/>
          <a:p>
            <a:pPr>
              <a:buFontTx/>
              <a:buNone/>
            </a:pPr>
            <a:r>
              <a:rPr lang="en-US" sz="2400" smtClean="0"/>
              <a:t>Still, despite producing passives spontaneously, children seem to have persistent trouble understanding passive sentences.</a:t>
            </a:r>
          </a:p>
          <a:p>
            <a:pPr>
              <a:buFontTx/>
              <a:buNone/>
            </a:pPr>
            <a:endParaRPr lang="en-US" sz="2400" smtClean="0"/>
          </a:p>
        </p:txBody>
      </p:sp>
      <p:pic>
        <p:nvPicPr>
          <p:cNvPr id="26627" name="Picture 6"/>
          <p:cNvPicPr>
            <a:picLocks noChangeAspect="1"/>
          </p:cNvPicPr>
          <p:nvPr/>
        </p:nvPicPr>
        <p:blipFill>
          <a:blip r:embed="rId3"/>
          <a:srcRect/>
          <a:stretch>
            <a:fillRect/>
          </a:stretch>
        </p:blipFill>
        <p:spPr bwMode="auto">
          <a:xfrm>
            <a:off x="533400" y="2286000"/>
            <a:ext cx="2743200" cy="2771775"/>
          </a:xfrm>
          <a:prstGeom prst="rect">
            <a:avLst/>
          </a:prstGeom>
          <a:noFill/>
          <a:ln w="9525">
            <a:noFill/>
            <a:miter lim="800000"/>
            <a:headEnd/>
            <a:tailEnd/>
          </a:ln>
        </p:spPr>
      </p:pic>
      <p:sp>
        <p:nvSpPr>
          <p:cNvPr id="26628" name="TextBox 7"/>
          <p:cNvSpPr txBox="1">
            <a:spLocks noChangeArrowheads="1"/>
          </p:cNvSpPr>
          <p:nvPr/>
        </p:nvSpPr>
        <p:spPr bwMode="auto">
          <a:xfrm>
            <a:off x="3581400" y="3124200"/>
            <a:ext cx="5181600" cy="822325"/>
          </a:xfrm>
          <a:prstGeom prst="rect">
            <a:avLst/>
          </a:prstGeom>
          <a:noFill/>
          <a:ln w="9525">
            <a:noFill/>
            <a:miter lim="800000"/>
            <a:headEnd/>
            <a:tailEnd/>
          </a:ln>
        </p:spPr>
        <p:txBody>
          <a:bodyPr>
            <a:prstTxWarp prst="textNoShape">
              <a:avLst/>
            </a:prstTxWarp>
            <a:spAutoFit/>
          </a:bodyPr>
          <a:lstStyle/>
          <a:p>
            <a:pPr eaLnBrk="0" hangingPunct="0"/>
            <a:r>
              <a:rPr lang="en-US" b="0"/>
              <a:t>Which of these pictures shows </a:t>
            </a:r>
          </a:p>
          <a:p>
            <a:pPr eaLnBrk="0" hangingPunct="0"/>
            <a:r>
              <a:rPr lang="en-US" b="0"/>
              <a:t>“</a:t>
            </a:r>
            <a:r>
              <a:rPr lang="en-US" b="0">
                <a:solidFill>
                  <a:srgbClr val="FFFF00"/>
                </a:solidFill>
              </a:rPr>
              <a:t>The dog is bitten by the cat</a:t>
            </a:r>
            <a:r>
              <a:rPr lang="en-US" b="0"/>
              <a:t>”?</a:t>
            </a:r>
          </a:p>
        </p:txBody>
      </p:sp>
      <p:sp>
        <p:nvSpPr>
          <p:cNvPr id="26629" name="TextBox 8"/>
          <p:cNvSpPr txBox="1">
            <a:spLocks noChangeArrowheads="1"/>
          </p:cNvSpPr>
          <p:nvPr/>
        </p:nvSpPr>
        <p:spPr bwMode="auto">
          <a:xfrm>
            <a:off x="3505200" y="2667000"/>
            <a:ext cx="5181600" cy="457200"/>
          </a:xfrm>
          <a:prstGeom prst="rect">
            <a:avLst/>
          </a:prstGeom>
          <a:noFill/>
          <a:ln w="9525">
            <a:noFill/>
            <a:miter lim="800000"/>
            <a:headEnd/>
            <a:tailEnd/>
          </a:ln>
        </p:spPr>
        <p:txBody>
          <a:bodyPr>
            <a:prstTxWarp prst="textNoShape">
              <a:avLst/>
            </a:prstTxWarp>
            <a:spAutoFit/>
          </a:bodyPr>
          <a:lstStyle/>
          <a:p>
            <a:pPr eaLnBrk="0" hangingPunct="0"/>
            <a:r>
              <a:rPr lang="en-US" b="0"/>
              <a:t>Standard comprehension task:</a:t>
            </a:r>
          </a:p>
        </p:txBody>
      </p:sp>
      <p:sp>
        <p:nvSpPr>
          <p:cNvPr id="26630" name="TextBox 9"/>
          <p:cNvSpPr txBox="1">
            <a:spLocks noChangeArrowheads="1"/>
          </p:cNvSpPr>
          <p:nvPr/>
        </p:nvSpPr>
        <p:spPr bwMode="auto">
          <a:xfrm>
            <a:off x="457200" y="5105400"/>
            <a:ext cx="8153400" cy="1552575"/>
          </a:xfrm>
          <a:prstGeom prst="rect">
            <a:avLst/>
          </a:prstGeom>
          <a:noFill/>
          <a:ln w="9525">
            <a:noFill/>
            <a:miter lim="800000"/>
            <a:headEnd/>
            <a:tailEnd/>
          </a:ln>
        </p:spPr>
        <p:txBody>
          <a:bodyPr>
            <a:prstTxWarp prst="textNoShape">
              <a:avLst/>
            </a:prstTxWarp>
            <a:spAutoFit/>
          </a:bodyPr>
          <a:lstStyle/>
          <a:p>
            <a:pPr eaLnBrk="0" hangingPunct="0"/>
            <a:r>
              <a:rPr lang="en-US" b="0"/>
              <a:t>Children under age five usually do very poorly on these tasks, getting less than 50% right (worse than guessing)! Part of the trouble is that they can’t use world knowledge to help figure it out.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152400"/>
            <a:ext cx="7772400" cy="1143000"/>
          </a:xfrm>
        </p:spPr>
        <p:txBody>
          <a:bodyPr/>
          <a:lstStyle/>
          <a:p>
            <a:r>
              <a:rPr lang="en-US" sz="3200" smtClean="0"/>
              <a:t>Passives</a:t>
            </a:r>
          </a:p>
        </p:txBody>
      </p:sp>
      <p:sp>
        <p:nvSpPr>
          <p:cNvPr id="28674" name="Content Placeholder 2"/>
          <p:cNvSpPr>
            <a:spLocks noGrp="1"/>
          </p:cNvSpPr>
          <p:nvPr>
            <p:ph idx="1"/>
          </p:nvPr>
        </p:nvSpPr>
        <p:spPr>
          <a:xfrm>
            <a:off x="228600" y="990600"/>
            <a:ext cx="8915400" cy="5334000"/>
          </a:xfrm>
        </p:spPr>
        <p:txBody>
          <a:bodyPr/>
          <a:lstStyle/>
          <a:p>
            <a:pPr>
              <a:buFontTx/>
              <a:buNone/>
            </a:pPr>
            <a:r>
              <a:rPr lang="en-US" sz="2400" smtClean="0"/>
              <a:t>Eventually, children learn to notice the more subtle signals that of a passive sentence – </a:t>
            </a:r>
            <a:r>
              <a:rPr lang="en-US" sz="2400" smtClean="0">
                <a:solidFill>
                  <a:srgbClr val="FFFF00"/>
                </a:solidFill>
              </a:rPr>
              <a:t>the light verb</a:t>
            </a:r>
            <a:r>
              <a:rPr lang="en-US" sz="2400" smtClean="0"/>
              <a:t>, the </a:t>
            </a:r>
            <a:r>
              <a:rPr lang="en-US" sz="2400" smtClean="0">
                <a:solidFill>
                  <a:schemeClr val="accent2"/>
                </a:solidFill>
              </a:rPr>
              <a:t>participle (-en/-ed) ending</a:t>
            </a:r>
            <a:r>
              <a:rPr lang="en-US" sz="2400" smtClean="0"/>
              <a:t>, and sometimes </a:t>
            </a:r>
            <a:r>
              <a:rPr lang="en-US" sz="2400" smtClean="0">
                <a:solidFill>
                  <a:schemeClr val="tx2"/>
                </a:solidFill>
              </a:rPr>
              <a:t>the “doer” by phrase</a:t>
            </a:r>
            <a:r>
              <a:rPr lang="en-US" sz="2400" smtClean="0"/>
              <a:t>.</a:t>
            </a:r>
          </a:p>
          <a:p>
            <a:pPr>
              <a:buFontTx/>
              <a:buNone/>
            </a:pPr>
            <a:endParaRPr lang="en-US" sz="2400" smtClean="0"/>
          </a:p>
        </p:txBody>
      </p:sp>
      <p:pic>
        <p:nvPicPr>
          <p:cNvPr id="28675" name="Picture 5"/>
          <p:cNvPicPr>
            <a:picLocks noChangeAspect="1"/>
          </p:cNvPicPr>
          <p:nvPr/>
        </p:nvPicPr>
        <p:blipFill>
          <a:blip r:embed="rId3"/>
          <a:srcRect/>
          <a:stretch>
            <a:fillRect/>
          </a:stretch>
        </p:blipFill>
        <p:spPr bwMode="auto">
          <a:xfrm>
            <a:off x="533400" y="2286000"/>
            <a:ext cx="2743200" cy="2771775"/>
          </a:xfrm>
          <a:prstGeom prst="rect">
            <a:avLst/>
          </a:prstGeom>
          <a:noFill/>
          <a:ln w="9525">
            <a:noFill/>
            <a:miter lim="800000"/>
            <a:headEnd/>
            <a:tailEnd/>
          </a:ln>
        </p:spPr>
      </p:pic>
      <p:sp>
        <p:nvSpPr>
          <p:cNvPr id="28676" name="TextBox 6"/>
          <p:cNvSpPr txBox="1">
            <a:spLocks noChangeArrowheads="1"/>
          </p:cNvSpPr>
          <p:nvPr/>
        </p:nvSpPr>
        <p:spPr bwMode="auto">
          <a:xfrm>
            <a:off x="3505200" y="3200400"/>
            <a:ext cx="5181600" cy="822325"/>
          </a:xfrm>
          <a:prstGeom prst="rect">
            <a:avLst/>
          </a:prstGeom>
          <a:noFill/>
          <a:ln w="9525">
            <a:noFill/>
            <a:miter lim="800000"/>
            <a:headEnd/>
            <a:tailEnd/>
          </a:ln>
        </p:spPr>
        <p:txBody>
          <a:bodyPr>
            <a:prstTxWarp prst="textNoShape">
              <a:avLst/>
            </a:prstTxWarp>
            <a:spAutoFit/>
          </a:bodyPr>
          <a:lstStyle/>
          <a:p>
            <a:pPr eaLnBrk="0" hangingPunct="0"/>
            <a:r>
              <a:rPr lang="en-US" b="0"/>
              <a:t>Which of these pictures shows </a:t>
            </a:r>
          </a:p>
          <a:p>
            <a:pPr eaLnBrk="0" hangingPunct="0"/>
            <a:r>
              <a:rPr lang="en-US" b="0"/>
              <a:t>“The dog </a:t>
            </a:r>
            <a:r>
              <a:rPr lang="en-US" b="0">
                <a:solidFill>
                  <a:srgbClr val="FFFF00"/>
                </a:solidFill>
              </a:rPr>
              <a:t>is</a:t>
            </a:r>
            <a:r>
              <a:rPr lang="en-US" b="0"/>
              <a:t> bitt</a:t>
            </a:r>
            <a:r>
              <a:rPr lang="en-US" b="0">
                <a:solidFill>
                  <a:schemeClr val="accent2"/>
                </a:solidFill>
              </a:rPr>
              <a:t>en</a:t>
            </a:r>
            <a:r>
              <a:rPr lang="en-US" b="0"/>
              <a:t> </a:t>
            </a:r>
            <a:r>
              <a:rPr lang="en-US" b="0">
                <a:solidFill>
                  <a:srgbClr val="2CF1E9"/>
                </a:solidFill>
              </a:rPr>
              <a:t>by the cat</a:t>
            </a:r>
            <a:r>
              <a:rPr lang="en-US" b="0"/>
              <a:t>”?</a:t>
            </a:r>
          </a:p>
        </p:txBody>
      </p:sp>
      <p:sp>
        <p:nvSpPr>
          <p:cNvPr id="28677" name="TextBox 7"/>
          <p:cNvSpPr txBox="1">
            <a:spLocks noChangeArrowheads="1"/>
          </p:cNvSpPr>
          <p:nvPr/>
        </p:nvSpPr>
        <p:spPr bwMode="auto">
          <a:xfrm>
            <a:off x="3505200" y="2667000"/>
            <a:ext cx="5181600" cy="457200"/>
          </a:xfrm>
          <a:prstGeom prst="rect">
            <a:avLst/>
          </a:prstGeom>
          <a:noFill/>
          <a:ln w="9525">
            <a:noFill/>
            <a:miter lim="800000"/>
            <a:headEnd/>
            <a:tailEnd/>
          </a:ln>
        </p:spPr>
        <p:txBody>
          <a:bodyPr>
            <a:prstTxWarp prst="textNoShape">
              <a:avLst/>
            </a:prstTxWarp>
            <a:spAutoFit/>
          </a:bodyPr>
          <a:lstStyle/>
          <a:p>
            <a:pPr eaLnBrk="0" hangingPunct="0"/>
            <a:r>
              <a:rPr lang="en-US" b="0"/>
              <a:t>Standard comprehension task:</a:t>
            </a:r>
          </a:p>
        </p:txBody>
      </p:sp>
      <p:sp>
        <p:nvSpPr>
          <p:cNvPr id="28678" name="TextBox 8"/>
          <p:cNvSpPr txBox="1">
            <a:spLocks noChangeArrowheads="1"/>
          </p:cNvSpPr>
          <p:nvPr/>
        </p:nvSpPr>
        <p:spPr bwMode="auto">
          <a:xfrm>
            <a:off x="457200" y="5410200"/>
            <a:ext cx="8153400" cy="457200"/>
          </a:xfrm>
          <a:prstGeom prst="rect">
            <a:avLst/>
          </a:prstGeom>
          <a:noFill/>
          <a:ln w="9525">
            <a:noFill/>
            <a:miter lim="800000"/>
            <a:headEnd/>
            <a:tailEnd/>
          </a:ln>
        </p:spPr>
        <p:txBody>
          <a:bodyPr>
            <a:prstTxWarp prst="textNoShape">
              <a:avLst/>
            </a:prstTxWarp>
            <a:spAutoFit/>
          </a:bodyPr>
          <a:lstStyle/>
          <a:p>
            <a:pPr eaLnBrk="0" hangingPunct="0"/>
            <a:r>
              <a:rPr lang="en-US" b="0"/>
              <a:t>But it </a:t>
            </a:r>
            <a:r>
              <a:rPr lang="en-US" b="0" i="1"/>
              <a:t>does</a:t>
            </a:r>
            <a:r>
              <a:rPr lang="en-US" b="0"/>
              <a:t> take awhile…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152400"/>
            <a:ext cx="7772400" cy="1143000"/>
          </a:xfrm>
        </p:spPr>
        <p:txBody>
          <a:bodyPr/>
          <a:lstStyle/>
          <a:p>
            <a:r>
              <a:rPr lang="en-US" sz="3200" smtClean="0"/>
              <a:t>Silent Things</a:t>
            </a:r>
          </a:p>
        </p:txBody>
      </p:sp>
      <p:sp>
        <p:nvSpPr>
          <p:cNvPr id="30722" name="Content Placeholder 2"/>
          <p:cNvSpPr>
            <a:spLocks noGrp="1"/>
          </p:cNvSpPr>
          <p:nvPr>
            <p:ph idx="1"/>
          </p:nvPr>
        </p:nvSpPr>
        <p:spPr>
          <a:xfrm>
            <a:off x="228600" y="990600"/>
            <a:ext cx="8915400" cy="1676400"/>
          </a:xfrm>
        </p:spPr>
        <p:txBody>
          <a:bodyPr/>
          <a:lstStyle/>
          <a:p>
            <a:pPr>
              <a:buFontTx/>
              <a:buNone/>
            </a:pPr>
            <a:r>
              <a:rPr lang="en-US" sz="2400" smtClean="0"/>
              <a:t>Some sentences allow </a:t>
            </a:r>
            <a:r>
              <a:rPr lang="en-US" sz="2400" smtClean="0">
                <a:solidFill>
                  <a:srgbClr val="FFFF00"/>
                </a:solidFill>
              </a:rPr>
              <a:t>other sentences inside of them</a:t>
            </a:r>
            <a:r>
              <a:rPr lang="en-US" sz="2400" smtClean="0"/>
              <a:t>:</a:t>
            </a:r>
          </a:p>
        </p:txBody>
      </p:sp>
      <p:sp>
        <p:nvSpPr>
          <p:cNvPr id="30723" name="TextBox 7"/>
          <p:cNvSpPr txBox="1">
            <a:spLocks noChangeArrowheads="1"/>
          </p:cNvSpPr>
          <p:nvPr/>
        </p:nvSpPr>
        <p:spPr bwMode="auto">
          <a:xfrm>
            <a:off x="457200" y="2362200"/>
            <a:ext cx="7620000" cy="1187450"/>
          </a:xfrm>
          <a:prstGeom prst="rect">
            <a:avLst/>
          </a:prstGeom>
          <a:noFill/>
          <a:ln w="9525">
            <a:noFill/>
            <a:miter lim="800000"/>
            <a:headEnd/>
            <a:tailEnd/>
          </a:ln>
        </p:spPr>
        <p:txBody>
          <a:bodyPr>
            <a:prstTxWarp prst="textNoShape">
              <a:avLst/>
            </a:prstTxWarp>
            <a:spAutoFit/>
          </a:bodyPr>
          <a:lstStyle/>
          <a:p>
            <a:pPr eaLnBrk="0" hangingPunct="0"/>
            <a:r>
              <a:rPr lang="en-US" b="0"/>
              <a:t>We know </a:t>
            </a:r>
            <a:r>
              <a:rPr lang="en-US" b="0">
                <a:solidFill>
                  <a:srgbClr val="2CF1E9"/>
                </a:solidFill>
              </a:rPr>
              <a:t>something</a:t>
            </a:r>
            <a:r>
              <a:rPr lang="en-US" b="0"/>
              <a:t>.</a:t>
            </a:r>
          </a:p>
          <a:p>
            <a:pPr eaLnBrk="0" hangingPunct="0"/>
            <a:endParaRPr lang="en-US" b="0"/>
          </a:p>
          <a:p>
            <a:pPr eaLnBrk="0" hangingPunct="0"/>
            <a:r>
              <a:rPr lang="en-US" b="0"/>
              <a:t>We know </a:t>
            </a:r>
            <a:r>
              <a:rPr lang="en-US" b="0">
                <a:solidFill>
                  <a:srgbClr val="FFFF00"/>
                </a:solidFill>
              </a:rPr>
              <a:t>children eventually acquire language</a:t>
            </a:r>
            <a:r>
              <a:rPr lang="en-US" b="0"/>
              <a:t>.</a:t>
            </a:r>
          </a:p>
        </p:txBody>
      </p:sp>
      <p:sp>
        <p:nvSpPr>
          <p:cNvPr id="30724" name="TextBox 8"/>
          <p:cNvSpPr txBox="1">
            <a:spLocks noChangeArrowheads="1"/>
          </p:cNvSpPr>
          <p:nvPr/>
        </p:nvSpPr>
        <p:spPr bwMode="auto">
          <a:xfrm>
            <a:off x="457200" y="4114800"/>
            <a:ext cx="8153400" cy="822325"/>
          </a:xfrm>
          <a:prstGeom prst="rect">
            <a:avLst/>
          </a:prstGeom>
          <a:noFill/>
          <a:ln w="9525">
            <a:noFill/>
            <a:miter lim="800000"/>
            <a:headEnd/>
            <a:tailEnd/>
          </a:ln>
        </p:spPr>
        <p:txBody>
          <a:bodyPr>
            <a:prstTxWarp prst="textNoShape">
              <a:avLst/>
            </a:prstTxWarp>
            <a:spAutoFit/>
          </a:bodyPr>
          <a:lstStyle/>
          <a:p>
            <a:pPr eaLnBrk="0" hangingPunct="0"/>
            <a:r>
              <a:rPr lang="en-US" b="0"/>
              <a:t>Here, the sentence “children eventually acquire language” acts like the direct object of the verb </a:t>
            </a:r>
            <a:r>
              <a:rPr lang="en-US" b="0" i="1"/>
              <a:t>know</a:t>
            </a:r>
            <a:r>
              <a:rPr lang="en-US" b="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9965F6"/>
      </a:dk1>
      <a:lt1>
        <a:srgbClr val="FFFFFF"/>
      </a:lt1>
      <a:dk2>
        <a:srgbClr val="000000"/>
      </a:dk2>
      <a:lt2>
        <a:srgbClr val="2CF1E9"/>
      </a:lt2>
      <a:accent1>
        <a:srgbClr val="1323FF"/>
      </a:accent1>
      <a:accent2>
        <a:srgbClr val="5BE5A4"/>
      </a:accent2>
      <a:accent3>
        <a:srgbClr val="AAAAAA"/>
      </a:accent3>
      <a:accent4>
        <a:srgbClr val="DADADA"/>
      </a:accent4>
      <a:accent5>
        <a:srgbClr val="AAACFF"/>
      </a:accent5>
      <a:accent6>
        <a:srgbClr val="52CF94"/>
      </a:accent6>
      <a:hlink>
        <a:srgbClr val="921FFF"/>
      </a:hlink>
      <a:folHlink>
        <a:srgbClr val="F0E5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14386</TotalTime>
  <Words>3039</Words>
  <Application>Microsoft Macintosh PowerPoint</Application>
  <PresentationFormat>On-screen Show (4:3)</PresentationFormat>
  <Paragraphs>522</Paragraphs>
  <Slides>59</Slides>
  <Notes>59</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59</vt:i4>
      </vt:variant>
    </vt:vector>
  </HeadingPairs>
  <TitlesOfParts>
    <vt:vector size="64" baseType="lpstr">
      <vt:lpstr>Arial</vt:lpstr>
      <vt:lpstr>ＭＳ Ｐゴシック</vt:lpstr>
      <vt:lpstr>Osaka</vt:lpstr>
      <vt:lpstr>Wingdings</vt:lpstr>
      <vt:lpstr>Blank Presentation</vt:lpstr>
      <vt:lpstr>Psych 56L/ Ling 51: Acquisition of Language</vt:lpstr>
      <vt:lpstr>Announcements</vt:lpstr>
      <vt:lpstr>What sentences mean</vt:lpstr>
      <vt:lpstr>Passives</vt:lpstr>
      <vt:lpstr>Passives</vt:lpstr>
      <vt:lpstr>Passives</vt:lpstr>
      <vt:lpstr>Passives</vt:lpstr>
      <vt:lpstr>Passives</vt:lpstr>
      <vt:lpstr>Silent Things</vt:lpstr>
      <vt:lpstr>Silent Things</vt:lpstr>
      <vt:lpstr>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PowerPoint Presentation</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Pronouns</vt:lpstr>
      <vt:lpstr>Pronouns</vt:lpstr>
      <vt:lpstr>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Quantifiers</vt:lpstr>
      <vt:lpstr>Quantifiers</vt:lpstr>
      <vt:lpstr>Quantifiers</vt:lpstr>
      <vt:lpstr>Quantifiers</vt:lpstr>
      <vt:lpstr>Quantifiers</vt:lpstr>
      <vt:lpstr>Quantifiers</vt:lpstr>
      <vt:lpstr>Quantifiers</vt:lpstr>
      <vt:lpstr>Quantifiers</vt:lpstr>
      <vt:lpstr>Quantifiers</vt:lpstr>
      <vt:lpstr>Quantifiers</vt:lpstr>
      <vt:lpstr>Quantifiers</vt:lpstr>
      <vt:lpstr>Recap</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952</cp:revision>
  <cp:lastPrinted>2011-02-23T00:38:43Z</cp:lastPrinted>
  <dcterms:created xsi:type="dcterms:W3CDTF">2011-02-23T00:10:44Z</dcterms:created>
  <dcterms:modified xsi:type="dcterms:W3CDTF">2011-02-23T00:38:48Z</dcterms:modified>
</cp:coreProperties>
</file>