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embeddings/oleObject3.bin" ContentType="application/vnd.openxmlformats-officedocument.oleObject"/>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52"/>
  </p:notesMasterIdLst>
  <p:handoutMasterIdLst>
    <p:handoutMasterId r:id="rId53"/>
  </p:handoutMasterIdLst>
  <p:sldIdLst>
    <p:sldId id="256" r:id="rId2"/>
    <p:sldId id="358" r:id="rId3"/>
    <p:sldId id="359" r:id="rId4"/>
    <p:sldId id="360" r:id="rId5"/>
    <p:sldId id="361" r:id="rId6"/>
    <p:sldId id="362" r:id="rId7"/>
    <p:sldId id="363" r:id="rId8"/>
    <p:sldId id="364" r:id="rId9"/>
    <p:sldId id="365" r:id="rId10"/>
    <p:sldId id="312" r:id="rId11"/>
    <p:sldId id="406" r:id="rId12"/>
    <p:sldId id="407" r:id="rId13"/>
    <p:sldId id="408" r:id="rId14"/>
    <p:sldId id="366" r:id="rId15"/>
    <p:sldId id="405" r:id="rId16"/>
    <p:sldId id="367" r:id="rId17"/>
    <p:sldId id="421" r:id="rId18"/>
    <p:sldId id="422" r:id="rId19"/>
    <p:sldId id="423" r:id="rId20"/>
    <p:sldId id="424" r:id="rId21"/>
    <p:sldId id="425" r:id="rId22"/>
    <p:sldId id="426" r:id="rId23"/>
    <p:sldId id="427" r:id="rId24"/>
    <p:sldId id="409" r:id="rId25"/>
    <p:sldId id="428" r:id="rId26"/>
    <p:sldId id="429" r:id="rId27"/>
    <p:sldId id="430" r:id="rId28"/>
    <p:sldId id="431" r:id="rId29"/>
    <p:sldId id="432" r:id="rId30"/>
    <p:sldId id="433" r:id="rId31"/>
    <p:sldId id="434" r:id="rId32"/>
    <p:sldId id="435" r:id="rId33"/>
    <p:sldId id="436" r:id="rId34"/>
    <p:sldId id="437" r:id="rId35"/>
    <p:sldId id="369" r:id="rId36"/>
    <p:sldId id="370" r:id="rId37"/>
    <p:sldId id="371" r:id="rId38"/>
    <p:sldId id="447" r:id="rId39"/>
    <p:sldId id="372" r:id="rId40"/>
    <p:sldId id="376" r:id="rId41"/>
    <p:sldId id="439" r:id="rId42"/>
    <p:sldId id="440" r:id="rId43"/>
    <p:sldId id="441" r:id="rId44"/>
    <p:sldId id="442" r:id="rId45"/>
    <p:sldId id="443" r:id="rId46"/>
    <p:sldId id="445" r:id="rId47"/>
    <p:sldId id="446" r:id="rId48"/>
    <p:sldId id="444" r:id="rId49"/>
    <p:sldId id="438" r:id="rId50"/>
    <p:sldId id="311" r:id="rId51"/>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clrMode="gray" frameSlides="1"/>
  <p:clrMru>
    <a:srgbClr val="F6FDFF"/>
    <a:srgbClr val="C29E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1" d="100"/>
          <a:sy n="14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043640-FCDA-794B-94E4-FFCB2347CD08}" type="datetimeFigureOut">
              <a:t>4/24/12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3B3EF9-E85C-9949-AC22-8590AED1C1C6}" type="slidenum">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A2913691-E25C-DA41-B2F5-35F4756402F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472D7-C837-BA4B-9F11-8B50A7FBC6F4}" type="slidenum">
              <a:rPr lang="en-US"/>
              <a:pPr/>
              <a:t>1</a:t>
            </a:fld>
            <a:endParaRPr lang="en-US"/>
          </a:p>
        </p:txBody>
      </p:sp>
      <p:sp>
        <p:nvSpPr>
          <p:cNvPr id="10813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134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6103C-9FA5-CD4F-B2D9-7DEAA22D37DF}" type="slidenum">
              <a:rPr lang="en-US"/>
              <a:pPr/>
              <a:t>10</a:t>
            </a:fld>
            <a:endParaRPr lang="en-US"/>
          </a:p>
        </p:txBody>
      </p:sp>
      <p:sp>
        <p:nvSpPr>
          <p:cNvPr id="1355778" name="Rectangle 2"/>
          <p:cNvSpPr>
            <a:spLocks noChangeArrowheads="1" noTextEdit="1"/>
          </p:cNvSpPr>
          <p:nvPr>
            <p:ph type="sldImg"/>
          </p:nvPr>
        </p:nvSpPr>
        <p:spPr>
          <a:ln/>
        </p:spPr>
      </p:sp>
      <p:sp>
        <p:nvSpPr>
          <p:cNvPr id="135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65400-F3DD-414C-9ACA-B5EE28017DEE}" type="slidenum">
              <a:rPr lang="en-US"/>
              <a:pPr/>
              <a:t>11</a:t>
            </a:fld>
            <a:endParaRPr lang="en-US"/>
          </a:p>
        </p:txBody>
      </p:sp>
      <p:sp>
        <p:nvSpPr>
          <p:cNvPr id="1356802" name="Rectangle 2"/>
          <p:cNvSpPr>
            <a:spLocks noChangeArrowheads="1" noTextEdit="1"/>
          </p:cNvSpPr>
          <p:nvPr>
            <p:ph type="sldImg"/>
          </p:nvPr>
        </p:nvSpPr>
        <p:spPr>
          <a:ln/>
        </p:spPr>
      </p:sp>
      <p:sp>
        <p:nvSpPr>
          <p:cNvPr id="135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C6AB067-20C1-DB4F-9BD0-B18A0C93F21B}" type="slidenum">
              <a:rPr lang="en-US"/>
              <a:pPr/>
              <a:t>12</a:t>
            </a:fld>
            <a:endParaRPr lang="en-US"/>
          </a:p>
        </p:txBody>
      </p:sp>
      <p:sp>
        <p:nvSpPr>
          <p:cNvPr id="13352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4E22A5B-C3C5-A14D-8FD3-2B37C4697557}" type="slidenum">
              <a:rPr lang="en-US" sz="1200" b="0"/>
              <a:pPr algn="r"/>
              <a:t>12</a:t>
            </a:fld>
            <a:endParaRPr lang="en-US" sz="1200" b="0"/>
          </a:p>
        </p:txBody>
      </p:sp>
      <p:sp>
        <p:nvSpPr>
          <p:cNvPr id="1335299"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53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4ACC94-1DCD-D344-A6B9-4D2AC1BB949B}" type="slidenum">
              <a:rPr lang="en-US"/>
              <a:pPr/>
              <a:t>13</a:t>
            </a:fld>
            <a:endParaRPr lang="en-US"/>
          </a:p>
        </p:txBody>
      </p:sp>
      <p:sp>
        <p:nvSpPr>
          <p:cNvPr id="1337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FEF1DC6-FED9-A94B-9FBC-66621381DD05}" type="slidenum">
              <a:rPr lang="en-US" sz="1200" b="0"/>
              <a:pPr algn="r"/>
              <a:t>13</a:t>
            </a:fld>
            <a:endParaRPr lang="en-US" sz="1200" b="0"/>
          </a:p>
        </p:txBody>
      </p:sp>
      <p:sp>
        <p:nvSpPr>
          <p:cNvPr id="133734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734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0C956-5FF1-DE49-AF9E-3DF081019077}" type="slidenum">
              <a:rPr lang="en-US"/>
              <a:pPr/>
              <a:t>14</a:t>
            </a:fld>
            <a:endParaRPr lang="en-US"/>
          </a:p>
        </p:txBody>
      </p:sp>
      <p:sp>
        <p:nvSpPr>
          <p:cNvPr id="125542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542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A5A3A-E697-B045-80EF-F446F7D9E745}" type="slidenum">
              <a:rPr lang="en-US"/>
              <a:pPr/>
              <a:t>15</a:t>
            </a:fld>
            <a:endParaRPr lang="en-US"/>
          </a:p>
        </p:txBody>
      </p:sp>
      <p:sp>
        <p:nvSpPr>
          <p:cNvPr id="1357826" name="Rectangle 2"/>
          <p:cNvSpPr>
            <a:spLocks noChangeArrowheads="1" noTextEdit="1"/>
          </p:cNvSpPr>
          <p:nvPr>
            <p:ph type="sldImg"/>
          </p:nvPr>
        </p:nvSpPr>
        <p:spPr>
          <a:ln/>
        </p:spPr>
      </p:sp>
      <p:sp>
        <p:nvSpPr>
          <p:cNvPr id="135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F9E48-55AE-D44D-AFA5-86D332438E70}" type="slidenum">
              <a:rPr lang="en-US"/>
              <a:pPr/>
              <a:t>16</a:t>
            </a:fld>
            <a:endParaRPr lang="en-US"/>
          </a:p>
        </p:txBody>
      </p:sp>
      <p:sp>
        <p:nvSpPr>
          <p:cNvPr id="125747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7475"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5B8AC-32B3-6C40-99FF-708418C8378C}" type="slidenum">
              <a:rPr lang="en-US"/>
              <a:pPr/>
              <a:t>24</a:t>
            </a:fld>
            <a:endParaRPr lang="en-US"/>
          </a:p>
        </p:txBody>
      </p:sp>
      <p:sp>
        <p:nvSpPr>
          <p:cNvPr id="1358850" name="Rectangle 2"/>
          <p:cNvSpPr>
            <a:spLocks noChangeArrowheads="1" noTextEdit="1"/>
          </p:cNvSpPr>
          <p:nvPr>
            <p:ph type="sldImg"/>
          </p:nvPr>
        </p:nvSpPr>
        <p:spPr>
          <a:ln/>
        </p:spPr>
      </p:sp>
      <p:sp>
        <p:nvSpPr>
          <p:cNvPr id="135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12D41-1ECB-AB48-A9C9-94771CF8C67C}" type="slidenum">
              <a:rPr lang="en-US"/>
              <a:pPr/>
              <a:t>35</a:t>
            </a:fld>
            <a:endParaRPr lang="en-US"/>
          </a:p>
        </p:txBody>
      </p:sp>
      <p:sp>
        <p:nvSpPr>
          <p:cNvPr id="1261570"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1571"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C7B20-B127-194D-A7E9-79A98730D99F}" type="slidenum">
              <a:rPr lang="en-US"/>
              <a:pPr/>
              <a:t>36</a:t>
            </a:fld>
            <a:endParaRPr lang="en-US"/>
          </a:p>
        </p:txBody>
      </p:sp>
      <p:sp>
        <p:nvSpPr>
          <p:cNvPr id="1263618"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3619"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B98397B-D25F-5747-8723-FEF6207FBB31}" type="slidenum">
              <a:rPr lang="en-US"/>
              <a:pPr/>
              <a:t>2</a:t>
            </a:fld>
            <a:endParaRPr lang="en-US"/>
          </a:p>
        </p:txBody>
      </p:sp>
      <p:sp>
        <p:nvSpPr>
          <p:cNvPr id="1244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D28B783-E5A4-734D-B5B9-FE53E1C66CCB}" type="slidenum">
              <a:rPr lang="en-US" sz="1200" b="0"/>
              <a:pPr algn="r"/>
              <a:t>2</a:t>
            </a:fld>
            <a:endParaRPr lang="en-US" sz="1200" b="0"/>
          </a:p>
        </p:txBody>
      </p:sp>
      <p:sp>
        <p:nvSpPr>
          <p:cNvPr id="1244163"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41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06C0F-BBC0-3540-ADAE-FF7EA2405256}" type="slidenum">
              <a:rPr lang="en-US"/>
              <a:pPr/>
              <a:t>37</a:t>
            </a:fld>
            <a:endParaRPr lang="en-US"/>
          </a:p>
        </p:txBody>
      </p:sp>
      <p:sp>
        <p:nvSpPr>
          <p:cNvPr id="126566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566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3D0A0D-00D2-2E40-B797-93FED627928A}" type="slidenum">
              <a:rPr lang="en-US"/>
              <a:pPr/>
              <a:t>39</a:t>
            </a:fld>
            <a:endParaRPr lang="en-US"/>
          </a:p>
        </p:txBody>
      </p:sp>
      <p:sp>
        <p:nvSpPr>
          <p:cNvPr id="126771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7715"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1B9AA-B925-C349-BA54-005BBD73840C}" type="slidenum">
              <a:rPr lang="en-US"/>
              <a:pPr/>
              <a:t>40</a:t>
            </a:fld>
            <a:endParaRPr lang="en-US"/>
          </a:p>
        </p:txBody>
      </p:sp>
      <p:sp>
        <p:nvSpPr>
          <p:cNvPr id="1372162" name="Rectangle 2"/>
          <p:cNvSpPr>
            <a:spLocks noChangeArrowheads="1" noTextEdit="1"/>
          </p:cNvSpPr>
          <p:nvPr>
            <p:ph type="sldImg"/>
          </p:nvPr>
        </p:nvSpPr>
        <p:spPr>
          <a:ln/>
        </p:spPr>
      </p:sp>
      <p:sp>
        <p:nvSpPr>
          <p:cNvPr id="137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5A450-D7FD-FE4E-B959-54FA6427981F}" type="slidenum">
              <a:rPr lang="en-US"/>
              <a:pPr/>
              <a:t>50</a:t>
            </a:fld>
            <a:endParaRPr lang="en-US"/>
          </a:p>
        </p:txBody>
      </p:sp>
      <p:sp>
        <p:nvSpPr>
          <p:cNvPr id="11909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091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968A9-388D-8145-BA87-72BC20E3CF89}" type="slidenum">
              <a:rPr lang="en-US"/>
              <a:pPr/>
              <a:t>3</a:t>
            </a:fld>
            <a:endParaRPr lang="en-US"/>
          </a:p>
        </p:txBody>
      </p:sp>
      <p:sp>
        <p:nvSpPr>
          <p:cNvPr id="1350658" name="Rectangle 2"/>
          <p:cNvSpPr>
            <a:spLocks noChangeArrowheads="1" noTextEdit="1"/>
          </p:cNvSpPr>
          <p:nvPr>
            <p:ph type="sldImg"/>
          </p:nvPr>
        </p:nvSpPr>
        <p:spPr>
          <a:ln/>
        </p:spPr>
      </p:sp>
      <p:sp>
        <p:nvSpPr>
          <p:cNvPr id="135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1ECE8-80D0-6E4E-B43C-FDE6C0BC1EE9}" type="slidenum">
              <a:rPr lang="en-US"/>
              <a:pPr/>
              <a:t>4</a:t>
            </a:fld>
            <a:endParaRPr lang="en-US"/>
          </a:p>
        </p:txBody>
      </p:sp>
      <p:sp>
        <p:nvSpPr>
          <p:cNvPr id="1351682" name="Rectangle 2"/>
          <p:cNvSpPr>
            <a:spLocks noChangeArrowheads="1" noTextEdit="1"/>
          </p:cNvSpPr>
          <p:nvPr>
            <p:ph type="sldImg"/>
          </p:nvPr>
        </p:nvSpPr>
        <p:spPr>
          <a:ln/>
        </p:spPr>
      </p:sp>
      <p:sp>
        <p:nvSpPr>
          <p:cNvPr id="135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18D20-45E1-1445-8562-382771986461}" type="slidenum">
              <a:rPr lang="en-US"/>
              <a:pPr/>
              <a:t>5</a:t>
            </a:fld>
            <a:endParaRPr lang="en-US"/>
          </a:p>
        </p:txBody>
      </p:sp>
      <p:sp>
        <p:nvSpPr>
          <p:cNvPr id="1352706" name="Rectangle 2"/>
          <p:cNvSpPr>
            <a:spLocks noChangeArrowheads="1" noTextEdit="1"/>
          </p:cNvSpPr>
          <p:nvPr>
            <p:ph type="sldImg"/>
          </p:nvPr>
        </p:nvSpPr>
        <p:spPr>
          <a:ln/>
        </p:spPr>
      </p:sp>
      <p:sp>
        <p:nvSpPr>
          <p:cNvPr id="135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35FE8-2C98-D34B-B8A9-439075EC0C7D}" type="slidenum">
              <a:rPr lang="en-US"/>
              <a:pPr/>
              <a:t>6</a:t>
            </a:fld>
            <a:endParaRPr lang="en-US"/>
          </a:p>
        </p:txBody>
      </p:sp>
      <p:sp>
        <p:nvSpPr>
          <p:cNvPr id="1353730" name="Rectangle 2"/>
          <p:cNvSpPr>
            <a:spLocks noChangeArrowheads="1" noTextEdit="1"/>
          </p:cNvSpPr>
          <p:nvPr>
            <p:ph type="sldImg"/>
          </p:nvPr>
        </p:nvSpPr>
        <p:spPr>
          <a:ln/>
        </p:spPr>
      </p:sp>
      <p:sp>
        <p:nvSpPr>
          <p:cNvPr id="135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9460EE-28AC-7340-BD33-C431B97CE5C8}" type="slidenum">
              <a:rPr lang="en-US"/>
              <a:pPr/>
              <a:t>7</a:t>
            </a:fld>
            <a:endParaRPr lang="en-US"/>
          </a:p>
        </p:txBody>
      </p:sp>
      <p:sp>
        <p:nvSpPr>
          <p:cNvPr id="1250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11E9126-3BAF-8841-BAE0-1145EB31533F}" type="slidenum">
              <a:rPr lang="en-US" sz="1200" b="0"/>
              <a:pPr algn="r"/>
              <a:t>7</a:t>
            </a:fld>
            <a:endParaRPr lang="en-US" sz="1200" b="0"/>
          </a:p>
        </p:txBody>
      </p:sp>
      <p:sp>
        <p:nvSpPr>
          <p:cNvPr id="1250307"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030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8DB543-6BAB-E145-BDE4-35615ED7FDC2}" type="slidenum">
              <a:rPr lang="en-US"/>
              <a:pPr/>
              <a:t>8</a:t>
            </a:fld>
            <a:endParaRPr lang="en-US"/>
          </a:p>
        </p:txBody>
      </p:sp>
      <p:sp>
        <p:nvSpPr>
          <p:cNvPr id="1252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F695BFC-65BD-AC41-9F28-ECBDBFD769E1}" type="slidenum">
              <a:rPr lang="en-US" sz="1200" b="0"/>
              <a:pPr algn="r"/>
              <a:t>8</a:t>
            </a:fld>
            <a:endParaRPr lang="en-US" sz="1200" b="0"/>
          </a:p>
        </p:txBody>
      </p:sp>
      <p:sp>
        <p:nvSpPr>
          <p:cNvPr id="1252355"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23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C40E6-1683-2045-8DEF-E9522F1EABD4}" type="slidenum">
              <a:rPr lang="en-US"/>
              <a:pPr/>
              <a:t>9</a:t>
            </a:fld>
            <a:endParaRPr lang="en-US"/>
          </a:p>
        </p:txBody>
      </p:sp>
      <p:sp>
        <p:nvSpPr>
          <p:cNvPr id="1354754" name="Rectangle 2"/>
          <p:cNvSpPr>
            <a:spLocks noChangeArrowheads="1" noTextEdit="1"/>
          </p:cNvSpPr>
          <p:nvPr>
            <p:ph type="sldImg"/>
          </p:nvPr>
        </p:nvSpPr>
        <p:spPr>
          <a:ln/>
        </p:spPr>
      </p:sp>
      <p:sp>
        <p:nvSpPr>
          <p:cNvPr id="13547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EB1745C5-7463-1648-9BC3-8E4BE955F2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76070A-4A35-2E4E-915C-2F9AFAD78B3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3C0A13-5238-0243-9A1B-62285FA6AB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B8168F-A891-E64B-8899-DDD046373F8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0C7642-9415-4440-B43D-135F1ECEDF3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02CC4F-4709-FC42-9820-61388B3E2D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D455D6-E29E-BA49-8726-910CA0AFC24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4723B8-DDAB-4B41-ADDF-0B22FA2302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5D7ED5-7CAD-3440-A6B6-789DB852C1D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24DD73-A29C-8345-8D34-5A9F83A3A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2EC755-EF17-9749-9893-12BA2948842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C8D2721F-F527-D34E-A075-99306281ACC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5.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5.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5.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2.pdf"/><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032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1080323" name="Rectangle 3"/>
          <p:cNvSpPr>
            <a:spLocks noGrp="1" noChangeArrowheads="1"/>
          </p:cNvSpPr>
          <p:nvPr>
            <p:ph type="subTitle" idx="1"/>
          </p:nvPr>
        </p:nvSpPr>
        <p:spPr>
          <a:xfrm>
            <a:off x="457200" y="3352800"/>
            <a:ext cx="8229600" cy="1752600"/>
          </a:xfrm>
        </p:spPr>
        <p:txBody>
          <a:bodyPr/>
          <a:lstStyle/>
          <a:p>
            <a:r>
              <a:rPr lang="en-US"/>
              <a:t>Lecture 8</a:t>
            </a:r>
          </a:p>
          <a:p>
            <a:r>
              <a:rPr lang="en-US"/>
              <a:t>Word Meaning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2962" name="Picture 4"/>
          <p:cNvPicPr>
            <a:picLocks noChangeAspect="1" noChangeArrowheads="1"/>
          </p:cNvPicPr>
          <p:nvPr/>
        </p:nvPicPr>
        <p:blipFill>
          <a:blip r:embed="rId3"/>
          <a:srcRect/>
          <a:stretch>
            <a:fillRect/>
          </a:stretch>
        </p:blipFill>
        <p:spPr bwMode="auto">
          <a:xfrm>
            <a:off x="3886200" y="1981200"/>
            <a:ext cx="838200" cy="1295400"/>
          </a:xfrm>
          <a:prstGeom prst="rect">
            <a:avLst/>
          </a:prstGeom>
          <a:noFill/>
          <a:ln w="9525">
            <a:noFill/>
            <a:miter lim="800000"/>
            <a:headEnd/>
            <a:tailEnd/>
          </a:ln>
        </p:spPr>
      </p:pic>
      <p:sp>
        <p:nvSpPr>
          <p:cNvPr id="1192963" name="Rectangle 5"/>
          <p:cNvSpPr>
            <a:spLocks noChangeArrowheads="1"/>
          </p:cNvSpPr>
          <p:nvPr/>
        </p:nvSpPr>
        <p:spPr bwMode="auto">
          <a:xfrm>
            <a:off x="533400" y="2362200"/>
            <a:ext cx="3200400" cy="396875"/>
          </a:xfrm>
          <a:prstGeom prst="rect">
            <a:avLst/>
          </a:prstGeom>
          <a:noFill/>
          <a:ln w="9525">
            <a:noFill/>
            <a:miter lim="800000"/>
            <a:headEnd/>
            <a:tailEnd/>
          </a:ln>
        </p:spPr>
        <p:txBody>
          <a:bodyPr>
            <a:prstTxWarp prst="textNoShape">
              <a:avLst/>
            </a:prstTxWarp>
            <a:spAutoFit/>
          </a:bodyPr>
          <a:lstStyle/>
          <a:p>
            <a:r>
              <a:rPr lang="en-US" sz="2000" b="0"/>
              <a:t>“I love my daxes.”</a:t>
            </a:r>
          </a:p>
        </p:txBody>
      </p:sp>
      <p:sp>
        <p:nvSpPr>
          <p:cNvPr id="1192964" name="Rectangle 6"/>
          <p:cNvSpPr>
            <a:spLocks noChangeArrowheads="1"/>
          </p:cNvSpPr>
          <p:nvPr/>
        </p:nvSpPr>
        <p:spPr bwMode="auto">
          <a:xfrm>
            <a:off x="990600" y="3505200"/>
            <a:ext cx="7645400" cy="396875"/>
          </a:xfrm>
          <a:prstGeom prst="rect">
            <a:avLst/>
          </a:prstGeom>
          <a:noFill/>
          <a:ln w="9525">
            <a:noFill/>
            <a:miter lim="800000"/>
            <a:headEnd/>
            <a:tailEnd/>
          </a:ln>
        </p:spPr>
        <p:txBody>
          <a:bodyPr wrap="none">
            <a:prstTxWarp prst="textNoShape">
              <a:avLst/>
            </a:prstTxWarp>
            <a:spAutoFit/>
          </a:bodyPr>
          <a:lstStyle/>
          <a:p>
            <a:r>
              <a:rPr lang="en-US" sz="2000" b="0" i="1">
                <a:solidFill>
                  <a:schemeClr val="tx2"/>
                </a:solidFill>
              </a:rPr>
              <a:t>Dax = </a:t>
            </a:r>
            <a:r>
              <a:rPr lang="en-US" sz="2000" b="0">
                <a:solidFill>
                  <a:schemeClr val="tx2"/>
                </a:solidFill>
              </a:rPr>
              <a:t>that specific toy, teddy bear, stuffed animal, toy, object, …?</a:t>
            </a:r>
            <a:r>
              <a:rPr lang="en-US" sz="2000" b="0" i="1">
                <a:solidFill>
                  <a:schemeClr val="tx2"/>
                </a:solidFill>
              </a:rPr>
              <a:t> </a:t>
            </a:r>
            <a:endParaRPr lang="en-US" sz="2000" b="0">
              <a:solidFill>
                <a:schemeClr val="tx2"/>
              </a:solidFill>
            </a:endParaRPr>
          </a:p>
        </p:txBody>
      </p:sp>
      <p:pic>
        <p:nvPicPr>
          <p:cNvPr id="1192965" name="Picture 4"/>
          <p:cNvPicPr>
            <a:picLocks noChangeAspect="1" noChangeArrowheads="1"/>
          </p:cNvPicPr>
          <p:nvPr/>
        </p:nvPicPr>
        <p:blipFill>
          <a:blip r:embed="rId3"/>
          <a:srcRect/>
          <a:stretch>
            <a:fillRect/>
          </a:stretch>
        </p:blipFill>
        <p:spPr bwMode="auto">
          <a:xfrm>
            <a:off x="4876800" y="1981200"/>
            <a:ext cx="838200" cy="1295400"/>
          </a:xfrm>
          <a:prstGeom prst="rect">
            <a:avLst/>
          </a:prstGeom>
          <a:noFill/>
          <a:ln w="9525">
            <a:noFill/>
            <a:miter lim="800000"/>
            <a:headEnd/>
            <a:tailEnd/>
          </a:ln>
        </p:spPr>
      </p:pic>
      <p:sp>
        <p:nvSpPr>
          <p:cNvPr id="1192966"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Computational Problem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3250"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One solution: fast mapping</a:t>
            </a:r>
          </a:p>
        </p:txBody>
      </p:sp>
      <p:pic>
        <p:nvPicPr>
          <p:cNvPr id="1333251" name="Picture 5"/>
          <p:cNvPicPr>
            <a:picLocks noChangeAspect="1" noChangeArrowheads="1"/>
          </p:cNvPicPr>
          <p:nvPr/>
        </p:nvPicPr>
        <p:blipFill>
          <a:blip r:embed="rId3"/>
          <a:srcRect/>
          <a:stretch>
            <a:fillRect/>
          </a:stretch>
        </p:blipFill>
        <p:spPr bwMode="auto">
          <a:xfrm>
            <a:off x="685800" y="4114800"/>
            <a:ext cx="901700" cy="909638"/>
          </a:xfrm>
          <a:prstGeom prst="rect">
            <a:avLst/>
          </a:prstGeom>
          <a:noFill/>
          <a:ln w="9525">
            <a:noFill/>
            <a:miter lim="800000"/>
            <a:headEnd/>
            <a:tailEnd/>
          </a:ln>
        </p:spPr>
      </p:pic>
      <p:pic>
        <p:nvPicPr>
          <p:cNvPr id="1333252" name="Picture 6"/>
          <p:cNvPicPr>
            <a:picLocks noChangeAspect="1" noChangeArrowheads="1"/>
          </p:cNvPicPr>
          <p:nvPr/>
        </p:nvPicPr>
        <p:blipFill>
          <a:blip r:embed="rId4"/>
          <a:srcRect/>
          <a:stretch>
            <a:fillRect/>
          </a:stretch>
        </p:blipFill>
        <p:spPr bwMode="auto">
          <a:xfrm>
            <a:off x="2057400" y="4495800"/>
            <a:ext cx="1095375" cy="1095375"/>
          </a:xfrm>
          <a:prstGeom prst="rect">
            <a:avLst/>
          </a:prstGeom>
          <a:noFill/>
          <a:ln w="9525">
            <a:noFill/>
            <a:miter lim="800000"/>
            <a:headEnd/>
            <a:tailEnd/>
          </a:ln>
        </p:spPr>
      </p:pic>
      <p:pic>
        <p:nvPicPr>
          <p:cNvPr id="1333253" name="Picture 7"/>
          <p:cNvPicPr>
            <a:picLocks noChangeAspect="1" noChangeArrowheads="1"/>
          </p:cNvPicPr>
          <p:nvPr/>
        </p:nvPicPr>
        <p:blipFill>
          <a:blip r:embed="rId5"/>
          <a:srcRect/>
          <a:stretch>
            <a:fillRect/>
          </a:stretch>
        </p:blipFill>
        <p:spPr bwMode="auto">
          <a:xfrm>
            <a:off x="3429000" y="4191000"/>
            <a:ext cx="1216025" cy="825500"/>
          </a:xfrm>
          <a:prstGeom prst="rect">
            <a:avLst/>
          </a:prstGeom>
          <a:noFill/>
          <a:ln w="9525">
            <a:noFill/>
            <a:miter lim="800000"/>
            <a:headEnd/>
            <a:tailEnd/>
          </a:ln>
        </p:spPr>
      </p:pic>
      <p:pic>
        <p:nvPicPr>
          <p:cNvPr id="1333254" name="Picture 8"/>
          <p:cNvPicPr>
            <a:picLocks noChangeAspect="1" noChangeArrowheads="1"/>
          </p:cNvPicPr>
          <p:nvPr/>
        </p:nvPicPr>
        <p:blipFill>
          <a:blip r:embed="rId6"/>
          <a:srcRect/>
          <a:stretch>
            <a:fillRect/>
          </a:stretch>
        </p:blipFill>
        <p:spPr bwMode="auto">
          <a:xfrm>
            <a:off x="7315200" y="5257800"/>
            <a:ext cx="1406525" cy="1395413"/>
          </a:xfrm>
          <a:prstGeom prst="rect">
            <a:avLst/>
          </a:prstGeom>
          <a:noFill/>
          <a:ln w="9525">
            <a:noFill/>
            <a:miter lim="800000"/>
            <a:headEnd/>
            <a:tailEnd/>
          </a:ln>
        </p:spPr>
      </p:pic>
      <p:sp>
        <p:nvSpPr>
          <p:cNvPr id="1333255" name="Text Box 10"/>
          <p:cNvSpPr txBox="1">
            <a:spLocks noChangeArrowheads="1"/>
          </p:cNvSpPr>
          <p:nvPr/>
        </p:nvSpPr>
        <p:spPr bwMode="auto">
          <a:xfrm>
            <a:off x="838200" y="3657600"/>
            <a:ext cx="579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ball</a:t>
            </a:r>
          </a:p>
        </p:txBody>
      </p:sp>
      <p:sp>
        <p:nvSpPr>
          <p:cNvPr id="1333256" name="Text Box 11"/>
          <p:cNvSpPr txBox="1">
            <a:spLocks noChangeArrowheads="1"/>
          </p:cNvSpPr>
          <p:nvPr/>
        </p:nvSpPr>
        <p:spPr bwMode="auto">
          <a:xfrm>
            <a:off x="2286000" y="4038600"/>
            <a:ext cx="69215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bear</a:t>
            </a:r>
          </a:p>
        </p:txBody>
      </p:sp>
      <p:sp>
        <p:nvSpPr>
          <p:cNvPr id="1333257" name="Text Box 12"/>
          <p:cNvSpPr txBox="1">
            <a:spLocks noChangeArrowheads="1"/>
          </p:cNvSpPr>
          <p:nvPr/>
        </p:nvSpPr>
        <p:spPr bwMode="auto">
          <a:xfrm>
            <a:off x="3657600" y="3810000"/>
            <a:ext cx="63500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kitty</a:t>
            </a:r>
          </a:p>
        </p:txBody>
      </p:sp>
      <p:sp>
        <p:nvSpPr>
          <p:cNvPr id="1333258" name="Text Box 13"/>
          <p:cNvSpPr txBox="1">
            <a:spLocks noChangeArrowheads="1"/>
          </p:cNvSpPr>
          <p:nvPr/>
        </p:nvSpPr>
        <p:spPr bwMode="auto">
          <a:xfrm>
            <a:off x="4267200" y="5105400"/>
            <a:ext cx="1341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[unknown]</a:t>
            </a:r>
          </a:p>
        </p:txBody>
      </p:sp>
      <p:pic>
        <p:nvPicPr>
          <p:cNvPr id="1333259" name="Picture 14"/>
          <p:cNvPicPr>
            <a:picLocks noChangeAspect="1" noChangeArrowheads="1"/>
          </p:cNvPicPr>
          <p:nvPr/>
        </p:nvPicPr>
        <p:blipFill>
          <a:blip r:embed="rId7"/>
          <a:srcRect/>
          <a:stretch>
            <a:fillRect/>
          </a:stretch>
        </p:blipFill>
        <p:spPr bwMode="auto">
          <a:xfrm>
            <a:off x="4343400" y="5486400"/>
            <a:ext cx="1076325" cy="1008063"/>
          </a:xfrm>
          <a:prstGeom prst="rect">
            <a:avLst/>
          </a:prstGeom>
          <a:noFill/>
          <a:ln w="9525">
            <a:noFill/>
            <a:miter lim="800000"/>
            <a:headEnd/>
            <a:tailEnd/>
          </a:ln>
        </p:spPr>
      </p:pic>
      <p:sp>
        <p:nvSpPr>
          <p:cNvPr id="1333260" name="Rectangle 5"/>
          <p:cNvSpPr>
            <a:spLocks noChangeArrowheads="1"/>
          </p:cNvSpPr>
          <p:nvPr/>
        </p:nvSpPr>
        <p:spPr bwMode="auto">
          <a:xfrm>
            <a:off x="0" y="9906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Children begin by making an initial </a:t>
            </a:r>
            <a:r>
              <a:rPr lang="en-US" b="0">
                <a:solidFill>
                  <a:schemeClr val="tx2"/>
                </a:solidFill>
                <a:ea typeface="Osaka" pitchFamily="-84" charset="-128"/>
                <a:cs typeface="Osaka" pitchFamily="-84" charset="-128"/>
              </a:rPr>
              <a:t>fast mapping</a:t>
            </a:r>
            <a:r>
              <a:rPr lang="en-US" b="0">
                <a:ea typeface="Osaka" pitchFamily="-84" charset="-128"/>
                <a:cs typeface="Osaka" pitchFamily="-84" charset="-128"/>
              </a:rPr>
              <a:t> between a new word they hear and its likely meaning.  They guess, and then modify the guess as more input comes in.</a:t>
            </a:r>
          </a:p>
        </p:txBody>
      </p:sp>
      <p:sp>
        <p:nvSpPr>
          <p:cNvPr id="1333261" name="Rectangle 4"/>
          <p:cNvSpPr>
            <a:spLocks noChangeArrowheads="1"/>
          </p:cNvSpPr>
          <p:nvPr/>
        </p:nvSpPr>
        <p:spPr bwMode="auto">
          <a:xfrm>
            <a:off x="0" y="22860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Experimental evidence of fast mapping </a:t>
            </a:r>
          </a:p>
          <a:p>
            <a:pPr marL="342900" indent="-342900" eaLnBrk="1" hangingPunct="1">
              <a:spcBef>
                <a:spcPct val="20000"/>
              </a:spcBef>
            </a:pPr>
            <a:r>
              <a:rPr lang="en-US" b="0">
                <a:ea typeface="Osaka" pitchFamily="-84" charset="-128"/>
                <a:cs typeface="Osaka" pitchFamily="-84" charset="-128"/>
              </a:rPr>
              <a:t>	(Carey &amp; Bartlett 1978, Dollaghan 1985, Mervis &amp; Bertrand 1994, Medina,Snedecker, Trueswell, &amp; Gleitman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4274" name="Rectangle 4"/>
          <p:cNvSpPr>
            <a:spLocks noGrp="1" noChangeArrowheads="1"/>
          </p:cNvSpPr>
          <p:nvPr>
            <p:ph type="title" idx="4294967295"/>
          </p:nvPr>
        </p:nvSpPr>
        <p:spPr>
          <a:xfrm>
            <a:off x="685800" y="0"/>
            <a:ext cx="7772400" cy="1143000"/>
          </a:xfrm>
          <a:noFill/>
        </p:spPr>
        <p:txBody>
          <a:bodyPr/>
          <a:lstStyle/>
          <a:p>
            <a:r>
              <a:rPr lang="en-US" sz="3200"/>
              <a:t>One solution: fast mapping</a:t>
            </a:r>
          </a:p>
        </p:txBody>
      </p:sp>
      <p:pic>
        <p:nvPicPr>
          <p:cNvPr id="1334275" name="Picture 7"/>
          <p:cNvPicPr>
            <a:picLocks noChangeAspect="1" noChangeArrowheads="1"/>
          </p:cNvPicPr>
          <p:nvPr/>
        </p:nvPicPr>
        <p:blipFill>
          <a:blip r:embed="rId3"/>
          <a:srcRect/>
          <a:stretch>
            <a:fillRect/>
          </a:stretch>
        </p:blipFill>
        <p:spPr bwMode="auto">
          <a:xfrm>
            <a:off x="685800" y="4114800"/>
            <a:ext cx="901700" cy="909638"/>
          </a:xfrm>
          <a:prstGeom prst="rect">
            <a:avLst/>
          </a:prstGeom>
          <a:noFill/>
          <a:ln w="9525">
            <a:noFill/>
            <a:miter lim="800000"/>
            <a:headEnd/>
            <a:tailEnd/>
          </a:ln>
        </p:spPr>
      </p:pic>
      <p:pic>
        <p:nvPicPr>
          <p:cNvPr id="1334276" name="Picture 8"/>
          <p:cNvPicPr>
            <a:picLocks noChangeAspect="1" noChangeArrowheads="1"/>
          </p:cNvPicPr>
          <p:nvPr/>
        </p:nvPicPr>
        <p:blipFill>
          <a:blip r:embed="rId4"/>
          <a:srcRect/>
          <a:stretch>
            <a:fillRect/>
          </a:stretch>
        </p:blipFill>
        <p:spPr bwMode="auto">
          <a:xfrm>
            <a:off x="2057400" y="4495800"/>
            <a:ext cx="1095375" cy="1095375"/>
          </a:xfrm>
          <a:prstGeom prst="rect">
            <a:avLst/>
          </a:prstGeom>
          <a:noFill/>
          <a:ln w="9525">
            <a:noFill/>
            <a:miter lim="800000"/>
            <a:headEnd/>
            <a:tailEnd/>
          </a:ln>
        </p:spPr>
      </p:pic>
      <p:pic>
        <p:nvPicPr>
          <p:cNvPr id="1334277" name="Picture 9"/>
          <p:cNvPicPr>
            <a:picLocks noChangeAspect="1" noChangeArrowheads="1"/>
          </p:cNvPicPr>
          <p:nvPr/>
        </p:nvPicPr>
        <p:blipFill>
          <a:blip r:embed="rId5"/>
          <a:srcRect/>
          <a:stretch>
            <a:fillRect/>
          </a:stretch>
        </p:blipFill>
        <p:spPr bwMode="auto">
          <a:xfrm>
            <a:off x="3429000" y="4191000"/>
            <a:ext cx="1216025" cy="825500"/>
          </a:xfrm>
          <a:prstGeom prst="rect">
            <a:avLst/>
          </a:prstGeom>
          <a:noFill/>
          <a:ln w="9525">
            <a:noFill/>
            <a:miter lim="800000"/>
            <a:headEnd/>
            <a:tailEnd/>
          </a:ln>
        </p:spPr>
      </p:pic>
      <p:pic>
        <p:nvPicPr>
          <p:cNvPr id="1334278" name="Picture 10"/>
          <p:cNvPicPr>
            <a:picLocks noChangeAspect="1" noChangeArrowheads="1"/>
          </p:cNvPicPr>
          <p:nvPr/>
        </p:nvPicPr>
        <p:blipFill>
          <a:blip r:embed="rId6"/>
          <a:srcRect/>
          <a:stretch>
            <a:fillRect/>
          </a:stretch>
        </p:blipFill>
        <p:spPr bwMode="auto">
          <a:xfrm>
            <a:off x="7315200" y="5257800"/>
            <a:ext cx="1406525" cy="1395413"/>
          </a:xfrm>
          <a:prstGeom prst="rect">
            <a:avLst/>
          </a:prstGeom>
          <a:noFill/>
          <a:ln w="9525">
            <a:noFill/>
            <a:miter lim="800000"/>
            <a:headEnd/>
            <a:tailEnd/>
          </a:ln>
        </p:spPr>
      </p:pic>
      <p:sp>
        <p:nvSpPr>
          <p:cNvPr id="1334279" name="Text Box 11"/>
          <p:cNvSpPr txBox="1">
            <a:spLocks noChangeArrowheads="1"/>
          </p:cNvSpPr>
          <p:nvPr/>
        </p:nvSpPr>
        <p:spPr bwMode="auto">
          <a:xfrm>
            <a:off x="838200" y="3657600"/>
            <a:ext cx="579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ball</a:t>
            </a:r>
          </a:p>
        </p:txBody>
      </p:sp>
      <p:sp>
        <p:nvSpPr>
          <p:cNvPr id="1334280" name="Text Box 12"/>
          <p:cNvSpPr txBox="1">
            <a:spLocks noChangeArrowheads="1"/>
          </p:cNvSpPr>
          <p:nvPr/>
        </p:nvSpPr>
        <p:spPr bwMode="auto">
          <a:xfrm>
            <a:off x="2286000" y="4038600"/>
            <a:ext cx="69215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bear</a:t>
            </a:r>
          </a:p>
        </p:txBody>
      </p:sp>
      <p:sp>
        <p:nvSpPr>
          <p:cNvPr id="1334281" name="Text Box 13"/>
          <p:cNvSpPr txBox="1">
            <a:spLocks noChangeArrowheads="1"/>
          </p:cNvSpPr>
          <p:nvPr/>
        </p:nvSpPr>
        <p:spPr bwMode="auto">
          <a:xfrm>
            <a:off x="3657600" y="3810000"/>
            <a:ext cx="63500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kitty</a:t>
            </a:r>
          </a:p>
        </p:txBody>
      </p:sp>
      <p:sp>
        <p:nvSpPr>
          <p:cNvPr id="1334282" name="Text Box 14"/>
          <p:cNvSpPr txBox="1">
            <a:spLocks noChangeArrowheads="1"/>
          </p:cNvSpPr>
          <p:nvPr/>
        </p:nvSpPr>
        <p:spPr bwMode="auto">
          <a:xfrm>
            <a:off x="4267200" y="5105400"/>
            <a:ext cx="1341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[unknown]</a:t>
            </a:r>
          </a:p>
        </p:txBody>
      </p:sp>
      <p:pic>
        <p:nvPicPr>
          <p:cNvPr id="1334283" name="Picture 15"/>
          <p:cNvPicPr>
            <a:picLocks noChangeAspect="1" noChangeArrowheads="1"/>
          </p:cNvPicPr>
          <p:nvPr/>
        </p:nvPicPr>
        <p:blipFill>
          <a:blip r:embed="rId7"/>
          <a:srcRect/>
          <a:stretch>
            <a:fillRect/>
          </a:stretch>
        </p:blipFill>
        <p:spPr bwMode="auto">
          <a:xfrm>
            <a:off x="4343400" y="5486400"/>
            <a:ext cx="1076325" cy="1008063"/>
          </a:xfrm>
          <a:prstGeom prst="rect">
            <a:avLst/>
          </a:prstGeom>
          <a:noFill/>
          <a:ln w="9525">
            <a:noFill/>
            <a:miter lim="800000"/>
            <a:headEnd/>
            <a:tailEnd/>
          </a:ln>
        </p:spPr>
      </p:pic>
      <p:sp>
        <p:nvSpPr>
          <p:cNvPr id="1334284" name="Text Box 16"/>
          <p:cNvSpPr txBox="1">
            <a:spLocks noChangeArrowheads="1"/>
          </p:cNvSpPr>
          <p:nvPr/>
        </p:nvSpPr>
        <p:spPr bwMode="auto">
          <a:xfrm>
            <a:off x="6096000" y="3733800"/>
            <a:ext cx="2613025" cy="396875"/>
          </a:xfrm>
          <a:prstGeom prst="rect">
            <a:avLst/>
          </a:prstGeom>
          <a:noFill/>
          <a:ln w="9525">
            <a:noFill/>
            <a:miter lim="800000"/>
            <a:headEnd/>
            <a:tailEnd/>
          </a:ln>
        </p:spPr>
        <p:txBody>
          <a:bodyPr wrap="none">
            <a:prstTxWarp prst="textNoShape">
              <a:avLst/>
            </a:prstTxWarp>
            <a:spAutoFit/>
          </a:bodyPr>
          <a:lstStyle/>
          <a:p>
            <a:r>
              <a:rPr lang="en-US" sz="2000" b="0">
                <a:solidFill>
                  <a:srgbClr val="0C6034"/>
                </a:solidFill>
              </a:rPr>
              <a:t>“Can I have the ball?”</a:t>
            </a:r>
          </a:p>
        </p:txBody>
      </p:sp>
      <p:sp>
        <p:nvSpPr>
          <p:cNvPr id="1334285" name="Line 17"/>
          <p:cNvSpPr>
            <a:spLocks noChangeShapeType="1"/>
          </p:cNvSpPr>
          <p:nvPr/>
        </p:nvSpPr>
        <p:spPr bwMode="auto">
          <a:xfrm flipH="1" flipV="1">
            <a:off x="1066800" y="4572000"/>
            <a:ext cx="6629400" cy="1295400"/>
          </a:xfrm>
          <a:prstGeom prst="line">
            <a:avLst/>
          </a:prstGeom>
          <a:noFill/>
          <a:ln w="38100">
            <a:solidFill>
              <a:srgbClr val="0C6034"/>
            </a:solidFill>
            <a:prstDash val="dash"/>
            <a:round/>
            <a:headEnd/>
            <a:tailEnd/>
          </a:ln>
        </p:spPr>
        <p:txBody>
          <a:bodyPr wrap="none" anchor="ctr">
            <a:prstTxWarp prst="textNoShape">
              <a:avLst/>
            </a:prstTxWarp>
          </a:bodyPr>
          <a:lstStyle/>
          <a:p>
            <a:endParaRPr lang="en-US"/>
          </a:p>
        </p:txBody>
      </p:sp>
      <p:sp>
        <p:nvSpPr>
          <p:cNvPr id="1334286" name="Line 18"/>
          <p:cNvSpPr>
            <a:spLocks noChangeShapeType="1"/>
          </p:cNvSpPr>
          <p:nvPr/>
        </p:nvSpPr>
        <p:spPr bwMode="auto">
          <a:xfrm flipH="1" flipV="1">
            <a:off x="1219200" y="4495800"/>
            <a:ext cx="6705600" cy="1371600"/>
          </a:xfrm>
          <a:prstGeom prst="line">
            <a:avLst/>
          </a:prstGeom>
          <a:noFill/>
          <a:ln w="38100">
            <a:solidFill>
              <a:srgbClr val="0C6034"/>
            </a:solidFill>
            <a:prstDash val="dash"/>
            <a:round/>
            <a:headEnd/>
            <a:tailEnd/>
          </a:ln>
        </p:spPr>
        <p:txBody>
          <a:bodyPr wrap="none" anchor="ctr">
            <a:prstTxWarp prst="textNoShape">
              <a:avLst/>
            </a:prstTxWarp>
          </a:bodyPr>
          <a:lstStyle/>
          <a:p>
            <a:endParaRPr lang="en-US"/>
          </a:p>
        </p:txBody>
      </p:sp>
      <p:sp>
        <p:nvSpPr>
          <p:cNvPr id="1334287" name="Rectangle 5"/>
          <p:cNvSpPr>
            <a:spLocks noChangeArrowheads="1"/>
          </p:cNvSpPr>
          <p:nvPr/>
        </p:nvSpPr>
        <p:spPr bwMode="auto">
          <a:xfrm>
            <a:off x="0" y="9906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Children begin by making an initial </a:t>
            </a:r>
            <a:r>
              <a:rPr lang="en-US" b="0">
                <a:solidFill>
                  <a:schemeClr val="tx2"/>
                </a:solidFill>
                <a:ea typeface="Osaka" pitchFamily="-84" charset="-128"/>
                <a:cs typeface="Osaka" pitchFamily="-84" charset="-128"/>
              </a:rPr>
              <a:t>fast mapping</a:t>
            </a:r>
            <a:r>
              <a:rPr lang="en-US" b="0">
                <a:ea typeface="Osaka" pitchFamily="-84" charset="-128"/>
                <a:cs typeface="Osaka" pitchFamily="-84" charset="-128"/>
              </a:rPr>
              <a:t> between a new word they hear and its likely meaning.  They guess, and then modify the guess as more input comes in.</a:t>
            </a:r>
          </a:p>
        </p:txBody>
      </p:sp>
      <p:sp>
        <p:nvSpPr>
          <p:cNvPr id="1334288" name="Rectangle 4"/>
          <p:cNvSpPr>
            <a:spLocks noChangeArrowheads="1"/>
          </p:cNvSpPr>
          <p:nvPr/>
        </p:nvSpPr>
        <p:spPr bwMode="auto">
          <a:xfrm>
            <a:off x="0" y="22860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Experimental evidence of fast mapping </a:t>
            </a:r>
          </a:p>
          <a:p>
            <a:pPr marL="342900" indent="-342900" eaLnBrk="1" hangingPunct="1">
              <a:spcBef>
                <a:spcPct val="20000"/>
              </a:spcBef>
            </a:pPr>
            <a:r>
              <a:rPr lang="en-US" b="0">
                <a:ea typeface="Osaka" pitchFamily="-84" charset="-128"/>
                <a:cs typeface="Osaka" pitchFamily="-84" charset="-128"/>
              </a:rPr>
              <a:t>	(Carey &amp; Bartlett 1978, Dollaghan 1985, Mervis &amp; Bertrand 1994, Medina,Snedecker, Trueswell, &amp; Gleitman 2011)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6322" name="Rectangle 4"/>
          <p:cNvSpPr>
            <a:spLocks noGrp="1" noChangeArrowheads="1"/>
          </p:cNvSpPr>
          <p:nvPr>
            <p:ph type="title" idx="4294967295"/>
          </p:nvPr>
        </p:nvSpPr>
        <p:spPr>
          <a:xfrm>
            <a:off x="685800" y="0"/>
            <a:ext cx="7772400" cy="1143000"/>
          </a:xfrm>
          <a:noFill/>
        </p:spPr>
        <p:txBody>
          <a:bodyPr/>
          <a:lstStyle/>
          <a:p>
            <a:r>
              <a:rPr lang="en-US" sz="3200"/>
              <a:t>One solution: fast mapping</a:t>
            </a:r>
          </a:p>
        </p:txBody>
      </p:sp>
      <p:sp>
        <p:nvSpPr>
          <p:cNvPr id="1336323" name="Rectangle 5"/>
          <p:cNvSpPr>
            <a:spLocks noGrp="1" noChangeArrowheads="1"/>
          </p:cNvSpPr>
          <p:nvPr>
            <p:ph type="body" idx="4294967295"/>
          </p:nvPr>
        </p:nvSpPr>
        <p:spPr>
          <a:xfrm>
            <a:off x="0" y="990600"/>
            <a:ext cx="9144000" cy="1219200"/>
          </a:xfrm>
          <a:noFill/>
        </p:spPr>
        <p:txBody>
          <a:bodyPr/>
          <a:lstStyle/>
          <a:p>
            <a:pPr>
              <a:buFontTx/>
              <a:buNone/>
            </a:pPr>
            <a:r>
              <a:rPr lang="en-US" sz="2400"/>
              <a:t>Children begin by making an initial </a:t>
            </a:r>
            <a:r>
              <a:rPr lang="en-US" sz="2400">
                <a:solidFill>
                  <a:schemeClr val="tx2"/>
                </a:solidFill>
              </a:rPr>
              <a:t>fast mapping</a:t>
            </a:r>
            <a:r>
              <a:rPr lang="en-US" sz="2400"/>
              <a:t> between a new word they hear and its likely meaning.  They guess, and then modify the guess as more input comes in.</a:t>
            </a:r>
          </a:p>
        </p:txBody>
      </p:sp>
      <p:pic>
        <p:nvPicPr>
          <p:cNvPr id="1336324" name="Picture 7"/>
          <p:cNvPicPr>
            <a:picLocks noChangeAspect="1" noChangeArrowheads="1"/>
          </p:cNvPicPr>
          <p:nvPr/>
        </p:nvPicPr>
        <p:blipFill>
          <a:blip r:embed="rId3"/>
          <a:srcRect/>
          <a:stretch>
            <a:fillRect/>
          </a:stretch>
        </p:blipFill>
        <p:spPr bwMode="auto">
          <a:xfrm>
            <a:off x="685800" y="4114800"/>
            <a:ext cx="901700" cy="909638"/>
          </a:xfrm>
          <a:prstGeom prst="rect">
            <a:avLst/>
          </a:prstGeom>
          <a:noFill/>
          <a:ln w="9525">
            <a:noFill/>
            <a:miter lim="800000"/>
            <a:headEnd/>
            <a:tailEnd/>
          </a:ln>
        </p:spPr>
      </p:pic>
      <p:pic>
        <p:nvPicPr>
          <p:cNvPr id="1336325" name="Picture 8"/>
          <p:cNvPicPr>
            <a:picLocks noChangeAspect="1" noChangeArrowheads="1"/>
          </p:cNvPicPr>
          <p:nvPr/>
        </p:nvPicPr>
        <p:blipFill>
          <a:blip r:embed="rId4"/>
          <a:srcRect/>
          <a:stretch>
            <a:fillRect/>
          </a:stretch>
        </p:blipFill>
        <p:spPr bwMode="auto">
          <a:xfrm>
            <a:off x="2057400" y="4495800"/>
            <a:ext cx="1095375" cy="1095375"/>
          </a:xfrm>
          <a:prstGeom prst="rect">
            <a:avLst/>
          </a:prstGeom>
          <a:noFill/>
          <a:ln w="9525">
            <a:noFill/>
            <a:miter lim="800000"/>
            <a:headEnd/>
            <a:tailEnd/>
          </a:ln>
        </p:spPr>
      </p:pic>
      <p:pic>
        <p:nvPicPr>
          <p:cNvPr id="1336326" name="Picture 9"/>
          <p:cNvPicPr>
            <a:picLocks noChangeAspect="1" noChangeArrowheads="1"/>
          </p:cNvPicPr>
          <p:nvPr/>
        </p:nvPicPr>
        <p:blipFill>
          <a:blip r:embed="rId5"/>
          <a:srcRect/>
          <a:stretch>
            <a:fillRect/>
          </a:stretch>
        </p:blipFill>
        <p:spPr bwMode="auto">
          <a:xfrm>
            <a:off x="3429000" y="4191000"/>
            <a:ext cx="1216025" cy="825500"/>
          </a:xfrm>
          <a:prstGeom prst="rect">
            <a:avLst/>
          </a:prstGeom>
          <a:noFill/>
          <a:ln w="9525">
            <a:noFill/>
            <a:miter lim="800000"/>
            <a:headEnd/>
            <a:tailEnd/>
          </a:ln>
        </p:spPr>
      </p:pic>
      <p:pic>
        <p:nvPicPr>
          <p:cNvPr id="1336327" name="Picture 10"/>
          <p:cNvPicPr>
            <a:picLocks noChangeAspect="1" noChangeArrowheads="1"/>
          </p:cNvPicPr>
          <p:nvPr/>
        </p:nvPicPr>
        <p:blipFill>
          <a:blip r:embed="rId6"/>
          <a:srcRect/>
          <a:stretch>
            <a:fillRect/>
          </a:stretch>
        </p:blipFill>
        <p:spPr bwMode="auto">
          <a:xfrm>
            <a:off x="7315200" y="5257800"/>
            <a:ext cx="1406525" cy="1395413"/>
          </a:xfrm>
          <a:prstGeom prst="rect">
            <a:avLst/>
          </a:prstGeom>
          <a:noFill/>
          <a:ln w="9525">
            <a:noFill/>
            <a:miter lim="800000"/>
            <a:headEnd/>
            <a:tailEnd/>
          </a:ln>
        </p:spPr>
      </p:pic>
      <p:sp>
        <p:nvSpPr>
          <p:cNvPr id="1336328" name="Text Box 11"/>
          <p:cNvSpPr txBox="1">
            <a:spLocks noChangeArrowheads="1"/>
          </p:cNvSpPr>
          <p:nvPr/>
        </p:nvSpPr>
        <p:spPr bwMode="auto">
          <a:xfrm>
            <a:off x="838200" y="3657600"/>
            <a:ext cx="579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ball</a:t>
            </a:r>
          </a:p>
        </p:txBody>
      </p:sp>
      <p:sp>
        <p:nvSpPr>
          <p:cNvPr id="1336329" name="Text Box 12"/>
          <p:cNvSpPr txBox="1">
            <a:spLocks noChangeArrowheads="1"/>
          </p:cNvSpPr>
          <p:nvPr/>
        </p:nvSpPr>
        <p:spPr bwMode="auto">
          <a:xfrm>
            <a:off x="2286000" y="4038600"/>
            <a:ext cx="69215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bear</a:t>
            </a:r>
          </a:p>
        </p:txBody>
      </p:sp>
      <p:sp>
        <p:nvSpPr>
          <p:cNvPr id="1336330" name="Text Box 13"/>
          <p:cNvSpPr txBox="1">
            <a:spLocks noChangeArrowheads="1"/>
          </p:cNvSpPr>
          <p:nvPr/>
        </p:nvSpPr>
        <p:spPr bwMode="auto">
          <a:xfrm>
            <a:off x="3657600" y="3810000"/>
            <a:ext cx="63500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kitty</a:t>
            </a:r>
          </a:p>
        </p:txBody>
      </p:sp>
      <p:sp>
        <p:nvSpPr>
          <p:cNvPr id="1336331" name="Text Box 14"/>
          <p:cNvSpPr txBox="1">
            <a:spLocks noChangeArrowheads="1"/>
          </p:cNvSpPr>
          <p:nvPr/>
        </p:nvSpPr>
        <p:spPr bwMode="auto">
          <a:xfrm>
            <a:off x="4267200" y="5105400"/>
            <a:ext cx="13414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[unknown]</a:t>
            </a:r>
          </a:p>
        </p:txBody>
      </p:sp>
      <p:pic>
        <p:nvPicPr>
          <p:cNvPr id="1336332" name="Picture 15"/>
          <p:cNvPicPr>
            <a:picLocks noChangeAspect="1" noChangeArrowheads="1"/>
          </p:cNvPicPr>
          <p:nvPr/>
        </p:nvPicPr>
        <p:blipFill>
          <a:blip r:embed="rId7"/>
          <a:srcRect/>
          <a:stretch>
            <a:fillRect/>
          </a:stretch>
        </p:blipFill>
        <p:spPr bwMode="auto">
          <a:xfrm>
            <a:off x="4343400" y="5486400"/>
            <a:ext cx="1076325" cy="1008063"/>
          </a:xfrm>
          <a:prstGeom prst="rect">
            <a:avLst/>
          </a:prstGeom>
          <a:noFill/>
          <a:ln w="9525">
            <a:noFill/>
            <a:miter lim="800000"/>
            <a:headEnd/>
            <a:tailEnd/>
          </a:ln>
        </p:spPr>
      </p:pic>
      <p:sp>
        <p:nvSpPr>
          <p:cNvPr id="1336333" name="Text Box 16"/>
          <p:cNvSpPr txBox="1">
            <a:spLocks noChangeArrowheads="1"/>
          </p:cNvSpPr>
          <p:nvPr/>
        </p:nvSpPr>
        <p:spPr bwMode="auto">
          <a:xfrm>
            <a:off x="6096000" y="3733800"/>
            <a:ext cx="254158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“Can I have the </a:t>
            </a:r>
            <a:r>
              <a:rPr lang="en-US" sz="2000" b="0" i="1">
                <a:solidFill>
                  <a:schemeClr val="folHlink"/>
                </a:solidFill>
              </a:rPr>
              <a:t>zib</a:t>
            </a:r>
            <a:r>
              <a:rPr lang="en-US" sz="2000" b="0">
                <a:solidFill>
                  <a:schemeClr val="folHlink"/>
                </a:solidFill>
              </a:rPr>
              <a:t>?”</a:t>
            </a:r>
          </a:p>
        </p:txBody>
      </p:sp>
      <p:sp>
        <p:nvSpPr>
          <p:cNvPr id="1336334" name="Line 17"/>
          <p:cNvSpPr>
            <a:spLocks noChangeShapeType="1"/>
          </p:cNvSpPr>
          <p:nvPr/>
        </p:nvSpPr>
        <p:spPr bwMode="auto">
          <a:xfrm flipH="1" flipV="1">
            <a:off x="5181600" y="5867400"/>
            <a:ext cx="2514600" cy="0"/>
          </a:xfrm>
          <a:prstGeom prst="line">
            <a:avLst/>
          </a:prstGeom>
          <a:noFill/>
          <a:ln w="38100">
            <a:solidFill>
              <a:schemeClr val="folHlink"/>
            </a:solidFill>
            <a:prstDash val="dash"/>
            <a:round/>
            <a:headEnd/>
            <a:tailEnd/>
          </a:ln>
        </p:spPr>
        <p:txBody>
          <a:bodyPr wrap="none" anchor="ctr">
            <a:prstTxWarp prst="textNoShape">
              <a:avLst/>
            </a:prstTxWarp>
          </a:bodyPr>
          <a:lstStyle/>
          <a:p>
            <a:endParaRPr lang="en-US"/>
          </a:p>
        </p:txBody>
      </p:sp>
      <p:sp>
        <p:nvSpPr>
          <p:cNvPr id="1336335" name="Line 18"/>
          <p:cNvSpPr>
            <a:spLocks noChangeShapeType="1"/>
          </p:cNvSpPr>
          <p:nvPr/>
        </p:nvSpPr>
        <p:spPr bwMode="auto">
          <a:xfrm flipH="1" flipV="1">
            <a:off x="5334000" y="5715000"/>
            <a:ext cx="2590800" cy="152400"/>
          </a:xfrm>
          <a:prstGeom prst="line">
            <a:avLst/>
          </a:prstGeom>
          <a:noFill/>
          <a:ln w="38100">
            <a:solidFill>
              <a:schemeClr val="folHlink"/>
            </a:solidFill>
            <a:prstDash val="dash"/>
            <a:round/>
            <a:headEnd/>
            <a:tailEnd/>
          </a:ln>
        </p:spPr>
        <p:txBody>
          <a:bodyPr wrap="none" anchor="ctr">
            <a:prstTxWarp prst="textNoShape">
              <a:avLst/>
            </a:prstTxWarp>
          </a:bodyPr>
          <a:lstStyle/>
          <a:p>
            <a:endParaRPr lang="en-US"/>
          </a:p>
        </p:txBody>
      </p:sp>
      <p:sp>
        <p:nvSpPr>
          <p:cNvPr id="1336336" name="Text Box 19"/>
          <p:cNvSpPr txBox="1">
            <a:spLocks noChangeArrowheads="1"/>
          </p:cNvSpPr>
          <p:nvPr/>
        </p:nvSpPr>
        <p:spPr bwMode="auto">
          <a:xfrm>
            <a:off x="7391400" y="4800600"/>
            <a:ext cx="13700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20 months</a:t>
            </a:r>
          </a:p>
        </p:txBody>
      </p:sp>
      <p:sp>
        <p:nvSpPr>
          <p:cNvPr id="1336337" name="Rectangle 4"/>
          <p:cNvSpPr>
            <a:spLocks noChangeArrowheads="1"/>
          </p:cNvSpPr>
          <p:nvPr/>
        </p:nvSpPr>
        <p:spPr bwMode="auto">
          <a:xfrm>
            <a:off x="0" y="22860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Experimental evidence of fast mapping </a:t>
            </a:r>
          </a:p>
          <a:p>
            <a:pPr marL="342900" indent="-342900" eaLnBrk="1" hangingPunct="1">
              <a:spcBef>
                <a:spcPct val="20000"/>
              </a:spcBef>
            </a:pPr>
            <a:r>
              <a:rPr lang="en-US" b="0">
                <a:ea typeface="Osaka" pitchFamily="-84" charset="-128"/>
                <a:cs typeface="Osaka" pitchFamily="-84" charset="-128"/>
              </a:rPr>
              <a:t>	(Carey &amp; Bartlett 1978, Dollaghan 1985, Mervis &amp; Bertrand 1994, Medina,Snedecker, Trueswell, &amp; Gleitman 2011)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4402" name="Title 1"/>
          <p:cNvSpPr>
            <a:spLocks noGrp="1"/>
          </p:cNvSpPr>
          <p:nvPr>
            <p:ph type="title" idx="4294967295"/>
          </p:nvPr>
        </p:nvSpPr>
        <p:spPr>
          <a:xfrm>
            <a:off x="685800" y="152400"/>
            <a:ext cx="7772400" cy="1143000"/>
          </a:xfrm>
        </p:spPr>
        <p:txBody>
          <a:bodyPr/>
          <a:lstStyle/>
          <a:p>
            <a:r>
              <a:rPr lang="en-US" sz="3200"/>
              <a:t>A slight problem…</a:t>
            </a:r>
          </a:p>
        </p:txBody>
      </p:sp>
      <p:sp>
        <p:nvSpPr>
          <p:cNvPr id="1254403" name="Content Placeholder 2"/>
          <p:cNvSpPr>
            <a:spLocks noGrp="1"/>
          </p:cNvSpPr>
          <p:nvPr>
            <p:ph idx="4294967295"/>
          </p:nvPr>
        </p:nvSpPr>
        <p:spPr>
          <a:xfrm>
            <a:off x="152400" y="1143000"/>
            <a:ext cx="8839200" cy="2438400"/>
          </a:xfrm>
        </p:spPr>
        <p:txBody>
          <a:bodyPr/>
          <a:lstStyle/>
          <a:p>
            <a:pPr>
              <a:buFontTx/>
              <a:buNone/>
            </a:pPr>
            <a:r>
              <a:rPr lang="en-US" sz="2200"/>
              <a:t>“…not all opportunities for word learning are as uncluttered as the experimental settings in which </a:t>
            </a:r>
            <a:r>
              <a:rPr lang="en-US" sz="2200">
                <a:solidFill>
                  <a:schemeClr val="accent2"/>
                </a:solidFill>
              </a:rPr>
              <a:t>fast-mapping</a:t>
            </a:r>
            <a:r>
              <a:rPr lang="en-US" sz="2200"/>
              <a:t> has been demonstrated. In everyday contexts, there are typically many words, many potential referents, limited cues as to which words go with which referents, and rapid attentional shifts among the many entities in the scene.” - Smith &amp; Yu (2008)</a:t>
            </a:r>
          </a:p>
          <a:p>
            <a:pPr>
              <a:buFontTx/>
              <a:buNone/>
            </a:pPr>
            <a:endParaRPr lang="en-US" sz="2200"/>
          </a:p>
          <a:p>
            <a:pPr>
              <a:buFontTx/>
              <a:buNone/>
            </a:pPr>
            <a:endParaRPr lang="en-US" sz="2200">
              <a:solidFill>
                <a:schemeClr val="tx2"/>
              </a:solidFill>
            </a:endParaRPr>
          </a:p>
        </p:txBody>
      </p:sp>
      <p:pic>
        <p:nvPicPr>
          <p:cNvPr id="1254405" name="Picture 5"/>
          <p:cNvPicPr>
            <a:picLocks noChangeAspect="1" noChangeArrowheads="1"/>
          </p:cNvPicPr>
          <p:nvPr/>
        </p:nvPicPr>
        <p:blipFill>
          <a:blip r:embed="rId3"/>
          <a:srcRect/>
          <a:stretch>
            <a:fillRect/>
          </a:stretch>
        </p:blipFill>
        <p:spPr bwMode="auto">
          <a:xfrm>
            <a:off x="304800" y="3505200"/>
            <a:ext cx="2203450" cy="2941638"/>
          </a:xfrm>
          <a:prstGeom prst="rect">
            <a:avLst/>
          </a:prstGeom>
          <a:noFill/>
          <a:ln w="9525">
            <a:noFill/>
            <a:miter lim="800000"/>
            <a:headEnd/>
            <a:tailEnd/>
          </a:ln>
          <a:effectLst/>
        </p:spPr>
      </p:pic>
      <p:pic>
        <p:nvPicPr>
          <p:cNvPr id="1254406" name="Picture 6"/>
          <p:cNvPicPr>
            <a:picLocks noChangeAspect="1" noChangeArrowheads="1"/>
          </p:cNvPicPr>
          <p:nvPr/>
        </p:nvPicPr>
        <p:blipFill>
          <a:blip r:embed="rId4"/>
          <a:srcRect/>
          <a:stretch>
            <a:fillRect/>
          </a:stretch>
        </p:blipFill>
        <p:spPr bwMode="auto">
          <a:xfrm>
            <a:off x="2895600" y="3886200"/>
            <a:ext cx="3492500" cy="2324100"/>
          </a:xfrm>
          <a:prstGeom prst="rect">
            <a:avLst/>
          </a:prstGeom>
          <a:noFill/>
          <a:ln w="9525">
            <a:noFill/>
            <a:miter lim="800000"/>
            <a:headEnd/>
            <a:tailEnd/>
          </a:ln>
          <a:effectLst/>
        </p:spPr>
      </p:pic>
      <p:pic>
        <p:nvPicPr>
          <p:cNvPr id="1254407" name="Picture 7"/>
          <p:cNvPicPr>
            <a:picLocks noChangeAspect="1" noChangeArrowheads="1"/>
          </p:cNvPicPr>
          <p:nvPr/>
        </p:nvPicPr>
        <p:blipFill>
          <a:blip r:embed="rId5"/>
          <a:srcRect/>
          <a:stretch>
            <a:fillRect/>
          </a:stretch>
        </p:blipFill>
        <p:spPr bwMode="auto">
          <a:xfrm>
            <a:off x="6629400" y="3048000"/>
            <a:ext cx="22733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2226"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A slight problem…</a:t>
            </a:r>
          </a:p>
        </p:txBody>
      </p:sp>
      <p:sp>
        <p:nvSpPr>
          <p:cNvPr id="1332227"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	“…many studies find that children even as old as 18 months have difficulty in making the right inferences about the intended referents of novel words…infants as young as 13 or 14 months…can link a name to an object given repeated unambiguous pairings in a single session. Overall, however, </a:t>
            </a:r>
            <a:r>
              <a:rPr lang="en-US" sz="2000" b="0">
                <a:solidFill>
                  <a:schemeClr val="bg2"/>
                </a:solidFill>
                <a:ea typeface="Osaka" pitchFamily="-84" charset="-128"/>
                <a:cs typeface="Osaka" pitchFamily="-84" charset="-128"/>
              </a:rPr>
              <a:t>these effects are fragile with small experimental variations often leading to no learning</a:t>
            </a:r>
            <a:r>
              <a:rPr lang="en-US" sz="2000" b="0">
                <a:ea typeface="Osaka" pitchFamily="-84" charset="-128"/>
                <a:cs typeface="Osaka" pitchFamily="-84" charset="-128"/>
              </a:rPr>
              <a:t>.” - Smith &amp; Yu (2008)</a:t>
            </a:r>
            <a:endParaRPr lang="en-US" sz="2000" b="0">
              <a:solidFill>
                <a:schemeClr val="tx2"/>
              </a:solidFill>
              <a:ea typeface="Osaka" pitchFamily="-84" charset="-128"/>
              <a:cs typeface="Osaka" pitchFamily="-84" charset="-128"/>
            </a:endParaRPr>
          </a:p>
        </p:txBody>
      </p:sp>
      <p:pic>
        <p:nvPicPr>
          <p:cNvPr id="1332228" name="Picture 4"/>
          <p:cNvPicPr>
            <a:picLocks noChangeAspect="1" noChangeArrowheads="1"/>
          </p:cNvPicPr>
          <p:nvPr/>
        </p:nvPicPr>
        <p:blipFill>
          <a:blip r:embed="rId3"/>
          <a:srcRect/>
          <a:stretch>
            <a:fillRect/>
          </a:stretch>
        </p:blipFill>
        <p:spPr bwMode="auto">
          <a:xfrm>
            <a:off x="3276600" y="3276600"/>
            <a:ext cx="2501900" cy="3238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6450" name="Title 1"/>
          <p:cNvSpPr>
            <a:spLocks noGrp="1"/>
          </p:cNvSpPr>
          <p:nvPr>
            <p:ph type="title" idx="4294967295"/>
          </p:nvPr>
        </p:nvSpPr>
        <p:spPr>
          <a:xfrm>
            <a:off x="685800" y="152400"/>
            <a:ext cx="7772400" cy="1143000"/>
          </a:xfrm>
        </p:spPr>
        <p:txBody>
          <a:bodyPr/>
          <a:lstStyle/>
          <a:p>
            <a:r>
              <a:rPr lang="en-US" sz="3200"/>
              <a:t>Cross-situational Learning</a:t>
            </a:r>
          </a:p>
        </p:txBody>
      </p:sp>
      <p:sp>
        <p:nvSpPr>
          <p:cNvPr id="1256451" name="Content Placeholder 2"/>
          <p:cNvSpPr>
            <a:spLocks noGrp="1"/>
          </p:cNvSpPr>
          <p:nvPr>
            <p:ph idx="4294967295"/>
          </p:nvPr>
        </p:nvSpPr>
        <p:spPr>
          <a:xfrm>
            <a:off x="152400" y="1143000"/>
            <a:ext cx="8839200" cy="5334000"/>
          </a:xfrm>
        </p:spPr>
        <p:txBody>
          <a:bodyPr/>
          <a:lstStyle/>
          <a:p>
            <a:pPr>
              <a:buFontTx/>
              <a:buNone/>
            </a:pPr>
            <a:r>
              <a:rPr lang="en-US" sz="2000"/>
              <a:t>New approach: infants accrue statistical evidence across multiple trials that are individually ambiguous but can be disambiguated when the information from the trials is aggregated.</a:t>
            </a:r>
            <a:endParaRPr lang="en-US" sz="2000">
              <a:solidFill>
                <a:schemeClr val="tx2"/>
              </a:solidFill>
            </a:endParaRPr>
          </a:p>
        </p:txBody>
      </p:sp>
      <p:pic>
        <p:nvPicPr>
          <p:cNvPr id="1256452" name="Picture 5"/>
          <p:cNvPicPr>
            <a:picLocks noChangeAspect="1"/>
          </p:cNvPicPr>
          <p:nvPr/>
        </p:nvPicPr>
        <p:blipFill>
          <a:blip r:embed="rId3"/>
          <a:srcRect/>
          <a:stretch>
            <a:fillRect/>
          </a:stretch>
        </p:blipFill>
        <p:spPr bwMode="auto">
          <a:xfrm>
            <a:off x="762000" y="2514600"/>
            <a:ext cx="770413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3186"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How does learning work?</a:t>
            </a:r>
          </a:p>
        </p:txBody>
      </p:sp>
      <p:sp>
        <p:nvSpPr>
          <p:cNvPr id="1373187"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solidFill>
                  <a:schemeClr val="accent2"/>
                </a:solidFill>
                <a:ea typeface="Osaka" pitchFamily="-84" charset="-128"/>
                <a:cs typeface="Osaka" pitchFamily="-84" charset="-128"/>
              </a:rPr>
              <a:t>Bayesian inference</a:t>
            </a:r>
            <a:r>
              <a:rPr lang="en-US" sz="2000" b="0">
                <a:ea typeface="Osaka" pitchFamily="-84" charset="-128"/>
                <a:cs typeface="Osaka" pitchFamily="-84" charset="-128"/>
              </a:rPr>
              <a:t> is one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In Bayesian inference, the belief in a particular hypothesis (</a:t>
            </a:r>
            <a:r>
              <a:rPr lang="en-US" sz="2000" b="0">
                <a:solidFill>
                  <a:schemeClr val="bg2"/>
                </a:solidFill>
                <a:ea typeface="Osaka" pitchFamily="-84" charset="-128"/>
                <a:cs typeface="Osaka" pitchFamily="-84" charset="-128"/>
              </a:rPr>
              <a:t>H</a:t>
            </a:r>
            <a:r>
              <a:rPr lang="en-US" sz="2000" b="0">
                <a:ea typeface="Osaka" pitchFamily="-84" charset="-128"/>
                <a:cs typeface="Osaka" pitchFamily="-84" charset="-128"/>
              </a:rPr>
              <a:t>) (or the probability of that hypothesis), given the data observed (</a:t>
            </a:r>
            <a:r>
              <a:rPr lang="en-US" sz="2000" b="0">
                <a:solidFill>
                  <a:schemeClr val="bg2"/>
                </a:solidFill>
                <a:ea typeface="Osaka" pitchFamily="-84" charset="-128"/>
                <a:cs typeface="Osaka" pitchFamily="-84" charset="-128"/>
              </a:rPr>
              <a:t>D</a:t>
            </a:r>
            <a:r>
              <a:rPr lang="en-US" sz="2000" b="0">
                <a:ea typeface="Osaka" pitchFamily="-84" charset="-128"/>
                <a:cs typeface="Osaka" pitchFamily="-84" charset="-128"/>
              </a:rPr>
              <a:t>) can be calculated the following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P(H | D) =  	P(D | H) * P(H)</a:t>
            </a:r>
          </a:p>
          <a:p>
            <a:pPr marL="342900" indent="-342900" eaLnBrk="1" hangingPunct="1">
              <a:spcBef>
                <a:spcPct val="20000"/>
              </a:spcBef>
            </a:pPr>
            <a:r>
              <a:rPr lang="en-US" sz="2000" b="0">
                <a:ea typeface="Osaka" pitchFamily="-84" charset="-128"/>
                <a:cs typeface="Osaka" pitchFamily="-84" charset="-128"/>
              </a:rPr>
              <a:t>				P(D)</a:t>
            </a:r>
            <a:endParaRPr lang="en-US" sz="2000" b="0">
              <a:solidFill>
                <a:schemeClr val="tx2"/>
              </a:solidFill>
              <a:ea typeface="Osaka" pitchFamily="-84" charset="-128"/>
              <a:cs typeface="Osaka" pitchFamily="-84" charset="-128"/>
            </a:endParaRPr>
          </a:p>
        </p:txBody>
      </p:sp>
      <p:sp>
        <p:nvSpPr>
          <p:cNvPr id="1373189" name="Line 5"/>
          <p:cNvSpPr>
            <a:spLocks noChangeShapeType="1"/>
          </p:cNvSpPr>
          <p:nvPr/>
        </p:nvSpPr>
        <p:spPr bwMode="auto">
          <a:xfrm>
            <a:off x="1905000" y="3581400"/>
            <a:ext cx="2057400" cy="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4210"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How does learning work?</a:t>
            </a:r>
          </a:p>
        </p:txBody>
      </p:sp>
      <p:sp>
        <p:nvSpPr>
          <p:cNvPr id="1374211"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solidFill>
                  <a:schemeClr val="accent2"/>
                </a:solidFill>
                <a:ea typeface="Osaka" pitchFamily="-84" charset="-128"/>
                <a:cs typeface="Osaka" pitchFamily="-84" charset="-128"/>
              </a:rPr>
              <a:t>Bayesian inference</a:t>
            </a:r>
            <a:r>
              <a:rPr lang="en-US" sz="2000" b="0">
                <a:ea typeface="Osaka" pitchFamily="-84" charset="-128"/>
                <a:cs typeface="Osaka" pitchFamily="-84" charset="-128"/>
              </a:rPr>
              <a:t> is one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In Bayesian inference, the belief in a particular hypothesis (</a:t>
            </a:r>
            <a:r>
              <a:rPr lang="en-US" sz="2000" b="0">
                <a:solidFill>
                  <a:schemeClr val="bg2"/>
                </a:solidFill>
                <a:ea typeface="Osaka" pitchFamily="-84" charset="-128"/>
                <a:cs typeface="Osaka" pitchFamily="-84" charset="-128"/>
              </a:rPr>
              <a:t>H</a:t>
            </a:r>
            <a:r>
              <a:rPr lang="en-US" sz="2000" b="0">
                <a:ea typeface="Osaka" pitchFamily="-84" charset="-128"/>
                <a:cs typeface="Osaka" pitchFamily="-84" charset="-128"/>
              </a:rPr>
              <a:t>) (or the probability of that hypothesis), given the data observed (</a:t>
            </a:r>
            <a:r>
              <a:rPr lang="en-US" sz="2000" b="0">
                <a:solidFill>
                  <a:schemeClr val="bg2"/>
                </a:solidFill>
                <a:ea typeface="Osaka" pitchFamily="-84" charset="-128"/>
                <a:cs typeface="Osaka" pitchFamily="-84" charset="-128"/>
              </a:rPr>
              <a:t>D</a:t>
            </a:r>
            <a:r>
              <a:rPr lang="en-US" sz="2000" b="0">
                <a:ea typeface="Osaka" pitchFamily="-84" charset="-128"/>
                <a:cs typeface="Osaka" pitchFamily="-84" charset="-128"/>
              </a:rPr>
              <a:t>) can be calculated the following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P(H | D) =  	P(D | H) * P(H)</a:t>
            </a:r>
          </a:p>
          <a:p>
            <a:pPr marL="342900" indent="-342900" eaLnBrk="1" hangingPunct="1">
              <a:spcBef>
                <a:spcPct val="20000"/>
              </a:spcBef>
            </a:pPr>
            <a:r>
              <a:rPr lang="en-US" sz="2000" b="0">
                <a:ea typeface="Osaka" pitchFamily="-84" charset="-128"/>
                <a:cs typeface="Osaka" pitchFamily="-84" charset="-128"/>
              </a:rPr>
              <a:t>				P(D)</a:t>
            </a:r>
            <a:endParaRPr lang="en-US" sz="2000" b="0">
              <a:solidFill>
                <a:schemeClr val="tx2"/>
              </a:solidFill>
              <a:ea typeface="Osaka" pitchFamily="-84" charset="-128"/>
              <a:cs typeface="Osaka" pitchFamily="-84" charset="-128"/>
            </a:endParaRPr>
          </a:p>
        </p:txBody>
      </p:sp>
      <p:sp>
        <p:nvSpPr>
          <p:cNvPr id="1374212" name="Line 4"/>
          <p:cNvSpPr>
            <a:spLocks noChangeShapeType="1"/>
          </p:cNvSpPr>
          <p:nvPr/>
        </p:nvSpPr>
        <p:spPr bwMode="auto">
          <a:xfrm>
            <a:off x="1905000" y="3581400"/>
            <a:ext cx="2057400" cy="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1374213" name="Text Box 5"/>
          <p:cNvSpPr txBox="1">
            <a:spLocks noChangeArrowheads="1"/>
          </p:cNvSpPr>
          <p:nvPr/>
        </p:nvSpPr>
        <p:spPr bwMode="auto">
          <a:xfrm>
            <a:off x="304800" y="4221163"/>
            <a:ext cx="86836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Posterior probability </a:t>
            </a:r>
            <a:r>
              <a:rPr lang="en-US" sz="2000" b="0"/>
              <a:t>of hypothesis H, given that data D have been observed</a:t>
            </a:r>
          </a:p>
        </p:txBody>
      </p:sp>
      <p:sp>
        <p:nvSpPr>
          <p:cNvPr id="1374214" name="Line 6"/>
          <p:cNvSpPr>
            <a:spLocks noChangeShapeType="1"/>
          </p:cNvSpPr>
          <p:nvPr/>
        </p:nvSpPr>
        <p:spPr bwMode="auto">
          <a:xfrm flipH="1" flipV="1">
            <a:off x="838200" y="3657600"/>
            <a:ext cx="76200" cy="5334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5234"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How does learning work?</a:t>
            </a:r>
          </a:p>
        </p:txBody>
      </p:sp>
      <p:sp>
        <p:nvSpPr>
          <p:cNvPr id="1375235"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solidFill>
                  <a:schemeClr val="accent2"/>
                </a:solidFill>
                <a:ea typeface="Osaka" pitchFamily="-84" charset="-128"/>
                <a:cs typeface="Osaka" pitchFamily="-84" charset="-128"/>
              </a:rPr>
              <a:t>Bayesian inference</a:t>
            </a:r>
            <a:r>
              <a:rPr lang="en-US" sz="2000" b="0">
                <a:ea typeface="Osaka" pitchFamily="-84" charset="-128"/>
                <a:cs typeface="Osaka" pitchFamily="-84" charset="-128"/>
              </a:rPr>
              <a:t> is one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In Bayesian inference, the belief in a particular hypothesis (</a:t>
            </a:r>
            <a:r>
              <a:rPr lang="en-US" sz="2000" b="0">
                <a:solidFill>
                  <a:schemeClr val="bg2"/>
                </a:solidFill>
                <a:ea typeface="Osaka" pitchFamily="-84" charset="-128"/>
                <a:cs typeface="Osaka" pitchFamily="-84" charset="-128"/>
              </a:rPr>
              <a:t>H</a:t>
            </a:r>
            <a:r>
              <a:rPr lang="en-US" sz="2000" b="0">
                <a:ea typeface="Osaka" pitchFamily="-84" charset="-128"/>
                <a:cs typeface="Osaka" pitchFamily="-84" charset="-128"/>
              </a:rPr>
              <a:t>) (or the probability of that hypothesis), given the data observed (</a:t>
            </a:r>
            <a:r>
              <a:rPr lang="en-US" sz="2000" b="0">
                <a:solidFill>
                  <a:schemeClr val="bg2"/>
                </a:solidFill>
                <a:ea typeface="Osaka" pitchFamily="-84" charset="-128"/>
                <a:cs typeface="Osaka" pitchFamily="-84" charset="-128"/>
              </a:rPr>
              <a:t>D</a:t>
            </a:r>
            <a:r>
              <a:rPr lang="en-US" sz="2000" b="0">
                <a:ea typeface="Osaka" pitchFamily="-84" charset="-128"/>
                <a:cs typeface="Osaka" pitchFamily="-84" charset="-128"/>
              </a:rPr>
              <a:t>) can be calculated the following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P(H | D) =  	P(D | H) * P(H)</a:t>
            </a:r>
          </a:p>
          <a:p>
            <a:pPr marL="342900" indent="-342900" eaLnBrk="1" hangingPunct="1">
              <a:spcBef>
                <a:spcPct val="20000"/>
              </a:spcBef>
            </a:pPr>
            <a:r>
              <a:rPr lang="en-US" sz="2000" b="0">
                <a:ea typeface="Osaka" pitchFamily="-84" charset="-128"/>
                <a:cs typeface="Osaka" pitchFamily="-84" charset="-128"/>
              </a:rPr>
              <a:t>				P(D)</a:t>
            </a:r>
            <a:endParaRPr lang="en-US" sz="2000" b="0">
              <a:solidFill>
                <a:schemeClr val="tx2"/>
              </a:solidFill>
              <a:ea typeface="Osaka" pitchFamily="-84" charset="-128"/>
              <a:cs typeface="Osaka" pitchFamily="-84" charset="-128"/>
            </a:endParaRPr>
          </a:p>
        </p:txBody>
      </p:sp>
      <p:sp>
        <p:nvSpPr>
          <p:cNvPr id="1375236" name="Line 4"/>
          <p:cNvSpPr>
            <a:spLocks noChangeShapeType="1"/>
          </p:cNvSpPr>
          <p:nvPr/>
        </p:nvSpPr>
        <p:spPr bwMode="auto">
          <a:xfrm>
            <a:off x="1905000" y="3581400"/>
            <a:ext cx="2057400" cy="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1375237" name="Text Box 5"/>
          <p:cNvSpPr txBox="1">
            <a:spLocks noChangeArrowheads="1"/>
          </p:cNvSpPr>
          <p:nvPr/>
        </p:nvSpPr>
        <p:spPr bwMode="auto">
          <a:xfrm>
            <a:off x="304800" y="4221163"/>
            <a:ext cx="24288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Posterior probability</a:t>
            </a:r>
            <a:endParaRPr lang="en-US" sz="2000" b="0"/>
          </a:p>
        </p:txBody>
      </p:sp>
      <p:sp>
        <p:nvSpPr>
          <p:cNvPr id="1375238" name="Line 6"/>
          <p:cNvSpPr>
            <a:spLocks noChangeShapeType="1"/>
          </p:cNvSpPr>
          <p:nvPr/>
        </p:nvSpPr>
        <p:spPr bwMode="auto">
          <a:xfrm flipH="1" flipV="1">
            <a:off x="838200" y="3657600"/>
            <a:ext cx="76200" cy="5334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5239" name="Text Box 7"/>
          <p:cNvSpPr txBox="1">
            <a:spLocks noChangeArrowheads="1"/>
          </p:cNvSpPr>
          <p:nvPr/>
        </p:nvSpPr>
        <p:spPr bwMode="auto">
          <a:xfrm>
            <a:off x="1447800" y="5029200"/>
            <a:ext cx="55070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Likelihood</a:t>
            </a:r>
            <a:r>
              <a:rPr lang="en-US" sz="2000" b="0"/>
              <a:t> of seeing data D, given that H is true</a:t>
            </a:r>
          </a:p>
        </p:txBody>
      </p:sp>
      <p:sp>
        <p:nvSpPr>
          <p:cNvPr id="1375240" name="Line 8"/>
          <p:cNvSpPr>
            <a:spLocks noChangeShapeType="1"/>
          </p:cNvSpPr>
          <p:nvPr/>
        </p:nvSpPr>
        <p:spPr bwMode="auto">
          <a:xfrm flipV="1">
            <a:off x="2133600" y="3581400"/>
            <a:ext cx="381000" cy="14478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3138" name="Rectangle 2"/>
          <p:cNvSpPr>
            <a:spLocks noGrp="1" noChangeArrowheads="1"/>
          </p:cNvSpPr>
          <p:nvPr>
            <p:ph type="title" idx="4294967295"/>
          </p:nvPr>
        </p:nvSpPr>
        <p:spPr/>
        <p:txBody>
          <a:bodyPr/>
          <a:lstStyle/>
          <a:p>
            <a:r>
              <a:rPr lang="en-US" sz="3200"/>
              <a:t>Announcements</a:t>
            </a:r>
          </a:p>
        </p:txBody>
      </p:sp>
      <p:sp>
        <p:nvSpPr>
          <p:cNvPr id="1243139" name="Rectangle 3"/>
          <p:cNvSpPr>
            <a:spLocks noGrp="1" noChangeArrowheads="1"/>
          </p:cNvSpPr>
          <p:nvPr>
            <p:ph type="body" idx="4294967295"/>
          </p:nvPr>
        </p:nvSpPr>
        <p:spPr>
          <a:xfrm>
            <a:off x="228600" y="1828800"/>
            <a:ext cx="8610600" cy="4114800"/>
          </a:xfrm>
        </p:spPr>
        <p:txBody>
          <a:bodyPr/>
          <a:lstStyle/>
          <a:p>
            <a:pPr>
              <a:buFontTx/>
              <a:buNone/>
            </a:pPr>
            <a:r>
              <a:rPr lang="en-US" sz="2200"/>
              <a:t>Pick up your HW1 if you haven’t yet</a:t>
            </a:r>
          </a:p>
          <a:p>
            <a:pPr>
              <a:buFontTx/>
              <a:buNone/>
            </a:pPr>
            <a:endParaRPr lang="en-US" sz="2200"/>
          </a:p>
          <a:p>
            <a:pPr>
              <a:buFontTx/>
              <a:buNone/>
            </a:pPr>
            <a:r>
              <a:rPr lang="en-US" sz="2200"/>
              <a:t>Review questions available for word meaning</a:t>
            </a:r>
          </a:p>
          <a:p>
            <a:pPr>
              <a:buFontTx/>
              <a:buNone/>
            </a:pPr>
            <a:endParaRPr lang="en-US" sz="2200"/>
          </a:p>
          <a:p>
            <a:pPr>
              <a:buFontTx/>
              <a:buNone/>
            </a:pPr>
            <a:r>
              <a:rPr lang="en-US" sz="2200"/>
              <a:t>Be working on HW2 (due 5/15/12)</a:t>
            </a:r>
          </a:p>
          <a:p>
            <a:pPr>
              <a:buFontTx/>
              <a:buNone/>
            </a:pPr>
            <a:r>
              <a:rPr lang="en-US" sz="2200"/>
              <a:t>	- Note: Remember that working in a group can be very beneficial.</a:t>
            </a:r>
          </a:p>
          <a:p>
            <a:pPr>
              <a:buFontTx/>
              <a:buNone/>
            </a:pPr>
            <a:endParaRPr lang="en-US" sz="2200"/>
          </a:p>
          <a:p>
            <a:pPr>
              <a:buFontTx/>
              <a:buNone/>
            </a:pPr>
            <a:r>
              <a:rPr lang="en-US" sz="2200"/>
              <a:t>Midterm review in class on 5/3/12</a:t>
            </a:r>
          </a:p>
          <a:p>
            <a:pPr>
              <a:buFontTx/>
              <a:buNone/>
            </a:pPr>
            <a:endParaRPr lang="en-US" sz="2200"/>
          </a:p>
          <a:p>
            <a:pPr>
              <a:buFontTx/>
              <a:buNone/>
            </a:pPr>
            <a:r>
              <a:rPr lang="en-US" sz="2200"/>
              <a:t>Midterm exam during class on 5/8/12</a:t>
            </a:r>
          </a:p>
          <a:p>
            <a:pPr>
              <a:buFontTx/>
              <a:buNone/>
            </a:pPr>
            <a:endParaRPr lang="en-US" sz="2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6258"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How does learning work?</a:t>
            </a:r>
          </a:p>
        </p:txBody>
      </p:sp>
      <p:sp>
        <p:nvSpPr>
          <p:cNvPr id="1376259"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solidFill>
                  <a:schemeClr val="accent2"/>
                </a:solidFill>
                <a:ea typeface="Osaka" pitchFamily="-84" charset="-128"/>
                <a:cs typeface="Osaka" pitchFamily="-84" charset="-128"/>
              </a:rPr>
              <a:t>Bayesian inference</a:t>
            </a:r>
            <a:r>
              <a:rPr lang="en-US" sz="2000" b="0">
                <a:ea typeface="Osaka" pitchFamily="-84" charset="-128"/>
                <a:cs typeface="Osaka" pitchFamily="-84" charset="-128"/>
              </a:rPr>
              <a:t> is one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In Bayesian inference, the belief in a particular hypothesis (</a:t>
            </a:r>
            <a:r>
              <a:rPr lang="en-US" sz="2000" b="0">
                <a:solidFill>
                  <a:schemeClr val="bg2"/>
                </a:solidFill>
                <a:ea typeface="Osaka" pitchFamily="-84" charset="-128"/>
                <a:cs typeface="Osaka" pitchFamily="-84" charset="-128"/>
              </a:rPr>
              <a:t>H</a:t>
            </a:r>
            <a:r>
              <a:rPr lang="en-US" sz="2000" b="0">
                <a:ea typeface="Osaka" pitchFamily="-84" charset="-128"/>
                <a:cs typeface="Osaka" pitchFamily="-84" charset="-128"/>
              </a:rPr>
              <a:t>) (or the probability of that hypothesis), given the data observed (</a:t>
            </a:r>
            <a:r>
              <a:rPr lang="en-US" sz="2000" b="0">
                <a:solidFill>
                  <a:schemeClr val="bg2"/>
                </a:solidFill>
                <a:ea typeface="Osaka" pitchFamily="-84" charset="-128"/>
                <a:cs typeface="Osaka" pitchFamily="-84" charset="-128"/>
              </a:rPr>
              <a:t>D</a:t>
            </a:r>
            <a:r>
              <a:rPr lang="en-US" sz="2000" b="0">
                <a:ea typeface="Osaka" pitchFamily="-84" charset="-128"/>
                <a:cs typeface="Osaka" pitchFamily="-84" charset="-128"/>
              </a:rPr>
              <a:t>) can be calculated the following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P(H | D) =  	P(D | H) * P(H)</a:t>
            </a:r>
          </a:p>
          <a:p>
            <a:pPr marL="342900" indent="-342900" eaLnBrk="1" hangingPunct="1">
              <a:spcBef>
                <a:spcPct val="20000"/>
              </a:spcBef>
            </a:pPr>
            <a:r>
              <a:rPr lang="en-US" sz="2000" b="0">
                <a:ea typeface="Osaka" pitchFamily="-84" charset="-128"/>
                <a:cs typeface="Osaka" pitchFamily="-84" charset="-128"/>
              </a:rPr>
              <a:t>				P(D)</a:t>
            </a:r>
            <a:endParaRPr lang="en-US" sz="2000" b="0">
              <a:solidFill>
                <a:schemeClr val="tx2"/>
              </a:solidFill>
              <a:ea typeface="Osaka" pitchFamily="-84" charset="-128"/>
              <a:cs typeface="Osaka" pitchFamily="-84" charset="-128"/>
            </a:endParaRPr>
          </a:p>
        </p:txBody>
      </p:sp>
      <p:sp>
        <p:nvSpPr>
          <p:cNvPr id="1376260" name="Line 4"/>
          <p:cNvSpPr>
            <a:spLocks noChangeShapeType="1"/>
          </p:cNvSpPr>
          <p:nvPr/>
        </p:nvSpPr>
        <p:spPr bwMode="auto">
          <a:xfrm>
            <a:off x="1905000" y="3581400"/>
            <a:ext cx="2057400" cy="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1376261" name="Text Box 5"/>
          <p:cNvSpPr txBox="1">
            <a:spLocks noChangeArrowheads="1"/>
          </p:cNvSpPr>
          <p:nvPr/>
        </p:nvSpPr>
        <p:spPr bwMode="auto">
          <a:xfrm>
            <a:off x="304800" y="4221163"/>
            <a:ext cx="24288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Posterior probability</a:t>
            </a:r>
            <a:endParaRPr lang="en-US" sz="2000" b="0"/>
          </a:p>
        </p:txBody>
      </p:sp>
      <p:sp>
        <p:nvSpPr>
          <p:cNvPr id="1376262" name="Line 6"/>
          <p:cNvSpPr>
            <a:spLocks noChangeShapeType="1"/>
          </p:cNvSpPr>
          <p:nvPr/>
        </p:nvSpPr>
        <p:spPr bwMode="auto">
          <a:xfrm flipH="1" flipV="1">
            <a:off x="838200" y="3657600"/>
            <a:ext cx="76200" cy="5334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6263" name="Text Box 7"/>
          <p:cNvSpPr txBox="1">
            <a:spLocks noChangeArrowheads="1"/>
          </p:cNvSpPr>
          <p:nvPr/>
        </p:nvSpPr>
        <p:spPr bwMode="auto">
          <a:xfrm>
            <a:off x="1447800" y="5029200"/>
            <a:ext cx="13287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Likelihood</a:t>
            </a:r>
            <a:endParaRPr lang="en-US" sz="2000" b="0"/>
          </a:p>
        </p:txBody>
      </p:sp>
      <p:sp>
        <p:nvSpPr>
          <p:cNvPr id="1376264" name="Line 8"/>
          <p:cNvSpPr>
            <a:spLocks noChangeShapeType="1"/>
          </p:cNvSpPr>
          <p:nvPr/>
        </p:nvSpPr>
        <p:spPr bwMode="auto">
          <a:xfrm flipV="1">
            <a:off x="2133600" y="3581400"/>
            <a:ext cx="381000" cy="14478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6265" name="Text Box 9"/>
          <p:cNvSpPr txBox="1">
            <a:spLocks noChangeArrowheads="1"/>
          </p:cNvSpPr>
          <p:nvPr/>
        </p:nvSpPr>
        <p:spPr bwMode="auto">
          <a:xfrm>
            <a:off x="3124200" y="4800600"/>
            <a:ext cx="37703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1"/>
                </a:solidFill>
              </a:rPr>
              <a:t>Prior</a:t>
            </a:r>
            <a:r>
              <a:rPr lang="en-US" sz="2000" b="0"/>
              <a:t> probability of hypothesis H</a:t>
            </a:r>
          </a:p>
        </p:txBody>
      </p:sp>
      <p:sp>
        <p:nvSpPr>
          <p:cNvPr id="1376266" name="Line 10"/>
          <p:cNvSpPr>
            <a:spLocks noChangeShapeType="1"/>
          </p:cNvSpPr>
          <p:nvPr/>
        </p:nvSpPr>
        <p:spPr bwMode="auto">
          <a:xfrm flipV="1">
            <a:off x="3505200" y="3581400"/>
            <a:ext cx="76200" cy="12192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7282"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How does learning work?</a:t>
            </a:r>
          </a:p>
        </p:txBody>
      </p:sp>
      <p:sp>
        <p:nvSpPr>
          <p:cNvPr id="1377283"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solidFill>
                  <a:schemeClr val="accent2"/>
                </a:solidFill>
                <a:ea typeface="Osaka" pitchFamily="-84" charset="-128"/>
                <a:cs typeface="Osaka" pitchFamily="-84" charset="-128"/>
              </a:rPr>
              <a:t>Bayesian inference</a:t>
            </a:r>
            <a:r>
              <a:rPr lang="en-US" sz="2000" b="0">
                <a:ea typeface="Osaka" pitchFamily="-84" charset="-128"/>
                <a:cs typeface="Osaka" pitchFamily="-84" charset="-128"/>
              </a:rPr>
              <a:t> is one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In Bayesian inference, the belief in a particular hypothesis (</a:t>
            </a:r>
            <a:r>
              <a:rPr lang="en-US" sz="2000" b="0">
                <a:solidFill>
                  <a:schemeClr val="bg2"/>
                </a:solidFill>
                <a:ea typeface="Osaka" pitchFamily="-84" charset="-128"/>
                <a:cs typeface="Osaka" pitchFamily="-84" charset="-128"/>
              </a:rPr>
              <a:t>H</a:t>
            </a:r>
            <a:r>
              <a:rPr lang="en-US" sz="2000" b="0">
                <a:ea typeface="Osaka" pitchFamily="-84" charset="-128"/>
                <a:cs typeface="Osaka" pitchFamily="-84" charset="-128"/>
              </a:rPr>
              <a:t>) (or the probability of that hypothesis), given the data observed (</a:t>
            </a:r>
            <a:r>
              <a:rPr lang="en-US" sz="2000" b="0">
                <a:solidFill>
                  <a:schemeClr val="bg2"/>
                </a:solidFill>
                <a:ea typeface="Osaka" pitchFamily="-84" charset="-128"/>
                <a:cs typeface="Osaka" pitchFamily="-84" charset="-128"/>
              </a:rPr>
              <a:t>D</a:t>
            </a:r>
            <a:r>
              <a:rPr lang="en-US" sz="2000" b="0">
                <a:ea typeface="Osaka" pitchFamily="-84" charset="-128"/>
                <a:cs typeface="Osaka" pitchFamily="-84" charset="-128"/>
              </a:rPr>
              <a:t>) can be calculated the following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P(H | D) =  	P(D | H) * P(H)</a:t>
            </a:r>
          </a:p>
          <a:p>
            <a:pPr marL="342900" indent="-342900" eaLnBrk="1" hangingPunct="1">
              <a:spcBef>
                <a:spcPct val="20000"/>
              </a:spcBef>
            </a:pPr>
            <a:r>
              <a:rPr lang="en-US" sz="2000" b="0">
                <a:ea typeface="Osaka" pitchFamily="-84" charset="-128"/>
                <a:cs typeface="Osaka" pitchFamily="-84" charset="-128"/>
              </a:rPr>
              <a:t>				P(D)</a:t>
            </a:r>
            <a:endParaRPr lang="en-US" sz="2000" b="0">
              <a:solidFill>
                <a:schemeClr val="tx2"/>
              </a:solidFill>
              <a:ea typeface="Osaka" pitchFamily="-84" charset="-128"/>
              <a:cs typeface="Osaka" pitchFamily="-84" charset="-128"/>
            </a:endParaRPr>
          </a:p>
        </p:txBody>
      </p:sp>
      <p:sp>
        <p:nvSpPr>
          <p:cNvPr id="1377284" name="Line 4"/>
          <p:cNvSpPr>
            <a:spLocks noChangeShapeType="1"/>
          </p:cNvSpPr>
          <p:nvPr/>
        </p:nvSpPr>
        <p:spPr bwMode="auto">
          <a:xfrm>
            <a:off x="1905000" y="3581400"/>
            <a:ext cx="2057400" cy="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1377285" name="Text Box 5"/>
          <p:cNvSpPr txBox="1">
            <a:spLocks noChangeArrowheads="1"/>
          </p:cNvSpPr>
          <p:nvPr/>
        </p:nvSpPr>
        <p:spPr bwMode="auto">
          <a:xfrm>
            <a:off x="304800" y="4221163"/>
            <a:ext cx="24288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Posterior probability</a:t>
            </a:r>
            <a:endParaRPr lang="en-US" sz="2000" b="0"/>
          </a:p>
        </p:txBody>
      </p:sp>
      <p:sp>
        <p:nvSpPr>
          <p:cNvPr id="1377286" name="Line 6"/>
          <p:cNvSpPr>
            <a:spLocks noChangeShapeType="1"/>
          </p:cNvSpPr>
          <p:nvPr/>
        </p:nvSpPr>
        <p:spPr bwMode="auto">
          <a:xfrm flipH="1" flipV="1">
            <a:off x="838200" y="3657600"/>
            <a:ext cx="76200" cy="5334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7287" name="Text Box 7"/>
          <p:cNvSpPr txBox="1">
            <a:spLocks noChangeArrowheads="1"/>
          </p:cNvSpPr>
          <p:nvPr/>
        </p:nvSpPr>
        <p:spPr bwMode="auto">
          <a:xfrm>
            <a:off x="1447800" y="5029200"/>
            <a:ext cx="13287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Likelihood</a:t>
            </a:r>
            <a:endParaRPr lang="en-US" sz="2000" b="0"/>
          </a:p>
        </p:txBody>
      </p:sp>
      <p:sp>
        <p:nvSpPr>
          <p:cNvPr id="1377288" name="Line 8"/>
          <p:cNvSpPr>
            <a:spLocks noChangeShapeType="1"/>
          </p:cNvSpPr>
          <p:nvPr/>
        </p:nvSpPr>
        <p:spPr bwMode="auto">
          <a:xfrm flipV="1">
            <a:off x="2133600" y="3581400"/>
            <a:ext cx="381000" cy="14478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7289" name="Text Box 9"/>
          <p:cNvSpPr txBox="1">
            <a:spLocks noChangeArrowheads="1"/>
          </p:cNvSpPr>
          <p:nvPr/>
        </p:nvSpPr>
        <p:spPr bwMode="auto">
          <a:xfrm>
            <a:off x="3124200" y="4800600"/>
            <a:ext cx="7207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1"/>
                </a:solidFill>
              </a:rPr>
              <a:t>Prior</a:t>
            </a:r>
            <a:endParaRPr lang="en-US" sz="2000" b="0"/>
          </a:p>
        </p:txBody>
      </p:sp>
      <p:sp>
        <p:nvSpPr>
          <p:cNvPr id="1377290" name="Line 10"/>
          <p:cNvSpPr>
            <a:spLocks noChangeShapeType="1"/>
          </p:cNvSpPr>
          <p:nvPr/>
        </p:nvSpPr>
        <p:spPr bwMode="auto">
          <a:xfrm flipV="1">
            <a:off x="3505200" y="3581400"/>
            <a:ext cx="76200" cy="12192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7291" name="Text Box 11"/>
          <p:cNvSpPr txBox="1">
            <a:spLocks noChangeArrowheads="1"/>
          </p:cNvSpPr>
          <p:nvPr/>
        </p:nvSpPr>
        <p:spPr bwMode="auto">
          <a:xfrm>
            <a:off x="4191000" y="3810000"/>
            <a:ext cx="4495800" cy="701675"/>
          </a:xfrm>
          <a:prstGeom prst="rect">
            <a:avLst/>
          </a:prstGeom>
          <a:noFill/>
          <a:ln w="9525">
            <a:noFill/>
            <a:miter lim="800000"/>
            <a:headEnd/>
            <a:tailEnd/>
          </a:ln>
        </p:spPr>
        <p:txBody>
          <a:bodyPr>
            <a:prstTxWarp prst="textNoShape">
              <a:avLst/>
            </a:prstTxWarp>
            <a:spAutoFit/>
          </a:bodyPr>
          <a:lstStyle/>
          <a:p>
            <a:r>
              <a:rPr lang="en-US" sz="2000" b="0"/>
              <a:t>Probability of observing the </a:t>
            </a:r>
            <a:r>
              <a:rPr lang="en-US" sz="2000" b="0">
                <a:solidFill>
                  <a:schemeClr val="folHlink"/>
                </a:solidFill>
              </a:rPr>
              <a:t>data</a:t>
            </a:r>
            <a:r>
              <a:rPr lang="en-US" sz="2000" b="0"/>
              <a:t>, no matter what hypothesis is true</a:t>
            </a:r>
          </a:p>
        </p:txBody>
      </p:sp>
      <p:sp>
        <p:nvSpPr>
          <p:cNvPr id="1377292" name="Line 12"/>
          <p:cNvSpPr>
            <a:spLocks noChangeShapeType="1"/>
          </p:cNvSpPr>
          <p:nvPr/>
        </p:nvSpPr>
        <p:spPr bwMode="auto">
          <a:xfrm flipH="1" flipV="1">
            <a:off x="3581400" y="3810000"/>
            <a:ext cx="6096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8306"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How does learning work?</a:t>
            </a:r>
          </a:p>
        </p:txBody>
      </p:sp>
      <p:sp>
        <p:nvSpPr>
          <p:cNvPr id="1378307"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solidFill>
                  <a:schemeClr val="accent2"/>
                </a:solidFill>
                <a:ea typeface="Osaka" pitchFamily="-84" charset="-128"/>
                <a:cs typeface="Osaka" pitchFamily="-84" charset="-128"/>
              </a:rPr>
              <a:t>Bayesian inference</a:t>
            </a:r>
            <a:r>
              <a:rPr lang="en-US" sz="2000" b="0">
                <a:ea typeface="Osaka" pitchFamily="-84" charset="-128"/>
                <a:cs typeface="Osaka" pitchFamily="-84" charset="-128"/>
              </a:rPr>
              <a:t> is one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In Bayesian inference, the belief in a particular hypothesis (</a:t>
            </a:r>
            <a:r>
              <a:rPr lang="en-US" sz="2000" b="0">
                <a:solidFill>
                  <a:schemeClr val="bg2"/>
                </a:solidFill>
                <a:ea typeface="Osaka" pitchFamily="-84" charset="-128"/>
                <a:cs typeface="Osaka" pitchFamily="-84" charset="-128"/>
              </a:rPr>
              <a:t>H</a:t>
            </a:r>
            <a:r>
              <a:rPr lang="en-US" sz="2000" b="0">
                <a:ea typeface="Osaka" pitchFamily="-84" charset="-128"/>
                <a:cs typeface="Osaka" pitchFamily="-84" charset="-128"/>
              </a:rPr>
              <a:t>) (or the probability of that hypothesis), given the data observed (</a:t>
            </a:r>
            <a:r>
              <a:rPr lang="en-US" sz="2000" b="0">
                <a:solidFill>
                  <a:schemeClr val="bg2"/>
                </a:solidFill>
                <a:ea typeface="Osaka" pitchFamily="-84" charset="-128"/>
                <a:cs typeface="Osaka" pitchFamily="-84" charset="-128"/>
              </a:rPr>
              <a:t>D</a:t>
            </a:r>
            <a:r>
              <a:rPr lang="en-US" sz="2000" b="0">
                <a:ea typeface="Osaka" pitchFamily="-84" charset="-128"/>
                <a:cs typeface="Osaka" pitchFamily="-84" charset="-128"/>
              </a:rPr>
              <a:t>) can be calculated the following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P(H | D) =  	P(D | H) * P(H)</a:t>
            </a:r>
          </a:p>
          <a:p>
            <a:pPr marL="342900" indent="-342900" eaLnBrk="1" hangingPunct="1">
              <a:spcBef>
                <a:spcPct val="20000"/>
              </a:spcBef>
            </a:pPr>
            <a:r>
              <a:rPr lang="en-US" sz="2000" b="0">
                <a:ea typeface="Osaka" pitchFamily="-84" charset="-128"/>
                <a:cs typeface="Osaka" pitchFamily="-84" charset="-128"/>
              </a:rPr>
              <a:t>			</a:t>
            </a:r>
            <a:r>
              <a:rPr lang="en-US" sz="2000" b="0">
                <a:ea typeface="Osaka" pitchFamily="-84" charset="-128"/>
                <a:cs typeface="Osaka" pitchFamily="-84" charset="-128"/>
                <a:sym typeface="Symbol" pitchFamily="-84" charset="2"/>
              </a:rPr>
              <a:t> </a:t>
            </a:r>
            <a:r>
              <a:rPr lang="en-US" sz="2000" b="0">
                <a:ea typeface="Osaka" pitchFamily="-84" charset="-128"/>
                <a:cs typeface="Osaka" pitchFamily="-84" charset="-128"/>
              </a:rPr>
              <a:t>P(D|h)*P(h)</a:t>
            </a:r>
            <a:endParaRPr lang="en-US" sz="2000" b="0">
              <a:solidFill>
                <a:schemeClr val="tx2"/>
              </a:solidFill>
              <a:ea typeface="Osaka" pitchFamily="-84" charset="-128"/>
              <a:cs typeface="Osaka" pitchFamily="-84" charset="-128"/>
            </a:endParaRPr>
          </a:p>
        </p:txBody>
      </p:sp>
      <p:sp>
        <p:nvSpPr>
          <p:cNvPr id="1378308" name="Line 4"/>
          <p:cNvSpPr>
            <a:spLocks noChangeShapeType="1"/>
          </p:cNvSpPr>
          <p:nvPr/>
        </p:nvSpPr>
        <p:spPr bwMode="auto">
          <a:xfrm>
            <a:off x="1905000" y="3581400"/>
            <a:ext cx="2057400" cy="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1378309" name="Text Box 5"/>
          <p:cNvSpPr txBox="1">
            <a:spLocks noChangeArrowheads="1"/>
          </p:cNvSpPr>
          <p:nvPr/>
        </p:nvSpPr>
        <p:spPr bwMode="auto">
          <a:xfrm>
            <a:off x="304800" y="4221163"/>
            <a:ext cx="24288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Posterior probability</a:t>
            </a:r>
            <a:endParaRPr lang="en-US" sz="2000" b="0"/>
          </a:p>
        </p:txBody>
      </p:sp>
      <p:sp>
        <p:nvSpPr>
          <p:cNvPr id="1378310" name="Line 6"/>
          <p:cNvSpPr>
            <a:spLocks noChangeShapeType="1"/>
          </p:cNvSpPr>
          <p:nvPr/>
        </p:nvSpPr>
        <p:spPr bwMode="auto">
          <a:xfrm flipH="1" flipV="1">
            <a:off x="838200" y="3657600"/>
            <a:ext cx="76200" cy="5334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8311" name="Text Box 7"/>
          <p:cNvSpPr txBox="1">
            <a:spLocks noChangeArrowheads="1"/>
          </p:cNvSpPr>
          <p:nvPr/>
        </p:nvSpPr>
        <p:spPr bwMode="auto">
          <a:xfrm>
            <a:off x="1447800" y="5029200"/>
            <a:ext cx="13287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Likelihood</a:t>
            </a:r>
            <a:endParaRPr lang="en-US" sz="2000" b="0"/>
          </a:p>
        </p:txBody>
      </p:sp>
      <p:sp>
        <p:nvSpPr>
          <p:cNvPr id="1378312" name="Line 8"/>
          <p:cNvSpPr>
            <a:spLocks noChangeShapeType="1"/>
          </p:cNvSpPr>
          <p:nvPr/>
        </p:nvSpPr>
        <p:spPr bwMode="auto">
          <a:xfrm flipV="1">
            <a:off x="2133600" y="3581400"/>
            <a:ext cx="381000" cy="14478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8313" name="Text Box 9"/>
          <p:cNvSpPr txBox="1">
            <a:spLocks noChangeArrowheads="1"/>
          </p:cNvSpPr>
          <p:nvPr/>
        </p:nvSpPr>
        <p:spPr bwMode="auto">
          <a:xfrm>
            <a:off x="3124200" y="4800600"/>
            <a:ext cx="7207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1"/>
                </a:solidFill>
              </a:rPr>
              <a:t>Prior</a:t>
            </a:r>
            <a:endParaRPr lang="en-US" sz="2000" b="0"/>
          </a:p>
        </p:txBody>
      </p:sp>
      <p:sp>
        <p:nvSpPr>
          <p:cNvPr id="1378314" name="Line 10"/>
          <p:cNvSpPr>
            <a:spLocks noChangeShapeType="1"/>
          </p:cNvSpPr>
          <p:nvPr/>
        </p:nvSpPr>
        <p:spPr bwMode="auto">
          <a:xfrm flipV="1">
            <a:off x="3505200" y="3581400"/>
            <a:ext cx="76200" cy="12192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8315" name="Text Box 11"/>
          <p:cNvSpPr txBox="1">
            <a:spLocks noChangeArrowheads="1"/>
          </p:cNvSpPr>
          <p:nvPr/>
        </p:nvSpPr>
        <p:spPr bwMode="auto">
          <a:xfrm>
            <a:off x="4191000" y="3810000"/>
            <a:ext cx="4495800" cy="1311275"/>
          </a:xfrm>
          <a:prstGeom prst="rect">
            <a:avLst/>
          </a:prstGeom>
          <a:noFill/>
          <a:ln w="9525">
            <a:noFill/>
            <a:miter lim="800000"/>
            <a:headEnd/>
            <a:tailEnd/>
          </a:ln>
        </p:spPr>
        <p:txBody>
          <a:bodyPr>
            <a:prstTxWarp prst="textNoShape">
              <a:avLst/>
            </a:prstTxWarp>
            <a:spAutoFit/>
          </a:bodyPr>
          <a:lstStyle/>
          <a:p>
            <a:r>
              <a:rPr lang="en-US" sz="2000" b="0"/>
              <a:t>Probability of observing the </a:t>
            </a:r>
            <a:r>
              <a:rPr lang="en-US" sz="2000" b="0">
                <a:solidFill>
                  <a:schemeClr val="folHlink"/>
                </a:solidFill>
              </a:rPr>
              <a:t>data</a:t>
            </a:r>
            <a:r>
              <a:rPr lang="en-US" sz="2000" b="0"/>
              <a:t>, no matter what hypothesis is true:</a:t>
            </a:r>
          </a:p>
          <a:p>
            <a:r>
              <a:rPr lang="en-US" sz="2000" b="0"/>
              <a:t>Calculate by summing over all hypotheses</a:t>
            </a:r>
          </a:p>
        </p:txBody>
      </p:sp>
      <p:sp>
        <p:nvSpPr>
          <p:cNvPr id="1378316" name="Line 12"/>
          <p:cNvSpPr>
            <a:spLocks noChangeShapeType="1"/>
          </p:cNvSpPr>
          <p:nvPr/>
        </p:nvSpPr>
        <p:spPr bwMode="auto">
          <a:xfrm flipH="1" flipV="1">
            <a:off x="3581400" y="3810000"/>
            <a:ext cx="6096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1378317" name="Text Box 13"/>
          <p:cNvSpPr txBox="1">
            <a:spLocks noChangeArrowheads="1"/>
          </p:cNvSpPr>
          <p:nvPr/>
        </p:nvSpPr>
        <p:spPr bwMode="auto">
          <a:xfrm>
            <a:off x="2057400" y="3810000"/>
            <a:ext cx="277813" cy="274638"/>
          </a:xfrm>
          <a:prstGeom prst="rect">
            <a:avLst/>
          </a:prstGeom>
          <a:noFill/>
          <a:ln w="9525">
            <a:noFill/>
            <a:miter lim="800000"/>
            <a:headEnd/>
            <a:tailEnd/>
          </a:ln>
        </p:spPr>
        <p:txBody>
          <a:bodyPr wrap="none">
            <a:prstTxWarp prst="textNoShape">
              <a:avLst/>
            </a:prstTxWarp>
            <a:spAutoFit/>
          </a:bodyPr>
          <a:lstStyle/>
          <a:p>
            <a:r>
              <a:rPr lang="en-US" sz="1200"/>
              <a:t>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9330"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How does learning work?</a:t>
            </a:r>
          </a:p>
        </p:txBody>
      </p:sp>
      <p:sp>
        <p:nvSpPr>
          <p:cNvPr id="1379331"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solidFill>
                  <a:schemeClr val="accent2"/>
                </a:solidFill>
                <a:ea typeface="Osaka" pitchFamily="-84" charset="-128"/>
                <a:cs typeface="Osaka" pitchFamily="-84" charset="-128"/>
              </a:rPr>
              <a:t>Bayesian inference</a:t>
            </a:r>
            <a:r>
              <a:rPr lang="en-US" sz="2000" b="0">
                <a:ea typeface="Osaka" pitchFamily="-84" charset="-128"/>
                <a:cs typeface="Osaka" pitchFamily="-84" charset="-128"/>
              </a:rPr>
              <a:t> is one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In Bayesian inference, the belief in a particular hypothesis (</a:t>
            </a:r>
            <a:r>
              <a:rPr lang="en-US" sz="2000" b="0">
                <a:solidFill>
                  <a:schemeClr val="bg2"/>
                </a:solidFill>
                <a:ea typeface="Osaka" pitchFamily="-84" charset="-128"/>
                <a:cs typeface="Osaka" pitchFamily="-84" charset="-128"/>
              </a:rPr>
              <a:t>H</a:t>
            </a:r>
            <a:r>
              <a:rPr lang="en-US" sz="2000" b="0">
                <a:ea typeface="Osaka" pitchFamily="-84" charset="-128"/>
                <a:cs typeface="Osaka" pitchFamily="-84" charset="-128"/>
              </a:rPr>
              <a:t>) (or the probability of that hypothesis), given the data observed (</a:t>
            </a:r>
            <a:r>
              <a:rPr lang="en-US" sz="2000" b="0">
                <a:solidFill>
                  <a:schemeClr val="bg2"/>
                </a:solidFill>
                <a:ea typeface="Osaka" pitchFamily="-84" charset="-128"/>
                <a:cs typeface="Osaka" pitchFamily="-84" charset="-128"/>
              </a:rPr>
              <a:t>D</a:t>
            </a:r>
            <a:r>
              <a:rPr lang="en-US" sz="2000" b="0">
                <a:ea typeface="Osaka" pitchFamily="-84" charset="-128"/>
                <a:cs typeface="Osaka" pitchFamily="-84" charset="-128"/>
              </a:rPr>
              <a:t>) can be calculated the following way:</a:t>
            </a:r>
          </a:p>
          <a:p>
            <a:pPr marL="342900" indent="-342900" eaLnBrk="1" hangingPunct="1">
              <a:spcBef>
                <a:spcPct val="20000"/>
              </a:spcBef>
            </a:pPr>
            <a:endParaRPr lang="en-US" sz="2000" b="0">
              <a:ea typeface="Osaka" pitchFamily="-84" charset="-128"/>
              <a:cs typeface="Osaka" pitchFamily="-84" charset="-128"/>
            </a:endParaRPr>
          </a:p>
          <a:p>
            <a:pPr marL="342900" indent="-342900" eaLnBrk="1" hangingPunct="1">
              <a:spcBef>
                <a:spcPct val="20000"/>
              </a:spcBef>
            </a:pPr>
            <a:r>
              <a:rPr lang="en-US" sz="2000" b="0">
                <a:solidFill>
                  <a:schemeClr val="bg2"/>
                </a:solidFill>
                <a:ea typeface="Osaka" pitchFamily="-84" charset="-128"/>
                <a:cs typeface="Osaka" pitchFamily="-84" charset="-128"/>
              </a:rPr>
              <a:t>P(H | D)</a:t>
            </a:r>
            <a:r>
              <a:rPr lang="en-US" sz="2000" b="0">
                <a:ea typeface="Osaka" pitchFamily="-84" charset="-128"/>
                <a:cs typeface="Osaka" pitchFamily="-84" charset="-128"/>
              </a:rPr>
              <a:t> =  	</a:t>
            </a:r>
            <a:r>
              <a:rPr lang="en-US" sz="2000" b="0">
                <a:solidFill>
                  <a:schemeClr val="tx2"/>
                </a:solidFill>
                <a:ea typeface="Osaka" pitchFamily="-84" charset="-128"/>
                <a:cs typeface="Osaka" pitchFamily="-84" charset="-128"/>
              </a:rPr>
              <a:t>P(D | H)</a:t>
            </a:r>
            <a:r>
              <a:rPr lang="en-US" sz="2000" b="0">
                <a:ea typeface="Osaka" pitchFamily="-84" charset="-128"/>
                <a:cs typeface="Osaka" pitchFamily="-84" charset="-128"/>
              </a:rPr>
              <a:t> * </a:t>
            </a:r>
            <a:r>
              <a:rPr lang="en-US" sz="2000" b="0">
                <a:solidFill>
                  <a:schemeClr val="accent1"/>
                </a:solidFill>
                <a:ea typeface="Osaka" pitchFamily="-84" charset="-128"/>
                <a:cs typeface="Osaka" pitchFamily="-84" charset="-128"/>
              </a:rPr>
              <a:t>P(H)</a:t>
            </a:r>
            <a:endParaRPr lang="en-US" sz="2000" b="0">
              <a:ea typeface="Osaka" pitchFamily="-84" charset="-128"/>
              <a:cs typeface="Osaka" pitchFamily="-84" charset="-128"/>
            </a:endParaRPr>
          </a:p>
          <a:p>
            <a:pPr marL="342900" indent="-342900" eaLnBrk="1" hangingPunct="1">
              <a:spcBef>
                <a:spcPct val="20000"/>
              </a:spcBef>
            </a:pPr>
            <a:r>
              <a:rPr lang="en-US" sz="2000" b="0">
                <a:ea typeface="Osaka" pitchFamily="-84" charset="-128"/>
                <a:cs typeface="Osaka" pitchFamily="-84" charset="-128"/>
              </a:rPr>
              <a:t>			</a:t>
            </a:r>
            <a:r>
              <a:rPr lang="en-US" sz="2000" b="0">
                <a:solidFill>
                  <a:schemeClr val="folHlink"/>
                </a:solidFill>
                <a:ea typeface="Osaka" pitchFamily="-84" charset="-128"/>
                <a:cs typeface="Osaka" pitchFamily="-84" charset="-128"/>
                <a:sym typeface="Symbol" pitchFamily="-84" charset="2"/>
              </a:rPr>
              <a:t> </a:t>
            </a:r>
            <a:r>
              <a:rPr lang="en-US" sz="2000" b="0">
                <a:solidFill>
                  <a:schemeClr val="folHlink"/>
                </a:solidFill>
                <a:ea typeface="Osaka" pitchFamily="-84" charset="-128"/>
                <a:cs typeface="Osaka" pitchFamily="-84" charset="-128"/>
              </a:rPr>
              <a:t>P(D|h)*P(h)</a:t>
            </a:r>
            <a:endParaRPr lang="en-US" sz="2000" b="0">
              <a:solidFill>
                <a:schemeClr val="tx2"/>
              </a:solidFill>
              <a:ea typeface="Osaka" pitchFamily="-84" charset="-128"/>
              <a:cs typeface="Osaka" pitchFamily="-84" charset="-128"/>
            </a:endParaRPr>
          </a:p>
        </p:txBody>
      </p:sp>
      <p:sp>
        <p:nvSpPr>
          <p:cNvPr id="1379332" name="Line 4"/>
          <p:cNvSpPr>
            <a:spLocks noChangeShapeType="1"/>
          </p:cNvSpPr>
          <p:nvPr/>
        </p:nvSpPr>
        <p:spPr bwMode="auto">
          <a:xfrm>
            <a:off x="1905000" y="3581400"/>
            <a:ext cx="2057400" cy="0"/>
          </a:xfrm>
          <a:prstGeom prst="line">
            <a:avLst/>
          </a:prstGeom>
          <a:noFill/>
          <a:ln w="31750">
            <a:solidFill>
              <a:schemeClr val="tx1"/>
            </a:solidFill>
            <a:round/>
            <a:headEnd/>
            <a:tailEnd/>
          </a:ln>
        </p:spPr>
        <p:txBody>
          <a:bodyPr wrap="none" anchor="ctr">
            <a:prstTxWarp prst="textNoShape">
              <a:avLst/>
            </a:prstTxWarp>
          </a:bodyPr>
          <a:lstStyle/>
          <a:p>
            <a:endParaRPr lang="en-US"/>
          </a:p>
        </p:txBody>
      </p:sp>
      <p:sp>
        <p:nvSpPr>
          <p:cNvPr id="1379333" name="Text Box 5"/>
          <p:cNvSpPr txBox="1">
            <a:spLocks noChangeArrowheads="1"/>
          </p:cNvSpPr>
          <p:nvPr/>
        </p:nvSpPr>
        <p:spPr bwMode="auto">
          <a:xfrm>
            <a:off x="304800" y="4221163"/>
            <a:ext cx="24288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Posterior probability</a:t>
            </a:r>
            <a:endParaRPr lang="en-US" sz="2000" b="0"/>
          </a:p>
        </p:txBody>
      </p:sp>
      <p:sp>
        <p:nvSpPr>
          <p:cNvPr id="1379335" name="Text Box 7"/>
          <p:cNvSpPr txBox="1">
            <a:spLocks noChangeArrowheads="1"/>
          </p:cNvSpPr>
          <p:nvPr/>
        </p:nvSpPr>
        <p:spPr bwMode="auto">
          <a:xfrm>
            <a:off x="1447800" y="5029200"/>
            <a:ext cx="13287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tx2"/>
                </a:solidFill>
              </a:rPr>
              <a:t>Likelihood</a:t>
            </a:r>
            <a:endParaRPr lang="en-US" sz="2000" b="0"/>
          </a:p>
        </p:txBody>
      </p:sp>
      <p:sp>
        <p:nvSpPr>
          <p:cNvPr id="1379337" name="Text Box 9"/>
          <p:cNvSpPr txBox="1">
            <a:spLocks noChangeArrowheads="1"/>
          </p:cNvSpPr>
          <p:nvPr/>
        </p:nvSpPr>
        <p:spPr bwMode="auto">
          <a:xfrm>
            <a:off x="3124200" y="4800600"/>
            <a:ext cx="7207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accent1"/>
                </a:solidFill>
              </a:rPr>
              <a:t>Prior</a:t>
            </a:r>
            <a:endParaRPr lang="en-US" sz="2000" b="0"/>
          </a:p>
        </p:txBody>
      </p:sp>
      <p:sp>
        <p:nvSpPr>
          <p:cNvPr id="1379339" name="Text Box 11"/>
          <p:cNvSpPr txBox="1">
            <a:spLocks noChangeArrowheads="1"/>
          </p:cNvSpPr>
          <p:nvPr/>
        </p:nvSpPr>
        <p:spPr bwMode="auto">
          <a:xfrm>
            <a:off x="4191000" y="3810000"/>
            <a:ext cx="685800" cy="396875"/>
          </a:xfrm>
          <a:prstGeom prst="rect">
            <a:avLst/>
          </a:prstGeom>
          <a:noFill/>
          <a:ln w="9525">
            <a:noFill/>
            <a:miter lim="800000"/>
            <a:headEnd/>
            <a:tailEnd/>
          </a:ln>
        </p:spPr>
        <p:txBody>
          <a:bodyPr>
            <a:prstTxWarp prst="textNoShape">
              <a:avLst/>
            </a:prstTxWarp>
            <a:spAutoFit/>
          </a:bodyPr>
          <a:lstStyle/>
          <a:p>
            <a:r>
              <a:rPr lang="en-US" sz="2000" b="0">
                <a:solidFill>
                  <a:schemeClr val="folHlink"/>
                </a:solidFill>
              </a:rPr>
              <a:t>data</a:t>
            </a:r>
            <a:endParaRPr lang="en-US" sz="2000" b="0"/>
          </a:p>
        </p:txBody>
      </p:sp>
      <p:sp>
        <p:nvSpPr>
          <p:cNvPr id="1379341" name="Text Box 13"/>
          <p:cNvSpPr txBox="1">
            <a:spLocks noChangeArrowheads="1"/>
          </p:cNvSpPr>
          <p:nvPr/>
        </p:nvSpPr>
        <p:spPr bwMode="auto">
          <a:xfrm>
            <a:off x="2057400" y="3810000"/>
            <a:ext cx="277813" cy="274638"/>
          </a:xfrm>
          <a:prstGeom prst="rect">
            <a:avLst/>
          </a:prstGeom>
          <a:noFill/>
          <a:ln w="9525">
            <a:noFill/>
            <a:miter lim="800000"/>
            <a:headEnd/>
            <a:tailEnd/>
          </a:ln>
        </p:spPr>
        <p:txBody>
          <a:bodyPr wrap="none">
            <a:prstTxWarp prst="textNoShape">
              <a:avLst/>
            </a:prstTxWarp>
            <a:spAutoFit/>
          </a:bodyPr>
          <a:lstStyle/>
          <a:p>
            <a:r>
              <a:rPr lang="en-US" sz="1200">
                <a:solidFill>
                  <a:schemeClr val="folHlink"/>
                </a:solidFill>
              </a:rPr>
              <a:t>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8370"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38371"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pic>
        <p:nvPicPr>
          <p:cNvPr id="1338372" name="Picture 5"/>
          <p:cNvPicPr>
            <a:picLocks noChangeAspect="1"/>
          </p:cNvPicPr>
          <p:nvPr/>
        </p:nvPicPr>
        <p:blipFill>
          <a:blip r:embed="rId3"/>
          <a:srcRect/>
          <a:stretch>
            <a:fillRect/>
          </a:stretch>
        </p:blipFill>
        <p:spPr bwMode="auto">
          <a:xfrm>
            <a:off x="762000" y="2514600"/>
            <a:ext cx="770413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0354"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0355"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0357" name="Text Box 5"/>
          <p:cNvSpPr txBox="1">
            <a:spLocks noChangeArrowheads="1"/>
          </p:cNvSpPr>
          <p:nvPr/>
        </p:nvSpPr>
        <p:spPr bwMode="auto">
          <a:xfrm>
            <a:off x="2743200" y="1981200"/>
            <a:ext cx="3741738" cy="336550"/>
          </a:xfrm>
          <a:prstGeom prst="rect">
            <a:avLst/>
          </a:prstGeom>
          <a:noFill/>
          <a:ln w="9525">
            <a:noFill/>
            <a:miter lim="800000"/>
            <a:headEnd/>
            <a:tailEnd/>
          </a:ln>
        </p:spPr>
        <p:txBody>
          <a:bodyPr wrap="none">
            <a:prstTxWarp prst="textNoShape">
              <a:avLst/>
            </a:prstTxWarp>
            <a:spAutoFit/>
          </a:bodyPr>
          <a:lstStyle/>
          <a:p>
            <a:r>
              <a:rPr lang="en-US" sz="1600" b="0">
                <a:solidFill>
                  <a:schemeClr val="bg2"/>
                </a:solidFill>
              </a:rPr>
              <a:t>Posterior probability that “ball” refers to </a:t>
            </a:r>
          </a:p>
        </p:txBody>
      </p:sp>
      <p:pic>
        <p:nvPicPr>
          <p:cNvPr id="1380358" name="Picture 6"/>
          <p:cNvPicPr>
            <a:picLocks noChangeAspect="1" noChangeArrowheads="1"/>
          </p:cNvPicPr>
          <p:nvPr/>
        </p:nvPicPr>
        <p:blipFill>
          <a:blip r:embed="rId2"/>
          <a:srcRect/>
          <a:stretch>
            <a:fillRect/>
          </a:stretch>
        </p:blipFill>
        <p:spPr bwMode="auto">
          <a:xfrm>
            <a:off x="6400800" y="1905000"/>
            <a:ext cx="496888" cy="503238"/>
          </a:xfrm>
          <a:prstGeom prst="rect">
            <a:avLst/>
          </a:prstGeom>
          <a:noFill/>
          <a:ln w="9525">
            <a:noFill/>
            <a:miter lim="800000"/>
            <a:headEnd/>
            <a:tailEnd/>
          </a:ln>
          <a:effectLst/>
        </p:spPr>
      </p:pic>
      <p:sp>
        <p:nvSpPr>
          <p:cNvPr id="1380359" name="AutoShape 7"/>
          <p:cNvSpPr>
            <a:spLocks noChangeArrowheads="1"/>
          </p:cNvSpPr>
          <p:nvPr/>
        </p:nvSpPr>
        <p:spPr bwMode="auto">
          <a:xfrm>
            <a:off x="2667000" y="1905000"/>
            <a:ext cx="4419600" cy="609600"/>
          </a:xfrm>
          <a:prstGeom prst="roundRect">
            <a:avLst>
              <a:gd name="adj" fmla="val 16667"/>
            </a:avLst>
          </a:prstGeom>
          <a:noFill/>
          <a:ln w="9525">
            <a:solidFill>
              <a:schemeClr val="bg2"/>
            </a:solidFill>
            <a:prstDash val="sysDot"/>
            <a:round/>
            <a:headEnd/>
            <a:tailEnd/>
          </a:ln>
        </p:spPr>
        <p:txBody>
          <a:bodyPr wrap="none" anchor="ctr">
            <a:prstTxWarp prst="textNoShape">
              <a:avLst/>
            </a:prstTxWarp>
          </a:bodyPr>
          <a:lstStyle/>
          <a:p>
            <a:endParaRPr lang="en-US"/>
          </a:p>
        </p:txBody>
      </p:sp>
      <p:sp>
        <p:nvSpPr>
          <p:cNvPr id="1380360" name="Line 8"/>
          <p:cNvSpPr>
            <a:spLocks noChangeShapeType="1"/>
          </p:cNvSpPr>
          <p:nvPr/>
        </p:nvSpPr>
        <p:spPr bwMode="auto">
          <a:xfrm flipH="1">
            <a:off x="2057400" y="2057400"/>
            <a:ext cx="609600" cy="76200"/>
          </a:xfrm>
          <a:prstGeom prst="line">
            <a:avLst/>
          </a:prstGeom>
          <a:noFill/>
          <a:ln w="9525">
            <a:solidFill>
              <a:schemeClr val="bg2"/>
            </a:solidFill>
            <a:round/>
            <a:headEnd/>
            <a:tailEnd type="triangle" w="med" len="med"/>
          </a:ln>
        </p:spPr>
        <p:txBody>
          <a:bodyPr wrap="none" anchor="ctr">
            <a:prstTxWarp prst="textNoShape">
              <a:avLst/>
            </a:prstTxWarp>
          </a:bodyPr>
          <a:lstStyle/>
          <a:p>
            <a:endParaRPr lang="en-US"/>
          </a:p>
        </p:txBody>
      </p:sp>
      <p:pic>
        <p:nvPicPr>
          <p:cNvPr id="1380361" name="Picture 9"/>
          <p:cNvPicPr>
            <a:picLocks noChangeAspect="1" noChangeArrowheads="1"/>
          </p:cNvPicPr>
          <p:nvPr/>
        </p:nvPicPr>
        <p:blipFill>
          <a:blip r:embed="rId3"/>
          <a:srcRect/>
          <a:stretch>
            <a:fillRect/>
          </a:stretch>
        </p:blipFill>
        <p:spPr bwMode="auto">
          <a:xfrm>
            <a:off x="381000" y="1905000"/>
            <a:ext cx="1676400" cy="49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1378"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1379"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1380" name="Text Box 4"/>
          <p:cNvSpPr txBox="1">
            <a:spLocks noChangeArrowheads="1"/>
          </p:cNvSpPr>
          <p:nvPr/>
        </p:nvSpPr>
        <p:spPr bwMode="auto">
          <a:xfrm>
            <a:off x="990600" y="2895600"/>
            <a:ext cx="1674813" cy="336550"/>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Observable data</a:t>
            </a:r>
          </a:p>
        </p:txBody>
      </p:sp>
      <p:pic>
        <p:nvPicPr>
          <p:cNvPr id="1381384" name="Picture 8"/>
          <p:cNvPicPr>
            <a:picLocks noChangeAspect="1" noChangeArrowheads="1"/>
          </p:cNvPicPr>
          <p:nvPr/>
        </p:nvPicPr>
        <p:blipFill>
          <a:blip r:embed="rId2"/>
          <a:srcRect/>
          <a:stretch>
            <a:fillRect/>
          </a:stretch>
        </p:blipFill>
        <p:spPr bwMode="auto">
          <a:xfrm>
            <a:off x="381000" y="1905000"/>
            <a:ext cx="1676400" cy="498475"/>
          </a:xfrm>
          <a:prstGeom prst="rect">
            <a:avLst/>
          </a:prstGeom>
          <a:noFill/>
          <a:ln w="9525">
            <a:noFill/>
            <a:miter lim="800000"/>
            <a:headEnd/>
            <a:tailEnd/>
          </a:ln>
          <a:effectLst/>
        </p:spPr>
      </p:pic>
      <p:pic>
        <p:nvPicPr>
          <p:cNvPr id="1381386" name="Picture 10"/>
          <p:cNvPicPr>
            <a:picLocks noChangeAspect="1" noChangeArrowheads="1"/>
          </p:cNvPicPr>
          <p:nvPr/>
        </p:nvPicPr>
        <p:blipFill>
          <a:blip r:embed="rId3"/>
          <a:srcRect/>
          <a:stretch>
            <a:fillRect/>
          </a:stretch>
        </p:blipFill>
        <p:spPr bwMode="auto">
          <a:xfrm>
            <a:off x="2819400" y="2286000"/>
            <a:ext cx="1824038" cy="1816100"/>
          </a:xfrm>
          <a:prstGeom prst="rect">
            <a:avLst/>
          </a:prstGeom>
          <a:noFill/>
          <a:ln w="9525">
            <a:noFill/>
            <a:miter lim="800000"/>
            <a:headEnd/>
            <a:tailEnd/>
          </a:ln>
          <a:effectLst/>
        </p:spPr>
      </p:pic>
      <p:sp>
        <p:nvSpPr>
          <p:cNvPr id="1381387" name="Text Box 11"/>
          <p:cNvSpPr txBox="1">
            <a:spLocks noChangeArrowheads="1"/>
          </p:cNvSpPr>
          <p:nvPr/>
        </p:nvSpPr>
        <p:spPr bwMode="auto">
          <a:xfrm>
            <a:off x="304800" y="4419600"/>
            <a:ext cx="3114675"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1 (H1)</a:t>
            </a:r>
            <a:r>
              <a:rPr lang="en-US" sz="1600" b="0"/>
              <a:t>: “ball” =          </a:t>
            </a:r>
            <a:endParaRPr lang="en-US" sz="1600" b="0">
              <a:solidFill>
                <a:schemeClr val="accent1"/>
              </a:solidFill>
            </a:endParaRPr>
          </a:p>
        </p:txBody>
      </p:sp>
      <p:pic>
        <p:nvPicPr>
          <p:cNvPr id="1381388" name="Picture 12"/>
          <p:cNvPicPr>
            <a:picLocks noChangeAspect="1" noChangeArrowheads="1"/>
          </p:cNvPicPr>
          <p:nvPr/>
        </p:nvPicPr>
        <p:blipFill>
          <a:blip r:embed="rId4"/>
          <a:srcRect/>
          <a:stretch>
            <a:fillRect/>
          </a:stretch>
        </p:blipFill>
        <p:spPr bwMode="auto">
          <a:xfrm>
            <a:off x="2971800" y="4343400"/>
            <a:ext cx="496888" cy="503238"/>
          </a:xfrm>
          <a:prstGeom prst="rect">
            <a:avLst/>
          </a:prstGeom>
          <a:noFill/>
          <a:ln w="9525">
            <a:noFill/>
            <a:miter lim="800000"/>
            <a:headEnd/>
            <a:tailEnd/>
          </a:ln>
          <a:effectLst/>
        </p:spPr>
      </p:pic>
      <p:sp>
        <p:nvSpPr>
          <p:cNvPr id="1381393" name="Text Box 17"/>
          <p:cNvSpPr txBox="1">
            <a:spLocks noChangeArrowheads="1"/>
          </p:cNvSpPr>
          <p:nvPr/>
        </p:nvSpPr>
        <p:spPr bwMode="auto">
          <a:xfrm>
            <a:off x="304800" y="49530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2 (H2)</a:t>
            </a:r>
            <a:r>
              <a:rPr lang="en-US" sz="1600" b="0"/>
              <a:t>: “ball” =     </a:t>
            </a:r>
            <a:endParaRPr lang="en-US" sz="1600" b="0">
              <a:solidFill>
                <a:schemeClr val="accent1"/>
              </a:solidFill>
            </a:endParaRPr>
          </a:p>
        </p:txBody>
      </p:sp>
      <p:pic>
        <p:nvPicPr>
          <p:cNvPr id="1381395" name="Picture 19"/>
          <p:cNvPicPr>
            <a:picLocks noChangeAspect="1" noChangeArrowheads="1"/>
          </p:cNvPicPr>
          <p:nvPr/>
        </p:nvPicPr>
        <p:blipFill>
          <a:blip r:embed="rId5"/>
          <a:srcRect/>
          <a:stretch>
            <a:fillRect/>
          </a:stretch>
        </p:blipFill>
        <p:spPr bwMode="auto">
          <a:xfrm>
            <a:off x="2895600" y="4953000"/>
            <a:ext cx="534988" cy="327025"/>
          </a:xfrm>
          <a:prstGeom prst="rect">
            <a:avLst/>
          </a:prstGeom>
          <a:noFill/>
          <a:ln w="9525">
            <a:noFill/>
            <a:miter lim="800000"/>
            <a:headEnd/>
            <a:tailEnd/>
          </a:ln>
          <a:effectLst/>
        </p:spPr>
      </p:pic>
      <p:sp>
        <p:nvSpPr>
          <p:cNvPr id="1381396" name="Text Box 20"/>
          <p:cNvSpPr txBox="1">
            <a:spLocks noChangeArrowheads="1"/>
          </p:cNvSpPr>
          <p:nvPr/>
        </p:nvSpPr>
        <p:spPr bwMode="auto">
          <a:xfrm>
            <a:off x="4038600" y="4343400"/>
            <a:ext cx="4343400" cy="1069975"/>
          </a:xfrm>
          <a:prstGeom prst="rect">
            <a:avLst/>
          </a:prstGeom>
          <a:noFill/>
          <a:ln w="9525">
            <a:noFill/>
            <a:miter lim="800000"/>
            <a:headEnd/>
            <a:tailEnd/>
          </a:ln>
        </p:spPr>
        <p:txBody>
          <a:bodyPr>
            <a:prstTxWarp prst="textNoShape">
              <a:avLst/>
            </a:prstTxWarp>
            <a:spAutoFit/>
          </a:bodyPr>
          <a:lstStyle/>
          <a:p>
            <a:r>
              <a:rPr lang="en-US" sz="1600" b="0"/>
              <a:t>Since there are two hypotheses in the hypothesis space at this point</a:t>
            </a:r>
            <a:endParaRPr lang="en-US" sz="1600" b="0">
              <a:solidFill>
                <a:schemeClr val="accent1"/>
              </a:solidFill>
            </a:endParaRPr>
          </a:p>
          <a:p>
            <a:r>
              <a:rPr lang="en-US" sz="1600" b="0">
                <a:solidFill>
                  <a:schemeClr val="accent1"/>
                </a:solidFill>
              </a:rPr>
              <a:t>P(H1) = </a:t>
            </a:r>
            <a:r>
              <a:rPr lang="en-US" sz="1600" b="0"/>
              <a:t> 1/2 = 0.5</a:t>
            </a:r>
          </a:p>
          <a:p>
            <a:r>
              <a:rPr lang="en-US" sz="1600" b="0">
                <a:solidFill>
                  <a:schemeClr val="accent1"/>
                </a:solidFill>
              </a:rPr>
              <a:t>P(H2) = </a:t>
            </a:r>
            <a:r>
              <a:rPr lang="en-US" sz="1600" b="0"/>
              <a:t> 1/2 = 0.5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02"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2403"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2404" name="Text Box 4"/>
          <p:cNvSpPr txBox="1">
            <a:spLocks noChangeArrowheads="1"/>
          </p:cNvSpPr>
          <p:nvPr/>
        </p:nvSpPr>
        <p:spPr bwMode="auto">
          <a:xfrm>
            <a:off x="990600" y="2895600"/>
            <a:ext cx="1674813" cy="336550"/>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Observable data</a:t>
            </a:r>
          </a:p>
        </p:txBody>
      </p:sp>
      <p:pic>
        <p:nvPicPr>
          <p:cNvPr id="1382405" name="Picture 5"/>
          <p:cNvPicPr>
            <a:picLocks noChangeAspect="1" noChangeArrowheads="1"/>
          </p:cNvPicPr>
          <p:nvPr/>
        </p:nvPicPr>
        <p:blipFill>
          <a:blip r:embed="rId2"/>
          <a:srcRect/>
          <a:stretch>
            <a:fillRect/>
          </a:stretch>
        </p:blipFill>
        <p:spPr bwMode="auto">
          <a:xfrm>
            <a:off x="381000" y="1905000"/>
            <a:ext cx="1676400" cy="498475"/>
          </a:xfrm>
          <a:prstGeom prst="rect">
            <a:avLst/>
          </a:prstGeom>
          <a:noFill/>
          <a:ln w="9525">
            <a:noFill/>
            <a:miter lim="800000"/>
            <a:headEnd/>
            <a:tailEnd/>
          </a:ln>
          <a:effectLst/>
        </p:spPr>
      </p:pic>
      <p:pic>
        <p:nvPicPr>
          <p:cNvPr id="1382406" name="Picture 6"/>
          <p:cNvPicPr>
            <a:picLocks noChangeAspect="1" noChangeArrowheads="1"/>
          </p:cNvPicPr>
          <p:nvPr/>
        </p:nvPicPr>
        <p:blipFill>
          <a:blip r:embed="rId3"/>
          <a:srcRect/>
          <a:stretch>
            <a:fillRect/>
          </a:stretch>
        </p:blipFill>
        <p:spPr bwMode="auto">
          <a:xfrm>
            <a:off x="2819400" y="2286000"/>
            <a:ext cx="1824038" cy="1816100"/>
          </a:xfrm>
          <a:prstGeom prst="rect">
            <a:avLst/>
          </a:prstGeom>
          <a:noFill/>
          <a:ln w="9525">
            <a:noFill/>
            <a:miter lim="800000"/>
            <a:headEnd/>
            <a:tailEnd/>
          </a:ln>
          <a:effectLst/>
        </p:spPr>
      </p:pic>
      <p:sp>
        <p:nvSpPr>
          <p:cNvPr id="1382407" name="Text Box 7"/>
          <p:cNvSpPr txBox="1">
            <a:spLocks noChangeArrowheads="1"/>
          </p:cNvSpPr>
          <p:nvPr/>
        </p:nvSpPr>
        <p:spPr bwMode="auto">
          <a:xfrm>
            <a:off x="304800" y="4419600"/>
            <a:ext cx="3114675"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1 (H1)</a:t>
            </a:r>
            <a:r>
              <a:rPr lang="en-US" sz="1600" b="0"/>
              <a:t>: “ball” =          </a:t>
            </a:r>
            <a:endParaRPr lang="en-US" sz="1600" b="0">
              <a:solidFill>
                <a:schemeClr val="accent1"/>
              </a:solidFill>
            </a:endParaRPr>
          </a:p>
        </p:txBody>
      </p:sp>
      <p:pic>
        <p:nvPicPr>
          <p:cNvPr id="1382408" name="Picture 8"/>
          <p:cNvPicPr>
            <a:picLocks noChangeAspect="1" noChangeArrowheads="1"/>
          </p:cNvPicPr>
          <p:nvPr/>
        </p:nvPicPr>
        <p:blipFill>
          <a:blip r:embed="rId4"/>
          <a:srcRect/>
          <a:stretch>
            <a:fillRect/>
          </a:stretch>
        </p:blipFill>
        <p:spPr bwMode="auto">
          <a:xfrm>
            <a:off x="2971800" y="4343400"/>
            <a:ext cx="496888" cy="503238"/>
          </a:xfrm>
          <a:prstGeom prst="rect">
            <a:avLst/>
          </a:prstGeom>
          <a:noFill/>
          <a:ln w="9525">
            <a:noFill/>
            <a:miter lim="800000"/>
            <a:headEnd/>
            <a:tailEnd/>
          </a:ln>
          <a:effectLst/>
        </p:spPr>
      </p:pic>
      <p:sp>
        <p:nvSpPr>
          <p:cNvPr id="1382409" name="Text Box 9"/>
          <p:cNvSpPr txBox="1">
            <a:spLocks noChangeArrowheads="1"/>
          </p:cNvSpPr>
          <p:nvPr/>
        </p:nvSpPr>
        <p:spPr bwMode="auto">
          <a:xfrm>
            <a:off x="304800" y="49530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2 (H2)</a:t>
            </a:r>
            <a:r>
              <a:rPr lang="en-US" sz="1600" b="0"/>
              <a:t>: “ball” =     </a:t>
            </a:r>
            <a:endParaRPr lang="en-US" sz="1600" b="0">
              <a:solidFill>
                <a:schemeClr val="accent1"/>
              </a:solidFill>
            </a:endParaRPr>
          </a:p>
        </p:txBody>
      </p:sp>
      <p:pic>
        <p:nvPicPr>
          <p:cNvPr id="1382410" name="Picture 10"/>
          <p:cNvPicPr>
            <a:picLocks noChangeAspect="1" noChangeArrowheads="1"/>
          </p:cNvPicPr>
          <p:nvPr/>
        </p:nvPicPr>
        <p:blipFill>
          <a:blip r:embed="rId5"/>
          <a:srcRect/>
          <a:stretch>
            <a:fillRect/>
          </a:stretch>
        </p:blipFill>
        <p:spPr bwMode="auto">
          <a:xfrm>
            <a:off x="2895600" y="4953000"/>
            <a:ext cx="534988" cy="327025"/>
          </a:xfrm>
          <a:prstGeom prst="rect">
            <a:avLst/>
          </a:prstGeom>
          <a:noFill/>
          <a:ln w="9525">
            <a:noFill/>
            <a:miter lim="800000"/>
            <a:headEnd/>
            <a:tailEnd/>
          </a:ln>
          <a:effectLst/>
        </p:spPr>
      </p:pic>
      <p:sp>
        <p:nvSpPr>
          <p:cNvPr id="1382411" name="Text Box 11"/>
          <p:cNvSpPr txBox="1">
            <a:spLocks noChangeArrowheads="1"/>
          </p:cNvSpPr>
          <p:nvPr/>
        </p:nvSpPr>
        <p:spPr bwMode="auto">
          <a:xfrm>
            <a:off x="4038600" y="4343400"/>
            <a:ext cx="4343400" cy="1803400"/>
          </a:xfrm>
          <a:prstGeom prst="rect">
            <a:avLst/>
          </a:prstGeom>
          <a:noFill/>
          <a:ln w="9525">
            <a:noFill/>
            <a:miter lim="800000"/>
            <a:headEnd/>
            <a:tailEnd/>
          </a:ln>
        </p:spPr>
        <p:txBody>
          <a:bodyPr>
            <a:prstTxWarp prst="textNoShape">
              <a:avLst/>
            </a:prstTxWarp>
            <a:spAutoFit/>
          </a:bodyPr>
          <a:lstStyle/>
          <a:p>
            <a:r>
              <a:rPr lang="en-US" sz="1600" b="0"/>
              <a:t>If this is the only data available,</a:t>
            </a:r>
          </a:p>
          <a:p>
            <a:endParaRPr lang="en-US" sz="1600" b="0"/>
          </a:p>
          <a:p>
            <a:r>
              <a:rPr lang="en-US" sz="1600" b="0">
                <a:solidFill>
                  <a:schemeClr val="tx2"/>
                </a:solidFill>
              </a:rPr>
              <a:t>P(D | H1)</a:t>
            </a:r>
            <a:r>
              <a:rPr lang="en-US" sz="1600" b="0"/>
              <a:t> = would this be observed if H1 were true?  Yes.  Therefore </a:t>
            </a:r>
            <a:r>
              <a:rPr lang="en-US" sz="1600" b="0">
                <a:solidFill>
                  <a:schemeClr val="tx2"/>
                </a:solidFill>
              </a:rPr>
              <a:t>p(D | H1) = 1.0.</a:t>
            </a:r>
            <a:endParaRPr lang="en-US" sz="1600" b="0"/>
          </a:p>
          <a:p>
            <a:endParaRPr lang="en-US" sz="1600" b="0"/>
          </a:p>
          <a:p>
            <a:r>
              <a:rPr lang="en-US" sz="1600" b="0">
                <a:solidFill>
                  <a:schemeClr val="tx2"/>
                </a:solidFill>
              </a:rPr>
              <a:t>P(D | H2)</a:t>
            </a:r>
            <a:r>
              <a:rPr lang="en-US" sz="1600" b="0"/>
              <a:t> = would this be observed if H2 were true?  Yes.  Therefore </a:t>
            </a:r>
            <a:r>
              <a:rPr lang="en-US" sz="1600" b="0">
                <a:solidFill>
                  <a:schemeClr val="tx2"/>
                </a:solidFill>
              </a:rPr>
              <a:t>p(D | H2) = 1.0</a:t>
            </a:r>
            <a:r>
              <a:rPr lang="en-US" sz="1600" b="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3426"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3427"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3428" name="Text Box 4"/>
          <p:cNvSpPr txBox="1">
            <a:spLocks noChangeArrowheads="1"/>
          </p:cNvSpPr>
          <p:nvPr/>
        </p:nvSpPr>
        <p:spPr bwMode="auto">
          <a:xfrm>
            <a:off x="990600" y="2895600"/>
            <a:ext cx="1674813" cy="336550"/>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Observable data</a:t>
            </a:r>
          </a:p>
        </p:txBody>
      </p:sp>
      <p:pic>
        <p:nvPicPr>
          <p:cNvPr id="1383429" name="Picture 5"/>
          <p:cNvPicPr>
            <a:picLocks noChangeAspect="1" noChangeArrowheads="1"/>
          </p:cNvPicPr>
          <p:nvPr/>
        </p:nvPicPr>
        <p:blipFill>
          <a:blip r:embed="rId2"/>
          <a:srcRect/>
          <a:stretch>
            <a:fillRect/>
          </a:stretch>
        </p:blipFill>
        <p:spPr bwMode="auto">
          <a:xfrm>
            <a:off x="381000" y="1905000"/>
            <a:ext cx="1676400" cy="498475"/>
          </a:xfrm>
          <a:prstGeom prst="rect">
            <a:avLst/>
          </a:prstGeom>
          <a:noFill/>
          <a:ln w="9525">
            <a:noFill/>
            <a:miter lim="800000"/>
            <a:headEnd/>
            <a:tailEnd/>
          </a:ln>
          <a:effectLst/>
        </p:spPr>
      </p:pic>
      <p:pic>
        <p:nvPicPr>
          <p:cNvPr id="1383430" name="Picture 6"/>
          <p:cNvPicPr>
            <a:picLocks noChangeAspect="1" noChangeArrowheads="1"/>
          </p:cNvPicPr>
          <p:nvPr/>
        </p:nvPicPr>
        <p:blipFill>
          <a:blip r:embed="rId3"/>
          <a:srcRect/>
          <a:stretch>
            <a:fillRect/>
          </a:stretch>
        </p:blipFill>
        <p:spPr bwMode="auto">
          <a:xfrm>
            <a:off x="2819400" y="2286000"/>
            <a:ext cx="1824038" cy="1816100"/>
          </a:xfrm>
          <a:prstGeom prst="rect">
            <a:avLst/>
          </a:prstGeom>
          <a:noFill/>
          <a:ln w="9525">
            <a:noFill/>
            <a:miter lim="800000"/>
            <a:headEnd/>
            <a:tailEnd/>
          </a:ln>
          <a:effectLst/>
        </p:spPr>
      </p:pic>
      <p:sp>
        <p:nvSpPr>
          <p:cNvPr id="1383431" name="Text Box 7"/>
          <p:cNvSpPr txBox="1">
            <a:spLocks noChangeArrowheads="1"/>
          </p:cNvSpPr>
          <p:nvPr/>
        </p:nvSpPr>
        <p:spPr bwMode="auto">
          <a:xfrm>
            <a:off x="304800" y="4419600"/>
            <a:ext cx="3114675"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1 (H1)</a:t>
            </a:r>
            <a:r>
              <a:rPr lang="en-US" sz="1600" b="0"/>
              <a:t>: “ball” =          </a:t>
            </a:r>
            <a:endParaRPr lang="en-US" sz="1600" b="0">
              <a:solidFill>
                <a:schemeClr val="accent1"/>
              </a:solidFill>
            </a:endParaRPr>
          </a:p>
        </p:txBody>
      </p:sp>
      <p:pic>
        <p:nvPicPr>
          <p:cNvPr id="1383432" name="Picture 8"/>
          <p:cNvPicPr>
            <a:picLocks noChangeAspect="1" noChangeArrowheads="1"/>
          </p:cNvPicPr>
          <p:nvPr/>
        </p:nvPicPr>
        <p:blipFill>
          <a:blip r:embed="rId4"/>
          <a:srcRect/>
          <a:stretch>
            <a:fillRect/>
          </a:stretch>
        </p:blipFill>
        <p:spPr bwMode="auto">
          <a:xfrm>
            <a:off x="2971800" y="4343400"/>
            <a:ext cx="496888" cy="503238"/>
          </a:xfrm>
          <a:prstGeom prst="rect">
            <a:avLst/>
          </a:prstGeom>
          <a:noFill/>
          <a:ln w="9525">
            <a:noFill/>
            <a:miter lim="800000"/>
            <a:headEnd/>
            <a:tailEnd/>
          </a:ln>
          <a:effectLst/>
        </p:spPr>
      </p:pic>
      <p:sp>
        <p:nvSpPr>
          <p:cNvPr id="1383433" name="Text Box 9"/>
          <p:cNvSpPr txBox="1">
            <a:spLocks noChangeArrowheads="1"/>
          </p:cNvSpPr>
          <p:nvPr/>
        </p:nvSpPr>
        <p:spPr bwMode="auto">
          <a:xfrm>
            <a:off x="304800" y="49530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2 (H2)</a:t>
            </a:r>
            <a:r>
              <a:rPr lang="en-US" sz="1600" b="0"/>
              <a:t>: “ball” =     </a:t>
            </a:r>
            <a:endParaRPr lang="en-US" sz="1600" b="0">
              <a:solidFill>
                <a:schemeClr val="accent1"/>
              </a:solidFill>
            </a:endParaRPr>
          </a:p>
        </p:txBody>
      </p:sp>
      <p:pic>
        <p:nvPicPr>
          <p:cNvPr id="1383434" name="Picture 10"/>
          <p:cNvPicPr>
            <a:picLocks noChangeAspect="1" noChangeArrowheads="1"/>
          </p:cNvPicPr>
          <p:nvPr/>
        </p:nvPicPr>
        <p:blipFill>
          <a:blip r:embed="rId5"/>
          <a:srcRect/>
          <a:stretch>
            <a:fillRect/>
          </a:stretch>
        </p:blipFill>
        <p:spPr bwMode="auto">
          <a:xfrm>
            <a:off x="2895600" y="4953000"/>
            <a:ext cx="534988" cy="327025"/>
          </a:xfrm>
          <a:prstGeom prst="rect">
            <a:avLst/>
          </a:prstGeom>
          <a:noFill/>
          <a:ln w="9525">
            <a:noFill/>
            <a:miter lim="800000"/>
            <a:headEnd/>
            <a:tailEnd/>
          </a:ln>
          <a:effectLst/>
        </p:spPr>
      </p:pic>
      <p:sp>
        <p:nvSpPr>
          <p:cNvPr id="1383435" name="Text Box 11"/>
          <p:cNvSpPr txBox="1">
            <a:spLocks noChangeArrowheads="1"/>
          </p:cNvSpPr>
          <p:nvPr/>
        </p:nvSpPr>
        <p:spPr bwMode="auto">
          <a:xfrm>
            <a:off x="4038600" y="4343400"/>
            <a:ext cx="4343400" cy="2292350"/>
          </a:xfrm>
          <a:prstGeom prst="rect">
            <a:avLst/>
          </a:prstGeom>
          <a:noFill/>
          <a:ln w="9525">
            <a:noFill/>
            <a:miter lim="800000"/>
            <a:headEnd/>
            <a:tailEnd/>
          </a:ln>
        </p:spPr>
        <p:txBody>
          <a:bodyPr>
            <a:prstTxWarp prst="textNoShape">
              <a:avLst/>
            </a:prstTxWarp>
            <a:spAutoFit/>
          </a:bodyPr>
          <a:lstStyle/>
          <a:p>
            <a:r>
              <a:rPr lang="en-US" sz="1600" b="0"/>
              <a:t>If this is the only data available,</a:t>
            </a:r>
          </a:p>
          <a:p>
            <a:endParaRPr lang="en-US" sz="1600" b="0"/>
          </a:p>
          <a:p>
            <a:r>
              <a:rPr lang="en-US" sz="1600" b="0"/>
              <a:t>P(D) = </a:t>
            </a:r>
            <a:r>
              <a:rPr lang="en-US" sz="1600" b="0">
                <a:sym typeface="Symbol" pitchFamily="-84" charset="2"/>
              </a:rPr>
              <a:t> P(D | h) P(h) = </a:t>
            </a:r>
            <a:endParaRPr lang="en-US" sz="1600" b="0"/>
          </a:p>
          <a:p>
            <a:endParaRPr lang="en-US" sz="1600" b="0"/>
          </a:p>
          <a:p>
            <a:r>
              <a:rPr lang="en-US" sz="1600" b="0"/>
              <a:t>P(D | H1) * P(H1) = 1.0 * 0.5 = 0.5 </a:t>
            </a:r>
          </a:p>
          <a:p>
            <a:r>
              <a:rPr lang="en-US" sz="1600" b="0"/>
              <a:t>P(D | H2) * P(H2) = 1.0 * 0.5 = 0.5</a:t>
            </a:r>
          </a:p>
          <a:p>
            <a:endParaRPr lang="en-US" sz="1600" b="0"/>
          </a:p>
          <a:p>
            <a:r>
              <a:rPr lang="en-US" sz="1600" b="0"/>
              <a:t>so </a:t>
            </a:r>
          </a:p>
          <a:p>
            <a:r>
              <a:rPr lang="en-US" sz="1600" b="0">
                <a:solidFill>
                  <a:schemeClr val="folHlink"/>
                </a:solidFill>
                <a:sym typeface="Symbol" pitchFamily="-84" charset="2"/>
              </a:rPr>
              <a:t> P(D | h) P(h)</a:t>
            </a:r>
            <a:r>
              <a:rPr lang="en-US" sz="1600" b="0">
                <a:sym typeface="Symbol" pitchFamily="-84" charset="2"/>
              </a:rPr>
              <a:t> = 0.5 + 0.5 = 1.0</a:t>
            </a:r>
          </a:p>
        </p:txBody>
      </p:sp>
      <p:sp>
        <p:nvSpPr>
          <p:cNvPr id="1383436" name="Text Box 12"/>
          <p:cNvSpPr txBox="1">
            <a:spLocks noChangeArrowheads="1"/>
          </p:cNvSpPr>
          <p:nvPr/>
        </p:nvSpPr>
        <p:spPr bwMode="auto">
          <a:xfrm>
            <a:off x="4708525" y="5067300"/>
            <a:ext cx="277813" cy="274638"/>
          </a:xfrm>
          <a:prstGeom prst="rect">
            <a:avLst/>
          </a:prstGeom>
          <a:noFill/>
          <a:ln w="9525">
            <a:noFill/>
            <a:miter lim="800000"/>
            <a:headEnd/>
            <a:tailEnd/>
          </a:ln>
        </p:spPr>
        <p:txBody>
          <a:bodyPr wrap="none">
            <a:prstTxWarp prst="textNoShape">
              <a:avLst/>
            </a:prstTxWarp>
            <a:spAutoFit/>
          </a:bodyPr>
          <a:lstStyle/>
          <a:p>
            <a:r>
              <a:rPr lang="en-US" sz="1200"/>
              <a:t>h</a:t>
            </a:r>
          </a:p>
        </p:txBody>
      </p:sp>
      <p:sp>
        <p:nvSpPr>
          <p:cNvPr id="1383437" name="Text Box 13"/>
          <p:cNvSpPr txBox="1">
            <a:spLocks noChangeArrowheads="1"/>
          </p:cNvSpPr>
          <p:nvPr/>
        </p:nvSpPr>
        <p:spPr bwMode="auto">
          <a:xfrm>
            <a:off x="4038600" y="6477000"/>
            <a:ext cx="277813" cy="274638"/>
          </a:xfrm>
          <a:prstGeom prst="rect">
            <a:avLst/>
          </a:prstGeom>
          <a:noFill/>
          <a:ln w="9525">
            <a:noFill/>
            <a:miter lim="800000"/>
            <a:headEnd/>
            <a:tailEnd/>
          </a:ln>
        </p:spPr>
        <p:txBody>
          <a:bodyPr wrap="none">
            <a:prstTxWarp prst="textNoShape">
              <a:avLst/>
            </a:prstTxWarp>
            <a:spAutoFit/>
          </a:bodyPr>
          <a:lstStyle/>
          <a:p>
            <a:r>
              <a:rPr lang="en-US" sz="1200">
                <a:solidFill>
                  <a:schemeClr val="folHlink"/>
                </a:solidFill>
              </a:rPr>
              <a:t>h</a:t>
            </a:r>
            <a:endParaRPr lang="en-US" sz="12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4450"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4451"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4452" name="Text Box 4"/>
          <p:cNvSpPr txBox="1">
            <a:spLocks noChangeArrowheads="1"/>
          </p:cNvSpPr>
          <p:nvPr/>
        </p:nvSpPr>
        <p:spPr bwMode="auto">
          <a:xfrm>
            <a:off x="990600" y="2895600"/>
            <a:ext cx="1674813" cy="336550"/>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Observable data</a:t>
            </a:r>
          </a:p>
        </p:txBody>
      </p:sp>
      <p:pic>
        <p:nvPicPr>
          <p:cNvPr id="1384453" name="Picture 5"/>
          <p:cNvPicPr>
            <a:picLocks noChangeAspect="1" noChangeArrowheads="1"/>
          </p:cNvPicPr>
          <p:nvPr/>
        </p:nvPicPr>
        <p:blipFill>
          <a:blip r:embed="rId2"/>
          <a:srcRect/>
          <a:stretch>
            <a:fillRect/>
          </a:stretch>
        </p:blipFill>
        <p:spPr bwMode="auto">
          <a:xfrm>
            <a:off x="381000" y="1905000"/>
            <a:ext cx="1676400" cy="498475"/>
          </a:xfrm>
          <a:prstGeom prst="rect">
            <a:avLst/>
          </a:prstGeom>
          <a:noFill/>
          <a:ln w="9525">
            <a:noFill/>
            <a:miter lim="800000"/>
            <a:headEnd/>
            <a:tailEnd/>
          </a:ln>
          <a:effectLst/>
        </p:spPr>
      </p:pic>
      <p:pic>
        <p:nvPicPr>
          <p:cNvPr id="1384454" name="Picture 6"/>
          <p:cNvPicPr>
            <a:picLocks noChangeAspect="1" noChangeArrowheads="1"/>
          </p:cNvPicPr>
          <p:nvPr/>
        </p:nvPicPr>
        <p:blipFill>
          <a:blip r:embed="rId3"/>
          <a:srcRect/>
          <a:stretch>
            <a:fillRect/>
          </a:stretch>
        </p:blipFill>
        <p:spPr bwMode="auto">
          <a:xfrm>
            <a:off x="2819400" y="2286000"/>
            <a:ext cx="1824038" cy="1816100"/>
          </a:xfrm>
          <a:prstGeom prst="rect">
            <a:avLst/>
          </a:prstGeom>
          <a:noFill/>
          <a:ln w="9525">
            <a:noFill/>
            <a:miter lim="800000"/>
            <a:headEnd/>
            <a:tailEnd/>
          </a:ln>
          <a:effectLst/>
        </p:spPr>
      </p:pic>
      <p:sp>
        <p:nvSpPr>
          <p:cNvPr id="1384455" name="Text Box 7"/>
          <p:cNvSpPr txBox="1">
            <a:spLocks noChangeArrowheads="1"/>
          </p:cNvSpPr>
          <p:nvPr/>
        </p:nvSpPr>
        <p:spPr bwMode="auto">
          <a:xfrm>
            <a:off x="304800" y="4419600"/>
            <a:ext cx="3114675"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1 (H1)</a:t>
            </a:r>
            <a:r>
              <a:rPr lang="en-US" sz="1600" b="0"/>
              <a:t>: “ball” =          </a:t>
            </a:r>
            <a:endParaRPr lang="en-US" sz="1600" b="0">
              <a:solidFill>
                <a:schemeClr val="accent1"/>
              </a:solidFill>
            </a:endParaRPr>
          </a:p>
        </p:txBody>
      </p:sp>
      <p:pic>
        <p:nvPicPr>
          <p:cNvPr id="1384456" name="Picture 8"/>
          <p:cNvPicPr>
            <a:picLocks noChangeAspect="1" noChangeArrowheads="1"/>
          </p:cNvPicPr>
          <p:nvPr/>
        </p:nvPicPr>
        <p:blipFill>
          <a:blip r:embed="rId4"/>
          <a:srcRect/>
          <a:stretch>
            <a:fillRect/>
          </a:stretch>
        </p:blipFill>
        <p:spPr bwMode="auto">
          <a:xfrm>
            <a:off x="2971800" y="4343400"/>
            <a:ext cx="496888" cy="503238"/>
          </a:xfrm>
          <a:prstGeom prst="rect">
            <a:avLst/>
          </a:prstGeom>
          <a:noFill/>
          <a:ln w="9525">
            <a:noFill/>
            <a:miter lim="800000"/>
            <a:headEnd/>
            <a:tailEnd/>
          </a:ln>
          <a:effectLst/>
        </p:spPr>
      </p:pic>
      <p:sp>
        <p:nvSpPr>
          <p:cNvPr id="1384457" name="Text Box 9"/>
          <p:cNvSpPr txBox="1">
            <a:spLocks noChangeArrowheads="1"/>
          </p:cNvSpPr>
          <p:nvPr/>
        </p:nvSpPr>
        <p:spPr bwMode="auto">
          <a:xfrm>
            <a:off x="304800" y="49530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2 (H2)</a:t>
            </a:r>
            <a:r>
              <a:rPr lang="en-US" sz="1600" b="0"/>
              <a:t>: “ball” =     </a:t>
            </a:r>
            <a:endParaRPr lang="en-US" sz="1600" b="0">
              <a:solidFill>
                <a:schemeClr val="accent1"/>
              </a:solidFill>
            </a:endParaRPr>
          </a:p>
        </p:txBody>
      </p:sp>
      <p:pic>
        <p:nvPicPr>
          <p:cNvPr id="1384458" name="Picture 10"/>
          <p:cNvPicPr>
            <a:picLocks noChangeAspect="1" noChangeArrowheads="1"/>
          </p:cNvPicPr>
          <p:nvPr/>
        </p:nvPicPr>
        <p:blipFill>
          <a:blip r:embed="rId5"/>
          <a:srcRect/>
          <a:stretch>
            <a:fillRect/>
          </a:stretch>
        </p:blipFill>
        <p:spPr bwMode="auto">
          <a:xfrm>
            <a:off x="2895600" y="4953000"/>
            <a:ext cx="534988" cy="327025"/>
          </a:xfrm>
          <a:prstGeom prst="rect">
            <a:avLst/>
          </a:prstGeom>
          <a:noFill/>
          <a:ln w="9525">
            <a:noFill/>
            <a:miter lim="800000"/>
            <a:headEnd/>
            <a:tailEnd/>
          </a:ln>
          <a:effectLst/>
        </p:spPr>
      </p:pic>
      <p:sp>
        <p:nvSpPr>
          <p:cNvPr id="1384459" name="Text Box 11"/>
          <p:cNvSpPr txBox="1">
            <a:spLocks noChangeArrowheads="1"/>
          </p:cNvSpPr>
          <p:nvPr/>
        </p:nvSpPr>
        <p:spPr bwMode="auto">
          <a:xfrm>
            <a:off x="4038600" y="4343400"/>
            <a:ext cx="4343400" cy="1803400"/>
          </a:xfrm>
          <a:prstGeom prst="rect">
            <a:avLst/>
          </a:prstGeom>
          <a:noFill/>
          <a:ln w="9525">
            <a:noFill/>
            <a:miter lim="800000"/>
            <a:headEnd/>
            <a:tailEnd/>
          </a:ln>
        </p:spPr>
        <p:txBody>
          <a:bodyPr>
            <a:prstTxWarp prst="textNoShape">
              <a:avLst/>
            </a:prstTxWarp>
            <a:spAutoFit/>
          </a:bodyPr>
          <a:lstStyle/>
          <a:p>
            <a:r>
              <a:rPr lang="en-US" sz="1600" b="0"/>
              <a:t>If this is the only data available,</a:t>
            </a:r>
          </a:p>
          <a:p>
            <a:endParaRPr lang="en-US" sz="1600" b="0"/>
          </a:p>
          <a:p>
            <a:r>
              <a:rPr lang="en-US" sz="1600" b="0"/>
              <a:t>		 = P(D | H1) * P(H1)</a:t>
            </a:r>
          </a:p>
          <a:p>
            <a:r>
              <a:rPr lang="en-US" sz="1600" b="0"/>
              <a:t>			P(D)</a:t>
            </a:r>
          </a:p>
          <a:p>
            <a:endParaRPr lang="en-US" sz="1600" b="0"/>
          </a:p>
          <a:p>
            <a:r>
              <a:rPr lang="en-US" sz="1600" b="0"/>
              <a:t>		= 1.0 * 0.5  = </a:t>
            </a:r>
            <a:r>
              <a:rPr lang="en-US" sz="1600" b="0">
                <a:solidFill>
                  <a:schemeClr val="bg2"/>
                </a:solidFill>
              </a:rPr>
              <a:t>0.5</a:t>
            </a:r>
            <a:endParaRPr lang="en-US" sz="1600" b="0"/>
          </a:p>
          <a:p>
            <a:r>
              <a:rPr lang="en-US" sz="1600" b="0"/>
              <a:t>		      1.0</a:t>
            </a:r>
          </a:p>
        </p:txBody>
      </p:sp>
      <p:pic>
        <p:nvPicPr>
          <p:cNvPr id="1384463" name="Picture 15"/>
          <p:cNvPicPr>
            <a:picLocks noChangeAspect="1" noChangeArrowheads="1"/>
          </p:cNvPicPr>
          <p:nvPr/>
        </p:nvPicPr>
        <p:blipFill>
          <a:blip r:embed="rId2"/>
          <a:srcRect/>
          <a:stretch>
            <a:fillRect/>
          </a:stretch>
        </p:blipFill>
        <p:spPr bwMode="auto">
          <a:xfrm>
            <a:off x="4191000" y="4800600"/>
            <a:ext cx="1676400" cy="498475"/>
          </a:xfrm>
          <a:prstGeom prst="rect">
            <a:avLst/>
          </a:prstGeom>
          <a:noFill/>
          <a:ln w="9525">
            <a:noFill/>
            <a:miter lim="800000"/>
            <a:headEnd/>
            <a:tailEnd/>
          </a:ln>
          <a:effectLst/>
        </p:spPr>
      </p:pic>
      <p:sp>
        <p:nvSpPr>
          <p:cNvPr id="1384464" name="Line 16"/>
          <p:cNvSpPr>
            <a:spLocks noChangeShapeType="1"/>
          </p:cNvSpPr>
          <p:nvPr/>
        </p:nvSpPr>
        <p:spPr bwMode="auto">
          <a:xfrm>
            <a:off x="6172200" y="5105400"/>
            <a:ext cx="1600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4465" name="Line 17"/>
          <p:cNvSpPr>
            <a:spLocks noChangeShapeType="1"/>
          </p:cNvSpPr>
          <p:nvPr/>
        </p:nvSpPr>
        <p:spPr bwMode="auto">
          <a:xfrm>
            <a:off x="6172200" y="5867400"/>
            <a:ext cx="762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4466" name="Text Box 18"/>
          <p:cNvSpPr txBox="1">
            <a:spLocks noChangeArrowheads="1"/>
          </p:cNvSpPr>
          <p:nvPr/>
        </p:nvSpPr>
        <p:spPr bwMode="auto">
          <a:xfrm>
            <a:off x="457200" y="6067425"/>
            <a:ext cx="8534400" cy="701675"/>
          </a:xfrm>
          <a:prstGeom prst="rect">
            <a:avLst/>
          </a:prstGeom>
          <a:noFill/>
          <a:ln w="9525">
            <a:noFill/>
            <a:miter lim="800000"/>
            <a:headEnd/>
            <a:tailEnd/>
          </a:ln>
        </p:spPr>
        <p:txBody>
          <a:bodyPr>
            <a:prstTxWarp prst="textNoShape">
              <a:avLst/>
            </a:prstTxWarp>
            <a:spAutoFit/>
          </a:bodyPr>
          <a:lstStyle/>
          <a:p>
            <a:r>
              <a:rPr lang="en-US" sz="2000" b="0">
                <a:solidFill>
                  <a:schemeClr val="bg2"/>
                </a:solidFill>
              </a:rPr>
              <a:t>This feels intuitively right, since “ball” could refer to either object, given this data point.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1112838" y="1630363"/>
          <a:ext cx="1704975" cy="1825625"/>
        </p:xfrm>
        <a:graphic>
          <a:graphicData uri="http://schemas.openxmlformats.org/presentationml/2006/ole">
            <p:oleObj spid="_x0000_s1245186" name="Clip" r:id="rId4" imgW="1003680" imgH="1074960" progId="MS_ClipArt_Gallery.2">
              <p:embed/>
            </p:oleObj>
          </a:graphicData>
        </a:graphic>
      </p:graphicFrame>
      <p:grpSp>
        <p:nvGrpSpPr>
          <p:cNvPr id="1245187" name="Group 3"/>
          <p:cNvGrpSpPr>
            <a:grpSpLocks/>
          </p:cNvGrpSpPr>
          <p:nvPr/>
        </p:nvGrpSpPr>
        <p:grpSpPr bwMode="auto">
          <a:xfrm>
            <a:off x="5667375" y="2174875"/>
            <a:ext cx="1206500" cy="3478213"/>
            <a:chOff x="1518" y="1358"/>
            <a:chExt cx="760" cy="2191"/>
          </a:xfrm>
        </p:grpSpPr>
        <p:sp>
          <p:nvSpPr>
            <p:cNvPr id="1245188" name="Freeform 4"/>
            <p:cNvSpPr>
              <a:spLocks/>
            </p:cNvSpPr>
            <p:nvPr/>
          </p:nvSpPr>
          <p:spPr bwMode="auto">
            <a:xfrm>
              <a:off x="1660" y="1358"/>
              <a:ext cx="418" cy="486"/>
            </a:xfrm>
            <a:custGeom>
              <a:avLst/>
              <a:gdLst>
                <a:gd name="T0" fmla="*/ 103 w 418"/>
                <a:gd name="T1" fmla="*/ 0 h 486"/>
                <a:gd name="T2" fmla="*/ 172 w 418"/>
                <a:gd name="T3" fmla="*/ 0 h 486"/>
                <a:gd name="T4" fmla="*/ 240 w 418"/>
                <a:gd name="T5" fmla="*/ 28 h 486"/>
                <a:gd name="T6" fmla="*/ 280 w 418"/>
                <a:gd name="T7" fmla="*/ 53 h 486"/>
                <a:gd name="T8" fmla="*/ 309 w 418"/>
                <a:gd name="T9" fmla="*/ 140 h 486"/>
                <a:gd name="T10" fmla="*/ 327 w 418"/>
                <a:gd name="T11" fmla="*/ 194 h 486"/>
                <a:gd name="T12" fmla="*/ 395 w 418"/>
                <a:gd name="T13" fmla="*/ 135 h 486"/>
                <a:gd name="T14" fmla="*/ 418 w 418"/>
                <a:gd name="T15" fmla="*/ 140 h 486"/>
                <a:gd name="T16" fmla="*/ 413 w 418"/>
                <a:gd name="T17" fmla="*/ 169 h 486"/>
                <a:gd name="T18" fmla="*/ 327 w 418"/>
                <a:gd name="T19" fmla="*/ 263 h 486"/>
                <a:gd name="T20" fmla="*/ 327 w 418"/>
                <a:gd name="T21" fmla="*/ 333 h 486"/>
                <a:gd name="T22" fmla="*/ 309 w 418"/>
                <a:gd name="T23" fmla="*/ 404 h 486"/>
                <a:gd name="T24" fmla="*/ 280 w 418"/>
                <a:gd name="T25" fmla="*/ 457 h 486"/>
                <a:gd name="T26" fmla="*/ 240 w 418"/>
                <a:gd name="T27" fmla="*/ 486 h 486"/>
                <a:gd name="T28" fmla="*/ 189 w 418"/>
                <a:gd name="T29" fmla="*/ 486 h 486"/>
                <a:gd name="T30" fmla="*/ 119 w 418"/>
                <a:gd name="T31" fmla="*/ 457 h 486"/>
                <a:gd name="T32" fmla="*/ 74 w 418"/>
                <a:gd name="T33" fmla="*/ 398 h 486"/>
                <a:gd name="T34" fmla="*/ 34 w 418"/>
                <a:gd name="T35" fmla="*/ 310 h 486"/>
                <a:gd name="T36" fmla="*/ 5 w 418"/>
                <a:gd name="T37" fmla="*/ 228 h 486"/>
                <a:gd name="T38" fmla="*/ 0 w 418"/>
                <a:gd name="T39" fmla="*/ 117 h 486"/>
                <a:gd name="T40" fmla="*/ 16 w 418"/>
                <a:gd name="T41" fmla="*/ 64 h 486"/>
                <a:gd name="T42" fmla="*/ 40 w 418"/>
                <a:gd name="T43" fmla="*/ 28 h 486"/>
                <a:gd name="T44" fmla="*/ 103 w 418"/>
                <a:gd name="T45" fmla="*/ 0 h 4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8"/>
                <a:gd name="T70" fmla="*/ 0 h 486"/>
                <a:gd name="T71" fmla="*/ 418 w 418"/>
                <a:gd name="T72" fmla="*/ 486 h 4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8" h="486">
                  <a:moveTo>
                    <a:pt x="103" y="0"/>
                  </a:moveTo>
                  <a:lnTo>
                    <a:pt x="172" y="0"/>
                  </a:lnTo>
                  <a:lnTo>
                    <a:pt x="240" y="28"/>
                  </a:lnTo>
                  <a:lnTo>
                    <a:pt x="280" y="53"/>
                  </a:lnTo>
                  <a:lnTo>
                    <a:pt x="309" y="140"/>
                  </a:lnTo>
                  <a:lnTo>
                    <a:pt x="327" y="194"/>
                  </a:lnTo>
                  <a:lnTo>
                    <a:pt x="395" y="135"/>
                  </a:lnTo>
                  <a:lnTo>
                    <a:pt x="418" y="140"/>
                  </a:lnTo>
                  <a:lnTo>
                    <a:pt x="413" y="169"/>
                  </a:lnTo>
                  <a:lnTo>
                    <a:pt x="327" y="263"/>
                  </a:lnTo>
                  <a:lnTo>
                    <a:pt x="327" y="333"/>
                  </a:lnTo>
                  <a:lnTo>
                    <a:pt x="309" y="404"/>
                  </a:lnTo>
                  <a:lnTo>
                    <a:pt x="280" y="457"/>
                  </a:lnTo>
                  <a:lnTo>
                    <a:pt x="240" y="486"/>
                  </a:lnTo>
                  <a:lnTo>
                    <a:pt x="189" y="486"/>
                  </a:lnTo>
                  <a:lnTo>
                    <a:pt x="119" y="457"/>
                  </a:lnTo>
                  <a:lnTo>
                    <a:pt x="74" y="398"/>
                  </a:lnTo>
                  <a:lnTo>
                    <a:pt x="34" y="310"/>
                  </a:lnTo>
                  <a:lnTo>
                    <a:pt x="5" y="228"/>
                  </a:lnTo>
                  <a:lnTo>
                    <a:pt x="0" y="117"/>
                  </a:lnTo>
                  <a:lnTo>
                    <a:pt x="16" y="64"/>
                  </a:lnTo>
                  <a:lnTo>
                    <a:pt x="40" y="28"/>
                  </a:lnTo>
                  <a:lnTo>
                    <a:pt x="103" y="0"/>
                  </a:lnTo>
                  <a:close/>
                </a:path>
              </a:pathLst>
            </a:custGeom>
            <a:solidFill>
              <a:schemeClr val="tx2"/>
            </a:solidFill>
            <a:ln w="9525">
              <a:noFill/>
              <a:round/>
              <a:headEnd/>
              <a:tailEnd/>
            </a:ln>
          </p:spPr>
          <p:txBody>
            <a:bodyPr>
              <a:prstTxWarp prst="textNoShape">
                <a:avLst/>
              </a:prstTxWarp>
            </a:bodyPr>
            <a:lstStyle/>
            <a:p>
              <a:endParaRPr lang="en-US"/>
            </a:p>
          </p:txBody>
        </p:sp>
        <p:sp>
          <p:nvSpPr>
            <p:cNvPr id="1245189" name="Freeform 5"/>
            <p:cNvSpPr>
              <a:spLocks/>
            </p:cNvSpPr>
            <p:nvPr/>
          </p:nvSpPr>
          <p:spPr bwMode="auto">
            <a:xfrm>
              <a:off x="1746" y="1905"/>
              <a:ext cx="296" cy="840"/>
            </a:xfrm>
            <a:custGeom>
              <a:avLst/>
              <a:gdLst>
                <a:gd name="T0" fmla="*/ 40 w 296"/>
                <a:gd name="T1" fmla="*/ 29 h 840"/>
                <a:gd name="T2" fmla="*/ 85 w 296"/>
                <a:gd name="T3" fmla="*/ 0 h 840"/>
                <a:gd name="T4" fmla="*/ 153 w 296"/>
                <a:gd name="T5" fmla="*/ 0 h 840"/>
                <a:gd name="T6" fmla="*/ 205 w 296"/>
                <a:gd name="T7" fmla="*/ 18 h 840"/>
                <a:gd name="T8" fmla="*/ 239 w 296"/>
                <a:gd name="T9" fmla="*/ 81 h 840"/>
                <a:gd name="T10" fmla="*/ 273 w 296"/>
                <a:gd name="T11" fmla="*/ 186 h 840"/>
                <a:gd name="T12" fmla="*/ 291 w 296"/>
                <a:gd name="T13" fmla="*/ 302 h 840"/>
                <a:gd name="T14" fmla="*/ 296 w 296"/>
                <a:gd name="T15" fmla="*/ 440 h 840"/>
                <a:gd name="T16" fmla="*/ 296 w 296"/>
                <a:gd name="T17" fmla="*/ 597 h 840"/>
                <a:gd name="T18" fmla="*/ 273 w 296"/>
                <a:gd name="T19" fmla="*/ 724 h 840"/>
                <a:gd name="T20" fmla="*/ 239 w 296"/>
                <a:gd name="T21" fmla="*/ 794 h 840"/>
                <a:gd name="T22" fmla="*/ 160 w 296"/>
                <a:gd name="T23" fmla="*/ 840 h 840"/>
                <a:gd name="T24" fmla="*/ 120 w 296"/>
                <a:gd name="T25" fmla="*/ 830 h 840"/>
                <a:gd name="T26" fmla="*/ 68 w 296"/>
                <a:gd name="T27" fmla="*/ 776 h 840"/>
                <a:gd name="T28" fmla="*/ 51 w 296"/>
                <a:gd name="T29" fmla="*/ 701 h 840"/>
                <a:gd name="T30" fmla="*/ 35 w 296"/>
                <a:gd name="T31" fmla="*/ 562 h 840"/>
                <a:gd name="T32" fmla="*/ 51 w 296"/>
                <a:gd name="T33" fmla="*/ 463 h 840"/>
                <a:gd name="T34" fmla="*/ 51 w 296"/>
                <a:gd name="T35" fmla="*/ 360 h 840"/>
                <a:gd name="T36" fmla="*/ 23 w 296"/>
                <a:gd name="T37" fmla="*/ 290 h 840"/>
                <a:gd name="T38" fmla="*/ 0 w 296"/>
                <a:gd name="T39" fmla="*/ 197 h 840"/>
                <a:gd name="T40" fmla="*/ 0 w 296"/>
                <a:gd name="T41" fmla="*/ 99 h 840"/>
                <a:gd name="T42" fmla="*/ 40 w 296"/>
                <a:gd name="T43" fmla="*/ 29 h 8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6"/>
                <a:gd name="T67" fmla="*/ 0 h 840"/>
                <a:gd name="T68" fmla="*/ 296 w 296"/>
                <a:gd name="T69" fmla="*/ 840 h 8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6" h="840">
                  <a:moveTo>
                    <a:pt x="40" y="29"/>
                  </a:moveTo>
                  <a:lnTo>
                    <a:pt x="85" y="0"/>
                  </a:lnTo>
                  <a:lnTo>
                    <a:pt x="153" y="0"/>
                  </a:lnTo>
                  <a:lnTo>
                    <a:pt x="205" y="18"/>
                  </a:lnTo>
                  <a:lnTo>
                    <a:pt x="239" y="81"/>
                  </a:lnTo>
                  <a:lnTo>
                    <a:pt x="273" y="186"/>
                  </a:lnTo>
                  <a:lnTo>
                    <a:pt x="291" y="302"/>
                  </a:lnTo>
                  <a:lnTo>
                    <a:pt x="296" y="440"/>
                  </a:lnTo>
                  <a:lnTo>
                    <a:pt x="296" y="597"/>
                  </a:lnTo>
                  <a:lnTo>
                    <a:pt x="273" y="724"/>
                  </a:lnTo>
                  <a:lnTo>
                    <a:pt x="239" y="794"/>
                  </a:lnTo>
                  <a:lnTo>
                    <a:pt x="160" y="840"/>
                  </a:lnTo>
                  <a:lnTo>
                    <a:pt x="120" y="830"/>
                  </a:lnTo>
                  <a:lnTo>
                    <a:pt x="68" y="776"/>
                  </a:lnTo>
                  <a:lnTo>
                    <a:pt x="51" y="701"/>
                  </a:lnTo>
                  <a:lnTo>
                    <a:pt x="35" y="562"/>
                  </a:lnTo>
                  <a:lnTo>
                    <a:pt x="51" y="463"/>
                  </a:lnTo>
                  <a:lnTo>
                    <a:pt x="51" y="360"/>
                  </a:lnTo>
                  <a:lnTo>
                    <a:pt x="23" y="290"/>
                  </a:lnTo>
                  <a:lnTo>
                    <a:pt x="0" y="197"/>
                  </a:lnTo>
                  <a:lnTo>
                    <a:pt x="0" y="99"/>
                  </a:lnTo>
                  <a:lnTo>
                    <a:pt x="40" y="29"/>
                  </a:lnTo>
                  <a:close/>
                </a:path>
              </a:pathLst>
            </a:custGeom>
            <a:solidFill>
              <a:schemeClr val="tx2"/>
            </a:solidFill>
            <a:ln w="9525">
              <a:noFill/>
              <a:round/>
              <a:headEnd/>
              <a:tailEnd/>
            </a:ln>
          </p:spPr>
          <p:txBody>
            <a:bodyPr>
              <a:prstTxWarp prst="textNoShape">
                <a:avLst/>
              </a:prstTxWarp>
            </a:bodyPr>
            <a:lstStyle/>
            <a:p>
              <a:endParaRPr lang="en-US"/>
            </a:p>
          </p:txBody>
        </p:sp>
        <p:sp>
          <p:nvSpPr>
            <p:cNvPr id="1245190" name="Freeform 6"/>
            <p:cNvSpPr>
              <a:spLocks/>
            </p:cNvSpPr>
            <p:nvPr/>
          </p:nvSpPr>
          <p:spPr bwMode="auto">
            <a:xfrm>
              <a:off x="1885" y="1937"/>
              <a:ext cx="393" cy="830"/>
            </a:xfrm>
            <a:custGeom>
              <a:avLst/>
              <a:gdLst>
                <a:gd name="T0" fmla="*/ 45 w 393"/>
                <a:gd name="T1" fmla="*/ 0 h 830"/>
                <a:gd name="T2" fmla="*/ 171 w 393"/>
                <a:gd name="T3" fmla="*/ 28 h 830"/>
                <a:gd name="T4" fmla="*/ 268 w 393"/>
                <a:gd name="T5" fmla="*/ 98 h 830"/>
                <a:gd name="T6" fmla="*/ 341 w 393"/>
                <a:gd name="T7" fmla="*/ 214 h 830"/>
                <a:gd name="T8" fmla="*/ 388 w 393"/>
                <a:gd name="T9" fmla="*/ 325 h 830"/>
                <a:gd name="T10" fmla="*/ 393 w 393"/>
                <a:gd name="T11" fmla="*/ 446 h 830"/>
                <a:gd name="T12" fmla="*/ 358 w 393"/>
                <a:gd name="T13" fmla="*/ 528 h 830"/>
                <a:gd name="T14" fmla="*/ 273 w 393"/>
                <a:gd name="T15" fmla="*/ 580 h 830"/>
                <a:gd name="T16" fmla="*/ 205 w 393"/>
                <a:gd name="T17" fmla="*/ 616 h 830"/>
                <a:gd name="T18" fmla="*/ 205 w 393"/>
                <a:gd name="T19" fmla="*/ 650 h 830"/>
                <a:gd name="T20" fmla="*/ 250 w 393"/>
                <a:gd name="T21" fmla="*/ 691 h 830"/>
                <a:gd name="T22" fmla="*/ 273 w 393"/>
                <a:gd name="T23" fmla="*/ 778 h 830"/>
                <a:gd name="T24" fmla="*/ 250 w 393"/>
                <a:gd name="T25" fmla="*/ 830 h 830"/>
                <a:gd name="T26" fmla="*/ 221 w 393"/>
                <a:gd name="T27" fmla="*/ 807 h 830"/>
                <a:gd name="T28" fmla="*/ 221 w 393"/>
                <a:gd name="T29" fmla="*/ 761 h 830"/>
                <a:gd name="T30" fmla="*/ 200 w 393"/>
                <a:gd name="T31" fmla="*/ 691 h 830"/>
                <a:gd name="T32" fmla="*/ 165 w 393"/>
                <a:gd name="T33" fmla="*/ 650 h 830"/>
                <a:gd name="T34" fmla="*/ 153 w 393"/>
                <a:gd name="T35" fmla="*/ 598 h 830"/>
                <a:gd name="T36" fmla="*/ 205 w 393"/>
                <a:gd name="T37" fmla="*/ 563 h 830"/>
                <a:gd name="T38" fmla="*/ 301 w 393"/>
                <a:gd name="T39" fmla="*/ 493 h 830"/>
                <a:gd name="T40" fmla="*/ 341 w 393"/>
                <a:gd name="T41" fmla="*/ 430 h 830"/>
                <a:gd name="T42" fmla="*/ 341 w 393"/>
                <a:gd name="T43" fmla="*/ 360 h 830"/>
                <a:gd name="T44" fmla="*/ 290 w 393"/>
                <a:gd name="T45" fmla="*/ 255 h 830"/>
                <a:gd name="T46" fmla="*/ 205 w 393"/>
                <a:gd name="T47" fmla="*/ 162 h 830"/>
                <a:gd name="T48" fmla="*/ 153 w 393"/>
                <a:gd name="T49" fmla="*/ 116 h 830"/>
                <a:gd name="T50" fmla="*/ 80 w 393"/>
                <a:gd name="T51" fmla="*/ 98 h 830"/>
                <a:gd name="T52" fmla="*/ 0 w 393"/>
                <a:gd name="T53" fmla="*/ 75 h 830"/>
                <a:gd name="T54" fmla="*/ 45 w 393"/>
                <a:gd name="T55" fmla="*/ 0 h 8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3"/>
                <a:gd name="T85" fmla="*/ 0 h 830"/>
                <a:gd name="T86" fmla="*/ 393 w 393"/>
                <a:gd name="T87" fmla="*/ 830 h 8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3" h="830">
                  <a:moveTo>
                    <a:pt x="45" y="0"/>
                  </a:moveTo>
                  <a:lnTo>
                    <a:pt x="171" y="28"/>
                  </a:lnTo>
                  <a:lnTo>
                    <a:pt x="268" y="98"/>
                  </a:lnTo>
                  <a:lnTo>
                    <a:pt x="341" y="214"/>
                  </a:lnTo>
                  <a:lnTo>
                    <a:pt x="388" y="325"/>
                  </a:lnTo>
                  <a:lnTo>
                    <a:pt x="393" y="446"/>
                  </a:lnTo>
                  <a:lnTo>
                    <a:pt x="358" y="528"/>
                  </a:lnTo>
                  <a:lnTo>
                    <a:pt x="273" y="580"/>
                  </a:lnTo>
                  <a:lnTo>
                    <a:pt x="205" y="616"/>
                  </a:lnTo>
                  <a:lnTo>
                    <a:pt x="205" y="650"/>
                  </a:lnTo>
                  <a:lnTo>
                    <a:pt x="250" y="691"/>
                  </a:lnTo>
                  <a:lnTo>
                    <a:pt x="273" y="778"/>
                  </a:lnTo>
                  <a:lnTo>
                    <a:pt x="250" y="830"/>
                  </a:lnTo>
                  <a:lnTo>
                    <a:pt x="221" y="807"/>
                  </a:lnTo>
                  <a:lnTo>
                    <a:pt x="221" y="761"/>
                  </a:lnTo>
                  <a:lnTo>
                    <a:pt x="200" y="691"/>
                  </a:lnTo>
                  <a:lnTo>
                    <a:pt x="165" y="650"/>
                  </a:lnTo>
                  <a:lnTo>
                    <a:pt x="153" y="598"/>
                  </a:lnTo>
                  <a:lnTo>
                    <a:pt x="205" y="563"/>
                  </a:lnTo>
                  <a:lnTo>
                    <a:pt x="301" y="493"/>
                  </a:lnTo>
                  <a:lnTo>
                    <a:pt x="341" y="430"/>
                  </a:lnTo>
                  <a:lnTo>
                    <a:pt x="341" y="360"/>
                  </a:lnTo>
                  <a:lnTo>
                    <a:pt x="290" y="255"/>
                  </a:lnTo>
                  <a:lnTo>
                    <a:pt x="205" y="162"/>
                  </a:lnTo>
                  <a:lnTo>
                    <a:pt x="153" y="116"/>
                  </a:lnTo>
                  <a:lnTo>
                    <a:pt x="80" y="98"/>
                  </a:lnTo>
                  <a:lnTo>
                    <a:pt x="0" y="75"/>
                  </a:lnTo>
                  <a:lnTo>
                    <a:pt x="45" y="0"/>
                  </a:lnTo>
                  <a:close/>
                </a:path>
              </a:pathLst>
            </a:custGeom>
            <a:solidFill>
              <a:schemeClr val="tx2"/>
            </a:solidFill>
            <a:ln w="9525">
              <a:noFill/>
              <a:round/>
              <a:headEnd/>
              <a:tailEnd/>
            </a:ln>
          </p:spPr>
          <p:txBody>
            <a:bodyPr>
              <a:prstTxWarp prst="textNoShape">
                <a:avLst/>
              </a:prstTxWarp>
            </a:bodyPr>
            <a:lstStyle/>
            <a:p>
              <a:endParaRPr lang="en-US"/>
            </a:p>
          </p:txBody>
        </p:sp>
        <p:sp>
          <p:nvSpPr>
            <p:cNvPr id="1245191" name="Freeform 7"/>
            <p:cNvSpPr>
              <a:spLocks/>
            </p:cNvSpPr>
            <p:nvPr/>
          </p:nvSpPr>
          <p:spPr bwMode="auto">
            <a:xfrm>
              <a:off x="1518" y="1933"/>
              <a:ext cx="291" cy="780"/>
            </a:xfrm>
            <a:custGeom>
              <a:avLst/>
              <a:gdLst>
                <a:gd name="T0" fmla="*/ 183 w 291"/>
                <a:gd name="T1" fmla="*/ 35 h 780"/>
                <a:gd name="T2" fmla="*/ 240 w 291"/>
                <a:gd name="T3" fmla="*/ 0 h 780"/>
                <a:gd name="T4" fmla="*/ 291 w 291"/>
                <a:gd name="T5" fmla="*/ 5 h 780"/>
                <a:gd name="T6" fmla="*/ 286 w 291"/>
                <a:gd name="T7" fmla="*/ 69 h 780"/>
                <a:gd name="T8" fmla="*/ 251 w 291"/>
                <a:gd name="T9" fmla="*/ 105 h 780"/>
                <a:gd name="T10" fmla="*/ 200 w 291"/>
                <a:gd name="T11" fmla="*/ 134 h 780"/>
                <a:gd name="T12" fmla="*/ 136 w 291"/>
                <a:gd name="T13" fmla="*/ 209 h 780"/>
                <a:gd name="T14" fmla="*/ 68 w 291"/>
                <a:gd name="T15" fmla="*/ 314 h 780"/>
                <a:gd name="T16" fmla="*/ 52 w 291"/>
                <a:gd name="T17" fmla="*/ 401 h 780"/>
                <a:gd name="T18" fmla="*/ 63 w 291"/>
                <a:gd name="T19" fmla="*/ 453 h 780"/>
                <a:gd name="T20" fmla="*/ 80 w 291"/>
                <a:gd name="T21" fmla="*/ 483 h 780"/>
                <a:gd name="T22" fmla="*/ 155 w 291"/>
                <a:gd name="T23" fmla="*/ 517 h 780"/>
                <a:gd name="T24" fmla="*/ 223 w 291"/>
                <a:gd name="T25" fmla="*/ 541 h 780"/>
                <a:gd name="T26" fmla="*/ 251 w 291"/>
                <a:gd name="T27" fmla="*/ 571 h 780"/>
                <a:gd name="T28" fmla="*/ 256 w 291"/>
                <a:gd name="T29" fmla="*/ 594 h 780"/>
                <a:gd name="T30" fmla="*/ 216 w 291"/>
                <a:gd name="T31" fmla="*/ 640 h 780"/>
                <a:gd name="T32" fmla="*/ 200 w 291"/>
                <a:gd name="T33" fmla="*/ 698 h 780"/>
                <a:gd name="T34" fmla="*/ 183 w 291"/>
                <a:gd name="T35" fmla="*/ 780 h 780"/>
                <a:gd name="T36" fmla="*/ 148 w 291"/>
                <a:gd name="T37" fmla="*/ 767 h 780"/>
                <a:gd name="T38" fmla="*/ 148 w 291"/>
                <a:gd name="T39" fmla="*/ 710 h 780"/>
                <a:gd name="T40" fmla="*/ 166 w 291"/>
                <a:gd name="T41" fmla="*/ 623 h 780"/>
                <a:gd name="T42" fmla="*/ 200 w 291"/>
                <a:gd name="T43" fmla="*/ 587 h 780"/>
                <a:gd name="T44" fmla="*/ 136 w 291"/>
                <a:gd name="T45" fmla="*/ 553 h 780"/>
                <a:gd name="T46" fmla="*/ 63 w 291"/>
                <a:gd name="T47" fmla="*/ 517 h 780"/>
                <a:gd name="T48" fmla="*/ 0 w 291"/>
                <a:gd name="T49" fmla="*/ 466 h 780"/>
                <a:gd name="T50" fmla="*/ 0 w 291"/>
                <a:gd name="T51" fmla="*/ 401 h 780"/>
                <a:gd name="T52" fmla="*/ 17 w 291"/>
                <a:gd name="T53" fmla="*/ 291 h 780"/>
                <a:gd name="T54" fmla="*/ 68 w 291"/>
                <a:gd name="T55" fmla="*/ 185 h 780"/>
                <a:gd name="T56" fmla="*/ 131 w 291"/>
                <a:gd name="T57" fmla="*/ 98 h 780"/>
                <a:gd name="T58" fmla="*/ 183 w 291"/>
                <a:gd name="T59" fmla="*/ 35 h 7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
                <a:gd name="T91" fmla="*/ 0 h 780"/>
                <a:gd name="T92" fmla="*/ 291 w 291"/>
                <a:gd name="T93" fmla="*/ 780 h 7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 h="780">
                  <a:moveTo>
                    <a:pt x="183" y="35"/>
                  </a:moveTo>
                  <a:lnTo>
                    <a:pt x="240" y="0"/>
                  </a:lnTo>
                  <a:lnTo>
                    <a:pt x="291" y="5"/>
                  </a:lnTo>
                  <a:lnTo>
                    <a:pt x="286" y="69"/>
                  </a:lnTo>
                  <a:lnTo>
                    <a:pt x="251" y="105"/>
                  </a:lnTo>
                  <a:lnTo>
                    <a:pt x="200" y="134"/>
                  </a:lnTo>
                  <a:lnTo>
                    <a:pt x="136" y="209"/>
                  </a:lnTo>
                  <a:lnTo>
                    <a:pt x="68" y="314"/>
                  </a:lnTo>
                  <a:lnTo>
                    <a:pt x="52" y="401"/>
                  </a:lnTo>
                  <a:lnTo>
                    <a:pt x="63" y="453"/>
                  </a:lnTo>
                  <a:lnTo>
                    <a:pt x="80" y="483"/>
                  </a:lnTo>
                  <a:lnTo>
                    <a:pt x="155" y="517"/>
                  </a:lnTo>
                  <a:lnTo>
                    <a:pt x="223" y="541"/>
                  </a:lnTo>
                  <a:lnTo>
                    <a:pt x="251" y="571"/>
                  </a:lnTo>
                  <a:lnTo>
                    <a:pt x="256" y="594"/>
                  </a:lnTo>
                  <a:lnTo>
                    <a:pt x="216" y="640"/>
                  </a:lnTo>
                  <a:lnTo>
                    <a:pt x="200" y="698"/>
                  </a:lnTo>
                  <a:lnTo>
                    <a:pt x="183" y="780"/>
                  </a:lnTo>
                  <a:lnTo>
                    <a:pt x="148" y="767"/>
                  </a:lnTo>
                  <a:lnTo>
                    <a:pt x="148" y="710"/>
                  </a:lnTo>
                  <a:lnTo>
                    <a:pt x="166" y="623"/>
                  </a:lnTo>
                  <a:lnTo>
                    <a:pt x="200" y="587"/>
                  </a:lnTo>
                  <a:lnTo>
                    <a:pt x="136" y="553"/>
                  </a:lnTo>
                  <a:lnTo>
                    <a:pt x="63" y="517"/>
                  </a:lnTo>
                  <a:lnTo>
                    <a:pt x="0" y="466"/>
                  </a:lnTo>
                  <a:lnTo>
                    <a:pt x="0" y="401"/>
                  </a:lnTo>
                  <a:lnTo>
                    <a:pt x="17" y="291"/>
                  </a:lnTo>
                  <a:lnTo>
                    <a:pt x="68" y="185"/>
                  </a:lnTo>
                  <a:lnTo>
                    <a:pt x="131" y="98"/>
                  </a:lnTo>
                  <a:lnTo>
                    <a:pt x="183" y="35"/>
                  </a:lnTo>
                  <a:close/>
                </a:path>
              </a:pathLst>
            </a:custGeom>
            <a:solidFill>
              <a:schemeClr val="tx2"/>
            </a:solidFill>
            <a:ln w="9525">
              <a:noFill/>
              <a:round/>
              <a:headEnd/>
              <a:tailEnd/>
            </a:ln>
          </p:spPr>
          <p:txBody>
            <a:bodyPr>
              <a:prstTxWarp prst="textNoShape">
                <a:avLst/>
              </a:prstTxWarp>
            </a:bodyPr>
            <a:lstStyle/>
            <a:p>
              <a:endParaRPr lang="en-US"/>
            </a:p>
          </p:txBody>
        </p:sp>
        <p:sp>
          <p:nvSpPr>
            <p:cNvPr id="1245192" name="Freeform 8"/>
            <p:cNvSpPr>
              <a:spLocks/>
            </p:cNvSpPr>
            <p:nvPr/>
          </p:nvSpPr>
          <p:spPr bwMode="auto">
            <a:xfrm>
              <a:off x="1909" y="2618"/>
              <a:ext cx="344" cy="931"/>
            </a:xfrm>
            <a:custGeom>
              <a:avLst/>
              <a:gdLst>
                <a:gd name="T0" fmla="*/ 24 w 344"/>
                <a:gd name="T1" fmla="*/ 0 h 931"/>
                <a:gd name="T2" fmla="*/ 103 w 344"/>
                <a:gd name="T3" fmla="*/ 35 h 931"/>
                <a:gd name="T4" fmla="*/ 143 w 344"/>
                <a:gd name="T5" fmla="*/ 122 h 931"/>
                <a:gd name="T6" fmla="*/ 155 w 344"/>
                <a:gd name="T7" fmla="*/ 278 h 931"/>
                <a:gd name="T8" fmla="*/ 143 w 344"/>
                <a:gd name="T9" fmla="*/ 537 h 931"/>
                <a:gd name="T10" fmla="*/ 110 w 344"/>
                <a:gd name="T11" fmla="*/ 739 h 931"/>
                <a:gd name="T12" fmla="*/ 92 w 344"/>
                <a:gd name="T13" fmla="*/ 827 h 931"/>
                <a:gd name="T14" fmla="*/ 127 w 344"/>
                <a:gd name="T15" fmla="*/ 845 h 931"/>
                <a:gd name="T16" fmla="*/ 195 w 344"/>
                <a:gd name="T17" fmla="*/ 775 h 931"/>
                <a:gd name="T18" fmla="*/ 276 w 344"/>
                <a:gd name="T19" fmla="*/ 723 h 931"/>
                <a:gd name="T20" fmla="*/ 298 w 344"/>
                <a:gd name="T21" fmla="*/ 729 h 931"/>
                <a:gd name="T22" fmla="*/ 344 w 344"/>
                <a:gd name="T23" fmla="*/ 763 h 931"/>
                <a:gd name="T24" fmla="*/ 344 w 344"/>
                <a:gd name="T25" fmla="*/ 780 h 931"/>
                <a:gd name="T26" fmla="*/ 246 w 344"/>
                <a:gd name="T27" fmla="*/ 827 h 931"/>
                <a:gd name="T28" fmla="*/ 143 w 344"/>
                <a:gd name="T29" fmla="*/ 884 h 931"/>
                <a:gd name="T30" fmla="*/ 58 w 344"/>
                <a:gd name="T31" fmla="*/ 931 h 931"/>
                <a:gd name="T32" fmla="*/ 17 w 344"/>
                <a:gd name="T33" fmla="*/ 920 h 931"/>
                <a:gd name="T34" fmla="*/ 17 w 344"/>
                <a:gd name="T35" fmla="*/ 867 h 931"/>
                <a:gd name="T36" fmla="*/ 52 w 344"/>
                <a:gd name="T37" fmla="*/ 791 h 931"/>
                <a:gd name="T38" fmla="*/ 75 w 344"/>
                <a:gd name="T39" fmla="*/ 636 h 931"/>
                <a:gd name="T40" fmla="*/ 92 w 344"/>
                <a:gd name="T41" fmla="*/ 451 h 931"/>
                <a:gd name="T42" fmla="*/ 103 w 344"/>
                <a:gd name="T43" fmla="*/ 244 h 931"/>
                <a:gd name="T44" fmla="*/ 58 w 344"/>
                <a:gd name="T45" fmla="*/ 117 h 931"/>
                <a:gd name="T46" fmla="*/ 0 w 344"/>
                <a:gd name="T47" fmla="*/ 65 h 931"/>
                <a:gd name="T48" fmla="*/ 24 w 344"/>
                <a:gd name="T49" fmla="*/ 0 h 9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4"/>
                <a:gd name="T76" fmla="*/ 0 h 931"/>
                <a:gd name="T77" fmla="*/ 344 w 344"/>
                <a:gd name="T78" fmla="*/ 931 h 9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4" h="931">
                  <a:moveTo>
                    <a:pt x="24" y="0"/>
                  </a:moveTo>
                  <a:lnTo>
                    <a:pt x="103" y="35"/>
                  </a:lnTo>
                  <a:lnTo>
                    <a:pt x="143" y="122"/>
                  </a:lnTo>
                  <a:lnTo>
                    <a:pt x="155" y="278"/>
                  </a:lnTo>
                  <a:lnTo>
                    <a:pt x="143" y="537"/>
                  </a:lnTo>
                  <a:lnTo>
                    <a:pt x="110" y="739"/>
                  </a:lnTo>
                  <a:lnTo>
                    <a:pt x="92" y="827"/>
                  </a:lnTo>
                  <a:lnTo>
                    <a:pt x="127" y="845"/>
                  </a:lnTo>
                  <a:lnTo>
                    <a:pt x="195" y="775"/>
                  </a:lnTo>
                  <a:lnTo>
                    <a:pt x="276" y="723"/>
                  </a:lnTo>
                  <a:lnTo>
                    <a:pt x="298" y="729"/>
                  </a:lnTo>
                  <a:lnTo>
                    <a:pt x="344" y="763"/>
                  </a:lnTo>
                  <a:lnTo>
                    <a:pt x="344" y="780"/>
                  </a:lnTo>
                  <a:lnTo>
                    <a:pt x="246" y="827"/>
                  </a:lnTo>
                  <a:lnTo>
                    <a:pt x="143" y="884"/>
                  </a:lnTo>
                  <a:lnTo>
                    <a:pt x="58" y="931"/>
                  </a:lnTo>
                  <a:lnTo>
                    <a:pt x="17" y="920"/>
                  </a:lnTo>
                  <a:lnTo>
                    <a:pt x="17" y="867"/>
                  </a:lnTo>
                  <a:lnTo>
                    <a:pt x="52" y="791"/>
                  </a:lnTo>
                  <a:lnTo>
                    <a:pt x="75" y="636"/>
                  </a:lnTo>
                  <a:lnTo>
                    <a:pt x="92" y="451"/>
                  </a:lnTo>
                  <a:lnTo>
                    <a:pt x="103" y="244"/>
                  </a:lnTo>
                  <a:lnTo>
                    <a:pt x="58" y="117"/>
                  </a:lnTo>
                  <a:lnTo>
                    <a:pt x="0" y="65"/>
                  </a:lnTo>
                  <a:lnTo>
                    <a:pt x="24" y="0"/>
                  </a:lnTo>
                  <a:close/>
                </a:path>
              </a:pathLst>
            </a:custGeom>
            <a:solidFill>
              <a:schemeClr val="tx2"/>
            </a:solidFill>
            <a:ln w="9525">
              <a:noFill/>
              <a:round/>
              <a:headEnd/>
              <a:tailEnd/>
            </a:ln>
          </p:spPr>
          <p:txBody>
            <a:bodyPr>
              <a:prstTxWarp prst="textNoShape">
                <a:avLst/>
              </a:prstTxWarp>
            </a:bodyPr>
            <a:lstStyle/>
            <a:p>
              <a:endParaRPr lang="en-US"/>
            </a:p>
          </p:txBody>
        </p:sp>
        <p:sp>
          <p:nvSpPr>
            <p:cNvPr id="1245193" name="Freeform 9"/>
            <p:cNvSpPr>
              <a:spLocks/>
            </p:cNvSpPr>
            <p:nvPr/>
          </p:nvSpPr>
          <p:spPr bwMode="auto">
            <a:xfrm>
              <a:off x="1665" y="2524"/>
              <a:ext cx="264" cy="1021"/>
            </a:xfrm>
            <a:custGeom>
              <a:avLst/>
              <a:gdLst>
                <a:gd name="T0" fmla="*/ 105 w 264"/>
                <a:gd name="T1" fmla="*/ 202 h 1021"/>
                <a:gd name="T2" fmla="*/ 176 w 264"/>
                <a:gd name="T3" fmla="*/ 47 h 1021"/>
                <a:gd name="T4" fmla="*/ 241 w 264"/>
                <a:gd name="T5" fmla="*/ 0 h 1021"/>
                <a:gd name="T6" fmla="*/ 264 w 264"/>
                <a:gd name="T7" fmla="*/ 29 h 1021"/>
                <a:gd name="T8" fmla="*/ 246 w 264"/>
                <a:gd name="T9" fmla="*/ 81 h 1021"/>
                <a:gd name="T10" fmla="*/ 176 w 264"/>
                <a:gd name="T11" fmla="*/ 208 h 1021"/>
                <a:gd name="T12" fmla="*/ 123 w 264"/>
                <a:gd name="T13" fmla="*/ 340 h 1021"/>
                <a:gd name="T14" fmla="*/ 87 w 264"/>
                <a:gd name="T15" fmla="*/ 530 h 1021"/>
                <a:gd name="T16" fmla="*/ 64 w 264"/>
                <a:gd name="T17" fmla="*/ 743 h 1021"/>
                <a:gd name="T18" fmla="*/ 64 w 264"/>
                <a:gd name="T19" fmla="*/ 928 h 1021"/>
                <a:gd name="T20" fmla="*/ 82 w 264"/>
                <a:gd name="T21" fmla="*/ 911 h 1021"/>
                <a:gd name="T22" fmla="*/ 123 w 264"/>
                <a:gd name="T23" fmla="*/ 842 h 1021"/>
                <a:gd name="T24" fmla="*/ 140 w 264"/>
                <a:gd name="T25" fmla="*/ 738 h 1021"/>
                <a:gd name="T26" fmla="*/ 176 w 264"/>
                <a:gd name="T27" fmla="*/ 738 h 1021"/>
                <a:gd name="T28" fmla="*/ 223 w 264"/>
                <a:gd name="T29" fmla="*/ 761 h 1021"/>
                <a:gd name="T30" fmla="*/ 193 w 264"/>
                <a:gd name="T31" fmla="*/ 847 h 1021"/>
                <a:gd name="T32" fmla="*/ 123 w 264"/>
                <a:gd name="T33" fmla="*/ 935 h 1021"/>
                <a:gd name="T34" fmla="*/ 53 w 264"/>
                <a:gd name="T35" fmla="*/ 1021 h 1021"/>
                <a:gd name="T36" fmla="*/ 18 w 264"/>
                <a:gd name="T37" fmla="*/ 1021 h 1021"/>
                <a:gd name="T38" fmla="*/ 0 w 264"/>
                <a:gd name="T39" fmla="*/ 986 h 1021"/>
                <a:gd name="T40" fmla="*/ 0 w 264"/>
                <a:gd name="T41" fmla="*/ 911 h 1021"/>
                <a:gd name="T42" fmla="*/ 11 w 264"/>
                <a:gd name="T43" fmla="*/ 691 h 1021"/>
                <a:gd name="T44" fmla="*/ 29 w 264"/>
                <a:gd name="T45" fmla="*/ 467 h 1021"/>
                <a:gd name="T46" fmla="*/ 53 w 264"/>
                <a:gd name="T47" fmla="*/ 306 h 1021"/>
                <a:gd name="T48" fmla="*/ 105 w 264"/>
                <a:gd name="T49" fmla="*/ 202 h 10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1021"/>
                <a:gd name="T77" fmla="*/ 264 w 264"/>
                <a:gd name="T78" fmla="*/ 1021 h 10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1021">
                  <a:moveTo>
                    <a:pt x="105" y="202"/>
                  </a:moveTo>
                  <a:lnTo>
                    <a:pt x="176" y="47"/>
                  </a:lnTo>
                  <a:lnTo>
                    <a:pt x="241" y="0"/>
                  </a:lnTo>
                  <a:lnTo>
                    <a:pt x="264" y="29"/>
                  </a:lnTo>
                  <a:lnTo>
                    <a:pt x="246" y="81"/>
                  </a:lnTo>
                  <a:lnTo>
                    <a:pt x="176" y="208"/>
                  </a:lnTo>
                  <a:lnTo>
                    <a:pt x="123" y="340"/>
                  </a:lnTo>
                  <a:lnTo>
                    <a:pt x="87" y="530"/>
                  </a:lnTo>
                  <a:lnTo>
                    <a:pt x="64" y="743"/>
                  </a:lnTo>
                  <a:lnTo>
                    <a:pt x="64" y="928"/>
                  </a:lnTo>
                  <a:lnTo>
                    <a:pt x="82" y="911"/>
                  </a:lnTo>
                  <a:lnTo>
                    <a:pt x="123" y="842"/>
                  </a:lnTo>
                  <a:lnTo>
                    <a:pt x="140" y="738"/>
                  </a:lnTo>
                  <a:lnTo>
                    <a:pt x="176" y="738"/>
                  </a:lnTo>
                  <a:lnTo>
                    <a:pt x="223" y="761"/>
                  </a:lnTo>
                  <a:lnTo>
                    <a:pt x="193" y="847"/>
                  </a:lnTo>
                  <a:lnTo>
                    <a:pt x="123" y="935"/>
                  </a:lnTo>
                  <a:lnTo>
                    <a:pt x="53" y="1021"/>
                  </a:lnTo>
                  <a:lnTo>
                    <a:pt x="18" y="1021"/>
                  </a:lnTo>
                  <a:lnTo>
                    <a:pt x="0" y="986"/>
                  </a:lnTo>
                  <a:lnTo>
                    <a:pt x="0" y="911"/>
                  </a:lnTo>
                  <a:lnTo>
                    <a:pt x="11" y="691"/>
                  </a:lnTo>
                  <a:lnTo>
                    <a:pt x="29" y="467"/>
                  </a:lnTo>
                  <a:lnTo>
                    <a:pt x="53" y="306"/>
                  </a:lnTo>
                  <a:lnTo>
                    <a:pt x="105" y="202"/>
                  </a:lnTo>
                  <a:close/>
                </a:path>
              </a:pathLst>
            </a:custGeom>
            <a:solidFill>
              <a:schemeClr val="tx2"/>
            </a:solidFill>
            <a:ln w="9525">
              <a:noFill/>
              <a:round/>
              <a:headEnd/>
              <a:tailEn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5474"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5475"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5476" name="Text Box 4"/>
          <p:cNvSpPr txBox="1">
            <a:spLocks noChangeArrowheads="1"/>
          </p:cNvSpPr>
          <p:nvPr/>
        </p:nvSpPr>
        <p:spPr bwMode="auto">
          <a:xfrm>
            <a:off x="990600" y="2895600"/>
            <a:ext cx="1674813" cy="336550"/>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Observable data</a:t>
            </a:r>
          </a:p>
        </p:txBody>
      </p:sp>
      <p:pic>
        <p:nvPicPr>
          <p:cNvPr id="1385477" name="Picture 5"/>
          <p:cNvPicPr>
            <a:picLocks noChangeAspect="1" noChangeArrowheads="1"/>
          </p:cNvPicPr>
          <p:nvPr/>
        </p:nvPicPr>
        <p:blipFill>
          <a:blip r:embed="rId2"/>
          <a:srcRect/>
          <a:stretch>
            <a:fillRect/>
          </a:stretch>
        </p:blipFill>
        <p:spPr bwMode="auto">
          <a:xfrm>
            <a:off x="381000" y="1905000"/>
            <a:ext cx="1676400" cy="498475"/>
          </a:xfrm>
          <a:prstGeom prst="rect">
            <a:avLst/>
          </a:prstGeom>
          <a:noFill/>
          <a:ln w="9525">
            <a:noFill/>
            <a:miter lim="800000"/>
            <a:headEnd/>
            <a:tailEnd/>
          </a:ln>
          <a:effectLst/>
        </p:spPr>
      </p:pic>
      <p:pic>
        <p:nvPicPr>
          <p:cNvPr id="1385478" name="Picture 6"/>
          <p:cNvPicPr>
            <a:picLocks noChangeAspect="1" noChangeArrowheads="1"/>
          </p:cNvPicPr>
          <p:nvPr/>
        </p:nvPicPr>
        <p:blipFill>
          <a:blip r:embed="rId3"/>
          <a:srcRect/>
          <a:stretch>
            <a:fillRect/>
          </a:stretch>
        </p:blipFill>
        <p:spPr bwMode="auto">
          <a:xfrm>
            <a:off x="2819400" y="2286000"/>
            <a:ext cx="1824038" cy="1816100"/>
          </a:xfrm>
          <a:prstGeom prst="rect">
            <a:avLst/>
          </a:prstGeom>
          <a:noFill/>
          <a:ln w="9525">
            <a:noFill/>
            <a:miter lim="800000"/>
            <a:headEnd/>
            <a:tailEnd/>
          </a:ln>
          <a:effectLst/>
        </p:spPr>
      </p:pic>
      <p:sp>
        <p:nvSpPr>
          <p:cNvPr id="1385479" name="Text Box 7"/>
          <p:cNvSpPr txBox="1">
            <a:spLocks noChangeArrowheads="1"/>
          </p:cNvSpPr>
          <p:nvPr/>
        </p:nvSpPr>
        <p:spPr bwMode="auto">
          <a:xfrm>
            <a:off x="304800" y="4419600"/>
            <a:ext cx="3114675"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1 (H1)</a:t>
            </a:r>
            <a:r>
              <a:rPr lang="en-US" sz="1600" b="0"/>
              <a:t>: “ball” =          </a:t>
            </a:r>
            <a:endParaRPr lang="en-US" sz="1600" b="0">
              <a:solidFill>
                <a:schemeClr val="accent1"/>
              </a:solidFill>
            </a:endParaRPr>
          </a:p>
        </p:txBody>
      </p:sp>
      <p:pic>
        <p:nvPicPr>
          <p:cNvPr id="1385480" name="Picture 8"/>
          <p:cNvPicPr>
            <a:picLocks noChangeAspect="1" noChangeArrowheads="1"/>
          </p:cNvPicPr>
          <p:nvPr/>
        </p:nvPicPr>
        <p:blipFill>
          <a:blip r:embed="rId4"/>
          <a:srcRect/>
          <a:stretch>
            <a:fillRect/>
          </a:stretch>
        </p:blipFill>
        <p:spPr bwMode="auto">
          <a:xfrm>
            <a:off x="2971800" y="4343400"/>
            <a:ext cx="496888" cy="503238"/>
          </a:xfrm>
          <a:prstGeom prst="rect">
            <a:avLst/>
          </a:prstGeom>
          <a:noFill/>
          <a:ln w="9525">
            <a:noFill/>
            <a:miter lim="800000"/>
            <a:headEnd/>
            <a:tailEnd/>
          </a:ln>
          <a:effectLst/>
        </p:spPr>
      </p:pic>
      <p:sp>
        <p:nvSpPr>
          <p:cNvPr id="1385481" name="Text Box 9"/>
          <p:cNvSpPr txBox="1">
            <a:spLocks noChangeArrowheads="1"/>
          </p:cNvSpPr>
          <p:nvPr/>
        </p:nvSpPr>
        <p:spPr bwMode="auto">
          <a:xfrm>
            <a:off x="304800" y="49530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2 (H2)</a:t>
            </a:r>
            <a:r>
              <a:rPr lang="en-US" sz="1600" b="0"/>
              <a:t>: “ball” =     </a:t>
            </a:r>
            <a:endParaRPr lang="en-US" sz="1600" b="0">
              <a:solidFill>
                <a:schemeClr val="accent1"/>
              </a:solidFill>
            </a:endParaRPr>
          </a:p>
        </p:txBody>
      </p:sp>
      <p:pic>
        <p:nvPicPr>
          <p:cNvPr id="1385482" name="Picture 10"/>
          <p:cNvPicPr>
            <a:picLocks noChangeAspect="1" noChangeArrowheads="1"/>
          </p:cNvPicPr>
          <p:nvPr/>
        </p:nvPicPr>
        <p:blipFill>
          <a:blip r:embed="rId5"/>
          <a:srcRect/>
          <a:stretch>
            <a:fillRect/>
          </a:stretch>
        </p:blipFill>
        <p:spPr bwMode="auto">
          <a:xfrm>
            <a:off x="2895600" y="4953000"/>
            <a:ext cx="534988" cy="327025"/>
          </a:xfrm>
          <a:prstGeom prst="rect">
            <a:avLst/>
          </a:prstGeom>
          <a:noFill/>
          <a:ln w="9525">
            <a:noFill/>
            <a:miter lim="800000"/>
            <a:headEnd/>
            <a:tailEnd/>
          </a:ln>
          <a:effectLst/>
        </p:spPr>
      </p:pic>
      <p:sp>
        <p:nvSpPr>
          <p:cNvPr id="1385483" name="Text Box 11"/>
          <p:cNvSpPr txBox="1">
            <a:spLocks noChangeArrowheads="1"/>
          </p:cNvSpPr>
          <p:nvPr/>
        </p:nvSpPr>
        <p:spPr bwMode="auto">
          <a:xfrm>
            <a:off x="4038600" y="4343400"/>
            <a:ext cx="4343400" cy="1314450"/>
          </a:xfrm>
          <a:prstGeom prst="rect">
            <a:avLst/>
          </a:prstGeom>
          <a:noFill/>
          <a:ln w="9525">
            <a:noFill/>
            <a:miter lim="800000"/>
            <a:headEnd/>
            <a:tailEnd/>
          </a:ln>
        </p:spPr>
        <p:txBody>
          <a:bodyPr>
            <a:prstTxWarp prst="textNoShape">
              <a:avLst/>
            </a:prstTxWarp>
            <a:spAutoFit/>
          </a:bodyPr>
          <a:lstStyle/>
          <a:p>
            <a:r>
              <a:rPr lang="en-US" sz="1600" b="0"/>
              <a:t>Since there are three hypotheses in the hypothesis space at this point</a:t>
            </a:r>
            <a:endParaRPr lang="en-US" sz="1600" b="0">
              <a:solidFill>
                <a:schemeClr val="accent1"/>
              </a:solidFill>
            </a:endParaRPr>
          </a:p>
          <a:p>
            <a:r>
              <a:rPr lang="en-US" sz="1600" b="0">
                <a:solidFill>
                  <a:schemeClr val="accent1"/>
                </a:solidFill>
              </a:rPr>
              <a:t>P(H1) = </a:t>
            </a:r>
            <a:r>
              <a:rPr lang="en-US" sz="1600" b="0"/>
              <a:t> 1/3 = 0.33</a:t>
            </a:r>
          </a:p>
          <a:p>
            <a:r>
              <a:rPr lang="en-US" sz="1600" b="0">
                <a:solidFill>
                  <a:schemeClr val="accent1"/>
                </a:solidFill>
              </a:rPr>
              <a:t>P(H2) = </a:t>
            </a:r>
            <a:r>
              <a:rPr lang="en-US" sz="1600" b="0"/>
              <a:t> 1/3 = 0.33</a:t>
            </a:r>
          </a:p>
          <a:p>
            <a:r>
              <a:rPr lang="en-US" sz="1600" b="0">
                <a:solidFill>
                  <a:schemeClr val="accent1"/>
                </a:solidFill>
              </a:rPr>
              <a:t>P(H3) = </a:t>
            </a:r>
            <a:r>
              <a:rPr lang="en-US" sz="1600" b="0"/>
              <a:t> 1/3 = 0.33</a:t>
            </a:r>
          </a:p>
        </p:txBody>
      </p:sp>
      <p:pic>
        <p:nvPicPr>
          <p:cNvPr id="1385484" name="Picture 12"/>
          <p:cNvPicPr>
            <a:picLocks noChangeAspect="1" noChangeArrowheads="1"/>
          </p:cNvPicPr>
          <p:nvPr/>
        </p:nvPicPr>
        <p:blipFill>
          <a:blip r:embed="rId6"/>
          <a:srcRect/>
          <a:stretch>
            <a:fillRect/>
          </a:stretch>
        </p:blipFill>
        <p:spPr bwMode="auto">
          <a:xfrm>
            <a:off x="5105400" y="2286000"/>
            <a:ext cx="1814513" cy="1828800"/>
          </a:xfrm>
          <a:prstGeom prst="rect">
            <a:avLst/>
          </a:prstGeom>
          <a:noFill/>
          <a:ln w="9525">
            <a:noFill/>
            <a:miter lim="800000"/>
            <a:headEnd/>
            <a:tailEnd/>
          </a:ln>
          <a:effectLst/>
        </p:spPr>
      </p:pic>
      <p:sp>
        <p:nvSpPr>
          <p:cNvPr id="1385485" name="Text Box 13"/>
          <p:cNvSpPr txBox="1">
            <a:spLocks noChangeArrowheads="1"/>
          </p:cNvSpPr>
          <p:nvPr/>
        </p:nvSpPr>
        <p:spPr bwMode="auto">
          <a:xfrm>
            <a:off x="304800" y="54102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3 (H3)</a:t>
            </a:r>
            <a:r>
              <a:rPr lang="en-US" sz="1600" b="0"/>
              <a:t>: “ball” =     </a:t>
            </a:r>
            <a:endParaRPr lang="en-US" sz="1600" b="0">
              <a:solidFill>
                <a:schemeClr val="accent1"/>
              </a:solidFill>
            </a:endParaRPr>
          </a:p>
        </p:txBody>
      </p:sp>
      <p:pic>
        <p:nvPicPr>
          <p:cNvPr id="1385487" name="Picture 15"/>
          <p:cNvPicPr>
            <a:picLocks noChangeAspect="1" noChangeArrowheads="1"/>
          </p:cNvPicPr>
          <p:nvPr/>
        </p:nvPicPr>
        <p:blipFill>
          <a:blip r:embed="rId7"/>
          <a:srcRect/>
          <a:stretch>
            <a:fillRect/>
          </a:stretch>
        </p:blipFill>
        <p:spPr bwMode="auto">
          <a:xfrm>
            <a:off x="3048000" y="5410200"/>
            <a:ext cx="258763" cy="439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6498"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6499"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6500" name="Text Box 4"/>
          <p:cNvSpPr txBox="1">
            <a:spLocks noChangeArrowheads="1"/>
          </p:cNvSpPr>
          <p:nvPr/>
        </p:nvSpPr>
        <p:spPr bwMode="auto">
          <a:xfrm>
            <a:off x="990600" y="2895600"/>
            <a:ext cx="1674813" cy="336550"/>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Observable data</a:t>
            </a:r>
          </a:p>
        </p:txBody>
      </p:sp>
      <p:pic>
        <p:nvPicPr>
          <p:cNvPr id="1386501" name="Picture 5"/>
          <p:cNvPicPr>
            <a:picLocks noChangeAspect="1" noChangeArrowheads="1"/>
          </p:cNvPicPr>
          <p:nvPr/>
        </p:nvPicPr>
        <p:blipFill>
          <a:blip r:embed="rId2"/>
          <a:srcRect/>
          <a:stretch>
            <a:fillRect/>
          </a:stretch>
        </p:blipFill>
        <p:spPr bwMode="auto">
          <a:xfrm>
            <a:off x="381000" y="1905000"/>
            <a:ext cx="1676400" cy="498475"/>
          </a:xfrm>
          <a:prstGeom prst="rect">
            <a:avLst/>
          </a:prstGeom>
          <a:noFill/>
          <a:ln w="9525">
            <a:noFill/>
            <a:miter lim="800000"/>
            <a:headEnd/>
            <a:tailEnd/>
          </a:ln>
          <a:effectLst/>
        </p:spPr>
      </p:pic>
      <p:pic>
        <p:nvPicPr>
          <p:cNvPr id="1386502" name="Picture 6"/>
          <p:cNvPicPr>
            <a:picLocks noChangeAspect="1" noChangeArrowheads="1"/>
          </p:cNvPicPr>
          <p:nvPr/>
        </p:nvPicPr>
        <p:blipFill>
          <a:blip r:embed="rId3"/>
          <a:srcRect/>
          <a:stretch>
            <a:fillRect/>
          </a:stretch>
        </p:blipFill>
        <p:spPr bwMode="auto">
          <a:xfrm>
            <a:off x="2819400" y="2286000"/>
            <a:ext cx="1824038" cy="1816100"/>
          </a:xfrm>
          <a:prstGeom prst="rect">
            <a:avLst/>
          </a:prstGeom>
          <a:noFill/>
          <a:ln w="9525">
            <a:noFill/>
            <a:miter lim="800000"/>
            <a:headEnd/>
            <a:tailEnd/>
          </a:ln>
          <a:effectLst/>
        </p:spPr>
      </p:pic>
      <p:sp>
        <p:nvSpPr>
          <p:cNvPr id="1386503" name="Text Box 7"/>
          <p:cNvSpPr txBox="1">
            <a:spLocks noChangeArrowheads="1"/>
          </p:cNvSpPr>
          <p:nvPr/>
        </p:nvSpPr>
        <p:spPr bwMode="auto">
          <a:xfrm>
            <a:off x="304800" y="4419600"/>
            <a:ext cx="3114675"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1 (H1)</a:t>
            </a:r>
            <a:r>
              <a:rPr lang="en-US" sz="1600" b="0"/>
              <a:t>: “ball” =          </a:t>
            </a:r>
            <a:endParaRPr lang="en-US" sz="1600" b="0">
              <a:solidFill>
                <a:schemeClr val="accent1"/>
              </a:solidFill>
            </a:endParaRPr>
          </a:p>
        </p:txBody>
      </p:sp>
      <p:pic>
        <p:nvPicPr>
          <p:cNvPr id="1386504" name="Picture 8"/>
          <p:cNvPicPr>
            <a:picLocks noChangeAspect="1" noChangeArrowheads="1"/>
          </p:cNvPicPr>
          <p:nvPr/>
        </p:nvPicPr>
        <p:blipFill>
          <a:blip r:embed="rId4"/>
          <a:srcRect/>
          <a:stretch>
            <a:fillRect/>
          </a:stretch>
        </p:blipFill>
        <p:spPr bwMode="auto">
          <a:xfrm>
            <a:off x="2971800" y="4343400"/>
            <a:ext cx="496888" cy="503238"/>
          </a:xfrm>
          <a:prstGeom prst="rect">
            <a:avLst/>
          </a:prstGeom>
          <a:noFill/>
          <a:ln w="9525">
            <a:noFill/>
            <a:miter lim="800000"/>
            <a:headEnd/>
            <a:tailEnd/>
          </a:ln>
          <a:effectLst/>
        </p:spPr>
      </p:pic>
      <p:sp>
        <p:nvSpPr>
          <p:cNvPr id="1386505" name="Text Box 9"/>
          <p:cNvSpPr txBox="1">
            <a:spLocks noChangeArrowheads="1"/>
          </p:cNvSpPr>
          <p:nvPr/>
        </p:nvSpPr>
        <p:spPr bwMode="auto">
          <a:xfrm>
            <a:off x="304800" y="49530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2 (H2)</a:t>
            </a:r>
            <a:r>
              <a:rPr lang="en-US" sz="1600" b="0"/>
              <a:t>: “ball” =     </a:t>
            </a:r>
            <a:endParaRPr lang="en-US" sz="1600" b="0">
              <a:solidFill>
                <a:schemeClr val="accent1"/>
              </a:solidFill>
            </a:endParaRPr>
          </a:p>
        </p:txBody>
      </p:sp>
      <p:pic>
        <p:nvPicPr>
          <p:cNvPr id="1386506" name="Picture 10"/>
          <p:cNvPicPr>
            <a:picLocks noChangeAspect="1" noChangeArrowheads="1"/>
          </p:cNvPicPr>
          <p:nvPr/>
        </p:nvPicPr>
        <p:blipFill>
          <a:blip r:embed="rId5"/>
          <a:srcRect/>
          <a:stretch>
            <a:fillRect/>
          </a:stretch>
        </p:blipFill>
        <p:spPr bwMode="auto">
          <a:xfrm>
            <a:off x="2895600" y="4953000"/>
            <a:ext cx="534988" cy="327025"/>
          </a:xfrm>
          <a:prstGeom prst="rect">
            <a:avLst/>
          </a:prstGeom>
          <a:noFill/>
          <a:ln w="9525">
            <a:noFill/>
            <a:miter lim="800000"/>
            <a:headEnd/>
            <a:tailEnd/>
          </a:ln>
          <a:effectLst/>
        </p:spPr>
      </p:pic>
      <p:pic>
        <p:nvPicPr>
          <p:cNvPr id="1386508" name="Picture 12"/>
          <p:cNvPicPr>
            <a:picLocks noChangeAspect="1" noChangeArrowheads="1"/>
          </p:cNvPicPr>
          <p:nvPr/>
        </p:nvPicPr>
        <p:blipFill>
          <a:blip r:embed="rId6"/>
          <a:srcRect/>
          <a:stretch>
            <a:fillRect/>
          </a:stretch>
        </p:blipFill>
        <p:spPr bwMode="auto">
          <a:xfrm>
            <a:off x="5105400" y="2286000"/>
            <a:ext cx="1814513" cy="1828800"/>
          </a:xfrm>
          <a:prstGeom prst="rect">
            <a:avLst/>
          </a:prstGeom>
          <a:noFill/>
          <a:ln w="9525">
            <a:noFill/>
            <a:miter lim="800000"/>
            <a:headEnd/>
            <a:tailEnd/>
          </a:ln>
          <a:effectLst/>
        </p:spPr>
      </p:pic>
      <p:sp>
        <p:nvSpPr>
          <p:cNvPr id="1386509" name="Text Box 13"/>
          <p:cNvSpPr txBox="1">
            <a:spLocks noChangeArrowheads="1"/>
          </p:cNvSpPr>
          <p:nvPr/>
        </p:nvSpPr>
        <p:spPr bwMode="auto">
          <a:xfrm>
            <a:off x="304800" y="54102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3 (H3)</a:t>
            </a:r>
            <a:r>
              <a:rPr lang="en-US" sz="1600" b="0"/>
              <a:t>: “ball” =     </a:t>
            </a:r>
            <a:endParaRPr lang="en-US" sz="1600" b="0">
              <a:solidFill>
                <a:schemeClr val="accent1"/>
              </a:solidFill>
            </a:endParaRPr>
          </a:p>
        </p:txBody>
      </p:sp>
      <p:pic>
        <p:nvPicPr>
          <p:cNvPr id="1386510" name="Picture 14"/>
          <p:cNvPicPr>
            <a:picLocks noChangeAspect="1" noChangeArrowheads="1"/>
          </p:cNvPicPr>
          <p:nvPr/>
        </p:nvPicPr>
        <p:blipFill>
          <a:blip r:embed="rId7"/>
          <a:srcRect/>
          <a:stretch>
            <a:fillRect/>
          </a:stretch>
        </p:blipFill>
        <p:spPr bwMode="auto">
          <a:xfrm>
            <a:off x="3048000" y="5410200"/>
            <a:ext cx="258763" cy="439738"/>
          </a:xfrm>
          <a:prstGeom prst="rect">
            <a:avLst/>
          </a:prstGeom>
          <a:noFill/>
          <a:ln w="9525">
            <a:noFill/>
            <a:miter lim="800000"/>
            <a:headEnd/>
            <a:tailEnd/>
          </a:ln>
          <a:effectLst/>
        </p:spPr>
      </p:pic>
      <p:sp>
        <p:nvSpPr>
          <p:cNvPr id="1386511" name="Text Box 15"/>
          <p:cNvSpPr txBox="1">
            <a:spLocks noChangeArrowheads="1"/>
          </p:cNvSpPr>
          <p:nvPr/>
        </p:nvSpPr>
        <p:spPr bwMode="auto">
          <a:xfrm>
            <a:off x="4038600" y="4191000"/>
            <a:ext cx="4343400" cy="1314450"/>
          </a:xfrm>
          <a:prstGeom prst="rect">
            <a:avLst/>
          </a:prstGeom>
          <a:noFill/>
          <a:ln w="9525">
            <a:noFill/>
            <a:miter lim="800000"/>
            <a:headEnd/>
            <a:tailEnd/>
          </a:ln>
        </p:spPr>
        <p:txBody>
          <a:bodyPr>
            <a:prstTxWarp prst="textNoShape">
              <a:avLst/>
            </a:prstTxWarp>
            <a:spAutoFit/>
          </a:bodyPr>
          <a:lstStyle/>
          <a:p>
            <a:r>
              <a:rPr lang="en-US" sz="1600" b="0"/>
              <a:t>If this is the only data available,</a:t>
            </a:r>
          </a:p>
          <a:p>
            <a:endParaRPr lang="en-US" sz="1600" b="0"/>
          </a:p>
          <a:p>
            <a:r>
              <a:rPr lang="en-US" sz="1600" b="0">
                <a:solidFill>
                  <a:schemeClr val="tx2"/>
                </a:solidFill>
              </a:rPr>
              <a:t>P(D | H1)</a:t>
            </a:r>
            <a:r>
              <a:rPr lang="en-US" sz="1600" b="0"/>
              <a:t> = would this be observed if H1 were true?  Yes.  Therefore </a:t>
            </a:r>
            <a:r>
              <a:rPr lang="en-US" sz="1600" b="0">
                <a:solidFill>
                  <a:schemeClr val="tx2"/>
                </a:solidFill>
              </a:rPr>
              <a:t>p(D | H1) = 1.0.</a:t>
            </a:r>
            <a:endParaRPr lang="en-US" sz="1600" b="0"/>
          </a:p>
          <a:p>
            <a:endParaRPr lang="en-US" sz="1600" b="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7522" name="Title 1"/>
          <p:cNvSpPr>
            <a:spLocks/>
          </p:cNvSpPr>
          <p:nvPr/>
        </p:nvSpPr>
        <p:spPr bwMode="auto">
          <a:xfrm>
            <a:off x="685800" y="1524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7523" name="Content Placeholder 2"/>
          <p:cNvSpPr>
            <a:spLocks/>
          </p:cNvSpPr>
          <p:nvPr/>
        </p:nvSpPr>
        <p:spPr bwMode="auto">
          <a:xfrm>
            <a:off x="152400" y="1143000"/>
            <a:ext cx="8839200" cy="5334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7524" name="Text Box 4"/>
          <p:cNvSpPr txBox="1">
            <a:spLocks noChangeArrowheads="1"/>
          </p:cNvSpPr>
          <p:nvPr/>
        </p:nvSpPr>
        <p:spPr bwMode="auto">
          <a:xfrm>
            <a:off x="990600" y="2895600"/>
            <a:ext cx="1674813" cy="336550"/>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Observable data</a:t>
            </a:r>
          </a:p>
        </p:txBody>
      </p:sp>
      <p:pic>
        <p:nvPicPr>
          <p:cNvPr id="1387525" name="Picture 5"/>
          <p:cNvPicPr>
            <a:picLocks noChangeAspect="1" noChangeArrowheads="1"/>
          </p:cNvPicPr>
          <p:nvPr/>
        </p:nvPicPr>
        <p:blipFill>
          <a:blip r:embed="rId2"/>
          <a:srcRect/>
          <a:stretch>
            <a:fillRect/>
          </a:stretch>
        </p:blipFill>
        <p:spPr bwMode="auto">
          <a:xfrm>
            <a:off x="381000" y="1905000"/>
            <a:ext cx="1676400" cy="498475"/>
          </a:xfrm>
          <a:prstGeom prst="rect">
            <a:avLst/>
          </a:prstGeom>
          <a:noFill/>
          <a:ln w="9525">
            <a:noFill/>
            <a:miter lim="800000"/>
            <a:headEnd/>
            <a:tailEnd/>
          </a:ln>
          <a:effectLst/>
        </p:spPr>
      </p:pic>
      <p:pic>
        <p:nvPicPr>
          <p:cNvPr id="1387526" name="Picture 6"/>
          <p:cNvPicPr>
            <a:picLocks noChangeAspect="1" noChangeArrowheads="1"/>
          </p:cNvPicPr>
          <p:nvPr/>
        </p:nvPicPr>
        <p:blipFill>
          <a:blip r:embed="rId3"/>
          <a:srcRect/>
          <a:stretch>
            <a:fillRect/>
          </a:stretch>
        </p:blipFill>
        <p:spPr bwMode="auto">
          <a:xfrm>
            <a:off x="2819400" y="2286000"/>
            <a:ext cx="1824038" cy="1816100"/>
          </a:xfrm>
          <a:prstGeom prst="rect">
            <a:avLst/>
          </a:prstGeom>
          <a:noFill/>
          <a:ln w="9525">
            <a:noFill/>
            <a:miter lim="800000"/>
            <a:headEnd/>
            <a:tailEnd/>
          </a:ln>
          <a:effectLst/>
        </p:spPr>
      </p:pic>
      <p:sp>
        <p:nvSpPr>
          <p:cNvPr id="1387527" name="Text Box 7"/>
          <p:cNvSpPr txBox="1">
            <a:spLocks noChangeArrowheads="1"/>
          </p:cNvSpPr>
          <p:nvPr/>
        </p:nvSpPr>
        <p:spPr bwMode="auto">
          <a:xfrm>
            <a:off x="304800" y="4419600"/>
            <a:ext cx="3114675"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1 (H1)</a:t>
            </a:r>
            <a:r>
              <a:rPr lang="en-US" sz="1600" b="0"/>
              <a:t>: “ball” =          </a:t>
            </a:r>
            <a:endParaRPr lang="en-US" sz="1600" b="0">
              <a:solidFill>
                <a:schemeClr val="accent1"/>
              </a:solidFill>
            </a:endParaRPr>
          </a:p>
        </p:txBody>
      </p:sp>
      <p:pic>
        <p:nvPicPr>
          <p:cNvPr id="1387528" name="Picture 8"/>
          <p:cNvPicPr>
            <a:picLocks noChangeAspect="1" noChangeArrowheads="1"/>
          </p:cNvPicPr>
          <p:nvPr/>
        </p:nvPicPr>
        <p:blipFill>
          <a:blip r:embed="rId4"/>
          <a:srcRect/>
          <a:stretch>
            <a:fillRect/>
          </a:stretch>
        </p:blipFill>
        <p:spPr bwMode="auto">
          <a:xfrm>
            <a:off x="2971800" y="4343400"/>
            <a:ext cx="496888" cy="503238"/>
          </a:xfrm>
          <a:prstGeom prst="rect">
            <a:avLst/>
          </a:prstGeom>
          <a:noFill/>
          <a:ln w="9525">
            <a:noFill/>
            <a:miter lim="800000"/>
            <a:headEnd/>
            <a:tailEnd/>
          </a:ln>
          <a:effectLst/>
        </p:spPr>
      </p:pic>
      <p:sp>
        <p:nvSpPr>
          <p:cNvPr id="1387529" name="Text Box 9"/>
          <p:cNvSpPr txBox="1">
            <a:spLocks noChangeArrowheads="1"/>
          </p:cNvSpPr>
          <p:nvPr/>
        </p:nvSpPr>
        <p:spPr bwMode="auto">
          <a:xfrm>
            <a:off x="304800" y="49530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2 (H2)</a:t>
            </a:r>
            <a:r>
              <a:rPr lang="en-US" sz="1600" b="0"/>
              <a:t>: “ball” =     </a:t>
            </a:r>
            <a:endParaRPr lang="en-US" sz="1600" b="0">
              <a:solidFill>
                <a:schemeClr val="accent1"/>
              </a:solidFill>
            </a:endParaRPr>
          </a:p>
        </p:txBody>
      </p:sp>
      <p:pic>
        <p:nvPicPr>
          <p:cNvPr id="1387530" name="Picture 10"/>
          <p:cNvPicPr>
            <a:picLocks noChangeAspect="1" noChangeArrowheads="1"/>
          </p:cNvPicPr>
          <p:nvPr/>
        </p:nvPicPr>
        <p:blipFill>
          <a:blip r:embed="rId5"/>
          <a:srcRect/>
          <a:stretch>
            <a:fillRect/>
          </a:stretch>
        </p:blipFill>
        <p:spPr bwMode="auto">
          <a:xfrm>
            <a:off x="2895600" y="4953000"/>
            <a:ext cx="534988" cy="327025"/>
          </a:xfrm>
          <a:prstGeom prst="rect">
            <a:avLst/>
          </a:prstGeom>
          <a:noFill/>
          <a:ln w="9525">
            <a:noFill/>
            <a:miter lim="800000"/>
            <a:headEnd/>
            <a:tailEnd/>
          </a:ln>
          <a:effectLst/>
        </p:spPr>
      </p:pic>
      <p:pic>
        <p:nvPicPr>
          <p:cNvPr id="1387531" name="Picture 11"/>
          <p:cNvPicPr>
            <a:picLocks noChangeAspect="1" noChangeArrowheads="1"/>
          </p:cNvPicPr>
          <p:nvPr/>
        </p:nvPicPr>
        <p:blipFill>
          <a:blip r:embed="rId6"/>
          <a:srcRect/>
          <a:stretch>
            <a:fillRect/>
          </a:stretch>
        </p:blipFill>
        <p:spPr bwMode="auto">
          <a:xfrm>
            <a:off x="5105400" y="2286000"/>
            <a:ext cx="1814513" cy="1828800"/>
          </a:xfrm>
          <a:prstGeom prst="rect">
            <a:avLst/>
          </a:prstGeom>
          <a:noFill/>
          <a:ln w="9525">
            <a:noFill/>
            <a:miter lim="800000"/>
            <a:headEnd/>
            <a:tailEnd/>
          </a:ln>
          <a:effectLst/>
        </p:spPr>
      </p:pic>
      <p:sp>
        <p:nvSpPr>
          <p:cNvPr id="1387532" name="Text Box 12"/>
          <p:cNvSpPr txBox="1">
            <a:spLocks noChangeArrowheads="1"/>
          </p:cNvSpPr>
          <p:nvPr/>
        </p:nvSpPr>
        <p:spPr bwMode="auto">
          <a:xfrm>
            <a:off x="304800" y="54102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3 (H3)</a:t>
            </a:r>
            <a:r>
              <a:rPr lang="en-US" sz="1600" b="0"/>
              <a:t>: “ball” =     </a:t>
            </a:r>
            <a:endParaRPr lang="en-US" sz="1600" b="0">
              <a:solidFill>
                <a:schemeClr val="accent1"/>
              </a:solidFill>
            </a:endParaRPr>
          </a:p>
        </p:txBody>
      </p:sp>
      <p:pic>
        <p:nvPicPr>
          <p:cNvPr id="1387533" name="Picture 13"/>
          <p:cNvPicPr>
            <a:picLocks noChangeAspect="1" noChangeArrowheads="1"/>
          </p:cNvPicPr>
          <p:nvPr/>
        </p:nvPicPr>
        <p:blipFill>
          <a:blip r:embed="rId7"/>
          <a:srcRect/>
          <a:stretch>
            <a:fillRect/>
          </a:stretch>
        </p:blipFill>
        <p:spPr bwMode="auto">
          <a:xfrm>
            <a:off x="3048000" y="5410200"/>
            <a:ext cx="258763" cy="439738"/>
          </a:xfrm>
          <a:prstGeom prst="rect">
            <a:avLst/>
          </a:prstGeom>
          <a:noFill/>
          <a:ln w="9525">
            <a:noFill/>
            <a:miter lim="800000"/>
            <a:headEnd/>
            <a:tailEnd/>
          </a:ln>
          <a:effectLst/>
        </p:spPr>
      </p:pic>
      <p:sp>
        <p:nvSpPr>
          <p:cNvPr id="1387534" name="Text Box 14"/>
          <p:cNvSpPr txBox="1">
            <a:spLocks noChangeArrowheads="1"/>
          </p:cNvSpPr>
          <p:nvPr/>
        </p:nvSpPr>
        <p:spPr bwMode="auto">
          <a:xfrm>
            <a:off x="4038600" y="4191000"/>
            <a:ext cx="4343400" cy="2292350"/>
          </a:xfrm>
          <a:prstGeom prst="rect">
            <a:avLst/>
          </a:prstGeom>
          <a:noFill/>
          <a:ln w="9525">
            <a:noFill/>
            <a:miter lim="800000"/>
            <a:headEnd/>
            <a:tailEnd/>
          </a:ln>
        </p:spPr>
        <p:txBody>
          <a:bodyPr>
            <a:prstTxWarp prst="textNoShape">
              <a:avLst/>
            </a:prstTxWarp>
            <a:spAutoFit/>
          </a:bodyPr>
          <a:lstStyle/>
          <a:p>
            <a:r>
              <a:rPr lang="en-US" sz="1600" b="0"/>
              <a:t>If this is the only data available,</a:t>
            </a:r>
          </a:p>
          <a:p>
            <a:endParaRPr lang="en-US" sz="1600" b="0"/>
          </a:p>
          <a:p>
            <a:r>
              <a:rPr lang="en-US" sz="1600" b="0">
                <a:solidFill>
                  <a:schemeClr val="tx2"/>
                </a:solidFill>
              </a:rPr>
              <a:t>P(D | H2)</a:t>
            </a:r>
            <a:r>
              <a:rPr lang="en-US" sz="1600" b="0"/>
              <a:t> = would this be observed if H2 were true?  </a:t>
            </a:r>
            <a:r>
              <a:rPr lang="en-US" sz="1600" b="0">
                <a:solidFill>
                  <a:schemeClr val="tx2"/>
                </a:solidFill>
              </a:rPr>
              <a:t>No</a:t>
            </a:r>
            <a:r>
              <a:rPr lang="en-US" sz="1600" b="0"/>
              <a:t>. (Why would “ball” be said in the second scene?)  Therefore </a:t>
            </a:r>
            <a:r>
              <a:rPr lang="en-US" sz="1600" b="0">
                <a:solidFill>
                  <a:schemeClr val="tx2"/>
                </a:solidFill>
              </a:rPr>
              <a:t>p(D | H2) = 0.0</a:t>
            </a:r>
            <a:r>
              <a:rPr lang="en-US" sz="1600" b="0"/>
              <a:t>.</a:t>
            </a:r>
          </a:p>
          <a:p>
            <a:endParaRPr lang="en-US" sz="1600" b="0"/>
          </a:p>
          <a:p>
            <a:r>
              <a:rPr lang="en-US" sz="1600" b="0">
                <a:solidFill>
                  <a:schemeClr val="tx2"/>
                </a:solidFill>
              </a:rPr>
              <a:t>P(D | H3)</a:t>
            </a:r>
            <a:r>
              <a:rPr lang="en-US" sz="1600" b="0"/>
              <a:t> = would this be observed if H3 were true?  </a:t>
            </a:r>
            <a:r>
              <a:rPr lang="en-US" sz="1600" b="0">
                <a:solidFill>
                  <a:schemeClr val="tx2"/>
                </a:solidFill>
              </a:rPr>
              <a:t>No</a:t>
            </a:r>
            <a:r>
              <a:rPr lang="en-US" sz="1600" b="0"/>
              <a:t>. (Why would “ball” be said in the first scene?)  Therefore </a:t>
            </a:r>
            <a:r>
              <a:rPr lang="en-US" sz="1600" b="0">
                <a:solidFill>
                  <a:schemeClr val="tx2"/>
                </a:solidFill>
              </a:rPr>
              <a:t>p(D | H3) = 0.0</a:t>
            </a:r>
            <a:r>
              <a:rPr lang="en-US" sz="1600" b="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8559" name="Title 1"/>
          <p:cNvSpPr>
            <a:spLocks/>
          </p:cNvSpPr>
          <p:nvPr/>
        </p:nvSpPr>
        <p:spPr bwMode="auto">
          <a:xfrm>
            <a:off x="685800" y="152400"/>
            <a:ext cx="7772400" cy="1139825"/>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8560" name="Content Placeholder 2"/>
          <p:cNvSpPr>
            <a:spLocks/>
          </p:cNvSpPr>
          <p:nvPr/>
        </p:nvSpPr>
        <p:spPr bwMode="auto">
          <a:xfrm>
            <a:off x="152400" y="1143000"/>
            <a:ext cx="8839200" cy="5319713"/>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8561" name="Text Box 17"/>
          <p:cNvSpPr txBox="1">
            <a:spLocks noChangeArrowheads="1"/>
          </p:cNvSpPr>
          <p:nvPr/>
        </p:nvSpPr>
        <p:spPr bwMode="auto">
          <a:xfrm>
            <a:off x="990600" y="2895600"/>
            <a:ext cx="1674813" cy="336550"/>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Observable data</a:t>
            </a:r>
          </a:p>
        </p:txBody>
      </p:sp>
      <p:pic>
        <p:nvPicPr>
          <p:cNvPr id="1388562" name="Picture 18"/>
          <p:cNvPicPr>
            <a:picLocks noChangeAspect="1" noChangeArrowheads="1"/>
          </p:cNvPicPr>
          <p:nvPr/>
        </p:nvPicPr>
        <p:blipFill>
          <a:blip r:embed="rId2"/>
          <a:srcRect/>
          <a:stretch>
            <a:fillRect/>
          </a:stretch>
        </p:blipFill>
        <p:spPr bwMode="auto">
          <a:xfrm>
            <a:off x="381000" y="1905000"/>
            <a:ext cx="1676400" cy="498475"/>
          </a:xfrm>
          <a:prstGeom prst="rect">
            <a:avLst/>
          </a:prstGeom>
          <a:noFill/>
          <a:ln w="9525">
            <a:noFill/>
            <a:miter lim="800000"/>
            <a:headEnd/>
            <a:tailEnd/>
          </a:ln>
          <a:effectLst/>
        </p:spPr>
      </p:pic>
      <p:pic>
        <p:nvPicPr>
          <p:cNvPr id="1388563" name="Picture 19"/>
          <p:cNvPicPr>
            <a:picLocks noChangeAspect="1" noChangeArrowheads="1"/>
          </p:cNvPicPr>
          <p:nvPr/>
        </p:nvPicPr>
        <p:blipFill>
          <a:blip r:embed="rId3"/>
          <a:srcRect/>
          <a:stretch>
            <a:fillRect/>
          </a:stretch>
        </p:blipFill>
        <p:spPr bwMode="auto">
          <a:xfrm>
            <a:off x="2819400" y="2286000"/>
            <a:ext cx="1824038" cy="1816100"/>
          </a:xfrm>
          <a:prstGeom prst="rect">
            <a:avLst/>
          </a:prstGeom>
          <a:noFill/>
          <a:ln w="9525">
            <a:noFill/>
            <a:miter lim="800000"/>
            <a:headEnd/>
            <a:tailEnd/>
          </a:ln>
          <a:effectLst/>
        </p:spPr>
      </p:pic>
      <p:sp>
        <p:nvSpPr>
          <p:cNvPr id="1388564" name="Text Box 20"/>
          <p:cNvSpPr txBox="1">
            <a:spLocks noChangeArrowheads="1"/>
          </p:cNvSpPr>
          <p:nvPr/>
        </p:nvSpPr>
        <p:spPr bwMode="auto">
          <a:xfrm>
            <a:off x="304800" y="4419600"/>
            <a:ext cx="3114675"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1 (H1)</a:t>
            </a:r>
            <a:r>
              <a:rPr lang="en-US" sz="1600" b="0"/>
              <a:t>: “ball” =          </a:t>
            </a:r>
            <a:endParaRPr lang="en-US" sz="1600" b="0">
              <a:solidFill>
                <a:schemeClr val="accent1"/>
              </a:solidFill>
            </a:endParaRPr>
          </a:p>
        </p:txBody>
      </p:sp>
      <p:pic>
        <p:nvPicPr>
          <p:cNvPr id="1388565" name="Picture 21"/>
          <p:cNvPicPr>
            <a:picLocks noChangeAspect="1" noChangeArrowheads="1"/>
          </p:cNvPicPr>
          <p:nvPr/>
        </p:nvPicPr>
        <p:blipFill>
          <a:blip r:embed="rId4"/>
          <a:srcRect/>
          <a:stretch>
            <a:fillRect/>
          </a:stretch>
        </p:blipFill>
        <p:spPr bwMode="auto">
          <a:xfrm>
            <a:off x="2971800" y="4343400"/>
            <a:ext cx="496888" cy="503238"/>
          </a:xfrm>
          <a:prstGeom prst="rect">
            <a:avLst/>
          </a:prstGeom>
          <a:noFill/>
          <a:ln w="9525">
            <a:noFill/>
            <a:miter lim="800000"/>
            <a:headEnd/>
            <a:tailEnd/>
          </a:ln>
          <a:effectLst/>
        </p:spPr>
      </p:pic>
      <p:sp>
        <p:nvSpPr>
          <p:cNvPr id="1388566" name="Text Box 22"/>
          <p:cNvSpPr txBox="1">
            <a:spLocks noChangeArrowheads="1"/>
          </p:cNvSpPr>
          <p:nvPr/>
        </p:nvSpPr>
        <p:spPr bwMode="auto">
          <a:xfrm>
            <a:off x="304800" y="49530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2 (H2)</a:t>
            </a:r>
            <a:r>
              <a:rPr lang="en-US" sz="1600" b="0"/>
              <a:t>: “ball” =     </a:t>
            </a:r>
            <a:endParaRPr lang="en-US" sz="1600" b="0">
              <a:solidFill>
                <a:schemeClr val="accent1"/>
              </a:solidFill>
            </a:endParaRPr>
          </a:p>
        </p:txBody>
      </p:sp>
      <p:pic>
        <p:nvPicPr>
          <p:cNvPr id="1388567" name="Picture 23"/>
          <p:cNvPicPr>
            <a:picLocks noChangeAspect="1" noChangeArrowheads="1"/>
          </p:cNvPicPr>
          <p:nvPr/>
        </p:nvPicPr>
        <p:blipFill>
          <a:blip r:embed="rId5"/>
          <a:srcRect/>
          <a:stretch>
            <a:fillRect/>
          </a:stretch>
        </p:blipFill>
        <p:spPr bwMode="auto">
          <a:xfrm>
            <a:off x="2895600" y="4953000"/>
            <a:ext cx="534988" cy="327025"/>
          </a:xfrm>
          <a:prstGeom prst="rect">
            <a:avLst/>
          </a:prstGeom>
          <a:noFill/>
          <a:ln w="9525">
            <a:noFill/>
            <a:miter lim="800000"/>
            <a:headEnd/>
            <a:tailEnd/>
          </a:ln>
          <a:effectLst/>
        </p:spPr>
      </p:pic>
      <p:pic>
        <p:nvPicPr>
          <p:cNvPr id="1388568" name="Picture 24"/>
          <p:cNvPicPr>
            <a:picLocks noChangeAspect="1" noChangeArrowheads="1"/>
          </p:cNvPicPr>
          <p:nvPr/>
        </p:nvPicPr>
        <p:blipFill>
          <a:blip r:embed="rId6"/>
          <a:srcRect/>
          <a:stretch>
            <a:fillRect/>
          </a:stretch>
        </p:blipFill>
        <p:spPr bwMode="auto">
          <a:xfrm>
            <a:off x="5105400" y="2286000"/>
            <a:ext cx="1814513" cy="1828800"/>
          </a:xfrm>
          <a:prstGeom prst="rect">
            <a:avLst/>
          </a:prstGeom>
          <a:noFill/>
          <a:ln w="9525">
            <a:noFill/>
            <a:miter lim="800000"/>
            <a:headEnd/>
            <a:tailEnd/>
          </a:ln>
          <a:effectLst/>
        </p:spPr>
      </p:pic>
      <p:sp>
        <p:nvSpPr>
          <p:cNvPr id="1388569" name="Text Box 25"/>
          <p:cNvSpPr txBox="1">
            <a:spLocks noChangeArrowheads="1"/>
          </p:cNvSpPr>
          <p:nvPr/>
        </p:nvSpPr>
        <p:spPr bwMode="auto">
          <a:xfrm>
            <a:off x="304800" y="54102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3 (H3)</a:t>
            </a:r>
            <a:r>
              <a:rPr lang="en-US" sz="1600" b="0"/>
              <a:t>: “ball” =     </a:t>
            </a:r>
            <a:endParaRPr lang="en-US" sz="1600" b="0">
              <a:solidFill>
                <a:schemeClr val="accent1"/>
              </a:solidFill>
            </a:endParaRPr>
          </a:p>
        </p:txBody>
      </p:sp>
      <p:pic>
        <p:nvPicPr>
          <p:cNvPr id="1388570" name="Picture 26"/>
          <p:cNvPicPr>
            <a:picLocks noChangeAspect="1" noChangeArrowheads="1"/>
          </p:cNvPicPr>
          <p:nvPr/>
        </p:nvPicPr>
        <p:blipFill>
          <a:blip r:embed="rId7"/>
          <a:srcRect/>
          <a:stretch>
            <a:fillRect/>
          </a:stretch>
        </p:blipFill>
        <p:spPr bwMode="auto">
          <a:xfrm>
            <a:off x="3048000" y="5410200"/>
            <a:ext cx="258763" cy="439738"/>
          </a:xfrm>
          <a:prstGeom prst="rect">
            <a:avLst/>
          </a:prstGeom>
          <a:noFill/>
          <a:ln w="9525">
            <a:noFill/>
            <a:miter lim="800000"/>
            <a:headEnd/>
            <a:tailEnd/>
          </a:ln>
          <a:effectLst/>
        </p:spPr>
      </p:pic>
      <p:sp>
        <p:nvSpPr>
          <p:cNvPr id="1388572" name="Text Box 28"/>
          <p:cNvSpPr txBox="1">
            <a:spLocks noChangeArrowheads="1"/>
          </p:cNvSpPr>
          <p:nvPr/>
        </p:nvSpPr>
        <p:spPr bwMode="auto">
          <a:xfrm>
            <a:off x="4038600" y="4191000"/>
            <a:ext cx="4343400" cy="2536825"/>
          </a:xfrm>
          <a:prstGeom prst="rect">
            <a:avLst/>
          </a:prstGeom>
          <a:noFill/>
          <a:ln w="9525">
            <a:noFill/>
            <a:miter lim="800000"/>
            <a:headEnd/>
            <a:tailEnd/>
          </a:ln>
        </p:spPr>
        <p:txBody>
          <a:bodyPr>
            <a:prstTxWarp prst="textNoShape">
              <a:avLst/>
            </a:prstTxWarp>
            <a:spAutoFit/>
          </a:bodyPr>
          <a:lstStyle/>
          <a:p>
            <a:r>
              <a:rPr lang="en-US" sz="1600" b="0"/>
              <a:t>If this is the only data available,</a:t>
            </a:r>
          </a:p>
          <a:p>
            <a:endParaRPr lang="en-US" sz="1600" b="0"/>
          </a:p>
          <a:p>
            <a:r>
              <a:rPr lang="en-US" sz="1600" b="0"/>
              <a:t>P(D) = </a:t>
            </a:r>
            <a:r>
              <a:rPr lang="en-US" sz="1600" b="0">
                <a:sym typeface="Symbol" pitchFamily="-84" charset="2"/>
              </a:rPr>
              <a:t> P(D | h) P(h) = </a:t>
            </a:r>
            <a:endParaRPr lang="en-US" sz="1600" b="0"/>
          </a:p>
          <a:p>
            <a:endParaRPr lang="en-US" sz="1600" b="0"/>
          </a:p>
          <a:p>
            <a:r>
              <a:rPr lang="en-US" sz="1600" b="0"/>
              <a:t>P(D | H1) * P(H1) = 1.0 * 0.33 = 0.33 </a:t>
            </a:r>
          </a:p>
          <a:p>
            <a:r>
              <a:rPr lang="en-US" sz="1600" b="0"/>
              <a:t>P(D | H2) * P(H2) = 0.0 * 0.33 = 0.0</a:t>
            </a:r>
          </a:p>
          <a:p>
            <a:r>
              <a:rPr lang="en-US" sz="1600" b="0"/>
              <a:t>P(D | H3) * P(H3) = 0.0 * 0.33 = 0.0</a:t>
            </a:r>
          </a:p>
          <a:p>
            <a:endParaRPr lang="en-US" sz="1600" b="0"/>
          </a:p>
          <a:p>
            <a:r>
              <a:rPr lang="en-US" sz="1600" b="0"/>
              <a:t>so </a:t>
            </a:r>
          </a:p>
          <a:p>
            <a:r>
              <a:rPr lang="en-US" sz="1600" b="0">
                <a:solidFill>
                  <a:schemeClr val="folHlink"/>
                </a:solidFill>
                <a:sym typeface="Symbol" pitchFamily="-84" charset="2"/>
              </a:rPr>
              <a:t> P(D | h) P(h)</a:t>
            </a:r>
            <a:r>
              <a:rPr lang="en-US" sz="1600" b="0">
                <a:sym typeface="Symbol" pitchFamily="-84" charset="2"/>
              </a:rPr>
              <a:t> = 0.33 + 0.0 + 0.0 = 0.33</a:t>
            </a:r>
          </a:p>
        </p:txBody>
      </p:sp>
      <p:sp>
        <p:nvSpPr>
          <p:cNvPr id="1388573" name="Text Box 29"/>
          <p:cNvSpPr txBox="1">
            <a:spLocks noChangeArrowheads="1"/>
          </p:cNvSpPr>
          <p:nvPr/>
        </p:nvSpPr>
        <p:spPr bwMode="auto">
          <a:xfrm>
            <a:off x="4708525" y="4914900"/>
            <a:ext cx="277813" cy="274638"/>
          </a:xfrm>
          <a:prstGeom prst="rect">
            <a:avLst/>
          </a:prstGeom>
          <a:noFill/>
          <a:ln w="9525">
            <a:noFill/>
            <a:miter lim="800000"/>
            <a:headEnd/>
            <a:tailEnd/>
          </a:ln>
        </p:spPr>
        <p:txBody>
          <a:bodyPr wrap="none">
            <a:prstTxWarp prst="textNoShape">
              <a:avLst/>
            </a:prstTxWarp>
            <a:spAutoFit/>
          </a:bodyPr>
          <a:lstStyle/>
          <a:p>
            <a:r>
              <a:rPr lang="en-US" sz="1200"/>
              <a:t>h</a:t>
            </a:r>
          </a:p>
        </p:txBody>
      </p:sp>
      <p:sp>
        <p:nvSpPr>
          <p:cNvPr id="1388574" name="Text Box 30"/>
          <p:cNvSpPr txBox="1">
            <a:spLocks noChangeArrowheads="1"/>
          </p:cNvSpPr>
          <p:nvPr/>
        </p:nvSpPr>
        <p:spPr bwMode="auto">
          <a:xfrm>
            <a:off x="4038600" y="6583363"/>
            <a:ext cx="277813" cy="274637"/>
          </a:xfrm>
          <a:prstGeom prst="rect">
            <a:avLst/>
          </a:prstGeom>
          <a:noFill/>
          <a:ln w="9525">
            <a:noFill/>
            <a:miter lim="800000"/>
            <a:headEnd/>
            <a:tailEnd/>
          </a:ln>
        </p:spPr>
        <p:txBody>
          <a:bodyPr wrap="none">
            <a:prstTxWarp prst="textNoShape">
              <a:avLst/>
            </a:prstTxWarp>
            <a:spAutoFit/>
          </a:bodyPr>
          <a:lstStyle/>
          <a:p>
            <a:r>
              <a:rPr lang="en-US" sz="1200">
                <a:solidFill>
                  <a:schemeClr val="folHlink"/>
                </a:solidFill>
              </a:rPr>
              <a:t>h</a:t>
            </a:r>
            <a:endParaRPr lang="en-US" sz="1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9570" name="Title 1"/>
          <p:cNvSpPr>
            <a:spLocks/>
          </p:cNvSpPr>
          <p:nvPr/>
        </p:nvSpPr>
        <p:spPr bwMode="auto">
          <a:xfrm>
            <a:off x="685800" y="152400"/>
            <a:ext cx="7772400" cy="1139825"/>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Cross-situational Learning</a:t>
            </a:r>
          </a:p>
        </p:txBody>
      </p:sp>
      <p:sp>
        <p:nvSpPr>
          <p:cNvPr id="1389571" name="Content Placeholder 2"/>
          <p:cNvSpPr>
            <a:spLocks/>
          </p:cNvSpPr>
          <p:nvPr/>
        </p:nvSpPr>
        <p:spPr bwMode="auto">
          <a:xfrm>
            <a:off x="152400" y="1143000"/>
            <a:ext cx="8839200" cy="5319713"/>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000" b="0">
                <a:ea typeface="Osaka" pitchFamily="-84" charset="-128"/>
                <a:cs typeface="Osaka" pitchFamily="-84" charset="-128"/>
              </a:rPr>
              <a:t>Let’s apply Bayesian inference to this scenario.</a:t>
            </a:r>
            <a:endParaRPr lang="en-US" sz="2000" b="0">
              <a:solidFill>
                <a:schemeClr val="tx2"/>
              </a:solidFill>
              <a:ea typeface="Osaka" pitchFamily="-84" charset="-128"/>
              <a:cs typeface="Osaka" pitchFamily="-84" charset="-128"/>
            </a:endParaRPr>
          </a:p>
        </p:txBody>
      </p:sp>
      <p:sp>
        <p:nvSpPr>
          <p:cNvPr id="1389572" name="Text Box 4"/>
          <p:cNvSpPr txBox="1">
            <a:spLocks noChangeArrowheads="1"/>
          </p:cNvSpPr>
          <p:nvPr/>
        </p:nvSpPr>
        <p:spPr bwMode="auto">
          <a:xfrm>
            <a:off x="990600" y="2895600"/>
            <a:ext cx="1674813" cy="336550"/>
          </a:xfrm>
          <a:prstGeom prst="rect">
            <a:avLst/>
          </a:prstGeom>
          <a:noFill/>
          <a:ln w="9525">
            <a:noFill/>
            <a:miter lim="800000"/>
            <a:headEnd/>
            <a:tailEnd/>
          </a:ln>
        </p:spPr>
        <p:txBody>
          <a:bodyPr wrap="none">
            <a:prstTxWarp prst="textNoShape">
              <a:avLst/>
            </a:prstTxWarp>
            <a:spAutoFit/>
          </a:bodyPr>
          <a:lstStyle/>
          <a:p>
            <a:r>
              <a:rPr lang="en-US" sz="1600" b="0">
                <a:solidFill>
                  <a:schemeClr val="folHlink"/>
                </a:solidFill>
              </a:rPr>
              <a:t>Observable data</a:t>
            </a:r>
          </a:p>
        </p:txBody>
      </p:sp>
      <p:pic>
        <p:nvPicPr>
          <p:cNvPr id="1389573" name="Picture 5"/>
          <p:cNvPicPr>
            <a:picLocks noChangeAspect="1" noChangeArrowheads="1"/>
          </p:cNvPicPr>
          <p:nvPr/>
        </p:nvPicPr>
        <p:blipFill>
          <a:blip r:embed="rId2"/>
          <a:srcRect/>
          <a:stretch>
            <a:fillRect/>
          </a:stretch>
        </p:blipFill>
        <p:spPr bwMode="auto">
          <a:xfrm>
            <a:off x="381000" y="1905000"/>
            <a:ext cx="1676400" cy="498475"/>
          </a:xfrm>
          <a:prstGeom prst="rect">
            <a:avLst/>
          </a:prstGeom>
          <a:noFill/>
          <a:ln w="9525">
            <a:noFill/>
            <a:miter lim="800000"/>
            <a:headEnd/>
            <a:tailEnd/>
          </a:ln>
          <a:effectLst/>
        </p:spPr>
      </p:pic>
      <p:pic>
        <p:nvPicPr>
          <p:cNvPr id="1389574" name="Picture 6"/>
          <p:cNvPicPr>
            <a:picLocks noChangeAspect="1" noChangeArrowheads="1"/>
          </p:cNvPicPr>
          <p:nvPr/>
        </p:nvPicPr>
        <p:blipFill>
          <a:blip r:embed="rId3"/>
          <a:srcRect/>
          <a:stretch>
            <a:fillRect/>
          </a:stretch>
        </p:blipFill>
        <p:spPr bwMode="auto">
          <a:xfrm>
            <a:off x="2819400" y="2286000"/>
            <a:ext cx="1824038" cy="1816100"/>
          </a:xfrm>
          <a:prstGeom prst="rect">
            <a:avLst/>
          </a:prstGeom>
          <a:noFill/>
          <a:ln w="9525">
            <a:noFill/>
            <a:miter lim="800000"/>
            <a:headEnd/>
            <a:tailEnd/>
          </a:ln>
          <a:effectLst/>
        </p:spPr>
      </p:pic>
      <p:sp>
        <p:nvSpPr>
          <p:cNvPr id="1389575" name="Text Box 7"/>
          <p:cNvSpPr txBox="1">
            <a:spLocks noChangeArrowheads="1"/>
          </p:cNvSpPr>
          <p:nvPr/>
        </p:nvSpPr>
        <p:spPr bwMode="auto">
          <a:xfrm>
            <a:off x="304800" y="4419600"/>
            <a:ext cx="3114675"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1 (H1)</a:t>
            </a:r>
            <a:r>
              <a:rPr lang="en-US" sz="1600" b="0"/>
              <a:t>: “ball” =          </a:t>
            </a:r>
            <a:endParaRPr lang="en-US" sz="1600" b="0">
              <a:solidFill>
                <a:schemeClr val="accent1"/>
              </a:solidFill>
            </a:endParaRPr>
          </a:p>
        </p:txBody>
      </p:sp>
      <p:pic>
        <p:nvPicPr>
          <p:cNvPr id="1389576" name="Picture 8"/>
          <p:cNvPicPr>
            <a:picLocks noChangeAspect="1" noChangeArrowheads="1"/>
          </p:cNvPicPr>
          <p:nvPr/>
        </p:nvPicPr>
        <p:blipFill>
          <a:blip r:embed="rId4"/>
          <a:srcRect/>
          <a:stretch>
            <a:fillRect/>
          </a:stretch>
        </p:blipFill>
        <p:spPr bwMode="auto">
          <a:xfrm>
            <a:off x="2971800" y="4343400"/>
            <a:ext cx="496888" cy="503238"/>
          </a:xfrm>
          <a:prstGeom prst="rect">
            <a:avLst/>
          </a:prstGeom>
          <a:noFill/>
          <a:ln w="9525">
            <a:noFill/>
            <a:miter lim="800000"/>
            <a:headEnd/>
            <a:tailEnd/>
          </a:ln>
          <a:effectLst/>
        </p:spPr>
      </p:pic>
      <p:sp>
        <p:nvSpPr>
          <p:cNvPr id="1389577" name="Text Box 9"/>
          <p:cNvSpPr txBox="1">
            <a:spLocks noChangeArrowheads="1"/>
          </p:cNvSpPr>
          <p:nvPr/>
        </p:nvSpPr>
        <p:spPr bwMode="auto">
          <a:xfrm>
            <a:off x="304800" y="49530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2 (H2)</a:t>
            </a:r>
            <a:r>
              <a:rPr lang="en-US" sz="1600" b="0"/>
              <a:t>: “ball” =     </a:t>
            </a:r>
            <a:endParaRPr lang="en-US" sz="1600" b="0">
              <a:solidFill>
                <a:schemeClr val="accent1"/>
              </a:solidFill>
            </a:endParaRPr>
          </a:p>
        </p:txBody>
      </p:sp>
      <p:pic>
        <p:nvPicPr>
          <p:cNvPr id="1389578" name="Picture 10"/>
          <p:cNvPicPr>
            <a:picLocks noChangeAspect="1" noChangeArrowheads="1"/>
          </p:cNvPicPr>
          <p:nvPr/>
        </p:nvPicPr>
        <p:blipFill>
          <a:blip r:embed="rId5"/>
          <a:srcRect/>
          <a:stretch>
            <a:fillRect/>
          </a:stretch>
        </p:blipFill>
        <p:spPr bwMode="auto">
          <a:xfrm>
            <a:off x="2895600" y="4953000"/>
            <a:ext cx="534988" cy="327025"/>
          </a:xfrm>
          <a:prstGeom prst="rect">
            <a:avLst/>
          </a:prstGeom>
          <a:noFill/>
          <a:ln w="9525">
            <a:noFill/>
            <a:miter lim="800000"/>
            <a:headEnd/>
            <a:tailEnd/>
          </a:ln>
          <a:effectLst/>
        </p:spPr>
      </p:pic>
      <p:pic>
        <p:nvPicPr>
          <p:cNvPr id="1389579" name="Picture 11"/>
          <p:cNvPicPr>
            <a:picLocks noChangeAspect="1" noChangeArrowheads="1"/>
          </p:cNvPicPr>
          <p:nvPr/>
        </p:nvPicPr>
        <p:blipFill>
          <a:blip r:embed="rId6"/>
          <a:srcRect/>
          <a:stretch>
            <a:fillRect/>
          </a:stretch>
        </p:blipFill>
        <p:spPr bwMode="auto">
          <a:xfrm>
            <a:off x="5105400" y="2286000"/>
            <a:ext cx="1814513" cy="1828800"/>
          </a:xfrm>
          <a:prstGeom prst="rect">
            <a:avLst/>
          </a:prstGeom>
          <a:noFill/>
          <a:ln w="9525">
            <a:noFill/>
            <a:miter lim="800000"/>
            <a:headEnd/>
            <a:tailEnd/>
          </a:ln>
          <a:effectLst/>
        </p:spPr>
      </p:pic>
      <p:sp>
        <p:nvSpPr>
          <p:cNvPr id="1389580" name="Text Box 12"/>
          <p:cNvSpPr txBox="1">
            <a:spLocks noChangeArrowheads="1"/>
          </p:cNvSpPr>
          <p:nvPr/>
        </p:nvSpPr>
        <p:spPr bwMode="auto">
          <a:xfrm>
            <a:off x="304800" y="5410200"/>
            <a:ext cx="2832100" cy="336550"/>
          </a:xfrm>
          <a:prstGeom prst="rect">
            <a:avLst/>
          </a:prstGeom>
          <a:noFill/>
          <a:ln w="9525">
            <a:noFill/>
            <a:miter lim="800000"/>
            <a:headEnd/>
            <a:tailEnd/>
          </a:ln>
        </p:spPr>
        <p:txBody>
          <a:bodyPr wrap="none">
            <a:prstTxWarp prst="textNoShape">
              <a:avLst/>
            </a:prstTxWarp>
            <a:spAutoFit/>
          </a:bodyPr>
          <a:lstStyle/>
          <a:p>
            <a:r>
              <a:rPr lang="en-US" sz="1600" b="0">
                <a:solidFill>
                  <a:schemeClr val="accent1"/>
                </a:solidFill>
              </a:rPr>
              <a:t>Hypothesis 3 (H3)</a:t>
            </a:r>
            <a:r>
              <a:rPr lang="en-US" sz="1600" b="0"/>
              <a:t>: “ball” =     </a:t>
            </a:r>
            <a:endParaRPr lang="en-US" sz="1600" b="0">
              <a:solidFill>
                <a:schemeClr val="accent1"/>
              </a:solidFill>
            </a:endParaRPr>
          </a:p>
        </p:txBody>
      </p:sp>
      <p:pic>
        <p:nvPicPr>
          <p:cNvPr id="1389581" name="Picture 13"/>
          <p:cNvPicPr>
            <a:picLocks noChangeAspect="1" noChangeArrowheads="1"/>
          </p:cNvPicPr>
          <p:nvPr/>
        </p:nvPicPr>
        <p:blipFill>
          <a:blip r:embed="rId7"/>
          <a:srcRect/>
          <a:stretch>
            <a:fillRect/>
          </a:stretch>
        </p:blipFill>
        <p:spPr bwMode="auto">
          <a:xfrm>
            <a:off x="3048000" y="5410200"/>
            <a:ext cx="258763" cy="439738"/>
          </a:xfrm>
          <a:prstGeom prst="rect">
            <a:avLst/>
          </a:prstGeom>
          <a:noFill/>
          <a:ln w="9525">
            <a:noFill/>
            <a:miter lim="800000"/>
            <a:headEnd/>
            <a:tailEnd/>
          </a:ln>
          <a:effectLst/>
        </p:spPr>
      </p:pic>
      <p:sp>
        <p:nvSpPr>
          <p:cNvPr id="1389585" name="Text Box 17"/>
          <p:cNvSpPr txBox="1">
            <a:spLocks noChangeArrowheads="1"/>
          </p:cNvSpPr>
          <p:nvPr/>
        </p:nvSpPr>
        <p:spPr bwMode="auto">
          <a:xfrm>
            <a:off x="4038600" y="4343400"/>
            <a:ext cx="4343400" cy="1803400"/>
          </a:xfrm>
          <a:prstGeom prst="rect">
            <a:avLst/>
          </a:prstGeom>
          <a:noFill/>
          <a:ln w="9525">
            <a:noFill/>
            <a:miter lim="800000"/>
            <a:headEnd/>
            <a:tailEnd/>
          </a:ln>
        </p:spPr>
        <p:txBody>
          <a:bodyPr>
            <a:prstTxWarp prst="textNoShape">
              <a:avLst/>
            </a:prstTxWarp>
            <a:spAutoFit/>
          </a:bodyPr>
          <a:lstStyle/>
          <a:p>
            <a:r>
              <a:rPr lang="en-US" sz="1600" b="0"/>
              <a:t>If this is the only data available,</a:t>
            </a:r>
          </a:p>
          <a:p>
            <a:endParaRPr lang="en-US" sz="1600" b="0"/>
          </a:p>
          <a:p>
            <a:r>
              <a:rPr lang="en-US" sz="1600" b="0"/>
              <a:t>		 = P(D | H1) * P(H1)</a:t>
            </a:r>
          </a:p>
          <a:p>
            <a:r>
              <a:rPr lang="en-US" sz="1600" b="0"/>
              <a:t>			P(D)</a:t>
            </a:r>
          </a:p>
          <a:p>
            <a:endParaRPr lang="en-US" sz="1600" b="0"/>
          </a:p>
          <a:p>
            <a:r>
              <a:rPr lang="en-US" sz="1600" b="0"/>
              <a:t>		= 1.0 * 0.33  = </a:t>
            </a:r>
            <a:r>
              <a:rPr lang="en-US" sz="1600" b="0">
                <a:solidFill>
                  <a:schemeClr val="bg2"/>
                </a:solidFill>
              </a:rPr>
              <a:t>1.0</a:t>
            </a:r>
            <a:endParaRPr lang="en-US" sz="1600" b="0"/>
          </a:p>
          <a:p>
            <a:r>
              <a:rPr lang="en-US" sz="1600" b="0"/>
              <a:t>		      0.33</a:t>
            </a:r>
          </a:p>
        </p:txBody>
      </p:sp>
      <p:pic>
        <p:nvPicPr>
          <p:cNvPr id="1389586" name="Picture 18"/>
          <p:cNvPicPr>
            <a:picLocks noChangeAspect="1" noChangeArrowheads="1"/>
          </p:cNvPicPr>
          <p:nvPr/>
        </p:nvPicPr>
        <p:blipFill>
          <a:blip r:embed="rId2"/>
          <a:srcRect/>
          <a:stretch>
            <a:fillRect/>
          </a:stretch>
        </p:blipFill>
        <p:spPr bwMode="auto">
          <a:xfrm>
            <a:off x="4191000" y="4800600"/>
            <a:ext cx="1676400" cy="498475"/>
          </a:xfrm>
          <a:prstGeom prst="rect">
            <a:avLst/>
          </a:prstGeom>
          <a:noFill/>
          <a:ln w="9525">
            <a:noFill/>
            <a:miter lim="800000"/>
            <a:headEnd/>
            <a:tailEnd/>
          </a:ln>
          <a:effectLst/>
        </p:spPr>
      </p:pic>
      <p:sp>
        <p:nvSpPr>
          <p:cNvPr id="1389587" name="Line 19"/>
          <p:cNvSpPr>
            <a:spLocks noChangeShapeType="1"/>
          </p:cNvSpPr>
          <p:nvPr/>
        </p:nvSpPr>
        <p:spPr bwMode="auto">
          <a:xfrm>
            <a:off x="6172200" y="5105400"/>
            <a:ext cx="1600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9588" name="Line 20"/>
          <p:cNvSpPr>
            <a:spLocks noChangeShapeType="1"/>
          </p:cNvSpPr>
          <p:nvPr/>
        </p:nvSpPr>
        <p:spPr bwMode="auto">
          <a:xfrm>
            <a:off x="6172200" y="5867400"/>
            <a:ext cx="762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9589" name="Text Box 21"/>
          <p:cNvSpPr txBox="1">
            <a:spLocks noChangeArrowheads="1"/>
          </p:cNvSpPr>
          <p:nvPr/>
        </p:nvSpPr>
        <p:spPr bwMode="auto">
          <a:xfrm>
            <a:off x="457200" y="6067425"/>
            <a:ext cx="8534400" cy="701675"/>
          </a:xfrm>
          <a:prstGeom prst="rect">
            <a:avLst/>
          </a:prstGeom>
          <a:noFill/>
          <a:ln w="9525">
            <a:noFill/>
            <a:miter lim="800000"/>
            <a:headEnd/>
            <a:tailEnd/>
          </a:ln>
        </p:spPr>
        <p:txBody>
          <a:bodyPr>
            <a:prstTxWarp prst="textNoShape">
              <a:avLst/>
            </a:prstTxWarp>
            <a:spAutoFit/>
          </a:bodyPr>
          <a:lstStyle/>
          <a:p>
            <a:r>
              <a:rPr lang="en-US" sz="2000" b="0">
                <a:solidFill>
                  <a:schemeClr val="bg2"/>
                </a:solidFill>
              </a:rPr>
              <a:t>This feels intuitively right, since “ball” could only refer to the ball, when these two scenes are reconciled with each other.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0546" name="Title 1"/>
          <p:cNvSpPr>
            <a:spLocks noGrp="1"/>
          </p:cNvSpPr>
          <p:nvPr>
            <p:ph type="title" idx="4294967295"/>
          </p:nvPr>
        </p:nvSpPr>
        <p:spPr>
          <a:xfrm>
            <a:off x="685800" y="152400"/>
            <a:ext cx="7772400" cy="1143000"/>
          </a:xfrm>
        </p:spPr>
        <p:txBody>
          <a:bodyPr/>
          <a:lstStyle/>
          <a:p>
            <a:r>
              <a:rPr lang="en-US" sz="3200"/>
              <a:t>Smith &amp; Yu (2008)</a:t>
            </a:r>
          </a:p>
        </p:txBody>
      </p:sp>
      <p:sp>
        <p:nvSpPr>
          <p:cNvPr id="1260547" name="Content Placeholder 2"/>
          <p:cNvSpPr>
            <a:spLocks noGrp="1"/>
          </p:cNvSpPr>
          <p:nvPr>
            <p:ph idx="4294967295"/>
          </p:nvPr>
        </p:nvSpPr>
        <p:spPr>
          <a:xfrm>
            <a:off x="152400" y="1143000"/>
            <a:ext cx="8686800" cy="5334000"/>
          </a:xfrm>
        </p:spPr>
        <p:txBody>
          <a:bodyPr/>
          <a:lstStyle/>
          <a:p>
            <a:pPr>
              <a:buFontTx/>
              <a:buNone/>
            </a:pPr>
            <a:r>
              <a:rPr lang="en-US" sz="2400"/>
              <a:t>Yu &amp; Smith (2007): Adults seem able to do cross-situational learning (in experimental setups).</a:t>
            </a:r>
          </a:p>
          <a:p>
            <a:pPr>
              <a:buFontTx/>
              <a:buNone/>
            </a:pPr>
            <a:endParaRPr lang="en-US" sz="2400"/>
          </a:p>
          <a:p>
            <a:pPr>
              <a:buFontTx/>
              <a:buNone/>
            </a:pPr>
            <a:r>
              <a:rPr lang="en-US" sz="2400"/>
              <a:t>Smith &amp; Yu (2008) ask: Can 12- and 14-month-old infants do this? (Relevant age for beginning word-learning.)</a:t>
            </a:r>
            <a:r>
              <a:rPr lang="en-US" sz="2000"/>
              <a:t> </a:t>
            </a:r>
            <a:endParaRPr lang="en-US" sz="2000">
              <a:solidFill>
                <a:srgbClr val="FFFFFF"/>
              </a:solidFill>
            </a:endParaRPr>
          </a:p>
        </p:txBody>
      </p:sp>
      <p:pic>
        <p:nvPicPr>
          <p:cNvPr id="1260550" name="Picture 6"/>
          <p:cNvPicPr>
            <a:picLocks noChangeAspect="1" noChangeArrowheads="1"/>
          </p:cNvPicPr>
          <p:nvPr/>
        </p:nvPicPr>
        <p:blipFill>
          <a:blip r:embed="rId3"/>
          <a:srcRect/>
          <a:stretch>
            <a:fillRect/>
          </a:stretch>
        </p:blipFill>
        <p:spPr bwMode="auto">
          <a:xfrm>
            <a:off x="3581400" y="3429000"/>
            <a:ext cx="1708150" cy="3049588"/>
          </a:xfrm>
          <a:prstGeom prst="rect">
            <a:avLst/>
          </a:prstGeom>
          <a:noFill/>
          <a:ln w="9525">
            <a:noFill/>
            <a:miter lim="800000"/>
            <a:headEnd/>
            <a:tailEnd/>
          </a:ln>
          <a:effectLst/>
        </p:spPr>
      </p:pic>
      <p:pic>
        <p:nvPicPr>
          <p:cNvPr id="1260551" name="Picture 7"/>
          <p:cNvPicPr>
            <a:picLocks noChangeAspect="1" noChangeArrowheads="1"/>
          </p:cNvPicPr>
          <p:nvPr/>
        </p:nvPicPr>
        <p:blipFill>
          <a:blip r:embed="rId4"/>
          <a:srcRect/>
          <a:stretch>
            <a:fillRect/>
          </a:stretch>
        </p:blipFill>
        <p:spPr bwMode="auto">
          <a:xfrm>
            <a:off x="1143000" y="3581400"/>
            <a:ext cx="1631950" cy="2179638"/>
          </a:xfrm>
          <a:prstGeom prst="rect">
            <a:avLst/>
          </a:prstGeom>
          <a:noFill/>
          <a:ln w="9525">
            <a:noFill/>
            <a:miter lim="800000"/>
            <a:headEnd/>
            <a:tailEnd/>
          </a:ln>
          <a:effectLst/>
        </p:spPr>
      </p:pic>
      <p:pic>
        <p:nvPicPr>
          <p:cNvPr id="1260552" name="Picture 8"/>
          <p:cNvPicPr>
            <a:picLocks noChangeAspect="1" noChangeArrowheads="1"/>
          </p:cNvPicPr>
          <p:nvPr/>
        </p:nvPicPr>
        <p:blipFill>
          <a:blip r:embed="rId5"/>
          <a:srcRect/>
          <a:stretch>
            <a:fillRect/>
          </a:stretch>
        </p:blipFill>
        <p:spPr bwMode="auto">
          <a:xfrm>
            <a:off x="6019800" y="3581400"/>
            <a:ext cx="2171700" cy="207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2594" name="Title 1"/>
          <p:cNvSpPr>
            <a:spLocks noGrp="1"/>
          </p:cNvSpPr>
          <p:nvPr>
            <p:ph type="title" idx="4294967295"/>
          </p:nvPr>
        </p:nvSpPr>
        <p:spPr>
          <a:xfrm>
            <a:off x="685800" y="152400"/>
            <a:ext cx="7772400" cy="1143000"/>
          </a:xfrm>
        </p:spPr>
        <p:txBody>
          <a:bodyPr/>
          <a:lstStyle/>
          <a:p>
            <a:r>
              <a:rPr lang="en-US" sz="3200"/>
              <a:t>Smith &amp; Yu (2008): Experiment</a:t>
            </a:r>
          </a:p>
        </p:txBody>
      </p:sp>
      <p:sp>
        <p:nvSpPr>
          <p:cNvPr id="1262595" name="Content Placeholder 2"/>
          <p:cNvSpPr>
            <a:spLocks noGrp="1"/>
          </p:cNvSpPr>
          <p:nvPr>
            <p:ph idx="4294967295"/>
          </p:nvPr>
        </p:nvSpPr>
        <p:spPr>
          <a:xfrm>
            <a:off x="152400" y="1143000"/>
            <a:ext cx="8839200" cy="1066800"/>
          </a:xfrm>
        </p:spPr>
        <p:txBody>
          <a:bodyPr/>
          <a:lstStyle/>
          <a:p>
            <a:pPr>
              <a:buFontTx/>
              <a:buNone/>
            </a:pPr>
            <a:r>
              <a:rPr lang="en-US" sz="2000"/>
              <a:t>Infants were trained on six novel words obeying phonotactic probabilities of English: </a:t>
            </a:r>
            <a:r>
              <a:rPr lang="en-US" sz="2000" i="1"/>
              <a:t>bosa, gasser, manu, colat, kaki, regli </a:t>
            </a:r>
            <a:endParaRPr lang="en-US" sz="2000" i="1">
              <a:solidFill>
                <a:srgbClr val="FFFFFF"/>
              </a:solidFill>
            </a:endParaRPr>
          </a:p>
        </p:txBody>
      </p:sp>
      <p:pic>
        <p:nvPicPr>
          <p:cNvPr id="1262596" name="Picture 7"/>
          <p:cNvPicPr>
            <a:picLocks noChangeAspect="1"/>
          </p:cNvPicPr>
          <p:nvPr/>
        </p:nvPicPr>
        <p:blipFill>
          <a:blip r:embed="rId3"/>
          <a:srcRect/>
          <a:stretch>
            <a:fillRect/>
          </a:stretch>
        </p:blipFill>
        <p:spPr bwMode="auto">
          <a:xfrm>
            <a:off x="228600" y="3733800"/>
            <a:ext cx="2514600" cy="1658938"/>
          </a:xfrm>
          <a:prstGeom prst="rect">
            <a:avLst/>
          </a:prstGeom>
          <a:noFill/>
          <a:ln w="9525">
            <a:noFill/>
            <a:miter lim="800000"/>
            <a:headEnd/>
            <a:tailEnd/>
          </a:ln>
        </p:spPr>
      </p:pic>
      <p:sp>
        <p:nvSpPr>
          <p:cNvPr id="9" name="Content Placeholder 2"/>
          <p:cNvSpPr txBox="1">
            <a:spLocks/>
          </p:cNvSpPr>
          <p:nvPr/>
        </p:nvSpPr>
        <p:spPr bwMode="auto">
          <a:xfrm>
            <a:off x="152400" y="2133600"/>
            <a:ext cx="8686800" cy="533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b="0">
                <a:ea typeface="Osaka" pitchFamily="-84" charset="-128"/>
                <a:cs typeface="Osaka" pitchFamily="-84" charset="-128"/>
              </a:rPr>
              <a:t>These words were associated with six brightly colored shapes </a:t>
            </a:r>
          </a:p>
          <a:p>
            <a:pPr marL="342900" indent="-342900">
              <a:spcBef>
                <a:spcPct val="20000"/>
              </a:spcBef>
            </a:pPr>
            <a:r>
              <a:rPr lang="en-US" sz="2000" b="0">
                <a:ea typeface="Osaka" pitchFamily="-84" charset="-128"/>
                <a:cs typeface="Osaka" pitchFamily="-84" charset="-128"/>
              </a:rPr>
              <a:t>(sadly greyscale in the paper)</a:t>
            </a:r>
            <a:endParaRPr lang="en-US" sz="2000" b="0" i="1">
              <a:solidFill>
                <a:srgbClr val="FFFFFF"/>
              </a:solidFill>
              <a:ea typeface="Osaka" pitchFamily="-84" charset="-128"/>
              <a:cs typeface="Osaka" pitchFamily="-84" charset="-128"/>
            </a:endParaRPr>
          </a:p>
        </p:txBody>
      </p:sp>
      <p:pic>
        <p:nvPicPr>
          <p:cNvPr id="1262598" name="Picture 6"/>
          <p:cNvPicPr>
            <a:picLocks noChangeAspect="1" noChangeArrowheads="1"/>
          </p:cNvPicPr>
          <p:nvPr/>
        </p:nvPicPr>
        <p:blipFill>
          <a:blip r:embed="rId4"/>
          <a:srcRect/>
          <a:stretch>
            <a:fillRect/>
          </a:stretch>
        </p:blipFill>
        <p:spPr bwMode="auto">
          <a:xfrm>
            <a:off x="4572000" y="3886200"/>
            <a:ext cx="1322388" cy="1223963"/>
          </a:xfrm>
          <a:prstGeom prst="rect">
            <a:avLst/>
          </a:prstGeom>
          <a:noFill/>
          <a:ln w="9525">
            <a:noFill/>
            <a:miter lim="800000"/>
            <a:headEnd/>
            <a:tailEnd/>
          </a:ln>
          <a:effectLst/>
        </p:spPr>
      </p:pic>
      <p:sp>
        <p:nvSpPr>
          <p:cNvPr id="1262599" name="Text Box 7"/>
          <p:cNvSpPr txBox="1">
            <a:spLocks noChangeArrowheads="1"/>
          </p:cNvSpPr>
          <p:nvPr/>
        </p:nvSpPr>
        <p:spPr bwMode="auto">
          <a:xfrm>
            <a:off x="304800" y="3352800"/>
            <a:ext cx="2000250" cy="366713"/>
          </a:xfrm>
          <a:prstGeom prst="rect">
            <a:avLst/>
          </a:prstGeom>
          <a:noFill/>
          <a:ln w="9525">
            <a:noFill/>
            <a:miter lim="800000"/>
            <a:headEnd/>
            <a:tailEnd/>
          </a:ln>
        </p:spPr>
        <p:txBody>
          <a:bodyPr wrap="none">
            <a:prstTxWarp prst="textNoShape">
              <a:avLst/>
            </a:prstTxWarp>
            <a:spAutoFit/>
          </a:bodyPr>
          <a:lstStyle/>
          <a:p>
            <a:r>
              <a:rPr lang="en-US" sz="1800" b="0"/>
              <a:t>Figure from paper</a:t>
            </a:r>
          </a:p>
        </p:txBody>
      </p:sp>
      <p:sp>
        <p:nvSpPr>
          <p:cNvPr id="1262600" name="Text Box 8"/>
          <p:cNvSpPr txBox="1">
            <a:spLocks noChangeArrowheads="1"/>
          </p:cNvSpPr>
          <p:nvPr/>
        </p:nvSpPr>
        <p:spPr bwMode="auto">
          <a:xfrm>
            <a:off x="4572000" y="3352800"/>
            <a:ext cx="4224338" cy="366713"/>
          </a:xfrm>
          <a:prstGeom prst="rect">
            <a:avLst/>
          </a:prstGeom>
          <a:noFill/>
          <a:ln w="9525">
            <a:noFill/>
            <a:miter lim="800000"/>
            <a:headEnd/>
            <a:tailEnd/>
          </a:ln>
        </p:spPr>
        <p:txBody>
          <a:bodyPr wrap="none">
            <a:prstTxWarp prst="textNoShape">
              <a:avLst/>
            </a:prstTxWarp>
            <a:spAutoFit/>
          </a:bodyPr>
          <a:lstStyle/>
          <a:p>
            <a:r>
              <a:rPr lang="en-US" sz="1800" b="0"/>
              <a:t>What the shapes are probably more like</a:t>
            </a:r>
          </a:p>
        </p:txBody>
      </p:sp>
      <p:pic>
        <p:nvPicPr>
          <p:cNvPr id="1262601" name="Picture 9"/>
          <p:cNvPicPr>
            <a:picLocks noChangeAspect="1" noChangeArrowheads="1"/>
          </p:cNvPicPr>
          <p:nvPr/>
        </p:nvPicPr>
        <p:blipFill>
          <a:blip r:embed="rId5"/>
          <a:srcRect/>
          <a:stretch>
            <a:fillRect/>
          </a:stretch>
        </p:blipFill>
        <p:spPr bwMode="auto">
          <a:xfrm>
            <a:off x="6172200" y="4191000"/>
            <a:ext cx="1241425" cy="1398588"/>
          </a:xfrm>
          <a:prstGeom prst="rect">
            <a:avLst/>
          </a:prstGeom>
          <a:noFill/>
          <a:ln w="9525">
            <a:noFill/>
            <a:miter lim="800000"/>
            <a:headEnd/>
            <a:tailEnd/>
          </a:ln>
          <a:effectLst/>
        </p:spPr>
      </p:pic>
      <p:pic>
        <p:nvPicPr>
          <p:cNvPr id="1262602" name="Picture 10"/>
          <p:cNvPicPr>
            <a:picLocks noChangeAspect="1" noChangeArrowheads="1"/>
          </p:cNvPicPr>
          <p:nvPr/>
        </p:nvPicPr>
        <p:blipFill>
          <a:blip r:embed="rId6"/>
          <a:srcRect/>
          <a:stretch>
            <a:fillRect/>
          </a:stretch>
        </p:blipFill>
        <p:spPr bwMode="auto">
          <a:xfrm>
            <a:off x="7696200" y="4572000"/>
            <a:ext cx="1074738" cy="1511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4642" name="Title 1"/>
          <p:cNvSpPr>
            <a:spLocks noGrp="1"/>
          </p:cNvSpPr>
          <p:nvPr>
            <p:ph type="title" idx="4294967295"/>
          </p:nvPr>
        </p:nvSpPr>
        <p:spPr>
          <a:xfrm>
            <a:off x="685800" y="152400"/>
            <a:ext cx="7772400" cy="1143000"/>
          </a:xfrm>
        </p:spPr>
        <p:txBody>
          <a:bodyPr/>
          <a:lstStyle/>
          <a:p>
            <a:r>
              <a:rPr lang="en-US" sz="3200"/>
              <a:t>Smith &amp; Yu (2008): Experiment</a:t>
            </a:r>
          </a:p>
        </p:txBody>
      </p:sp>
      <p:sp>
        <p:nvSpPr>
          <p:cNvPr id="1264643" name="Content Placeholder 2"/>
          <p:cNvSpPr>
            <a:spLocks noGrp="1"/>
          </p:cNvSpPr>
          <p:nvPr>
            <p:ph idx="4294967295"/>
          </p:nvPr>
        </p:nvSpPr>
        <p:spPr>
          <a:xfrm>
            <a:off x="152400" y="1143000"/>
            <a:ext cx="8839200" cy="1066800"/>
          </a:xfrm>
        </p:spPr>
        <p:txBody>
          <a:bodyPr/>
          <a:lstStyle/>
          <a:p>
            <a:pPr>
              <a:buFontTx/>
              <a:buNone/>
            </a:pPr>
            <a:r>
              <a:rPr lang="en-US" sz="2000"/>
              <a:t>Training: 30 slides with 2 objects named with two words (total time: 4 min)</a:t>
            </a:r>
            <a:endParaRPr lang="en-US" sz="2000" i="1">
              <a:solidFill>
                <a:srgbClr val="FFFFFF"/>
              </a:solidFill>
            </a:endParaRPr>
          </a:p>
        </p:txBody>
      </p:sp>
      <p:sp>
        <p:nvSpPr>
          <p:cNvPr id="9" name="Content Placeholder 2"/>
          <p:cNvSpPr txBox="1">
            <a:spLocks/>
          </p:cNvSpPr>
          <p:nvPr/>
        </p:nvSpPr>
        <p:spPr bwMode="auto">
          <a:xfrm>
            <a:off x="3733800" y="2057400"/>
            <a:ext cx="1219200" cy="1066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b="0" i="1">
                <a:solidFill>
                  <a:schemeClr val="accent2"/>
                </a:solidFill>
                <a:ea typeface="Osaka" pitchFamily="-84" charset="-128"/>
                <a:cs typeface="Osaka" pitchFamily="-84" charset="-128"/>
              </a:rPr>
              <a:t>manu</a:t>
            </a:r>
          </a:p>
          <a:p>
            <a:pPr marL="342900" indent="-342900">
              <a:spcBef>
                <a:spcPct val="20000"/>
              </a:spcBef>
            </a:pPr>
            <a:r>
              <a:rPr lang="en-US" sz="2000" b="0" i="1">
                <a:solidFill>
                  <a:schemeClr val="accent2"/>
                </a:solidFill>
                <a:ea typeface="Osaka" pitchFamily="-84" charset="-128"/>
                <a:cs typeface="Osaka" pitchFamily="-84" charset="-128"/>
              </a:rPr>
              <a:t>colat</a:t>
            </a:r>
          </a:p>
        </p:txBody>
      </p:sp>
      <p:sp>
        <p:nvSpPr>
          <p:cNvPr id="1264652" name="Rectangle 12"/>
          <p:cNvSpPr>
            <a:spLocks noChangeArrowheads="1"/>
          </p:cNvSpPr>
          <p:nvPr/>
        </p:nvSpPr>
        <p:spPr bwMode="auto">
          <a:xfrm>
            <a:off x="4953000" y="1600200"/>
            <a:ext cx="3657600" cy="19812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264653" name="Picture 13"/>
          <p:cNvPicPr>
            <a:picLocks noChangeAspect="1" noChangeArrowheads="1"/>
          </p:cNvPicPr>
          <p:nvPr/>
        </p:nvPicPr>
        <p:blipFill>
          <a:blip r:embed="rId3"/>
          <a:srcRect/>
          <a:stretch>
            <a:fillRect/>
          </a:stretch>
        </p:blipFill>
        <p:spPr bwMode="auto">
          <a:xfrm>
            <a:off x="5257800" y="1905000"/>
            <a:ext cx="1322388" cy="1223963"/>
          </a:xfrm>
          <a:prstGeom prst="rect">
            <a:avLst/>
          </a:prstGeom>
          <a:noFill/>
          <a:ln w="9525">
            <a:noFill/>
            <a:miter lim="800000"/>
            <a:headEnd/>
            <a:tailEnd/>
          </a:ln>
          <a:effectLst/>
        </p:spPr>
      </p:pic>
      <p:pic>
        <p:nvPicPr>
          <p:cNvPr id="1264654" name="Picture 14"/>
          <p:cNvPicPr>
            <a:picLocks noChangeAspect="1" noChangeArrowheads="1"/>
          </p:cNvPicPr>
          <p:nvPr/>
        </p:nvPicPr>
        <p:blipFill>
          <a:blip r:embed="rId4"/>
          <a:srcRect/>
          <a:stretch>
            <a:fillRect/>
          </a:stretch>
        </p:blipFill>
        <p:spPr bwMode="auto">
          <a:xfrm>
            <a:off x="7162800" y="1828800"/>
            <a:ext cx="1074738" cy="1511300"/>
          </a:xfrm>
          <a:prstGeom prst="rect">
            <a:avLst/>
          </a:prstGeom>
          <a:noFill/>
          <a:ln w="9525">
            <a:noFill/>
            <a:miter lim="800000"/>
            <a:headEnd/>
            <a:tailEnd/>
          </a:ln>
          <a:effectLst/>
        </p:spPr>
      </p:pic>
      <p:sp>
        <p:nvSpPr>
          <p:cNvPr id="16" name="Content Placeholder 2"/>
          <p:cNvSpPr txBox="1">
            <a:spLocks/>
          </p:cNvSpPr>
          <p:nvPr/>
        </p:nvSpPr>
        <p:spPr bwMode="auto">
          <a:xfrm>
            <a:off x="3733800" y="4648200"/>
            <a:ext cx="1219200" cy="1066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b="0" i="1">
                <a:solidFill>
                  <a:schemeClr val="accent2"/>
                </a:solidFill>
                <a:ea typeface="Osaka" pitchFamily="-84" charset="-128"/>
                <a:cs typeface="Osaka" pitchFamily="-84" charset="-128"/>
              </a:rPr>
              <a:t>bosa</a:t>
            </a:r>
          </a:p>
          <a:p>
            <a:pPr marL="342900" indent="-342900">
              <a:spcBef>
                <a:spcPct val="20000"/>
              </a:spcBef>
            </a:pPr>
            <a:r>
              <a:rPr lang="en-US" sz="2000" b="0" i="1">
                <a:solidFill>
                  <a:schemeClr val="accent2"/>
                </a:solidFill>
                <a:ea typeface="Osaka" pitchFamily="-84" charset="-128"/>
                <a:cs typeface="Osaka" pitchFamily="-84" charset="-128"/>
              </a:rPr>
              <a:t>manu</a:t>
            </a:r>
          </a:p>
        </p:txBody>
      </p:sp>
      <p:sp>
        <p:nvSpPr>
          <p:cNvPr id="17" name="Rectangle 12"/>
          <p:cNvSpPr>
            <a:spLocks noChangeArrowheads="1"/>
          </p:cNvSpPr>
          <p:nvPr/>
        </p:nvSpPr>
        <p:spPr bwMode="auto">
          <a:xfrm>
            <a:off x="4953000" y="4191000"/>
            <a:ext cx="3657600" cy="19812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9" name="Picture 14"/>
          <p:cNvPicPr>
            <a:picLocks noChangeAspect="1" noChangeArrowheads="1"/>
          </p:cNvPicPr>
          <p:nvPr/>
        </p:nvPicPr>
        <p:blipFill>
          <a:blip r:embed="rId4"/>
          <a:srcRect/>
          <a:stretch>
            <a:fillRect/>
          </a:stretch>
        </p:blipFill>
        <p:spPr bwMode="auto">
          <a:xfrm>
            <a:off x="7162800" y="4419600"/>
            <a:ext cx="1074738" cy="1511300"/>
          </a:xfrm>
          <a:prstGeom prst="rect">
            <a:avLst/>
          </a:prstGeom>
          <a:noFill/>
          <a:ln w="9525">
            <a:noFill/>
            <a:miter lim="800000"/>
            <a:headEnd/>
            <a:tailEnd/>
          </a:ln>
          <a:effectLst/>
        </p:spPr>
      </p:pic>
      <p:pic>
        <p:nvPicPr>
          <p:cNvPr id="20" name="Picture 9"/>
          <p:cNvPicPr>
            <a:picLocks noChangeAspect="1" noChangeArrowheads="1"/>
          </p:cNvPicPr>
          <p:nvPr/>
        </p:nvPicPr>
        <p:blipFill>
          <a:blip r:embed="rId5"/>
          <a:srcRect/>
          <a:stretch>
            <a:fillRect/>
          </a:stretch>
        </p:blipFill>
        <p:spPr bwMode="auto">
          <a:xfrm>
            <a:off x="5410200" y="4419600"/>
            <a:ext cx="1241425" cy="1398588"/>
          </a:xfrm>
          <a:prstGeom prst="rect">
            <a:avLst/>
          </a:prstGeom>
          <a:noFill/>
          <a:ln w="9525">
            <a:noFill/>
            <a:miter lim="800000"/>
            <a:headEnd/>
            <a:tailEnd/>
          </a:ln>
          <a:effectLst/>
        </p:spPr>
      </p:pic>
      <p:sp>
        <p:nvSpPr>
          <p:cNvPr id="21" name="TextBox 20"/>
          <p:cNvSpPr txBox="1"/>
          <p:nvPr/>
        </p:nvSpPr>
        <p:spPr>
          <a:xfrm>
            <a:off x="228600" y="3276600"/>
            <a:ext cx="2821981" cy="400110"/>
          </a:xfrm>
          <a:prstGeom prst="rect">
            <a:avLst/>
          </a:prstGeom>
          <a:noFill/>
        </p:spPr>
        <p:txBody>
          <a:bodyPr wrap="none" rtlCol="0">
            <a:spAutoFit/>
          </a:bodyPr>
          <a:lstStyle/>
          <a:p>
            <a:r>
              <a:rPr lang="en-US" sz="2000" b="0">
                <a:solidFill>
                  <a:schemeClr val="bg2"/>
                </a:solidFill>
              </a:rPr>
              <a:t>Example training slides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chemeClr val="tx2"/>
                </a:solidFill>
                <a:effectLst/>
                <a:uLnTx/>
                <a:uFillTx/>
                <a:latin typeface="+mj-lt"/>
                <a:ea typeface="+mj-ea"/>
                <a:cs typeface="+mj-cs"/>
              </a:rPr>
              <a:t>Smith &amp; Yu (2008): Experiment</a:t>
            </a:r>
          </a:p>
        </p:txBody>
      </p:sp>
      <p:sp>
        <p:nvSpPr>
          <p:cNvPr id="5" name="Content Placeholder 2"/>
          <p:cNvSpPr txBox="1">
            <a:spLocks/>
          </p:cNvSpPr>
          <p:nvPr/>
        </p:nvSpPr>
        <p:spPr bwMode="auto">
          <a:xfrm>
            <a:off x="152400" y="1600200"/>
            <a:ext cx="8839200" cy="1066800"/>
          </a:xfrm>
          <a:prstGeom prst="rect">
            <a:avLst/>
          </a:prstGeom>
          <a:noFill/>
          <a:ln w="9525">
            <a:noFill/>
            <a:miter lim="800000"/>
            <a:headEnd/>
            <a:tailEnd/>
          </a:ln>
        </p:spPr>
        <p:txBody>
          <a:bodyPr>
            <a:prstTxWarp prst="textNoShape">
              <a:avLst/>
            </a:prstTxWarp>
          </a:bodyPr>
          <a:lstStyle/>
          <a:p>
            <a:pPr marL="342900" indent="-342900">
              <a:spcBef>
                <a:spcPct val="20000"/>
              </a:spcBef>
              <a:defRPr/>
            </a:pPr>
            <a:r>
              <a:rPr lang="en-US" sz="2000" b="0" kern="0" dirty="0">
                <a:latin typeface="+mn-lt"/>
                <a:ea typeface="+mn-ea"/>
                <a:cs typeface="+mn-cs"/>
              </a:rPr>
              <a:t>Testing: 12 trials with one word repeated 4 times and 2 objects (correct one and distracter) present</a:t>
            </a:r>
            <a:endParaRPr lang="en-US" sz="2000" b="0" i="1" kern="0" dirty="0">
              <a:solidFill>
                <a:srgbClr val="FFFFFF"/>
              </a:solidFill>
              <a:latin typeface="+mn-lt"/>
              <a:ea typeface="+mn-ea"/>
              <a:cs typeface="+mn-cs"/>
            </a:endParaRPr>
          </a:p>
        </p:txBody>
      </p:sp>
      <p:sp>
        <p:nvSpPr>
          <p:cNvPr id="6" name="Content Placeholder 2"/>
          <p:cNvSpPr txBox="1">
            <a:spLocks/>
          </p:cNvSpPr>
          <p:nvPr/>
        </p:nvSpPr>
        <p:spPr bwMode="auto">
          <a:xfrm>
            <a:off x="3505200" y="2438400"/>
            <a:ext cx="1219200" cy="1828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b="0" i="1">
                <a:solidFill>
                  <a:schemeClr val="accent2"/>
                </a:solidFill>
                <a:ea typeface="Osaka" pitchFamily="-84" charset="-128"/>
                <a:cs typeface="Osaka" pitchFamily="-84" charset="-128"/>
              </a:rPr>
              <a:t>manu</a:t>
            </a:r>
          </a:p>
          <a:p>
            <a:pPr marL="342900" indent="-342900">
              <a:spcBef>
                <a:spcPct val="20000"/>
              </a:spcBef>
            </a:pPr>
            <a:r>
              <a:rPr lang="en-US" sz="2000" b="0" i="1">
                <a:solidFill>
                  <a:schemeClr val="accent2"/>
                </a:solidFill>
              </a:rPr>
              <a:t>manu</a:t>
            </a:r>
          </a:p>
          <a:p>
            <a:pPr marL="342900" indent="-342900">
              <a:spcBef>
                <a:spcPct val="20000"/>
              </a:spcBef>
            </a:pPr>
            <a:r>
              <a:rPr lang="en-US" sz="2000" b="0" i="1">
                <a:solidFill>
                  <a:schemeClr val="accent2"/>
                </a:solidFill>
              </a:rPr>
              <a:t>manu</a:t>
            </a:r>
          </a:p>
          <a:p>
            <a:pPr marL="342900" indent="-342900">
              <a:spcBef>
                <a:spcPct val="20000"/>
              </a:spcBef>
            </a:pPr>
            <a:r>
              <a:rPr lang="en-US" sz="2000" b="0" i="1">
                <a:solidFill>
                  <a:schemeClr val="accent2"/>
                </a:solidFill>
              </a:rPr>
              <a:t>manu</a:t>
            </a:r>
          </a:p>
          <a:p>
            <a:pPr marL="342900" indent="-342900">
              <a:spcBef>
                <a:spcPct val="20000"/>
              </a:spcBef>
            </a:pPr>
            <a:endParaRPr lang="en-US" sz="2000" b="0" i="1">
              <a:solidFill>
                <a:schemeClr val="accent2"/>
              </a:solidFill>
            </a:endParaRPr>
          </a:p>
        </p:txBody>
      </p:sp>
      <p:sp>
        <p:nvSpPr>
          <p:cNvPr id="10" name="Rectangle 15"/>
          <p:cNvSpPr>
            <a:spLocks noChangeArrowheads="1"/>
          </p:cNvSpPr>
          <p:nvPr/>
        </p:nvSpPr>
        <p:spPr bwMode="auto">
          <a:xfrm>
            <a:off x="4648200" y="2209800"/>
            <a:ext cx="3657600" cy="19812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1" name="Picture 16"/>
          <p:cNvPicPr>
            <a:picLocks noChangeAspect="1" noChangeArrowheads="1"/>
          </p:cNvPicPr>
          <p:nvPr/>
        </p:nvPicPr>
        <p:blipFill>
          <a:blip r:embed="rId2"/>
          <a:srcRect/>
          <a:stretch>
            <a:fillRect/>
          </a:stretch>
        </p:blipFill>
        <p:spPr bwMode="auto">
          <a:xfrm>
            <a:off x="4953000" y="2514600"/>
            <a:ext cx="1322388" cy="1223963"/>
          </a:xfrm>
          <a:prstGeom prst="rect">
            <a:avLst/>
          </a:prstGeom>
          <a:noFill/>
          <a:ln w="9525">
            <a:noFill/>
            <a:miter lim="800000"/>
            <a:headEnd/>
            <a:tailEnd/>
          </a:ln>
          <a:effectLst/>
        </p:spPr>
      </p:pic>
      <p:pic>
        <p:nvPicPr>
          <p:cNvPr id="12" name="Picture 17"/>
          <p:cNvPicPr>
            <a:picLocks noChangeAspect="1" noChangeArrowheads="1"/>
          </p:cNvPicPr>
          <p:nvPr/>
        </p:nvPicPr>
        <p:blipFill>
          <a:blip r:embed="rId3"/>
          <a:srcRect/>
          <a:stretch>
            <a:fillRect/>
          </a:stretch>
        </p:blipFill>
        <p:spPr bwMode="auto">
          <a:xfrm>
            <a:off x="6858000" y="2438400"/>
            <a:ext cx="1074738" cy="1511300"/>
          </a:xfrm>
          <a:prstGeom prst="rect">
            <a:avLst/>
          </a:prstGeom>
          <a:noFill/>
          <a:ln w="9525">
            <a:noFill/>
            <a:miter lim="800000"/>
            <a:headEnd/>
            <a:tailEnd/>
          </a:ln>
          <a:effectLst/>
        </p:spPr>
      </p:pic>
      <p:sp>
        <p:nvSpPr>
          <p:cNvPr id="13" name="Text Box 18"/>
          <p:cNvSpPr txBox="1">
            <a:spLocks noChangeArrowheads="1"/>
          </p:cNvSpPr>
          <p:nvPr/>
        </p:nvSpPr>
        <p:spPr bwMode="auto">
          <a:xfrm>
            <a:off x="228600" y="2819400"/>
            <a:ext cx="3216275" cy="1311275"/>
          </a:xfrm>
          <a:prstGeom prst="rect">
            <a:avLst/>
          </a:prstGeom>
          <a:noFill/>
          <a:ln w="9525">
            <a:noFill/>
            <a:miter lim="800000"/>
            <a:headEnd/>
            <a:tailEnd/>
          </a:ln>
        </p:spPr>
        <p:txBody>
          <a:bodyPr>
            <a:prstTxWarp prst="textNoShape">
              <a:avLst/>
            </a:prstTxWarp>
            <a:spAutoFit/>
          </a:bodyPr>
          <a:lstStyle/>
          <a:p>
            <a:r>
              <a:rPr lang="en-US" sz="2000" b="0">
                <a:solidFill>
                  <a:schemeClr val="bg2"/>
                </a:solidFill>
              </a:rPr>
              <a:t>Which one does the infant think is </a:t>
            </a:r>
            <a:r>
              <a:rPr lang="en-US" sz="2000" b="0" i="1">
                <a:solidFill>
                  <a:schemeClr val="bg2"/>
                </a:solidFill>
              </a:rPr>
              <a:t>manu</a:t>
            </a:r>
            <a:r>
              <a:rPr lang="en-US" sz="2000" b="0">
                <a:solidFill>
                  <a:schemeClr val="bg2"/>
                </a:solidFill>
              </a:rPr>
              <a:t>? That should be the one the infant prefers to look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6690" name="Title 1"/>
          <p:cNvSpPr>
            <a:spLocks noGrp="1"/>
          </p:cNvSpPr>
          <p:nvPr>
            <p:ph type="title" idx="4294967295"/>
          </p:nvPr>
        </p:nvSpPr>
        <p:spPr>
          <a:xfrm>
            <a:off x="685800" y="152400"/>
            <a:ext cx="7772400" cy="1143000"/>
          </a:xfrm>
        </p:spPr>
        <p:txBody>
          <a:bodyPr/>
          <a:lstStyle/>
          <a:p>
            <a:r>
              <a:rPr lang="en-US" sz="3200"/>
              <a:t>Smith &amp; Yu (2008): Experiment</a:t>
            </a:r>
          </a:p>
        </p:txBody>
      </p:sp>
      <p:sp>
        <p:nvSpPr>
          <p:cNvPr id="1266691" name="Content Placeholder 2"/>
          <p:cNvSpPr>
            <a:spLocks noGrp="1"/>
          </p:cNvSpPr>
          <p:nvPr>
            <p:ph idx="4294967295"/>
          </p:nvPr>
        </p:nvSpPr>
        <p:spPr>
          <a:xfrm>
            <a:off x="152400" y="1143000"/>
            <a:ext cx="8839200" cy="1066800"/>
          </a:xfrm>
        </p:spPr>
        <p:txBody>
          <a:bodyPr/>
          <a:lstStyle/>
          <a:p>
            <a:pPr>
              <a:buFontTx/>
              <a:buNone/>
            </a:pPr>
            <a:r>
              <a:rPr lang="en-US" sz="2000"/>
              <a:t>Results: Infants preferentially look at target over distracter, and 14-month-olds looked longer than 12-month-olds. This means they were able to tabulate distributional information across situations.</a:t>
            </a:r>
            <a:endParaRPr lang="en-US" sz="2000" i="1">
              <a:solidFill>
                <a:srgbClr val="FFFFFF"/>
              </a:solidFill>
            </a:endParaRPr>
          </a:p>
        </p:txBody>
      </p:sp>
      <p:pic>
        <p:nvPicPr>
          <p:cNvPr id="1266692" name="Picture 10"/>
          <p:cNvPicPr>
            <a:picLocks noChangeAspect="1"/>
          </p:cNvPicPr>
          <p:nvPr/>
        </p:nvPicPr>
        <p:blipFill>
          <a:blip r:embed="rId3"/>
          <a:srcRect/>
          <a:stretch>
            <a:fillRect/>
          </a:stretch>
        </p:blipFill>
        <p:spPr bwMode="auto">
          <a:xfrm>
            <a:off x="2057400" y="2209800"/>
            <a:ext cx="4559300" cy="3463925"/>
          </a:xfrm>
          <a:prstGeom prst="rect">
            <a:avLst/>
          </a:prstGeom>
          <a:noFill/>
          <a:ln w="9525">
            <a:noFill/>
            <a:miter lim="800000"/>
            <a:headEnd/>
            <a:tailEnd/>
          </a:ln>
        </p:spPr>
      </p:pic>
      <p:sp>
        <p:nvSpPr>
          <p:cNvPr id="1266693" name="Text Box 5"/>
          <p:cNvSpPr txBox="1">
            <a:spLocks noChangeArrowheads="1"/>
          </p:cNvSpPr>
          <p:nvPr/>
        </p:nvSpPr>
        <p:spPr bwMode="auto">
          <a:xfrm>
            <a:off x="381000" y="6019800"/>
            <a:ext cx="8415338" cy="396875"/>
          </a:xfrm>
          <a:prstGeom prst="rect">
            <a:avLst/>
          </a:prstGeom>
          <a:noFill/>
          <a:ln w="9525">
            <a:noFill/>
            <a:miter lim="800000"/>
            <a:headEnd/>
            <a:tailEnd/>
          </a:ln>
        </p:spPr>
        <p:txBody>
          <a:bodyPr wrap="none">
            <a:prstTxWarp prst="textNoShape">
              <a:avLst/>
            </a:prstTxWarp>
            <a:spAutoFit/>
          </a:bodyPr>
          <a:lstStyle/>
          <a:p>
            <a:r>
              <a:rPr lang="en-US" sz="2000" b="0">
                <a:solidFill>
                  <a:schemeClr val="bg2"/>
                </a:solidFill>
              </a:rPr>
              <a:t>Implication: 12 and 14-month-old infants can do cross-situational learning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46210" name="Object 2"/>
          <p:cNvGraphicFramePr>
            <a:graphicFrameLocks noChangeAspect="1"/>
          </p:cNvGraphicFramePr>
          <p:nvPr/>
        </p:nvGraphicFramePr>
        <p:xfrm>
          <a:off x="1084263" y="1687513"/>
          <a:ext cx="1704975" cy="1825625"/>
        </p:xfrm>
        <a:graphic>
          <a:graphicData uri="http://schemas.openxmlformats.org/presentationml/2006/ole">
            <p:oleObj spid="_x0000_s1246210" name="Clip" r:id="rId4" imgW="1003680" imgH="1074960" progId="MS_ClipArt_Gallery.2">
              <p:embed/>
            </p:oleObj>
          </a:graphicData>
        </a:graphic>
      </p:graphicFrame>
      <p:grpSp>
        <p:nvGrpSpPr>
          <p:cNvPr id="1246211" name="Group 3"/>
          <p:cNvGrpSpPr>
            <a:grpSpLocks/>
          </p:cNvGrpSpPr>
          <p:nvPr/>
        </p:nvGrpSpPr>
        <p:grpSpPr bwMode="auto">
          <a:xfrm>
            <a:off x="4224338" y="1519238"/>
            <a:ext cx="4183062" cy="4679950"/>
            <a:chOff x="2661" y="543"/>
            <a:chExt cx="2635" cy="2948"/>
          </a:xfrm>
        </p:grpSpPr>
        <p:grpSp>
          <p:nvGrpSpPr>
            <p:cNvPr id="1246212" name="Group 4"/>
            <p:cNvGrpSpPr>
              <a:grpSpLocks/>
            </p:cNvGrpSpPr>
            <p:nvPr/>
          </p:nvGrpSpPr>
          <p:grpSpPr bwMode="auto">
            <a:xfrm>
              <a:off x="2661" y="1407"/>
              <a:ext cx="1707" cy="2084"/>
              <a:chOff x="3008" y="1223"/>
              <a:chExt cx="1707" cy="2084"/>
            </a:xfrm>
          </p:grpSpPr>
          <p:sp>
            <p:nvSpPr>
              <p:cNvPr id="1246213" name="Freeform 5"/>
              <p:cNvSpPr>
                <a:spLocks/>
              </p:cNvSpPr>
              <p:nvPr/>
            </p:nvSpPr>
            <p:spPr bwMode="auto">
              <a:xfrm flipH="1">
                <a:off x="3744" y="1223"/>
                <a:ext cx="496" cy="481"/>
              </a:xfrm>
              <a:custGeom>
                <a:avLst/>
                <a:gdLst>
                  <a:gd name="T0" fmla="*/ 102 w 496"/>
                  <a:gd name="T1" fmla="*/ 22 h 481"/>
                  <a:gd name="T2" fmla="*/ 157 w 496"/>
                  <a:gd name="T3" fmla="*/ 0 h 481"/>
                  <a:gd name="T4" fmla="*/ 197 w 496"/>
                  <a:gd name="T5" fmla="*/ 16 h 481"/>
                  <a:gd name="T6" fmla="*/ 239 w 496"/>
                  <a:gd name="T7" fmla="*/ 68 h 481"/>
                  <a:gd name="T8" fmla="*/ 266 w 496"/>
                  <a:gd name="T9" fmla="*/ 143 h 481"/>
                  <a:gd name="T10" fmla="*/ 269 w 496"/>
                  <a:gd name="T11" fmla="*/ 196 h 481"/>
                  <a:gd name="T12" fmla="*/ 272 w 496"/>
                  <a:gd name="T13" fmla="*/ 265 h 481"/>
                  <a:gd name="T14" fmla="*/ 450 w 496"/>
                  <a:gd name="T15" fmla="*/ 262 h 481"/>
                  <a:gd name="T16" fmla="*/ 496 w 496"/>
                  <a:gd name="T17" fmla="*/ 272 h 481"/>
                  <a:gd name="T18" fmla="*/ 490 w 496"/>
                  <a:gd name="T19" fmla="*/ 304 h 481"/>
                  <a:gd name="T20" fmla="*/ 395 w 496"/>
                  <a:gd name="T21" fmla="*/ 291 h 481"/>
                  <a:gd name="T22" fmla="*/ 269 w 496"/>
                  <a:gd name="T23" fmla="*/ 311 h 481"/>
                  <a:gd name="T24" fmla="*/ 243 w 496"/>
                  <a:gd name="T25" fmla="*/ 379 h 481"/>
                  <a:gd name="T26" fmla="*/ 207 w 496"/>
                  <a:gd name="T27" fmla="*/ 438 h 481"/>
                  <a:gd name="T28" fmla="*/ 164 w 496"/>
                  <a:gd name="T29" fmla="*/ 461 h 481"/>
                  <a:gd name="T30" fmla="*/ 118 w 496"/>
                  <a:gd name="T31" fmla="*/ 481 h 481"/>
                  <a:gd name="T32" fmla="*/ 85 w 496"/>
                  <a:gd name="T33" fmla="*/ 468 h 481"/>
                  <a:gd name="T34" fmla="*/ 39 w 496"/>
                  <a:gd name="T35" fmla="*/ 415 h 481"/>
                  <a:gd name="T36" fmla="*/ 7 w 496"/>
                  <a:gd name="T37" fmla="*/ 350 h 481"/>
                  <a:gd name="T38" fmla="*/ 0 w 496"/>
                  <a:gd name="T39" fmla="*/ 295 h 481"/>
                  <a:gd name="T40" fmla="*/ 17 w 496"/>
                  <a:gd name="T41" fmla="*/ 182 h 481"/>
                  <a:gd name="T42" fmla="*/ 56 w 496"/>
                  <a:gd name="T43" fmla="*/ 98 h 481"/>
                  <a:gd name="T44" fmla="*/ 85 w 496"/>
                  <a:gd name="T45" fmla="*/ 49 h 481"/>
                  <a:gd name="T46" fmla="*/ 121 w 496"/>
                  <a:gd name="T47" fmla="*/ 19 h 481"/>
                  <a:gd name="T48" fmla="*/ 102 w 496"/>
                  <a:gd name="T49" fmla="*/ 22 h 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81"/>
                  <a:gd name="T77" fmla="*/ 496 w 496"/>
                  <a:gd name="T78" fmla="*/ 481 h 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81">
                    <a:moveTo>
                      <a:pt x="102" y="22"/>
                    </a:moveTo>
                    <a:lnTo>
                      <a:pt x="157" y="0"/>
                    </a:lnTo>
                    <a:lnTo>
                      <a:pt x="197" y="16"/>
                    </a:lnTo>
                    <a:lnTo>
                      <a:pt x="239" y="68"/>
                    </a:lnTo>
                    <a:lnTo>
                      <a:pt x="266" y="143"/>
                    </a:lnTo>
                    <a:lnTo>
                      <a:pt x="269" y="196"/>
                    </a:lnTo>
                    <a:lnTo>
                      <a:pt x="272" y="265"/>
                    </a:lnTo>
                    <a:lnTo>
                      <a:pt x="450" y="262"/>
                    </a:lnTo>
                    <a:lnTo>
                      <a:pt x="496" y="272"/>
                    </a:lnTo>
                    <a:lnTo>
                      <a:pt x="490" y="304"/>
                    </a:lnTo>
                    <a:lnTo>
                      <a:pt x="395" y="291"/>
                    </a:lnTo>
                    <a:lnTo>
                      <a:pt x="269" y="311"/>
                    </a:lnTo>
                    <a:lnTo>
                      <a:pt x="243" y="379"/>
                    </a:lnTo>
                    <a:lnTo>
                      <a:pt x="207" y="438"/>
                    </a:lnTo>
                    <a:lnTo>
                      <a:pt x="164" y="461"/>
                    </a:lnTo>
                    <a:lnTo>
                      <a:pt x="118" y="481"/>
                    </a:lnTo>
                    <a:lnTo>
                      <a:pt x="85" y="468"/>
                    </a:lnTo>
                    <a:lnTo>
                      <a:pt x="39" y="415"/>
                    </a:lnTo>
                    <a:lnTo>
                      <a:pt x="7" y="350"/>
                    </a:lnTo>
                    <a:lnTo>
                      <a:pt x="0" y="295"/>
                    </a:lnTo>
                    <a:lnTo>
                      <a:pt x="17" y="182"/>
                    </a:lnTo>
                    <a:lnTo>
                      <a:pt x="56" y="98"/>
                    </a:lnTo>
                    <a:lnTo>
                      <a:pt x="85" y="49"/>
                    </a:lnTo>
                    <a:lnTo>
                      <a:pt x="121" y="19"/>
                    </a:lnTo>
                    <a:lnTo>
                      <a:pt x="102" y="22"/>
                    </a:lnTo>
                    <a:close/>
                  </a:path>
                </a:pathLst>
              </a:custGeom>
              <a:solidFill>
                <a:schemeClr val="tx2"/>
              </a:solidFill>
              <a:ln w="9525">
                <a:solidFill>
                  <a:schemeClr val="tx2"/>
                </a:solidFill>
                <a:round/>
                <a:headEnd/>
                <a:tailEnd/>
              </a:ln>
            </p:spPr>
            <p:txBody>
              <a:bodyPr>
                <a:prstTxWarp prst="textNoShape">
                  <a:avLst/>
                </a:prstTxWarp>
              </a:bodyPr>
              <a:lstStyle/>
              <a:p>
                <a:endParaRPr lang="en-US"/>
              </a:p>
            </p:txBody>
          </p:sp>
          <p:sp>
            <p:nvSpPr>
              <p:cNvPr id="1246214" name="Freeform 6"/>
              <p:cNvSpPr>
                <a:spLocks/>
              </p:cNvSpPr>
              <p:nvPr/>
            </p:nvSpPr>
            <p:spPr bwMode="auto">
              <a:xfrm flipH="1">
                <a:off x="3008" y="1684"/>
                <a:ext cx="1015" cy="179"/>
              </a:xfrm>
              <a:custGeom>
                <a:avLst/>
                <a:gdLst>
                  <a:gd name="T0" fmla="*/ 0 w 1015"/>
                  <a:gd name="T1" fmla="*/ 114 h 179"/>
                  <a:gd name="T2" fmla="*/ 85 w 1015"/>
                  <a:gd name="T3" fmla="*/ 85 h 179"/>
                  <a:gd name="T4" fmla="*/ 267 w 1015"/>
                  <a:gd name="T5" fmla="*/ 72 h 179"/>
                  <a:gd name="T6" fmla="*/ 417 w 1015"/>
                  <a:gd name="T7" fmla="*/ 59 h 179"/>
                  <a:gd name="T8" fmla="*/ 585 w 1015"/>
                  <a:gd name="T9" fmla="*/ 33 h 179"/>
                  <a:gd name="T10" fmla="*/ 709 w 1015"/>
                  <a:gd name="T11" fmla="*/ 29 h 179"/>
                  <a:gd name="T12" fmla="*/ 874 w 1015"/>
                  <a:gd name="T13" fmla="*/ 10 h 179"/>
                  <a:gd name="T14" fmla="*/ 1012 w 1015"/>
                  <a:gd name="T15" fmla="*/ 0 h 179"/>
                  <a:gd name="T16" fmla="*/ 1015 w 1015"/>
                  <a:gd name="T17" fmla="*/ 20 h 179"/>
                  <a:gd name="T18" fmla="*/ 982 w 1015"/>
                  <a:gd name="T19" fmla="*/ 46 h 179"/>
                  <a:gd name="T20" fmla="*/ 858 w 1015"/>
                  <a:gd name="T21" fmla="*/ 46 h 179"/>
                  <a:gd name="T22" fmla="*/ 868 w 1015"/>
                  <a:gd name="T23" fmla="*/ 78 h 179"/>
                  <a:gd name="T24" fmla="*/ 851 w 1015"/>
                  <a:gd name="T25" fmla="*/ 117 h 179"/>
                  <a:gd name="T26" fmla="*/ 818 w 1015"/>
                  <a:gd name="T27" fmla="*/ 143 h 179"/>
                  <a:gd name="T28" fmla="*/ 766 w 1015"/>
                  <a:gd name="T29" fmla="*/ 143 h 179"/>
                  <a:gd name="T30" fmla="*/ 722 w 1015"/>
                  <a:gd name="T31" fmla="*/ 130 h 179"/>
                  <a:gd name="T32" fmla="*/ 706 w 1015"/>
                  <a:gd name="T33" fmla="*/ 88 h 179"/>
                  <a:gd name="T34" fmla="*/ 706 w 1015"/>
                  <a:gd name="T35" fmla="*/ 62 h 179"/>
                  <a:gd name="T36" fmla="*/ 588 w 1015"/>
                  <a:gd name="T37" fmla="*/ 65 h 179"/>
                  <a:gd name="T38" fmla="*/ 539 w 1015"/>
                  <a:gd name="T39" fmla="*/ 78 h 179"/>
                  <a:gd name="T40" fmla="*/ 440 w 1015"/>
                  <a:gd name="T41" fmla="*/ 104 h 179"/>
                  <a:gd name="T42" fmla="*/ 299 w 1015"/>
                  <a:gd name="T43" fmla="*/ 121 h 179"/>
                  <a:gd name="T44" fmla="*/ 181 w 1015"/>
                  <a:gd name="T45" fmla="*/ 124 h 179"/>
                  <a:gd name="T46" fmla="*/ 102 w 1015"/>
                  <a:gd name="T47" fmla="*/ 140 h 179"/>
                  <a:gd name="T48" fmla="*/ 30 w 1015"/>
                  <a:gd name="T49" fmla="*/ 179 h 179"/>
                  <a:gd name="T50" fmla="*/ 0 w 1015"/>
                  <a:gd name="T51" fmla="*/ 140 h 179"/>
                  <a:gd name="T52" fmla="*/ 20 w 1015"/>
                  <a:gd name="T53" fmla="*/ 104 h 179"/>
                  <a:gd name="T54" fmla="*/ 36 w 1015"/>
                  <a:gd name="T55" fmla="*/ 95 h 179"/>
                  <a:gd name="T56" fmla="*/ 0 w 1015"/>
                  <a:gd name="T57" fmla="*/ 114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5"/>
                  <a:gd name="T88" fmla="*/ 0 h 179"/>
                  <a:gd name="T89" fmla="*/ 1015 w 1015"/>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5" h="179">
                    <a:moveTo>
                      <a:pt x="0" y="114"/>
                    </a:moveTo>
                    <a:lnTo>
                      <a:pt x="85" y="85"/>
                    </a:lnTo>
                    <a:lnTo>
                      <a:pt x="267" y="72"/>
                    </a:lnTo>
                    <a:lnTo>
                      <a:pt x="417" y="59"/>
                    </a:lnTo>
                    <a:lnTo>
                      <a:pt x="585" y="33"/>
                    </a:lnTo>
                    <a:lnTo>
                      <a:pt x="709" y="29"/>
                    </a:lnTo>
                    <a:lnTo>
                      <a:pt x="874" y="10"/>
                    </a:lnTo>
                    <a:lnTo>
                      <a:pt x="1012" y="0"/>
                    </a:lnTo>
                    <a:lnTo>
                      <a:pt x="1015" y="20"/>
                    </a:lnTo>
                    <a:lnTo>
                      <a:pt x="982" y="46"/>
                    </a:lnTo>
                    <a:lnTo>
                      <a:pt x="858" y="46"/>
                    </a:lnTo>
                    <a:lnTo>
                      <a:pt x="868" y="78"/>
                    </a:lnTo>
                    <a:lnTo>
                      <a:pt x="851" y="117"/>
                    </a:lnTo>
                    <a:lnTo>
                      <a:pt x="818" y="143"/>
                    </a:lnTo>
                    <a:lnTo>
                      <a:pt x="766" y="143"/>
                    </a:lnTo>
                    <a:lnTo>
                      <a:pt x="722" y="130"/>
                    </a:lnTo>
                    <a:lnTo>
                      <a:pt x="706" y="88"/>
                    </a:lnTo>
                    <a:lnTo>
                      <a:pt x="706" y="62"/>
                    </a:lnTo>
                    <a:lnTo>
                      <a:pt x="588" y="65"/>
                    </a:lnTo>
                    <a:lnTo>
                      <a:pt x="539" y="78"/>
                    </a:lnTo>
                    <a:lnTo>
                      <a:pt x="440" y="104"/>
                    </a:lnTo>
                    <a:lnTo>
                      <a:pt x="299" y="121"/>
                    </a:lnTo>
                    <a:lnTo>
                      <a:pt x="181" y="124"/>
                    </a:lnTo>
                    <a:lnTo>
                      <a:pt x="102" y="140"/>
                    </a:lnTo>
                    <a:lnTo>
                      <a:pt x="30" y="179"/>
                    </a:lnTo>
                    <a:lnTo>
                      <a:pt x="0" y="140"/>
                    </a:lnTo>
                    <a:lnTo>
                      <a:pt x="20" y="104"/>
                    </a:lnTo>
                    <a:lnTo>
                      <a:pt x="36" y="95"/>
                    </a:lnTo>
                    <a:lnTo>
                      <a:pt x="0" y="114"/>
                    </a:lnTo>
                    <a:close/>
                  </a:path>
                </a:pathLst>
              </a:custGeom>
              <a:solidFill>
                <a:schemeClr val="tx2"/>
              </a:solidFill>
              <a:ln w="9525">
                <a:solidFill>
                  <a:schemeClr val="tx2"/>
                </a:solidFill>
                <a:round/>
                <a:headEnd/>
                <a:tailEnd/>
              </a:ln>
            </p:spPr>
            <p:txBody>
              <a:bodyPr>
                <a:prstTxWarp prst="textNoShape">
                  <a:avLst/>
                </a:prstTxWarp>
              </a:bodyPr>
              <a:lstStyle/>
              <a:p>
                <a:endParaRPr lang="en-US"/>
              </a:p>
            </p:txBody>
          </p:sp>
          <p:sp>
            <p:nvSpPr>
              <p:cNvPr id="1246215" name="Freeform 7"/>
              <p:cNvSpPr>
                <a:spLocks/>
              </p:cNvSpPr>
              <p:nvPr/>
            </p:nvSpPr>
            <p:spPr bwMode="auto">
              <a:xfrm flipH="1">
                <a:off x="3944" y="1725"/>
                <a:ext cx="396" cy="825"/>
              </a:xfrm>
              <a:custGeom>
                <a:avLst/>
                <a:gdLst>
                  <a:gd name="T0" fmla="*/ 176 w 396"/>
                  <a:gd name="T1" fmla="*/ 0 h 825"/>
                  <a:gd name="T2" fmla="*/ 225 w 396"/>
                  <a:gd name="T3" fmla="*/ 9 h 825"/>
                  <a:gd name="T4" fmla="*/ 284 w 396"/>
                  <a:gd name="T5" fmla="*/ 9 h 825"/>
                  <a:gd name="T6" fmla="*/ 363 w 396"/>
                  <a:gd name="T7" fmla="*/ 48 h 825"/>
                  <a:gd name="T8" fmla="*/ 392 w 396"/>
                  <a:gd name="T9" fmla="*/ 127 h 825"/>
                  <a:gd name="T10" fmla="*/ 396 w 396"/>
                  <a:gd name="T11" fmla="*/ 235 h 825"/>
                  <a:gd name="T12" fmla="*/ 366 w 396"/>
                  <a:gd name="T13" fmla="*/ 356 h 825"/>
                  <a:gd name="T14" fmla="*/ 314 w 396"/>
                  <a:gd name="T15" fmla="*/ 471 h 825"/>
                  <a:gd name="T16" fmla="*/ 275 w 396"/>
                  <a:gd name="T17" fmla="*/ 569 h 825"/>
                  <a:gd name="T18" fmla="*/ 235 w 396"/>
                  <a:gd name="T19" fmla="*/ 706 h 825"/>
                  <a:gd name="T20" fmla="*/ 189 w 396"/>
                  <a:gd name="T21" fmla="*/ 788 h 825"/>
                  <a:gd name="T22" fmla="*/ 131 w 396"/>
                  <a:gd name="T23" fmla="*/ 825 h 825"/>
                  <a:gd name="T24" fmla="*/ 81 w 396"/>
                  <a:gd name="T25" fmla="*/ 825 h 825"/>
                  <a:gd name="T26" fmla="*/ 23 w 396"/>
                  <a:gd name="T27" fmla="*/ 788 h 825"/>
                  <a:gd name="T28" fmla="*/ 0 w 396"/>
                  <a:gd name="T29" fmla="*/ 735 h 825"/>
                  <a:gd name="T30" fmla="*/ 0 w 396"/>
                  <a:gd name="T31" fmla="*/ 650 h 825"/>
                  <a:gd name="T32" fmla="*/ 32 w 396"/>
                  <a:gd name="T33" fmla="*/ 539 h 825"/>
                  <a:gd name="T34" fmla="*/ 59 w 396"/>
                  <a:gd name="T35" fmla="*/ 386 h 825"/>
                  <a:gd name="T36" fmla="*/ 68 w 396"/>
                  <a:gd name="T37" fmla="*/ 195 h 825"/>
                  <a:gd name="T38" fmla="*/ 52 w 396"/>
                  <a:gd name="T39" fmla="*/ 52 h 825"/>
                  <a:gd name="T40" fmla="*/ 101 w 396"/>
                  <a:gd name="T41" fmla="*/ 3 h 825"/>
                  <a:gd name="T42" fmla="*/ 176 w 396"/>
                  <a:gd name="T43" fmla="*/ 0 h 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6"/>
                  <a:gd name="T67" fmla="*/ 0 h 825"/>
                  <a:gd name="T68" fmla="*/ 396 w 396"/>
                  <a:gd name="T69" fmla="*/ 825 h 8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6" h="825">
                    <a:moveTo>
                      <a:pt x="176" y="0"/>
                    </a:moveTo>
                    <a:lnTo>
                      <a:pt x="225" y="9"/>
                    </a:lnTo>
                    <a:lnTo>
                      <a:pt x="284" y="9"/>
                    </a:lnTo>
                    <a:lnTo>
                      <a:pt x="363" y="48"/>
                    </a:lnTo>
                    <a:lnTo>
                      <a:pt x="392" y="127"/>
                    </a:lnTo>
                    <a:lnTo>
                      <a:pt x="396" y="235"/>
                    </a:lnTo>
                    <a:lnTo>
                      <a:pt x="366" y="356"/>
                    </a:lnTo>
                    <a:lnTo>
                      <a:pt x="314" y="471"/>
                    </a:lnTo>
                    <a:lnTo>
                      <a:pt x="275" y="569"/>
                    </a:lnTo>
                    <a:lnTo>
                      <a:pt x="235" y="706"/>
                    </a:lnTo>
                    <a:lnTo>
                      <a:pt x="189" y="788"/>
                    </a:lnTo>
                    <a:lnTo>
                      <a:pt x="131" y="825"/>
                    </a:lnTo>
                    <a:lnTo>
                      <a:pt x="81" y="825"/>
                    </a:lnTo>
                    <a:lnTo>
                      <a:pt x="23" y="788"/>
                    </a:lnTo>
                    <a:lnTo>
                      <a:pt x="0" y="735"/>
                    </a:lnTo>
                    <a:lnTo>
                      <a:pt x="0" y="650"/>
                    </a:lnTo>
                    <a:lnTo>
                      <a:pt x="32" y="539"/>
                    </a:lnTo>
                    <a:lnTo>
                      <a:pt x="59" y="386"/>
                    </a:lnTo>
                    <a:lnTo>
                      <a:pt x="68" y="195"/>
                    </a:lnTo>
                    <a:lnTo>
                      <a:pt x="52" y="52"/>
                    </a:lnTo>
                    <a:lnTo>
                      <a:pt x="101" y="3"/>
                    </a:lnTo>
                    <a:lnTo>
                      <a:pt x="176" y="0"/>
                    </a:lnTo>
                    <a:close/>
                  </a:path>
                </a:pathLst>
              </a:custGeom>
              <a:solidFill>
                <a:schemeClr val="tx2"/>
              </a:solidFill>
              <a:ln w="9525">
                <a:solidFill>
                  <a:schemeClr val="tx2"/>
                </a:solidFill>
                <a:round/>
                <a:headEnd/>
                <a:tailEnd/>
              </a:ln>
            </p:spPr>
            <p:txBody>
              <a:bodyPr>
                <a:prstTxWarp prst="textNoShape">
                  <a:avLst/>
                </a:prstTxWarp>
              </a:bodyPr>
              <a:lstStyle/>
              <a:p>
                <a:endParaRPr lang="en-US"/>
              </a:p>
            </p:txBody>
          </p:sp>
          <p:sp>
            <p:nvSpPr>
              <p:cNvPr id="1246216" name="Freeform 8"/>
              <p:cNvSpPr>
                <a:spLocks/>
              </p:cNvSpPr>
              <p:nvPr/>
            </p:nvSpPr>
            <p:spPr bwMode="auto">
              <a:xfrm flipH="1">
                <a:off x="4241" y="1759"/>
                <a:ext cx="453" cy="737"/>
              </a:xfrm>
              <a:custGeom>
                <a:avLst/>
                <a:gdLst>
                  <a:gd name="T0" fmla="*/ 345 w 453"/>
                  <a:gd name="T1" fmla="*/ 29 h 737"/>
                  <a:gd name="T2" fmla="*/ 394 w 453"/>
                  <a:gd name="T3" fmla="*/ 0 h 737"/>
                  <a:gd name="T4" fmla="*/ 430 w 453"/>
                  <a:gd name="T5" fmla="*/ 0 h 737"/>
                  <a:gd name="T6" fmla="*/ 453 w 453"/>
                  <a:gd name="T7" fmla="*/ 23 h 737"/>
                  <a:gd name="T8" fmla="*/ 440 w 453"/>
                  <a:gd name="T9" fmla="*/ 68 h 737"/>
                  <a:gd name="T10" fmla="*/ 410 w 453"/>
                  <a:gd name="T11" fmla="*/ 98 h 737"/>
                  <a:gd name="T12" fmla="*/ 355 w 453"/>
                  <a:gd name="T13" fmla="*/ 127 h 737"/>
                  <a:gd name="T14" fmla="*/ 246 w 453"/>
                  <a:gd name="T15" fmla="*/ 170 h 737"/>
                  <a:gd name="T16" fmla="*/ 108 w 453"/>
                  <a:gd name="T17" fmla="*/ 246 h 737"/>
                  <a:gd name="T18" fmla="*/ 56 w 453"/>
                  <a:gd name="T19" fmla="*/ 249 h 737"/>
                  <a:gd name="T20" fmla="*/ 85 w 453"/>
                  <a:gd name="T21" fmla="*/ 318 h 737"/>
                  <a:gd name="T22" fmla="*/ 144 w 453"/>
                  <a:gd name="T23" fmla="*/ 393 h 737"/>
                  <a:gd name="T24" fmla="*/ 193 w 453"/>
                  <a:gd name="T25" fmla="*/ 485 h 737"/>
                  <a:gd name="T26" fmla="*/ 213 w 453"/>
                  <a:gd name="T27" fmla="*/ 580 h 737"/>
                  <a:gd name="T28" fmla="*/ 203 w 453"/>
                  <a:gd name="T29" fmla="*/ 609 h 737"/>
                  <a:gd name="T30" fmla="*/ 174 w 453"/>
                  <a:gd name="T31" fmla="*/ 629 h 737"/>
                  <a:gd name="T32" fmla="*/ 134 w 453"/>
                  <a:gd name="T33" fmla="*/ 642 h 737"/>
                  <a:gd name="T34" fmla="*/ 95 w 453"/>
                  <a:gd name="T35" fmla="*/ 671 h 737"/>
                  <a:gd name="T36" fmla="*/ 79 w 453"/>
                  <a:gd name="T37" fmla="*/ 701 h 737"/>
                  <a:gd name="T38" fmla="*/ 69 w 453"/>
                  <a:gd name="T39" fmla="*/ 737 h 737"/>
                  <a:gd name="T40" fmla="*/ 39 w 453"/>
                  <a:gd name="T41" fmla="*/ 737 h 737"/>
                  <a:gd name="T42" fmla="*/ 29 w 453"/>
                  <a:gd name="T43" fmla="*/ 710 h 737"/>
                  <a:gd name="T44" fmla="*/ 49 w 453"/>
                  <a:gd name="T45" fmla="*/ 668 h 737"/>
                  <a:gd name="T46" fmla="*/ 105 w 453"/>
                  <a:gd name="T47" fmla="*/ 639 h 737"/>
                  <a:gd name="T48" fmla="*/ 138 w 453"/>
                  <a:gd name="T49" fmla="*/ 609 h 737"/>
                  <a:gd name="T50" fmla="*/ 167 w 453"/>
                  <a:gd name="T51" fmla="*/ 593 h 737"/>
                  <a:gd name="T52" fmla="*/ 177 w 453"/>
                  <a:gd name="T53" fmla="*/ 563 h 737"/>
                  <a:gd name="T54" fmla="*/ 164 w 453"/>
                  <a:gd name="T55" fmla="*/ 485 h 737"/>
                  <a:gd name="T56" fmla="*/ 118 w 453"/>
                  <a:gd name="T57" fmla="*/ 426 h 737"/>
                  <a:gd name="T58" fmla="*/ 79 w 453"/>
                  <a:gd name="T59" fmla="*/ 374 h 737"/>
                  <a:gd name="T60" fmla="*/ 29 w 453"/>
                  <a:gd name="T61" fmla="*/ 315 h 737"/>
                  <a:gd name="T62" fmla="*/ 0 w 453"/>
                  <a:gd name="T63" fmla="*/ 259 h 737"/>
                  <a:gd name="T64" fmla="*/ 0 w 453"/>
                  <a:gd name="T65" fmla="*/ 225 h 737"/>
                  <a:gd name="T66" fmla="*/ 26 w 453"/>
                  <a:gd name="T67" fmla="*/ 209 h 737"/>
                  <a:gd name="T68" fmla="*/ 128 w 453"/>
                  <a:gd name="T69" fmla="*/ 150 h 737"/>
                  <a:gd name="T70" fmla="*/ 226 w 453"/>
                  <a:gd name="T71" fmla="*/ 98 h 737"/>
                  <a:gd name="T72" fmla="*/ 325 w 453"/>
                  <a:gd name="T73" fmla="*/ 49 h 737"/>
                  <a:gd name="T74" fmla="*/ 345 w 453"/>
                  <a:gd name="T75" fmla="*/ 29 h 7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3"/>
                  <a:gd name="T115" fmla="*/ 0 h 737"/>
                  <a:gd name="T116" fmla="*/ 453 w 453"/>
                  <a:gd name="T117" fmla="*/ 737 h 7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3" h="737">
                    <a:moveTo>
                      <a:pt x="345" y="29"/>
                    </a:moveTo>
                    <a:lnTo>
                      <a:pt x="394" y="0"/>
                    </a:lnTo>
                    <a:lnTo>
                      <a:pt x="430" y="0"/>
                    </a:lnTo>
                    <a:lnTo>
                      <a:pt x="453" y="23"/>
                    </a:lnTo>
                    <a:lnTo>
                      <a:pt x="440" y="68"/>
                    </a:lnTo>
                    <a:lnTo>
                      <a:pt x="410" y="98"/>
                    </a:lnTo>
                    <a:lnTo>
                      <a:pt x="355" y="127"/>
                    </a:lnTo>
                    <a:lnTo>
                      <a:pt x="246" y="170"/>
                    </a:lnTo>
                    <a:lnTo>
                      <a:pt x="108" y="246"/>
                    </a:lnTo>
                    <a:lnTo>
                      <a:pt x="56" y="249"/>
                    </a:lnTo>
                    <a:lnTo>
                      <a:pt x="85" y="318"/>
                    </a:lnTo>
                    <a:lnTo>
                      <a:pt x="144" y="393"/>
                    </a:lnTo>
                    <a:lnTo>
                      <a:pt x="193" y="485"/>
                    </a:lnTo>
                    <a:lnTo>
                      <a:pt x="213" y="580"/>
                    </a:lnTo>
                    <a:lnTo>
                      <a:pt x="203" y="609"/>
                    </a:lnTo>
                    <a:lnTo>
                      <a:pt x="174" y="629"/>
                    </a:lnTo>
                    <a:lnTo>
                      <a:pt x="134" y="642"/>
                    </a:lnTo>
                    <a:lnTo>
                      <a:pt x="95" y="671"/>
                    </a:lnTo>
                    <a:lnTo>
                      <a:pt x="79" y="701"/>
                    </a:lnTo>
                    <a:lnTo>
                      <a:pt x="69" y="737"/>
                    </a:lnTo>
                    <a:lnTo>
                      <a:pt x="39" y="737"/>
                    </a:lnTo>
                    <a:lnTo>
                      <a:pt x="29" y="710"/>
                    </a:lnTo>
                    <a:lnTo>
                      <a:pt x="49" y="668"/>
                    </a:lnTo>
                    <a:lnTo>
                      <a:pt x="105" y="639"/>
                    </a:lnTo>
                    <a:lnTo>
                      <a:pt x="138" y="609"/>
                    </a:lnTo>
                    <a:lnTo>
                      <a:pt x="167" y="593"/>
                    </a:lnTo>
                    <a:lnTo>
                      <a:pt x="177" y="563"/>
                    </a:lnTo>
                    <a:lnTo>
                      <a:pt x="164" y="485"/>
                    </a:lnTo>
                    <a:lnTo>
                      <a:pt x="118" y="426"/>
                    </a:lnTo>
                    <a:lnTo>
                      <a:pt x="79" y="374"/>
                    </a:lnTo>
                    <a:lnTo>
                      <a:pt x="29" y="315"/>
                    </a:lnTo>
                    <a:lnTo>
                      <a:pt x="0" y="259"/>
                    </a:lnTo>
                    <a:lnTo>
                      <a:pt x="0" y="225"/>
                    </a:lnTo>
                    <a:lnTo>
                      <a:pt x="26" y="209"/>
                    </a:lnTo>
                    <a:lnTo>
                      <a:pt x="128" y="150"/>
                    </a:lnTo>
                    <a:lnTo>
                      <a:pt x="226" y="98"/>
                    </a:lnTo>
                    <a:lnTo>
                      <a:pt x="325" y="49"/>
                    </a:lnTo>
                    <a:lnTo>
                      <a:pt x="345" y="29"/>
                    </a:lnTo>
                    <a:close/>
                  </a:path>
                </a:pathLst>
              </a:custGeom>
              <a:solidFill>
                <a:schemeClr val="tx2"/>
              </a:solidFill>
              <a:ln w="9525">
                <a:solidFill>
                  <a:schemeClr val="tx2"/>
                </a:solidFill>
                <a:round/>
                <a:headEnd/>
                <a:tailEnd/>
              </a:ln>
            </p:spPr>
            <p:txBody>
              <a:bodyPr>
                <a:prstTxWarp prst="textNoShape">
                  <a:avLst/>
                </a:prstTxWarp>
              </a:bodyPr>
              <a:lstStyle/>
              <a:p>
                <a:endParaRPr lang="en-US"/>
              </a:p>
            </p:txBody>
          </p:sp>
          <p:sp>
            <p:nvSpPr>
              <p:cNvPr id="1246217" name="Freeform 9"/>
              <p:cNvSpPr>
                <a:spLocks/>
              </p:cNvSpPr>
              <p:nvPr/>
            </p:nvSpPr>
            <p:spPr bwMode="auto">
              <a:xfrm flipH="1">
                <a:off x="3950" y="2480"/>
                <a:ext cx="301" cy="799"/>
              </a:xfrm>
              <a:custGeom>
                <a:avLst/>
                <a:gdLst>
                  <a:gd name="T0" fmla="*/ 56 w 301"/>
                  <a:gd name="T1" fmla="*/ 93 h 799"/>
                  <a:gd name="T2" fmla="*/ 17 w 301"/>
                  <a:gd name="T3" fmla="*/ 40 h 799"/>
                  <a:gd name="T4" fmla="*/ 30 w 301"/>
                  <a:gd name="T5" fmla="*/ 0 h 799"/>
                  <a:gd name="T6" fmla="*/ 69 w 301"/>
                  <a:gd name="T7" fmla="*/ 0 h 799"/>
                  <a:gd name="T8" fmla="*/ 115 w 301"/>
                  <a:gd name="T9" fmla="*/ 43 h 799"/>
                  <a:gd name="T10" fmla="*/ 174 w 301"/>
                  <a:gd name="T11" fmla="*/ 132 h 799"/>
                  <a:gd name="T12" fmla="*/ 207 w 301"/>
                  <a:gd name="T13" fmla="*/ 217 h 799"/>
                  <a:gd name="T14" fmla="*/ 236 w 301"/>
                  <a:gd name="T15" fmla="*/ 299 h 799"/>
                  <a:gd name="T16" fmla="*/ 246 w 301"/>
                  <a:gd name="T17" fmla="*/ 374 h 799"/>
                  <a:gd name="T18" fmla="*/ 243 w 301"/>
                  <a:gd name="T19" fmla="*/ 413 h 799"/>
                  <a:gd name="T20" fmla="*/ 213 w 301"/>
                  <a:gd name="T21" fmla="*/ 462 h 799"/>
                  <a:gd name="T22" fmla="*/ 164 w 301"/>
                  <a:gd name="T23" fmla="*/ 594 h 799"/>
                  <a:gd name="T24" fmla="*/ 108 w 301"/>
                  <a:gd name="T25" fmla="*/ 669 h 799"/>
                  <a:gd name="T26" fmla="*/ 95 w 301"/>
                  <a:gd name="T27" fmla="*/ 702 h 799"/>
                  <a:gd name="T28" fmla="*/ 148 w 301"/>
                  <a:gd name="T29" fmla="*/ 708 h 799"/>
                  <a:gd name="T30" fmla="*/ 216 w 301"/>
                  <a:gd name="T31" fmla="*/ 708 h 799"/>
                  <a:gd name="T32" fmla="*/ 301 w 301"/>
                  <a:gd name="T33" fmla="*/ 737 h 799"/>
                  <a:gd name="T34" fmla="*/ 295 w 301"/>
                  <a:gd name="T35" fmla="*/ 760 h 799"/>
                  <a:gd name="T36" fmla="*/ 282 w 301"/>
                  <a:gd name="T37" fmla="*/ 786 h 799"/>
                  <a:gd name="T38" fmla="*/ 256 w 301"/>
                  <a:gd name="T39" fmla="*/ 799 h 799"/>
                  <a:gd name="T40" fmla="*/ 203 w 301"/>
                  <a:gd name="T41" fmla="*/ 780 h 799"/>
                  <a:gd name="T42" fmla="*/ 148 w 301"/>
                  <a:gd name="T43" fmla="*/ 751 h 799"/>
                  <a:gd name="T44" fmla="*/ 69 w 301"/>
                  <a:gd name="T45" fmla="*/ 747 h 799"/>
                  <a:gd name="T46" fmla="*/ 20 w 301"/>
                  <a:gd name="T47" fmla="*/ 757 h 799"/>
                  <a:gd name="T48" fmla="*/ 0 w 301"/>
                  <a:gd name="T49" fmla="*/ 741 h 799"/>
                  <a:gd name="T50" fmla="*/ 0 w 301"/>
                  <a:gd name="T51" fmla="*/ 718 h 799"/>
                  <a:gd name="T52" fmla="*/ 27 w 301"/>
                  <a:gd name="T53" fmla="*/ 692 h 799"/>
                  <a:gd name="T54" fmla="*/ 69 w 301"/>
                  <a:gd name="T55" fmla="*/ 649 h 799"/>
                  <a:gd name="T56" fmla="*/ 144 w 301"/>
                  <a:gd name="T57" fmla="*/ 540 h 799"/>
                  <a:gd name="T58" fmla="*/ 177 w 301"/>
                  <a:gd name="T59" fmla="*/ 446 h 799"/>
                  <a:gd name="T60" fmla="*/ 187 w 301"/>
                  <a:gd name="T61" fmla="*/ 354 h 799"/>
                  <a:gd name="T62" fmla="*/ 184 w 301"/>
                  <a:gd name="T63" fmla="*/ 305 h 799"/>
                  <a:gd name="T64" fmla="*/ 158 w 301"/>
                  <a:gd name="T65" fmla="*/ 217 h 799"/>
                  <a:gd name="T66" fmla="*/ 89 w 301"/>
                  <a:gd name="T67" fmla="*/ 122 h 799"/>
                  <a:gd name="T68" fmla="*/ 40 w 301"/>
                  <a:gd name="T69" fmla="*/ 73 h 799"/>
                  <a:gd name="T70" fmla="*/ 56 w 301"/>
                  <a:gd name="T71" fmla="*/ 93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799"/>
                  <a:gd name="T110" fmla="*/ 301 w 301"/>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799">
                    <a:moveTo>
                      <a:pt x="56" y="93"/>
                    </a:moveTo>
                    <a:lnTo>
                      <a:pt x="17" y="40"/>
                    </a:lnTo>
                    <a:lnTo>
                      <a:pt x="30" y="0"/>
                    </a:lnTo>
                    <a:lnTo>
                      <a:pt x="69" y="0"/>
                    </a:lnTo>
                    <a:lnTo>
                      <a:pt x="115" y="43"/>
                    </a:lnTo>
                    <a:lnTo>
                      <a:pt x="174" y="132"/>
                    </a:lnTo>
                    <a:lnTo>
                      <a:pt x="207" y="217"/>
                    </a:lnTo>
                    <a:lnTo>
                      <a:pt x="236" y="299"/>
                    </a:lnTo>
                    <a:lnTo>
                      <a:pt x="246" y="374"/>
                    </a:lnTo>
                    <a:lnTo>
                      <a:pt x="243" y="413"/>
                    </a:lnTo>
                    <a:lnTo>
                      <a:pt x="213" y="462"/>
                    </a:lnTo>
                    <a:lnTo>
                      <a:pt x="164" y="594"/>
                    </a:lnTo>
                    <a:lnTo>
                      <a:pt x="108" y="669"/>
                    </a:lnTo>
                    <a:lnTo>
                      <a:pt x="95" y="702"/>
                    </a:lnTo>
                    <a:lnTo>
                      <a:pt x="148" y="708"/>
                    </a:lnTo>
                    <a:lnTo>
                      <a:pt x="216" y="708"/>
                    </a:lnTo>
                    <a:lnTo>
                      <a:pt x="301" y="737"/>
                    </a:lnTo>
                    <a:lnTo>
                      <a:pt x="295" y="760"/>
                    </a:lnTo>
                    <a:lnTo>
                      <a:pt x="282" y="786"/>
                    </a:lnTo>
                    <a:lnTo>
                      <a:pt x="256" y="799"/>
                    </a:lnTo>
                    <a:lnTo>
                      <a:pt x="203" y="780"/>
                    </a:lnTo>
                    <a:lnTo>
                      <a:pt x="148" y="751"/>
                    </a:lnTo>
                    <a:lnTo>
                      <a:pt x="69" y="747"/>
                    </a:lnTo>
                    <a:lnTo>
                      <a:pt x="20" y="757"/>
                    </a:lnTo>
                    <a:lnTo>
                      <a:pt x="0" y="741"/>
                    </a:lnTo>
                    <a:lnTo>
                      <a:pt x="0" y="718"/>
                    </a:lnTo>
                    <a:lnTo>
                      <a:pt x="27" y="692"/>
                    </a:lnTo>
                    <a:lnTo>
                      <a:pt x="69" y="649"/>
                    </a:lnTo>
                    <a:lnTo>
                      <a:pt x="144" y="540"/>
                    </a:lnTo>
                    <a:lnTo>
                      <a:pt x="177" y="446"/>
                    </a:lnTo>
                    <a:lnTo>
                      <a:pt x="187" y="354"/>
                    </a:lnTo>
                    <a:lnTo>
                      <a:pt x="184" y="305"/>
                    </a:lnTo>
                    <a:lnTo>
                      <a:pt x="158" y="217"/>
                    </a:lnTo>
                    <a:lnTo>
                      <a:pt x="89" y="122"/>
                    </a:lnTo>
                    <a:lnTo>
                      <a:pt x="40" y="73"/>
                    </a:lnTo>
                    <a:lnTo>
                      <a:pt x="56" y="93"/>
                    </a:lnTo>
                    <a:close/>
                  </a:path>
                </a:pathLst>
              </a:custGeom>
              <a:solidFill>
                <a:schemeClr val="tx2"/>
              </a:solidFill>
              <a:ln w="9525">
                <a:solidFill>
                  <a:schemeClr val="tx2"/>
                </a:solidFill>
                <a:round/>
                <a:headEnd/>
                <a:tailEnd/>
              </a:ln>
            </p:spPr>
            <p:txBody>
              <a:bodyPr>
                <a:prstTxWarp prst="textNoShape">
                  <a:avLst/>
                </a:prstTxWarp>
              </a:bodyPr>
              <a:lstStyle/>
              <a:p>
                <a:endParaRPr lang="en-US"/>
              </a:p>
            </p:txBody>
          </p:sp>
          <p:sp>
            <p:nvSpPr>
              <p:cNvPr id="1246218" name="Freeform 10"/>
              <p:cNvSpPr>
                <a:spLocks/>
              </p:cNvSpPr>
              <p:nvPr/>
            </p:nvSpPr>
            <p:spPr bwMode="auto">
              <a:xfrm flipH="1">
                <a:off x="4272" y="2426"/>
                <a:ext cx="443" cy="881"/>
              </a:xfrm>
              <a:custGeom>
                <a:avLst/>
                <a:gdLst>
                  <a:gd name="T0" fmla="*/ 258 w 443"/>
                  <a:gd name="T1" fmla="*/ 155 h 881"/>
                  <a:gd name="T2" fmla="*/ 325 w 443"/>
                  <a:gd name="T3" fmla="*/ 69 h 881"/>
                  <a:gd name="T4" fmla="*/ 384 w 443"/>
                  <a:gd name="T5" fmla="*/ 0 h 881"/>
                  <a:gd name="T6" fmla="*/ 423 w 443"/>
                  <a:gd name="T7" fmla="*/ 7 h 881"/>
                  <a:gd name="T8" fmla="*/ 443 w 443"/>
                  <a:gd name="T9" fmla="*/ 36 h 881"/>
                  <a:gd name="T10" fmla="*/ 443 w 443"/>
                  <a:gd name="T11" fmla="*/ 88 h 881"/>
                  <a:gd name="T12" fmla="*/ 407 w 443"/>
                  <a:gd name="T13" fmla="*/ 119 h 881"/>
                  <a:gd name="T14" fmla="*/ 344 w 443"/>
                  <a:gd name="T15" fmla="*/ 158 h 881"/>
                  <a:gd name="T16" fmla="*/ 295 w 443"/>
                  <a:gd name="T17" fmla="*/ 207 h 881"/>
                  <a:gd name="T18" fmla="*/ 239 w 443"/>
                  <a:gd name="T19" fmla="*/ 272 h 881"/>
                  <a:gd name="T20" fmla="*/ 216 w 443"/>
                  <a:gd name="T21" fmla="*/ 321 h 881"/>
                  <a:gd name="T22" fmla="*/ 190 w 443"/>
                  <a:gd name="T23" fmla="*/ 380 h 881"/>
                  <a:gd name="T24" fmla="*/ 176 w 443"/>
                  <a:gd name="T25" fmla="*/ 459 h 881"/>
                  <a:gd name="T26" fmla="*/ 176 w 443"/>
                  <a:gd name="T27" fmla="*/ 530 h 881"/>
                  <a:gd name="T28" fmla="*/ 190 w 443"/>
                  <a:gd name="T29" fmla="*/ 619 h 881"/>
                  <a:gd name="T30" fmla="*/ 226 w 443"/>
                  <a:gd name="T31" fmla="*/ 705 h 881"/>
                  <a:gd name="T32" fmla="*/ 255 w 443"/>
                  <a:gd name="T33" fmla="*/ 754 h 881"/>
                  <a:gd name="T34" fmla="*/ 275 w 443"/>
                  <a:gd name="T35" fmla="*/ 786 h 881"/>
                  <a:gd name="T36" fmla="*/ 275 w 443"/>
                  <a:gd name="T37" fmla="*/ 813 h 881"/>
                  <a:gd name="T38" fmla="*/ 255 w 443"/>
                  <a:gd name="T39" fmla="*/ 822 h 881"/>
                  <a:gd name="T40" fmla="*/ 209 w 443"/>
                  <a:gd name="T41" fmla="*/ 822 h 881"/>
                  <a:gd name="T42" fmla="*/ 137 w 443"/>
                  <a:gd name="T43" fmla="*/ 835 h 881"/>
                  <a:gd name="T44" fmla="*/ 81 w 443"/>
                  <a:gd name="T45" fmla="*/ 855 h 881"/>
                  <a:gd name="T46" fmla="*/ 49 w 443"/>
                  <a:gd name="T47" fmla="*/ 881 h 881"/>
                  <a:gd name="T48" fmla="*/ 19 w 443"/>
                  <a:gd name="T49" fmla="*/ 871 h 881"/>
                  <a:gd name="T50" fmla="*/ 0 w 443"/>
                  <a:gd name="T51" fmla="*/ 835 h 881"/>
                  <a:gd name="T52" fmla="*/ 3 w 443"/>
                  <a:gd name="T53" fmla="*/ 806 h 881"/>
                  <a:gd name="T54" fmla="*/ 59 w 443"/>
                  <a:gd name="T55" fmla="*/ 783 h 881"/>
                  <a:gd name="T56" fmla="*/ 147 w 443"/>
                  <a:gd name="T57" fmla="*/ 777 h 881"/>
                  <a:gd name="T58" fmla="*/ 229 w 443"/>
                  <a:gd name="T59" fmla="*/ 777 h 881"/>
                  <a:gd name="T60" fmla="*/ 196 w 443"/>
                  <a:gd name="T61" fmla="*/ 737 h 881"/>
                  <a:gd name="T62" fmla="*/ 180 w 443"/>
                  <a:gd name="T63" fmla="*/ 688 h 881"/>
                  <a:gd name="T64" fmla="*/ 157 w 443"/>
                  <a:gd name="T65" fmla="*/ 619 h 881"/>
                  <a:gd name="T66" fmla="*/ 131 w 443"/>
                  <a:gd name="T67" fmla="*/ 547 h 881"/>
                  <a:gd name="T68" fmla="*/ 131 w 443"/>
                  <a:gd name="T69" fmla="*/ 462 h 881"/>
                  <a:gd name="T70" fmla="*/ 137 w 443"/>
                  <a:gd name="T71" fmla="*/ 380 h 881"/>
                  <a:gd name="T72" fmla="*/ 167 w 443"/>
                  <a:gd name="T73" fmla="*/ 305 h 881"/>
                  <a:gd name="T74" fmla="*/ 219 w 443"/>
                  <a:gd name="T75" fmla="*/ 207 h 881"/>
                  <a:gd name="T76" fmla="*/ 258 w 443"/>
                  <a:gd name="T77" fmla="*/ 155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3"/>
                  <a:gd name="T118" fmla="*/ 0 h 881"/>
                  <a:gd name="T119" fmla="*/ 443 w 443"/>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3" h="881">
                    <a:moveTo>
                      <a:pt x="258" y="155"/>
                    </a:moveTo>
                    <a:lnTo>
                      <a:pt x="325" y="69"/>
                    </a:lnTo>
                    <a:lnTo>
                      <a:pt x="384" y="0"/>
                    </a:lnTo>
                    <a:lnTo>
                      <a:pt x="423" y="7"/>
                    </a:lnTo>
                    <a:lnTo>
                      <a:pt x="443" y="36"/>
                    </a:lnTo>
                    <a:lnTo>
                      <a:pt x="443" y="88"/>
                    </a:lnTo>
                    <a:lnTo>
                      <a:pt x="407" y="119"/>
                    </a:lnTo>
                    <a:lnTo>
                      <a:pt x="344" y="158"/>
                    </a:lnTo>
                    <a:lnTo>
                      <a:pt x="295" y="207"/>
                    </a:lnTo>
                    <a:lnTo>
                      <a:pt x="239" y="272"/>
                    </a:lnTo>
                    <a:lnTo>
                      <a:pt x="216" y="321"/>
                    </a:lnTo>
                    <a:lnTo>
                      <a:pt x="190" y="380"/>
                    </a:lnTo>
                    <a:lnTo>
                      <a:pt x="176" y="459"/>
                    </a:lnTo>
                    <a:lnTo>
                      <a:pt x="176" y="530"/>
                    </a:lnTo>
                    <a:lnTo>
                      <a:pt x="190" y="619"/>
                    </a:lnTo>
                    <a:lnTo>
                      <a:pt x="226" y="705"/>
                    </a:lnTo>
                    <a:lnTo>
                      <a:pt x="255" y="754"/>
                    </a:lnTo>
                    <a:lnTo>
                      <a:pt x="275" y="786"/>
                    </a:lnTo>
                    <a:lnTo>
                      <a:pt x="275" y="813"/>
                    </a:lnTo>
                    <a:lnTo>
                      <a:pt x="255" y="822"/>
                    </a:lnTo>
                    <a:lnTo>
                      <a:pt x="209" y="822"/>
                    </a:lnTo>
                    <a:lnTo>
                      <a:pt x="137" y="835"/>
                    </a:lnTo>
                    <a:lnTo>
                      <a:pt x="81" y="855"/>
                    </a:lnTo>
                    <a:lnTo>
                      <a:pt x="49" y="881"/>
                    </a:lnTo>
                    <a:lnTo>
                      <a:pt x="19" y="871"/>
                    </a:lnTo>
                    <a:lnTo>
                      <a:pt x="0" y="835"/>
                    </a:lnTo>
                    <a:lnTo>
                      <a:pt x="3" y="806"/>
                    </a:lnTo>
                    <a:lnTo>
                      <a:pt x="59" y="783"/>
                    </a:lnTo>
                    <a:lnTo>
                      <a:pt x="147" y="777"/>
                    </a:lnTo>
                    <a:lnTo>
                      <a:pt x="229" y="777"/>
                    </a:lnTo>
                    <a:lnTo>
                      <a:pt x="196" y="737"/>
                    </a:lnTo>
                    <a:lnTo>
                      <a:pt x="180" y="688"/>
                    </a:lnTo>
                    <a:lnTo>
                      <a:pt x="157" y="619"/>
                    </a:lnTo>
                    <a:lnTo>
                      <a:pt x="131" y="547"/>
                    </a:lnTo>
                    <a:lnTo>
                      <a:pt x="131" y="462"/>
                    </a:lnTo>
                    <a:lnTo>
                      <a:pt x="137" y="380"/>
                    </a:lnTo>
                    <a:lnTo>
                      <a:pt x="167" y="305"/>
                    </a:lnTo>
                    <a:lnTo>
                      <a:pt x="219" y="207"/>
                    </a:lnTo>
                    <a:lnTo>
                      <a:pt x="258" y="155"/>
                    </a:lnTo>
                    <a:close/>
                  </a:path>
                </a:pathLst>
              </a:custGeom>
              <a:solidFill>
                <a:schemeClr val="tx2"/>
              </a:solidFill>
              <a:ln w="9525">
                <a:solidFill>
                  <a:schemeClr val="tx2"/>
                </a:solidFill>
                <a:round/>
                <a:headEnd/>
                <a:tailEnd/>
              </a:ln>
            </p:spPr>
            <p:txBody>
              <a:bodyPr>
                <a:prstTxWarp prst="textNoShape">
                  <a:avLst/>
                </a:prstTxWarp>
              </a:bodyPr>
              <a:lstStyle/>
              <a:p>
                <a:endParaRPr lang="en-US"/>
              </a:p>
            </p:txBody>
          </p:sp>
        </p:grpSp>
        <p:sp>
          <p:nvSpPr>
            <p:cNvPr id="1246219" name="AutoShape 11"/>
            <p:cNvSpPr>
              <a:spLocks noChangeArrowheads="1"/>
            </p:cNvSpPr>
            <p:nvPr/>
          </p:nvSpPr>
          <p:spPr bwMode="auto">
            <a:xfrm>
              <a:off x="3923" y="543"/>
              <a:ext cx="1373" cy="773"/>
            </a:xfrm>
            <a:prstGeom prst="wedgeEllipseCallout">
              <a:avLst>
                <a:gd name="adj1" fmla="val -43750"/>
                <a:gd name="adj2" fmla="val 70000"/>
              </a:avLst>
            </a:prstGeom>
            <a:noFill/>
            <a:ln w="9525">
              <a:solidFill>
                <a:schemeClr val="tx1"/>
              </a:solidFill>
              <a:miter lim="800000"/>
              <a:headEnd/>
              <a:tailEnd/>
            </a:ln>
          </p:spPr>
          <p:txBody>
            <a:bodyPr wrap="none" anchor="ctr">
              <a:prstTxWarp prst="textNoShape">
                <a:avLst/>
              </a:prstTxWarp>
            </a:bodyPr>
            <a:lstStyle/>
            <a:p>
              <a:pPr algn="ctr"/>
              <a:r>
                <a:rPr lang="en-US" sz="3200">
                  <a:latin typeface="Comic Sans MS" pitchFamily="-84" charset="0"/>
                </a:rPr>
                <a:t>Gavagai!</a:t>
              </a:r>
            </a:p>
          </p:txBody>
        </p:sp>
      </p:grpSp>
      <p:sp>
        <p:nvSpPr>
          <p:cNvPr id="14" name="Rectangle 13"/>
          <p:cNvSpPr>
            <a:spLocks noChangeArrowheads="1"/>
          </p:cNvSpPr>
          <p:nvPr/>
        </p:nvSpPr>
        <p:spPr bwMode="auto">
          <a:xfrm>
            <a:off x="685800" y="685800"/>
            <a:ext cx="8229600" cy="1143000"/>
          </a:xfrm>
          <a:prstGeom prst="rect">
            <a:avLst/>
          </a:prstGeom>
          <a:noFill/>
          <a:ln w="9525">
            <a:noFill/>
            <a:miter lim="800000"/>
            <a:headEnd/>
            <a:tailEnd/>
          </a:ln>
          <a:effectLst/>
        </p:spPr>
        <p:txBody>
          <a:bodyPr anchor="ctr">
            <a:prstTxWarp prst="textNoShape">
              <a:avLst/>
            </a:prstTxWarp>
          </a:bodyPr>
          <a:lstStyle/>
          <a:p>
            <a:pPr eaLnBrk="1" hangingPunct="1"/>
            <a:r>
              <a:rPr lang="en-US" sz="4000">
                <a:solidFill>
                  <a:schemeClr val="tx2"/>
                </a:solidFill>
              </a:rPr>
              <a:t>What does “gavagai” mean?</a:t>
            </a:r>
            <a:br>
              <a:rPr lang="en-US" sz="4000">
                <a:solidFill>
                  <a:schemeClr val="tx2"/>
                </a:solidFill>
              </a:rPr>
            </a:br>
            <a:endParaRPr lang="en-US" sz="400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3858"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Something to think about…</a:t>
            </a:r>
          </a:p>
        </p:txBody>
      </p:sp>
      <p:sp>
        <p:nvSpPr>
          <p:cNvPr id="1273859" name="Content Placeholder 2"/>
          <p:cNvSpPr>
            <a:spLocks/>
          </p:cNvSpPr>
          <p:nvPr/>
        </p:nvSpPr>
        <p:spPr bwMode="auto">
          <a:xfrm>
            <a:off x="152400" y="2057400"/>
            <a:ext cx="4419600" cy="434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The real world isn’t necessarily as simple as these experimental setups - often times, there will be many potential referents.  </a:t>
            </a:r>
            <a:endParaRPr lang="en-US" b="0" i="1">
              <a:solidFill>
                <a:srgbClr val="FFFFFF"/>
              </a:solidFill>
              <a:ea typeface="Osaka" pitchFamily="-84" charset="-128"/>
              <a:cs typeface="Osaka" pitchFamily="-84" charset="-128"/>
            </a:endParaRPr>
          </a:p>
        </p:txBody>
      </p:sp>
      <p:pic>
        <p:nvPicPr>
          <p:cNvPr id="1273860" name="Picture 4"/>
          <p:cNvPicPr>
            <a:picLocks noChangeAspect="1" noChangeArrowheads="1"/>
          </p:cNvPicPr>
          <p:nvPr/>
        </p:nvPicPr>
        <p:blipFill>
          <a:blip r:embed="rId3"/>
          <a:srcRect/>
          <a:stretch>
            <a:fillRect/>
          </a:stretch>
        </p:blipFill>
        <p:spPr bwMode="auto">
          <a:xfrm>
            <a:off x="4800600" y="1143000"/>
            <a:ext cx="4046538" cy="520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42"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Something else to think about…</a:t>
            </a:r>
          </a:p>
        </p:txBody>
      </p:sp>
      <p:sp>
        <p:nvSpPr>
          <p:cNvPr id="1392643" name="Content Placeholder 2"/>
          <p:cNvSpPr>
            <a:spLocks/>
          </p:cNvSpPr>
          <p:nvPr/>
        </p:nvSpPr>
        <p:spPr bwMode="auto">
          <a:xfrm>
            <a:off x="152400" y="1143000"/>
            <a:ext cx="86106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Having more referents may not be a bad thing.</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Why not?</a:t>
            </a:r>
          </a:p>
          <a:p>
            <a:pPr marL="342900" indent="-342900" eaLnBrk="1" hangingPunct="1">
              <a:spcBef>
                <a:spcPct val="20000"/>
              </a:spcBef>
            </a:pPr>
            <a:r>
              <a:rPr lang="en-US" b="0">
                <a:ea typeface="Osaka" pitchFamily="-84" charset="-128"/>
                <a:cs typeface="Osaka" pitchFamily="-84" charset="-128"/>
              </a:rPr>
              <a:t>It’s easier for the correct associations to emerge from spurious associations when there are more object-referent pairing opportunities.  Let’s see an example of this.</a:t>
            </a:r>
          </a:p>
          <a:p>
            <a:pPr marL="342900" indent="-342900" eaLnBrk="1" hangingPunct="1">
              <a:spcBef>
                <a:spcPct val="20000"/>
              </a:spcBef>
            </a:pPr>
            <a:endParaRPr lang="en-US" b="0" i="1">
              <a:solidFill>
                <a:srgbClr val="FFFFFF"/>
              </a:solidFill>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3666"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Why more may not always be harder…</a:t>
            </a:r>
          </a:p>
        </p:txBody>
      </p:sp>
      <p:sp>
        <p:nvSpPr>
          <p:cNvPr id="1393667" name="Content Placeholder 2"/>
          <p:cNvSpPr>
            <a:spLocks/>
          </p:cNvSpPr>
          <p:nvPr/>
        </p:nvSpPr>
        <p:spPr bwMode="auto">
          <a:xfrm>
            <a:off x="152400" y="1143000"/>
            <a:ext cx="49530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Suppose there are six objects total, the amount used in the Smith &amp; Yu (2008) experiment.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	First, let’s consider their condition, where two objects are shown at a time.  Let’s say we get three slides/scenes of data.  </a:t>
            </a:r>
            <a:endParaRPr lang="en-US" b="0" i="1">
              <a:solidFill>
                <a:srgbClr val="FFFFFF"/>
              </a:solidFill>
              <a:ea typeface="Osaka" pitchFamily="-84" charset="-128"/>
              <a:cs typeface="Osaka" pitchFamily="-84" charset="-128"/>
            </a:endParaRPr>
          </a:p>
        </p:txBody>
      </p:sp>
      <p:sp>
        <p:nvSpPr>
          <p:cNvPr id="1393668" name="Rectangle 4"/>
          <p:cNvSpPr>
            <a:spLocks noChangeArrowheads="1"/>
          </p:cNvSpPr>
          <p:nvPr/>
        </p:nvSpPr>
        <p:spPr bwMode="auto">
          <a:xfrm>
            <a:off x="5257800" y="14478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393669" name="Picture 5"/>
          <p:cNvPicPr>
            <a:picLocks noChangeAspect="1" noChangeArrowheads="1"/>
          </p:cNvPicPr>
          <p:nvPr/>
        </p:nvPicPr>
        <p:blipFill>
          <a:blip r:embed="rId2"/>
          <a:srcRect/>
          <a:stretch>
            <a:fillRect/>
          </a:stretch>
        </p:blipFill>
        <p:spPr bwMode="auto">
          <a:xfrm>
            <a:off x="5334000" y="1600200"/>
            <a:ext cx="763588" cy="706438"/>
          </a:xfrm>
          <a:prstGeom prst="rect">
            <a:avLst/>
          </a:prstGeom>
          <a:noFill/>
          <a:ln w="9525">
            <a:noFill/>
            <a:miter lim="800000"/>
            <a:headEnd/>
            <a:tailEnd/>
          </a:ln>
          <a:effectLst/>
        </p:spPr>
      </p:pic>
      <p:pic>
        <p:nvPicPr>
          <p:cNvPr id="1393670" name="Picture 6"/>
          <p:cNvPicPr>
            <a:picLocks noChangeAspect="1" noChangeArrowheads="1"/>
          </p:cNvPicPr>
          <p:nvPr/>
        </p:nvPicPr>
        <p:blipFill>
          <a:blip r:embed="rId3"/>
          <a:srcRect/>
          <a:stretch>
            <a:fillRect/>
          </a:stretch>
        </p:blipFill>
        <p:spPr bwMode="auto">
          <a:xfrm>
            <a:off x="6400800" y="1524000"/>
            <a:ext cx="619125" cy="871538"/>
          </a:xfrm>
          <a:prstGeom prst="rect">
            <a:avLst/>
          </a:prstGeom>
          <a:noFill/>
          <a:ln w="9525">
            <a:noFill/>
            <a:miter lim="800000"/>
            <a:headEnd/>
            <a:tailEnd/>
          </a:ln>
          <a:effectLst/>
        </p:spPr>
      </p:pic>
      <p:sp>
        <p:nvSpPr>
          <p:cNvPr id="1393671" name="Text Box 7"/>
          <p:cNvSpPr txBox="1">
            <a:spLocks noChangeArrowheads="1"/>
          </p:cNvSpPr>
          <p:nvPr/>
        </p:nvSpPr>
        <p:spPr bwMode="auto">
          <a:xfrm>
            <a:off x="7375525" y="1419225"/>
            <a:ext cx="1235075" cy="822325"/>
          </a:xfrm>
          <a:prstGeom prst="rect">
            <a:avLst/>
          </a:prstGeom>
          <a:noFill/>
          <a:ln w="9525">
            <a:noFill/>
            <a:miter lim="800000"/>
            <a:headEnd/>
            <a:tailEnd/>
          </a:ln>
        </p:spPr>
        <p:txBody>
          <a:bodyPr wrap="none">
            <a:prstTxWarp prst="textNoShape">
              <a:avLst/>
            </a:prstTxWarp>
            <a:spAutoFit/>
          </a:bodyPr>
          <a:lstStyle/>
          <a:p>
            <a:r>
              <a:rPr lang="en-US" b="0"/>
              <a:t>“manu” </a:t>
            </a:r>
          </a:p>
          <a:p>
            <a:r>
              <a:rPr lang="en-US" b="0"/>
              <a:t>“colat”</a:t>
            </a:r>
          </a:p>
        </p:txBody>
      </p:sp>
      <p:sp>
        <p:nvSpPr>
          <p:cNvPr id="1393673" name="Rectangle 9"/>
          <p:cNvSpPr>
            <a:spLocks noChangeArrowheads="1"/>
          </p:cNvSpPr>
          <p:nvPr/>
        </p:nvSpPr>
        <p:spPr bwMode="auto">
          <a:xfrm>
            <a:off x="5257800" y="28956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3676" name="Text Box 12"/>
          <p:cNvSpPr txBox="1">
            <a:spLocks noChangeArrowheads="1"/>
          </p:cNvSpPr>
          <p:nvPr/>
        </p:nvSpPr>
        <p:spPr bwMode="auto">
          <a:xfrm>
            <a:off x="7375525" y="2867025"/>
            <a:ext cx="1301750" cy="822325"/>
          </a:xfrm>
          <a:prstGeom prst="rect">
            <a:avLst/>
          </a:prstGeom>
          <a:noFill/>
          <a:ln w="9525">
            <a:noFill/>
            <a:miter lim="800000"/>
            <a:headEnd/>
            <a:tailEnd/>
          </a:ln>
        </p:spPr>
        <p:txBody>
          <a:bodyPr wrap="none">
            <a:prstTxWarp prst="textNoShape">
              <a:avLst/>
            </a:prstTxWarp>
            <a:spAutoFit/>
          </a:bodyPr>
          <a:lstStyle/>
          <a:p>
            <a:r>
              <a:rPr lang="en-US" b="0"/>
              <a:t>“bosa” </a:t>
            </a:r>
          </a:p>
          <a:p>
            <a:r>
              <a:rPr lang="en-US" b="0"/>
              <a:t>“gasser”</a:t>
            </a:r>
          </a:p>
        </p:txBody>
      </p:sp>
      <p:pic>
        <p:nvPicPr>
          <p:cNvPr id="1393677" name="Picture 13"/>
          <p:cNvPicPr>
            <a:picLocks noChangeAspect="1" noChangeArrowheads="1"/>
          </p:cNvPicPr>
          <p:nvPr/>
        </p:nvPicPr>
        <p:blipFill>
          <a:blip r:embed="rId4"/>
          <a:srcRect/>
          <a:stretch>
            <a:fillRect/>
          </a:stretch>
        </p:blipFill>
        <p:spPr bwMode="auto">
          <a:xfrm>
            <a:off x="6477000" y="3124200"/>
            <a:ext cx="565150" cy="636588"/>
          </a:xfrm>
          <a:prstGeom prst="rect">
            <a:avLst/>
          </a:prstGeom>
          <a:noFill/>
          <a:ln w="9525">
            <a:noFill/>
            <a:miter lim="800000"/>
            <a:headEnd/>
            <a:tailEnd/>
          </a:ln>
          <a:effectLst/>
        </p:spPr>
      </p:pic>
      <p:pic>
        <p:nvPicPr>
          <p:cNvPr id="1393678" name="Picture 14"/>
          <p:cNvPicPr>
            <a:picLocks noChangeAspect="1" noChangeArrowheads="1"/>
          </p:cNvPicPr>
          <p:nvPr/>
        </p:nvPicPr>
        <p:blipFill>
          <a:blip r:embed="rId5"/>
          <a:srcRect/>
          <a:stretch>
            <a:fillRect/>
          </a:stretch>
        </p:blipFill>
        <p:spPr bwMode="auto">
          <a:xfrm>
            <a:off x="5334000" y="3124200"/>
            <a:ext cx="973138" cy="685800"/>
          </a:xfrm>
          <a:prstGeom prst="rect">
            <a:avLst/>
          </a:prstGeom>
          <a:noFill/>
          <a:ln w="9525">
            <a:noFill/>
            <a:miter lim="800000"/>
            <a:headEnd/>
            <a:tailEnd/>
          </a:ln>
          <a:effectLst/>
        </p:spPr>
      </p:pic>
      <p:sp>
        <p:nvSpPr>
          <p:cNvPr id="1393679" name="Rectangle 15"/>
          <p:cNvSpPr>
            <a:spLocks noChangeArrowheads="1"/>
          </p:cNvSpPr>
          <p:nvPr/>
        </p:nvSpPr>
        <p:spPr bwMode="auto">
          <a:xfrm>
            <a:off x="5257800" y="43434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3680" name="Text Box 16"/>
          <p:cNvSpPr txBox="1">
            <a:spLocks noChangeArrowheads="1"/>
          </p:cNvSpPr>
          <p:nvPr/>
        </p:nvSpPr>
        <p:spPr bwMode="auto">
          <a:xfrm>
            <a:off x="7375525" y="4314825"/>
            <a:ext cx="1014413" cy="822325"/>
          </a:xfrm>
          <a:prstGeom prst="rect">
            <a:avLst/>
          </a:prstGeom>
          <a:noFill/>
          <a:ln w="9525">
            <a:noFill/>
            <a:miter lim="800000"/>
            <a:headEnd/>
            <a:tailEnd/>
          </a:ln>
        </p:spPr>
        <p:txBody>
          <a:bodyPr wrap="none">
            <a:prstTxWarp prst="textNoShape">
              <a:avLst/>
            </a:prstTxWarp>
            <a:spAutoFit/>
          </a:bodyPr>
          <a:lstStyle/>
          <a:p>
            <a:r>
              <a:rPr lang="en-US" b="0"/>
              <a:t>“kaki” </a:t>
            </a:r>
          </a:p>
          <a:p>
            <a:r>
              <a:rPr lang="en-US" b="0"/>
              <a:t>“regli”</a:t>
            </a:r>
          </a:p>
        </p:txBody>
      </p:sp>
      <p:pic>
        <p:nvPicPr>
          <p:cNvPr id="1393683" name="Picture 19"/>
          <p:cNvPicPr>
            <a:picLocks noChangeAspect="1" noChangeArrowheads="1"/>
          </p:cNvPicPr>
          <p:nvPr/>
        </p:nvPicPr>
        <p:blipFill>
          <a:blip r:embed="rId6"/>
          <a:srcRect/>
          <a:stretch>
            <a:fillRect/>
          </a:stretch>
        </p:blipFill>
        <p:spPr bwMode="auto">
          <a:xfrm>
            <a:off x="5334000" y="4572000"/>
            <a:ext cx="947738" cy="530225"/>
          </a:xfrm>
          <a:prstGeom prst="rect">
            <a:avLst/>
          </a:prstGeom>
          <a:noFill/>
          <a:ln w="9525">
            <a:noFill/>
            <a:miter lim="800000"/>
            <a:headEnd/>
            <a:tailEnd/>
          </a:ln>
          <a:effectLst/>
        </p:spPr>
      </p:pic>
      <p:pic>
        <p:nvPicPr>
          <p:cNvPr id="1393684" name="Picture 20"/>
          <p:cNvPicPr>
            <a:picLocks noChangeAspect="1" noChangeArrowheads="1"/>
          </p:cNvPicPr>
          <p:nvPr/>
        </p:nvPicPr>
        <p:blipFill>
          <a:blip r:embed="rId7"/>
          <a:srcRect/>
          <a:stretch>
            <a:fillRect/>
          </a:stretch>
        </p:blipFill>
        <p:spPr bwMode="auto">
          <a:xfrm>
            <a:off x="6324600" y="4572000"/>
            <a:ext cx="788988" cy="555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4690"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Why more may not always be harder…</a:t>
            </a:r>
          </a:p>
        </p:txBody>
      </p:sp>
      <p:sp>
        <p:nvSpPr>
          <p:cNvPr id="1394691" name="Content Placeholder 2"/>
          <p:cNvSpPr>
            <a:spLocks/>
          </p:cNvSpPr>
          <p:nvPr/>
        </p:nvSpPr>
        <p:spPr bwMode="auto">
          <a:xfrm>
            <a:off x="152400" y="1143000"/>
            <a:ext cx="49530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Suppose there are six objects total, the amount used in the Smith &amp; Yu (2008) experiment.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Can we tell whether “manu” refers to		or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No - both hypotheses are equally compatible with these data.   </a:t>
            </a:r>
            <a:endParaRPr lang="en-US" b="0" i="1">
              <a:solidFill>
                <a:srgbClr val="FFFFFF"/>
              </a:solidFill>
              <a:ea typeface="Osaka" pitchFamily="-84" charset="-128"/>
              <a:cs typeface="Osaka" pitchFamily="-84" charset="-128"/>
            </a:endParaRPr>
          </a:p>
        </p:txBody>
      </p:sp>
      <p:sp>
        <p:nvSpPr>
          <p:cNvPr id="1394692" name="Rectangle 4"/>
          <p:cNvSpPr>
            <a:spLocks noChangeArrowheads="1"/>
          </p:cNvSpPr>
          <p:nvPr/>
        </p:nvSpPr>
        <p:spPr bwMode="auto">
          <a:xfrm>
            <a:off x="5257800" y="14478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394693" name="Picture 5"/>
          <p:cNvPicPr>
            <a:picLocks noChangeAspect="1" noChangeArrowheads="1"/>
          </p:cNvPicPr>
          <p:nvPr/>
        </p:nvPicPr>
        <p:blipFill>
          <a:blip r:embed="rId2"/>
          <a:srcRect/>
          <a:stretch>
            <a:fillRect/>
          </a:stretch>
        </p:blipFill>
        <p:spPr bwMode="auto">
          <a:xfrm>
            <a:off x="5334000" y="1600200"/>
            <a:ext cx="763588" cy="706438"/>
          </a:xfrm>
          <a:prstGeom prst="rect">
            <a:avLst/>
          </a:prstGeom>
          <a:noFill/>
          <a:ln w="9525">
            <a:noFill/>
            <a:miter lim="800000"/>
            <a:headEnd/>
            <a:tailEnd/>
          </a:ln>
          <a:effectLst/>
        </p:spPr>
      </p:pic>
      <p:pic>
        <p:nvPicPr>
          <p:cNvPr id="1394694" name="Picture 6"/>
          <p:cNvPicPr>
            <a:picLocks noChangeAspect="1" noChangeArrowheads="1"/>
          </p:cNvPicPr>
          <p:nvPr/>
        </p:nvPicPr>
        <p:blipFill>
          <a:blip r:embed="rId3"/>
          <a:srcRect/>
          <a:stretch>
            <a:fillRect/>
          </a:stretch>
        </p:blipFill>
        <p:spPr bwMode="auto">
          <a:xfrm>
            <a:off x="6400800" y="1524000"/>
            <a:ext cx="619125" cy="871538"/>
          </a:xfrm>
          <a:prstGeom prst="rect">
            <a:avLst/>
          </a:prstGeom>
          <a:noFill/>
          <a:ln w="9525">
            <a:noFill/>
            <a:miter lim="800000"/>
            <a:headEnd/>
            <a:tailEnd/>
          </a:ln>
          <a:effectLst/>
        </p:spPr>
      </p:pic>
      <p:sp>
        <p:nvSpPr>
          <p:cNvPr id="1394695" name="Text Box 7"/>
          <p:cNvSpPr txBox="1">
            <a:spLocks noChangeArrowheads="1"/>
          </p:cNvSpPr>
          <p:nvPr/>
        </p:nvSpPr>
        <p:spPr bwMode="auto">
          <a:xfrm>
            <a:off x="7375525" y="1419225"/>
            <a:ext cx="1235075" cy="822325"/>
          </a:xfrm>
          <a:prstGeom prst="rect">
            <a:avLst/>
          </a:prstGeom>
          <a:noFill/>
          <a:ln w="9525">
            <a:noFill/>
            <a:miter lim="800000"/>
            <a:headEnd/>
            <a:tailEnd/>
          </a:ln>
        </p:spPr>
        <p:txBody>
          <a:bodyPr wrap="none">
            <a:prstTxWarp prst="textNoShape">
              <a:avLst/>
            </a:prstTxWarp>
            <a:spAutoFit/>
          </a:bodyPr>
          <a:lstStyle/>
          <a:p>
            <a:r>
              <a:rPr lang="en-US" b="0"/>
              <a:t>“manu” </a:t>
            </a:r>
          </a:p>
          <a:p>
            <a:r>
              <a:rPr lang="en-US" b="0"/>
              <a:t>“colat”</a:t>
            </a:r>
          </a:p>
        </p:txBody>
      </p:sp>
      <p:sp>
        <p:nvSpPr>
          <p:cNvPr id="1394696" name="Rectangle 8"/>
          <p:cNvSpPr>
            <a:spLocks noChangeArrowheads="1"/>
          </p:cNvSpPr>
          <p:nvPr/>
        </p:nvSpPr>
        <p:spPr bwMode="auto">
          <a:xfrm>
            <a:off x="5257800" y="28956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4697" name="Text Box 9"/>
          <p:cNvSpPr txBox="1">
            <a:spLocks noChangeArrowheads="1"/>
          </p:cNvSpPr>
          <p:nvPr/>
        </p:nvSpPr>
        <p:spPr bwMode="auto">
          <a:xfrm>
            <a:off x="7375525" y="2867025"/>
            <a:ext cx="1301750" cy="822325"/>
          </a:xfrm>
          <a:prstGeom prst="rect">
            <a:avLst/>
          </a:prstGeom>
          <a:noFill/>
          <a:ln w="9525">
            <a:noFill/>
            <a:miter lim="800000"/>
            <a:headEnd/>
            <a:tailEnd/>
          </a:ln>
        </p:spPr>
        <p:txBody>
          <a:bodyPr wrap="none">
            <a:prstTxWarp prst="textNoShape">
              <a:avLst/>
            </a:prstTxWarp>
            <a:spAutoFit/>
          </a:bodyPr>
          <a:lstStyle/>
          <a:p>
            <a:r>
              <a:rPr lang="en-US" b="0"/>
              <a:t>“bosa” </a:t>
            </a:r>
          </a:p>
          <a:p>
            <a:r>
              <a:rPr lang="en-US" b="0"/>
              <a:t>“gasser”</a:t>
            </a:r>
          </a:p>
        </p:txBody>
      </p:sp>
      <p:pic>
        <p:nvPicPr>
          <p:cNvPr id="1394698" name="Picture 10"/>
          <p:cNvPicPr>
            <a:picLocks noChangeAspect="1" noChangeArrowheads="1"/>
          </p:cNvPicPr>
          <p:nvPr/>
        </p:nvPicPr>
        <p:blipFill>
          <a:blip r:embed="rId4"/>
          <a:srcRect/>
          <a:stretch>
            <a:fillRect/>
          </a:stretch>
        </p:blipFill>
        <p:spPr bwMode="auto">
          <a:xfrm>
            <a:off x="6477000" y="3124200"/>
            <a:ext cx="565150" cy="636588"/>
          </a:xfrm>
          <a:prstGeom prst="rect">
            <a:avLst/>
          </a:prstGeom>
          <a:noFill/>
          <a:ln w="9525">
            <a:noFill/>
            <a:miter lim="800000"/>
            <a:headEnd/>
            <a:tailEnd/>
          </a:ln>
          <a:effectLst/>
        </p:spPr>
      </p:pic>
      <p:pic>
        <p:nvPicPr>
          <p:cNvPr id="1394699" name="Picture 11"/>
          <p:cNvPicPr>
            <a:picLocks noChangeAspect="1" noChangeArrowheads="1"/>
          </p:cNvPicPr>
          <p:nvPr/>
        </p:nvPicPr>
        <p:blipFill>
          <a:blip r:embed="rId5"/>
          <a:srcRect/>
          <a:stretch>
            <a:fillRect/>
          </a:stretch>
        </p:blipFill>
        <p:spPr bwMode="auto">
          <a:xfrm>
            <a:off x="5334000" y="3124200"/>
            <a:ext cx="973138" cy="685800"/>
          </a:xfrm>
          <a:prstGeom prst="rect">
            <a:avLst/>
          </a:prstGeom>
          <a:noFill/>
          <a:ln w="9525">
            <a:noFill/>
            <a:miter lim="800000"/>
            <a:headEnd/>
            <a:tailEnd/>
          </a:ln>
          <a:effectLst/>
        </p:spPr>
      </p:pic>
      <p:sp>
        <p:nvSpPr>
          <p:cNvPr id="1394700" name="Rectangle 12"/>
          <p:cNvSpPr>
            <a:spLocks noChangeArrowheads="1"/>
          </p:cNvSpPr>
          <p:nvPr/>
        </p:nvSpPr>
        <p:spPr bwMode="auto">
          <a:xfrm>
            <a:off x="5257800" y="43434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4701" name="Text Box 13"/>
          <p:cNvSpPr txBox="1">
            <a:spLocks noChangeArrowheads="1"/>
          </p:cNvSpPr>
          <p:nvPr/>
        </p:nvSpPr>
        <p:spPr bwMode="auto">
          <a:xfrm>
            <a:off x="7375525" y="4314825"/>
            <a:ext cx="1014413" cy="822325"/>
          </a:xfrm>
          <a:prstGeom prst="rect">
            <a:avLst/>
          </a:prstGeom>
          <a:noFill/>
          <a:ln w="9525">
            <a:noFill/>
            <a:miter lim="800000"/>
            <a:headEnd/>
            <a:tailEnd/>
          </a:ln>
        </p:spPr>
        <p:txBody>
          <a:bodyPr wrap="none">
            <a:prstTxWarp prst="textNoShape">
              <a:avLst/>
            </a:prstTxWarp>
            <a:spAutoFit/>
          </a:bodyPr>
          <a:lstStyle/>
          <a:p>
            <a:r>
              <a:rPr lang="en-US" b="0"/>
              <a:t>“kaki” </a:t>
            </a:r>
          </a:p>
          <a:p>
            <a:r>
              <a:rPr lang="en-US" b="0"/>
              <a:t>“regli”</a:t>
            </a:r>
          </a:p>
        </p:txBody>
      </p:sp>
      <p:pic>
        <p:nvPicPr>
          <p:cNvPr id="1394702" name="Picture 14"/>
          <p:cNvPicPr>
            <a:picLocks noChangeAspect="1" noChangeArrowheads="1"/>
          </p:cNvPicPr>
          <p:nvPr/>
        </p:nvPicPr>
        <p:blipFill>
          <a:blip r:embed="rId6"/>
          <a:srcRect/>
          <a:stretch>
            <a:fillRect/>
          </a:stretch>
        </p:blipFill>
        <p:spPr bwMode="auto">
          <a:xfrm>
            <a:off x="5334000" y="4572000"/>
            <a:ext cx="947738" cy="530225"/>
          </a:xfrm>
          <a:prstGeom prst="rect">
            <a:avLst/>
          </a:prstGeom>
          <a:noFill/>
          <a:ln w="9525">
            <a:noFill/>
            <a:miter lim="800000"/>
            <a:headEnd/>
            <a:tailEnd/>
          </a:ln>
          <a:effectLst/>
        </p:spPr>
      </p:pic>
      <p:pic>
        <p:nvPicPr>
          <p:cNvPr id="1394703" name="Picture 15"/>
          <p:cNvPicPr>
            <a:picLocks noChangeAspect="1" noChangeArrowheads="1"/>
          </p:cNvPicPr>
          <p:nvPr/>
        </p:nvPicPr>
        <p:blipFill>
          <a:blip r:embed="rId7"/>
          <a:srcRect/>
          <a:stretch>
            <a:fillRect/>
          </a:stretch>
        </p:blipFill>
        <p:spPr bwMode="auto">
          <a:xfrm>
            <a:off x="6324600" y="4572000"/>
            <a:ext cx="788988" cy="555625"/>
          </a:xfrm>
          <a:prstGeom prst="rect">
            <a:avLst/>
          </a:prstGeom>
          <a:noFill/>
          <a:ln w="9525">
            <a:noFill/>
            <a:miter lim="800000"/>
            <a:headEnd/>
            <a:tailEnd/>
          </a:ln>
          <a:effectLst/>
        </p:spPr>
      </p:pic>
      <p:pic>
        <p:nvPicPr>
          <p:cNvPr id="1394704" name="Picture 16"/>
          <p:cNvPicPr>
            <a:picLocks noChangeAspect="1" noChangeArrowheads="1"/>
          </p:cNvPicPr>
          <p:nvPr/>
        </p:nvPicPr>
        <p:blipFill>
          <a:blip r:embed="rId2"/>
          <a:srcRect/>
          <a:stretch>
            <a:fillRect/>
          </a:stretch>
        </p:blipFill>
        <p:spPr bwMode="auto">
          <a:xfrm>
            <a:off x="1066800" y="3276600"/>
            <a:ext cx="763588" cy="706438"/>
          </a:xfrm>
          <a:prstGeom prst="rect">
            <a:avLst/>
          </a:prstGeom>
          <a:noFill/>
          <a:ln w="9525">
            <a:noFill/>
            <a:miter lim="800000"/>
            <a:headEnd/>
            <a:tailEnd/>
          </a:ln>
          <a:effectLst/>
        </p:spPr>
      </p:pic>
      <p:pic>
        <p:nvPicPr>
          <p:cNvPr id="1394705" name="Picture 17"/>
          <p:cNvPicPr>
            <a:picLocks noChangeAspect="1" noChangeArrowheads="1"/>
          </p:cNvPicPr>
          <p:nvPr/>
        </p:nvPicPr>
        <p:blipFill>
          <a:blip r:embed="rId3"/>
          <a:srcRect/>
          <a:stretch>
            <a:fillRect/>
          </a:stretch>
        </p:blipFill>
        <p:spPr bwMode="auto">
          <a:xfrm>
            <a:off x="3048000" y="3200400"/>
            <a:ext cx="619125" cy="871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5714"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Why more may not always be harder…</a:t>
            </a:r>
          </a:p>
        </p:txBody>
      </p:sp>
      <p:sp>
        <p:nvSpPr>
          <p:cNvPr id="1395715" name="Content Placeholder 2"/>
          <p:cNvSpPr>
            <a:spLocks/>
          </p:cNvSpPr>
          <p:nvPr/>
        </p:nvSpPr>
        <p:spPr bwMode="auto">
          <a:xfrm>
            <a:off x="152400" y="1143000"/>
            <a:ext cx="49530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Suppose there are six objects total, the amount used in the Smith &amp; Yu (2008) experiment.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	Now, let’s consider a more compex condition, where four objects are shown at a time.  Let’s say we get three slides/scenes of data.  </a:t>
            </a:r>
            <a:endParaRPr lang="en-US" b="0" i="1">
              <a:solidFill>
                <a:srgbClr val="FFFFFF"/>
              </a:solidFill>
              <a:ea typeface="Osaka" pitchFamily="-84" charset="-128"/>
              <a:cs typeface="Osaka" pitchFamily="-84" charset="-128"/>
            </a:endParaRPr>
          </a:p>
        </p:txBody>
      </p:sp>
      <p:sp>
        <p:nvSpPr>
          <p:cNvPr id="1395716" name="Rectangle 4"/>
          <p:cNvSpPr>
            <a:spLocks noChangeArrowheads="1"/>
          </p:cNvSpPr>
          <p:nvPr/>
        </p:nvSpPr>
        <p:spPr bwMode="auto">
          <a:xfrm>
            <a:off x="5257800" y="14478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395717" name="Picture 5"/>
          <p:cNvPicPr>
            <a:picLocks noChangeAspect="1" noChangeArrowheads="1"/>
          </p:cNvPicPr>
          <p:nvPr/>
        </p:nvPicPr>
        <p:blipFill>
          <a:blip r:embed="rId2"/>
          <a:srcRect/>
          <a:stretch>
            <a:fillRect/>
          </a:stretch>
        </p:blipFill>
        <p:spPr bwMode="auto">
          <a:xfrm>
            <a:off x="5334000" y="1600200"/>
            <a:ext cx="533400" cy="493713"/>
          </a:xfrm>
          <a:prstGeom prst="rect">
            <a:avLst/>
          </a:prstGeom>
          <a:noFill/>
          <a:ln w="9525">
            <a:noFill/>
            <a:miter lim="800000"/>
            <a:headEnd/>
            <a:tailEnd/>
          </a:ln>
          <a:effectLst/>
        </p:spPr>
      </p:pic>
      <p:pic>
        <p:nvPicPr>
          <p:cNvPr id="1395718" name="Picture 6"/>
          <p:cNvPicPr>
            <a:picLocks noChangeAspect="1" noChangeArrowheads="1"/>
          </p:cNvPicPr>
          <p:nvPr/>
        </p:nvPicPr>
        <p:blipFill>
          <a:blip r:embed="rId3"/>
          <a:srcRect/>
          <a:stretch>
            <a:fillRect/>
          </a:stretch>
        </p:blipFill>
        <p:spPr bwMode="auto">
          <a:xfrm>
            <a:off x="5943600" y="1981200"/>
            <a:ext cx="379413" cy="533400"/>
          </a:xfrm>
          <a:prstGeom prst="rect">
            <a:avLst/>
          </a:prstGeom>
          <a:noFill/>
          <a:ln w="9525">
            <a:noFill/>
            <a:miter lim="800000"/>
            <a:headEnd/>
            <a:tailEnd/>
          </a:ln>
          <a:effectLst/>
        </p:spPr>
      </p:pic>
      <p:sp>
        <p:nvSpPr>
          <p:cNvPr id="1395719" name="Text Box 7"/>
          <p:cNvSpPr txBox="1">
            <a:spLocks noChangeArrowheads="1"/>
          </p:cNvSpPr>
          <p:nvPr/>
        </p:nvSpPr>
        <p:spPr bwMode="auto">
          <a:xfrm>
            <a:off x="7391400" y="1295400"/>
            <a:ext cx="1058863" cy="1311275"/>
          </a:xfrm>
          <a:prstGeom prst="rect">
            <a:avLst/>
          </a:prstGeom>
          <a:noFill/>
          <a:ln w="9525">
            <a:noFill/>
            <a:miter lim="800000"/>
            <a:headEnd/>
            <a:tailEnd/>
          </a:ln>
        </p:spPr>
        <p:txBody>
          <a:bodyPr wrap="none">
            <a:prstTxWarp prst="textNoShape">
              <a:avLst/>
            </a:prstTxWarp>
            <a:spAutoFit/>
          </a:bodyPr>
          <a:lstStyle/>
          <a:p>
            <a:r>
              <a:rPr lang="en-US" sz="2000" b="0"/>
              <a:t>“manu” </a:t>
            </a:r>
          </a:p>
          <a:p>
            <a:r>
              <a:rPr lang="en-US" sz="2000" b="0"/>
              <a:t>“colat”</a:t>
            </a:r>
          </a:p>
          <a:p>
            <a:r>
              <a:rPr lang="en-US" sz="2000" b="0"/>
              <a:t>“bosa”</a:t>
            </a:r>
          </a:p>
          <a:p>
            <a:r>
              <a:rPr lang="en-US" sz="2000" b="0"/>
              <a:t>“regli”</a:t>
            </a:r>
          </a:p>
        </p:txBody>
      </p:sp>
      <p:sp>
        <p:nvSpPr>
          <p:cNvPr id="1395720" name="Rectangle 8"/>
          <p:cNvSpPr>
            <a:spLocks noChangeArrowheads="1"/>
          </p:cNvSpPr>
          <p:nvPr/>
        </p:nvSpPr>
        <p:spPr bwMode="auto">
          <a:xfrm>
            <a:off x="5257800" y="28956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5721" name="Text Box 9"/>
          <p:cNvSpPr txBox="1">
            <a:spLocks noChangeArrowheads="1"/>
          </p:cNvSpPr>
          <p:nvPr/>
        </p:nvSpPr>
        <p:spPr bwMode="auto">
          <a:xfrm>
            <a:off x="7391400" y="2819400"/>
            <a:ext cx="1116013" cy="1311275"/>
          </a:xfrm>
          <a:prstGeom prst="rect">
            <a:avLst/>
          </a:prstGeom>
          <a:noFill/>
          <a:ln w="9525">
            <a:noFill/>
            <a:miter lim="800000"/>
            <a:headEnd/>
            <a:tailEnd/>
          </a:ln>
        </p:spPr>
        <p:txBody>
          <a:bodyPr wrap="none">
            <a:prstTxWarp prst="textNoShape">
              <a:avLst/>
            </a:prstTxWarp>
            <a:spAutoFit/>
          </a:bodyPr>
          <a:lstStyle/>
          <a:p>
            <a:r>
              <a:rPr lang="en-US" sz="2000" b="0"/>
              <a:t>“bosa” </a:t>
            </a:r>
          </a:p>
          <a:p>
            <a:r>
              <a:rPr lang="en-US" sz="2000" b="0"/>
              <a:t>“gasser”</a:t>
            </a:r>
          </a:p>
          <a:p>
            <a:r>
              <a:rPr lang="en-US" sz="2000" b="0"/>
              <a:t>“manu”</a:t>
            </a:r>
          </a:p>
          <a:p>
            <a:r>
              <a:rPr lang="en-US" sz="2000" b="0"/>
              <a:t>“colat”</a:t>
            </a:r>
          </a:p>
        </p:txBody>
      </p:sp>
      <p:pic>
        <p:nvPicPr>
          <p:cNvPr id="1395722" name="Picture 10"/>
          <p:cNvPicPr>
            <a:picLocks noChangeAspect="1" noChangeArrowheads="1"/>
          </p:cNvPicPr>
          <p:nvPr/>
        </p:nvPicPr>
        <p:blipFill>
          <a:blip r:embed="rId4"/>
          <a:srcRect/>
          <a:stretch>
            <a:fillRect/>
          </a:stretch>
        </p:blipFill>
        <p:spPr bwMode="auto">
          <a:xfrm>
            <a:off x="5867400" y="3429000"/>
            <a:ext cx="430213" cy="484188"/>
          </a:xfrm>
          <a:prstGeom prst="rect">
            <a:avLst/>
          </a:prstGeom>
          <a:noFill/>
          <a:ln w="9525">
            <a:noFill/>
            <a:miter lim="800000"/>
            <a:headEnd/>
            <a:tailEnd/>
          </a:ln>
          <a:effectLst/>
        </p:spPr>
      </p:pic>
      <p:pic>
        <p:nvPicPr>
          <p:cNvPr id="1395723" name="Picture 11"/>
          <p:cNvPicPr>
            <a:picLocks noChangeAspect="1" noChangeArrowheads="1"/>
          </p:cNvPicPr>
          <p:nvPr/>
        </p:nvPicPr>
        <p:blipFill>
          <a:blip r:embed="rId5"/>
          <a:srcRect/>
          <a:stretch>
            <a:fillRect/>
          </a:stretch>
        </p:blipFill>
        <p:spPr bwMode="auto">
          <a:xfrm>
            <a:off x="5334000" y="3124200"/>
            <a:ext cx="533400" cy="376238"/>
          </a:xfrm>
          <a:prstGeom prst="rect">
            <a:avLst/>
          </a:prstGeom>
          <a:noFill/>
          <a:ln w="9525">
            <a:noFill/>
            <a:miter lim="800000"/>
            <a:headEnd/>
            <a:tailEnd/>
          </a:ln>
          <a:effectLst/>
        </p:spPr>
      </p:pic>
      <p:sp>
        <p:nvSpPr>
          <p:cNvPr id="1395724" name="Rectangle 12"/>
          <p:cNvSpPr>
            <a:spLocks noChangeArrowheads="1"/>
          </p:cNvSpPr>
          <p:nvPr/>
        </p:nvSpPr>
        <p:spPr bwMode="auto">
          <a:xfrm>
            <a:off x="5257800" y="43434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5725" name="Text Box 13"/>
          <p:cNvSpPr txBox="1">
            <a:spLocks noChangeArrowheads="1"/>
          </p:cNvSpPr>
          <p:nvPr/>
        </p:nvSpPr>
        <p:spPr bwMode="auto">
          <a:xfrm>
            <a:off x="7391400" y="4267200"/>
            <a:ext cx="1116013" cy="1311275"/>
          </a:xfrm>
          <a:prstGeom prst="rect">
            <a:avLst/>
          </a:prstGeom>
          <a:noFill/>
          <a:ln w="9525">
            <a:noFill/>
            <a:miter lim="800000"/>
            <a:headEnd/>
            <a:tailEnd/>
          </a:ln>
        </p:spPr>
        <p:txBody>
          <a:bodyPr wrap="none">
            <a:prstTxWarp prst="textNoShape">
              <a:avLst/>
            </a:prstTxWarp>
            <a:spAutoFit/>
          </a:bodyPr>
          <a:lstStyle/>
          <a:p>
            <a:r>
              <a:rPr lang="en-US" sz="2000" b="0"/>
              <a:t>“manu”</a:t>
            </a:r>
          </a:p>
          <a:p>
            <a:r>
              <a:rPr lang="en-US" sz="2000" b="0"/>
              <a:t>“gasser”</a:t>
            </a:r>
          </a:p>
          <a:p>
            <a:r>
              <a:rPr lang="en-US" sz="2000" b="0"/>
              <a:t>“kaki” </a:t>
            </a:r>
          </a:p>
          <a:p>
            <a:r>
              <a:rPr lang="en-US" sz="2000" b="0"/>
              <a:t>“regli”</a:t>
            </a:r>
          </a:p>
        </p:txBody>
      </p:sp>
      <p:pic>
        <p:nvPicPr>
          <p:cNvPr id="1395726" name="Picture 14"/>
          <p:cNvPicPr>
            <a:picLocks noChangeAspect="1" noChangeArrowheads="1"/>
          </p:cNvPicPr>
          <p:nvPr/>
        </p:nvPicPr>
        <p:blipFill>
          <a:blip r:embed="rId6"/>
          <a:srcRect/>
          <a:stretch>
            <a:fillRect/>
          </a:stretch>
        </p:blipFill>
        <p:spPr bwMode="auto">
          <a:xfrm>
            <a:off x="5334000" y="4572000"/>
            <a:ext cx="685800" cy="384175"/>
          </a:xfrm>
          <a:prstGeom prst="rect">
            <a:avLst/>
          </a:prstGeom>
          <a:noFill/>
          <a:ln w="9525">
            <a:noFill/>
            <a:miter lim="800000"/>
            <a:headEnd/>
            <a:tailEnd/>
          </a:ln>
          <a:effectLst/>
        </p:spPr>
      </p:pic>
      <p:pic>
        <p:nvPicPr>
          <p:cNvPr id="1395727" name="Picture 15"/>
          <p:cNvPicPr>
            <a:picLocks noChangeAspect="1" noChangeArrowheads="1"/>
          </p:cNvPicPr>
          <p:nvPr/>
        </p:nvPicPr>
        <p:blipFill>
          <a:blip r:embed="rId7"/>
          <a:srcRect/>
          <a:stretch>
            <a:fillRect/>
          </a:stretch>
        </p:blipFill>
        <p:spPr bwMode="auto">
          <a:xfrm>
            <a:off x="5867400" y="5029200"/>
            <a:ext cx="484188" cy="341313"/>
          </a:xfrm>
          <a:prstGeom prst="rect">
            <a:avLst/>
          </a:prstGeom>
          <a:noFill/>
          <a:ln w="9525">
            <a:noFill/>
            <a:miter lim="800000"/>
            <a:headEnd/>
            <a:tailEnd/>
          </a:ln>
          <a:effectLst/>
        </p:spPr>
      </p:pic>
      <p:pic>
        <p:nvPicPr>
          <p:cNvPr id="1395728" name="Picture 16"/>
          <p:cNvPicPr>
            <a:picLocks noChangeAspect="1" noChangeArrowheads="1"/>
          </p:cNvPicPr>
          <p:nvPr/>
        </p:nvPicPr>
        <p:blipFill>
          <a:blip r:embed="rId4"/>
          <a:srcRect/>
          <a:stretch>
            <a:fillRect/>
          </a:stretch>
        </p:blipFill>
        <p:spPr bwMode="auto">
          <a:xfrm>
            <a:off x="6248400" y="1600200"/>
            <a:ext cx="430213" cy="484188"/>
          </a:xfrm>
          <a:prstGeom prst="rect">
            <a:avLst/>
          </a:prstGeom>
          <a:noFill/>
          <a:ln w="9525">
            <a:noFill/>
            <a:miter lim="800000"/>
            <a:headEnd/>
            <a:tailEnd/>
          </a:ln>
          <a:effectLst/>
        </p:spPr>
      </p:pic>
      <p:pic>
        <p:nvPicPr>
          <p:cNvPr id="1395729" name="Picture 17"/>
          <p:cNvPicPr>
            <a:picLocks noChangeAspect="1" noChangeArrowheads="1"/>
          </p:cNvPicPr>
          <p:nvPr/>
        </p:nvPicPr>
        <p:blipFill>
          <a:blip r:embed="rId6"/>
          <a:srcRect/>
          <a:stretch>
            <a:fillRect/>
          </a:stretch>
        </p:blipFill>
        <p:spPr bwMode="auto">
          <a:xfrm>
            <a:off x="6553200" y="2133600"/>
            <a:ext cx="642938" cy="360363"/>
          </a:xfrm>
          <a:prstGeom prst="rect">
            <a:avLst/>
          </a:prstGeom>
          <a:noFill/>
          <a:ln w="9525">
            <a:noFill/>
            <a:miter lim="800000"/>
            <a:headEnd/>
            <a:tailEnd/>
          </a:ln>
          <a:effectLst/>
        </p:spPr>
      </p:pic>
      <p:pic>
        <p:nvPicPr>
          <p:cNvPr id="1395730" name="Picture 18"/>
          <p:cNvPicPr>
            <a:picLocks noChangeAspect="1" noChangeArrowheads="1"/>
          </p:cNvPicPr>
          <p:nvPr/>
        </p:nvPicPr>
        <p:blipFill>
          <a:blip r:embed="rId3"/>
          <a:srcRect/>
          <a:stretch>
            <a:fillRect/>
          </a:stretch>
        </p:blipFill>
        <p:spPr bwMode="auto">
          <a:xfrm>
            <a:off x="6705600" y="3429000"/>
            <a:ext cx="379413" cy="533400"/>
          </a:xfrm>
          <a:prstGeom prst="rect">
            <a:avLst/>
          </a:prstGeom>
          <a:noFill/>
          <a:ln w="9525">
            <a:noFill/>
            <a:miter lim="800000"/>
            <a:headEnd/>
            <a:tailEnd/>
          </a:ln>
          <a:effectLst/>
        </p:spPr>
      </p:pic>
      <p:pic>
        <p:nvPicPr>
          <p:cNvPr id="1395731" name="Picture 19"/>
          <p:cNvPicPr>
            <a:picLocks noChangeAspect="1" noChangeArrowheads="1"/>
          </p:cNvPicPr>
          <p:nvPr/>
        </p:nvPicPr>
        <p:blipFill>
          <a:blip r:embed="rId2"/>
          <a:srcRect/>
          <a:stretch>
            <a:fillRect/>
          </a:stretch>
        </p:blipFill>
        <p:spPr bwMode="auto">
          <a:xfrm>
            <a:off x="6172200" y="2971800"/>
            <a:ext cx="533400" cy="493713"/>
          </a:xfrm>
          <a:prstGeom prst="rect">
            <a:avLst/>
          </a:prstGeom>
          <a:noFill/>
          <a:ln w="9525">
            <a:noFill/>
            <a:miter lim="800000"/>
            <a:headEnd/>
            <a:tailEnd/>
          </a:ln>
          <a:effectLst/>
        </p:spPr>
      </p:pic>
      <p:pic>
        <p:nvPicPr>
          <p:cNvPr id="1395732" name="Picture 20"/>
          <p:cNvPicPr>
            <a:picLocks noChangeAspect="1" noChangeArrowheads="1"/>
          </p:cNvPicPr>
          <p:nvPr/>
        </p:nvPicPr>
        <p:blipFill>
          <a:blip r:embed="rId3"/>
          <a:srcRect/>
          <a:stretch>
            <a:fillRect/>
          </a:stretch>
        </p:blipFill>
        <p:spPr bwMode="auto">
          <a:xfrm>
            <a:off x="6400800" y="4495800"/>
            <a:ext cx="379413" cy="533400"/>
          </a:xfrm>
          <a:prstGeom prst="rect">
            <a:avLst/>
          </a:prstGeom>
          <a:noFill/>
          <a:ln w="9525">
            <a:noFill/>
            <a:miter lim="800000"/>
            <a:headEnd/>
            <a:tailEnd/>
          </a:ln>
          <a:effectLst/>
        </p:spPr>
      </p:pic>
      <p:pic>
        <p:nvPicPr>
          <p:cNvPr id="1395734" name="Picture 22"/>
          <p:cNvPicPr>
            <a:picLocks noChangeAspect="1" noChangeArrowheads="1"/>
          </p:cNvPicPr>
          <p:nvPr/>
        </p:nvPicPr>
        <p:blipFill>
          <a:blip r:embed="rId5"/>
          <a:srcRect/>
          <a:stretch>
            <a:fillRect/>
          </a:stretch>
        </p:blipFill>
        <p:spPr bwMode="auto">
          <a:xfrm>
            <a:off x="6629400" y="5105400"/>
            <a:ext cx="533400" cy="376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6738"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Why more may not always be harder…</a:t>
            </a:r>
          </a:p>
        </p:txBody>
      </p:sp>
      <p:sp>
        <p:nvSpPr>
          <p:cNvPr id="1396739" name="Content Placeholder 2"/>
          <p:cNvSpPr>
            <a:spLocks/>
          </p:cNvSpPr>
          <p:nvPr/>
        </p:nvSpPr>
        <p:spPr bwMode="auto">
          <a:xfrm>
            <a:off x="152400" y="1143000"/>
            <a:ext cx="49530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Suppose there are six objects total, the amount used in the Smith &amp; Yu (2008) experiment.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Can we tell whether “manu” refers to	      or	     or       or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Well, the first slide isn’t helpful in distinguishing between these four hypotheses…   </a:t>
            </a:r>
            <a:endParaRPr lang="en-US" b="0" i="1">
              <a:solidFill>
                <a:srgbClr val="FFFFFF"/>
              </a:solidFill>
              <a:ea typeface="Osaka" pitchFamily="-84" charset="-128"/>
              <a:cs typeface="Osaka" pitchFamily="-84" charset="-128"/>
            </a:endParaRPr>
          </a:p>
          <a:p>
            <a:pPr marL="342900" indent="-342900" eaLnBrk="1" hangingPunct="1">
              <a:spcBef>
                <a:spcPct val="20000"/>
              </a:spcBef>
            </a:pPr>
            <a:endParaRPr lang="en-US" b="0" i="1">
              <a:solidFill>
                <a:srgbClr val="FFFFFF"/>
              </a:solidFill>
              <a:ea typeface="Osaka" pitchFamily="-84" charset="-128"/>
              <a:cs typeface="Osaka" pitchFamily="-84" charset="-128"/>
            </a:endParaRPr>
          </a:p>
        </p:txBody>
      </p:sp>
      <p:sp>
        <p:nvSpPr>
          <p:cNvPr id="1396740" name="Rectangle 4"/>
          <p:cNvSpPr>
            <a:spLocks noChangeArrowheads="1"/>
          </p:cNvSpPr>
          <p:nvPr/>
        </p:nvSpPr>
        <p:spPr bwMode="auto">
          <a:xfrm>
            <a:off x="5257800" y="14478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396741" name="Picture 5"/>
          <p:cNvPicPr>
            <a:picLocks noChangeAspect="1" noChangeArrowheads="1"/>
          </p:cNvPicPr>
          <p:nvPr/>
        </p:nvPicPr>
        <p:blipFill>
          <a:blip r:embed="rId2"/>
          <a:srcRect/>
          <a:stretch>
            <a:fillRect/>
          </a:stretch>
        </p:blipFill>
        <p:spPr bwMode="auto">
          <a:xfrm>
            <a:off x="5334000" y="1600200"/>
            <a:ext cx="533400" cy="493713"/>
          </a:xfrm>
          <a:prstGeom prst="rect">
            <a:avLst/>
          </a:prstGeom>
          <a:noFill/>
          <a:ln w="9525">
            <a:noFill/>
            <a:miter lim="800000"/>
            <a:headEnd/>
            <a:tailEnd/>
          </a:ln>
          <a:effectLst/>
        </p:spPr>
      </p:pic>
      <p:pic>
        <p:nvPicPr>
          <p:cNvPr id="1396742" name="Picture 6"/>
          <p:cNvPicPr>
            <a:picLocks noChangeAspect="1" noChangeArrowheads="1"/>
          </p:cNvPicPr>
          <p:nvPr/>
        </p:nvPicPr>
        <p:blipFill>
          <a:blip r:embed="rId3"/>
          <a:srcRect/>
          <a:stretch>
            <a:fillRect/>
          </a:stretch>
        </p:blipFill>
        <p:spPr bwMode="auto">
          <a:xfrm>
            <a:off x="5943600" y="1981200"/>
            <a:ext cx="379413" cy="533400"/>
          </a:xfrm>
          <a:prstGeom prst="rect">
            <a:avLst/>
          </a:prstGeom>
          <a:noFill/>
          <a:ln w="9525">
            <a:noFill/>
            <a:miter lim="800000"/>
            <a:headEnd/>
            <a:tailEnd/>
          </a:ln>
          <a:effectLst/>
        </p:spPr>
      </p:pic>
      <p:sp>
        <p:nvSpPr>
          <p:cNvPr id="1396743" name="Text Box 7"/>
          <p:cNvSpPr txBox="1">
            <a:spLocks noChangeArrowheads="1"/>
          </p:cNvSpPr>
          <p:nvPr/>
        </p:nvSpPr>
        <p:spPr bwMode="auto">
          <a:xfrm>
            <a:off x="7391400" y="1295400"/>
            <a:ext cx="1058863" cy="1311275"/>
          </a:xfrm>
          <a:prstGeom prst="rect">
            <a:avLst/>
          </a:prstGeom>
          <a:noFill/>
          <a:ln w="9525">
            <a:noFill/>
            <a:miter lim="800000"/>
            <a:headEnd/>
            <a:tailEnd/>
          </a:ln>
        </p:spPr>
        <p:txBody>
          <a:bodyPr wrap="none">
            <a:prstTxWarp prst="textNoShape">
              <a:avLst/>
            </a:prstTxWarp>
            <a:spAutoFit/>
          </a:bodyPr>
          <a:lstStyle/>
          <a:p>
            <a:r>
              <a:rPr lang="en-US" sz="2000" b="0"/>
              <a:t>“</a:t>
            </a:r>
            <a:r>
              <a:rPr lang="en-US" sz="2000" b="0">
                <a:solidFill>
                  <a:schemeClr val="bg2"/>
                </a:solidFill>
              </a:rPr>
              <a:t>manu</a:t>
            </a:r>
            <a:r>
              <a:rPr lang="en-US" sz="2000" b="0"/>
              <a:t>” </a:t>
            </a:r>
          </a:p>
          <a:p>
            <a:r>
              <a:rPr lang="en-US" sz="2000" b="0"/>
              <a:t>“colat”</a:t>
            </a:r>
          </a:p>
          <a:p>
            <a:r>
              <a:rPr lang="en-US" sz="2000" b="0"/>
              <a:t>“bosa”</a:t>
            </a:r>
          </a:p>
          <a:p>
            <a:r>
              <a:rPr lang="en-US" sz="2000" b="0"/>
              <a:t>“regli”</a:t>
            </a:r>
          </a:p>
        </p:txBody>
      </p:sp>
      <p:sp>
        <p:nvSpPr>
          <p:cNvPr id="1396744" name="Rectangle 8"/>
          <p:cNvSpPr>
            <a:spLocks noChangeArrowheads="1"/>
          </p:cNvSpPr>
          <p:nvPr/>
        </p:nvSpPr>
        <p:spPr bwMode="auto">
          <a:xfrm>
            <a:off x="5257800" y="28956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6745" name="Text Box 9"/>
          <p:cNvSpPr txBox="1">
            <a:spLocks noChangeArrowheads="1"/>
          </p:cNvSpPr>
          <p:nvPr/>
        </p:nvSpPr>
        <p:spPr bwMode="auto">
          <a:xfrm>
            <a:off x="7391400" y="2819400"/>
            <a:ext cx="1116013" cy="1311275"/>
          </a:xfrm>
          <a:prstGeom prst="rect">
            <a:avLst/>
          </a:prstGeom>
          <a:noFill/>
          <a:ln w="9525">
            <a:noFill/>
            <a:miter lim="800000"/>
            <a:headEnd/>
            <a:tailEnd/>
          </a:ln>
        </p:spPr>
        <p:txBody>
          <a:bodyPr wrap="none">
            <a:prstTxWarp prst="textNoShape">
              <a:avLst/>
            </a:prstTxWarp>
            <a:spAutoFit/>
          </a:bodyPr>
          <a:lstStyle/>
          <a:p>
            <a:r>
              <a:rPr lang="en-US" sz="2000" b="0"/>
              <a:t>“bosa” </a:t>
            </a:r>
          </a:p>
          <a:p>
            <a:r>
              <a:rPr lang="en-US" sz="2000" b="0"/>
              <a:t>“gasser”</a:t>
            </a:r>
          </a:p>
          <a:p>
            <a:r>
              <a:rPr lang="en-US" sz="2000" b="0"/>
              <a:t>“manu”</a:t>
            </a:r>
          </a:p>
          <a:p>
            <a:r>
              <a:rPr lang="en-US" sz="2000" b="0"/>
              <a:t>“colat”</a:t>
            </a:r>
          </a:p>
        </p:txBody>
      </p:sp>
      <p:pic>
        <p:nvPicPr>
          <p:cNvPr id="1396746" name="Picture 10"/>
          <p:cNvPicPr>
            <a:picLocks noChangeAspect="1" noChangeArrowheads="1"/>
          </p:cNvPicPr>
          <p:nvPr/>
        </p:nvPicPr>
        <p:blipFill>
          <a:blip r:embed="rId4"/>
          <a:srcRect/>
          <a:stretch>
            <a:fillRect/>
          </a:stretch>
        </p:blipFill>
        <p:spPr bwMode="auto">
          <a:xfrm>
            <a:off x="5867400" y="3429000"/>
            <a:ext cx="430213" cy="484188"/>
          </a:xfrm>
          <a:prstGeom prst="rect">
            <a:avLst/>
          </a:prstGeom>
          <a:noFill/>
          <a:ln w="9525">
            <a:noFill/>
            <a:miter lim="800000"/>
            <a:headEnd/>
            <a:tailEnd/>
          </a:ln>
          <a:effectLst/>
        </p:spPr>
      </p:pic>
      <p:pic>
        <p:nvPicPr>
          <p:cNvPr id="1396747" name="Picture 11"/>
          <p:cNvPicPr>
            <a:picLocks noChangeAspect="1" noChangeArrowheads="1"/>
          </p:cNvPicPr>
          <p:nvPr/>
        </p:nvPicPr>
        <p:blipFill>
          <a:blip r:embed="rId5"/>
          <a:srcRect/>
          <a:stretch>
            <a:fillRect/>
          </a:stretch>
        </p:blipFill>
        <p:spPr bwMode="auto">
          <a:xfrm>
            <a:off x="5334000" y="3124200"/>
            <a:ext cx="533400" cy="376238"/>
          </a:xfrm>
          <a:prstGeom prst="rect">
            <a:avLst/>
          </a:prstGeom>
          <a:noFill/>
          <a:ln w="9525">
            <a:noFill/>
            <a:miter lim="800000"/>
            <a:headEnd/>
            <a:tailEnd/>
          </a:ln>
          <a:effectLst/>
        </p:spPr>
      </p:pic>
      <p:sp>
        <p:nvSpPr>
          <p:cNvPr id="1396748" name="Rectangle 12"/>
          <p:cNvSpPr>
            <a:spLocks noChangeArrowheads="1"/>
          </p:cNvSpPr>
          <p:nvPr/>
        </p:nvSpPr>
        <p:spPr bwMode="auto">
          <a:xfrm>
            <a:off x="5257800" y="43434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6749" name="Text Box 13"/>
          <p:cNvSpPr txBox="1">
            <a:spLocks noChangeArrowheads="1"/>
          </p:cNvSpPr>
          <p:nvPr/>
        </p:nvSpPr>
        <p:spPr bwMode="auto">
          <a:xfrm>
            <a:off x="7391400" y="4267200"/>
            <a:ext cx="1116013" cy="1311275"/>
          </a:xfrm>
          <a:prstGeom prst="rect">
            <a:avLst/>
          </a:prstGeom>
          <a:noFill/>
          <a:ln w="9525">
            <a:noFill/>
            <a:miter lim="800000"/>
            <a:headEnd/>
            <a:tailEnd/>
          </a:ln>
        </p:spPr>
        <p:txBody>
          <a:bodyPr wrap="none">
            <a:prstTxWarp prst="textNoShape">
              <a:avLst/>
            </a:prstTxWarp>
            <a:spAutoFit/>
          </a:bodyPr>
          <a:lstStyle/>
          <a:p>
            <a:r>
              <a:rPr lang="en-US" sz="2000" b="0"/>
              <a:t>“manu”</a:t>
            </a:r>
          </a:p>
          <a:p>
            <a:r>
              <a:rPr lang="en-US" sz="2000" b="0"/>
              <a:t>“gasser”</a:t>
            </a:r>
          </a:p>
          <a:p>
            <a:r>
              <a:rPr lang="en-US" sz="2000" b="0"/>
              <a:t>“kaki” </a:t>
            </a:r>
          </a:p>
          <a:p>
            <a:r>
              <a:rPr lang="en-US" sz="2000" b="0"/>
              <a:t>“regli”</a:t>
            </a:r>
          </a:p>
        </p:txBody>
      </p:sp>
      <p:pic>
        <p:nvPicPr>
          <p:cNvPr id="1396750" name="Picture 14"/>
          <p:cNvPicPr>
            <a:picLocks noChangeAspect="1" noChangeArrowheads="1"/>
          </p:cNvPicPr>
          <p:nvPr/>
        </p:nvPicPr>
        <p:blipFill>
          <a:blip r:embed="rId6"/>
          <a:srcRect/>
          <a:stretch>
            <a:fillRect/>
          </a:stretch>
        </p:blipFill>
        <p:spPr bwMode="auto">
          <a:xfrm>
            <a:off x="5334000" y="4572000"/>
            <a:ext cx="685800" cy="384175"/>
          </a:xfrm>
          <a:prstGeom prst="rect">
            <a:avLst/>
          </a:prstGeom>
          <a:noFill/>
          <a:ln w="9525">
            <a:noFill/>
            <a:miter lim="800000"/>
            <a:headEnd/>
            <a:tailEnd/>
          </a:ln>
          <a:effectLst/>
        </p:spPr>
      </p:pic>
      <p:pic>
        <p:nvPicPr>
          <p:cNvPr id="1396751" name="Picture 15"/>
          <p:cNvPicPr>
            <a:picLocks noChangeAspect="1" noChangeArrowheads="1"/>
          </p:cNvPicPr>
          <p:nvPr/>
        </p:nvPicPr>
        <p:blipFill>
          <a:blip r:embed="rId7"/>
          <a:srcRect/>
          <a:stretch>
            <a:fillRect/>
          </a:stretch>
        </p:blipFill>
        <p:spPr bwMode="auto">
          <a:xfrm>
            <a:off x="5867400" y="5029200"/>
            <a:ext cx="484188" cy="341313"/>
          </a:xfrm>
          <a:prstGeom prst="rect">
            <a:avLst/>
          </a:prstGeom>
          <a:noFill/>
          <a:ln w="9525">
            <a:noFill/>
            <a:miter lim="800000"/>
            <a:headEnd/>
            <a:tailEnd/>
          </a:ln>
          <a:effectLst/>
        </p:spPr>
      </p:pic>
      <p:pic>
        <p:nvPicPr>
          <p:cNvPr id="1396752" name="Picture 16"/>
          <p:cNvPicPr>
            <a:picLocks noChangeAspect="1" noChangeArrowheads="1"/>
          </p:cNvPicPr>
          <p:nvPr/>
        </p:nvPicPr>
        <p:blipFill>
          <a:blip r:embed="rId4"/>
          <a:srcRect/>
          <a:stretch>
            <a:fillRect/>
          </a:stretch>
        </p:blipFill>
        <p:spPr bwMode="auto">
          <a:xfrm>
            <a:off x="6248400" y="1600200"/>
            <a:ext cx="430213" cy="484188"/>
          </a:xfrm>
          <a:prstGeom prst="rect">
            <a:avLst/>
          </a:prstGeom>
          <a:noFill/>
          <a:ln w="9525">
            <a:noFill/>
            <a:miter lim="800000"/>
            <a:headEnd/>
            <a:tailEnd/>
          </a:ln>
          <a:effectLst/>
        </p:spPr>
      </p:pic>
      <p:pic>
        <p:nvPicPr>
          <p:cNvPr id="1396753" name="Picture 17"/>
          <p:cNvPicPr>
            <a:picLocks noChangeAspect="1" noChangeArrowheads="1"/>
          </p:cNvPicPr>
          <p:nvPr/>
        </p:nvPicPr>
        <p:blipFill>
          <a:blip r:embed="rId6"/>
          <a:srcRect/>
          <a:stretch>
            <a:fillRect/>
          </a:stretch>
        </p:blipFill>
        <p:spPr bwMode="auto">
          <a:xfrm>
            <a:off x="6553200" y="2133600"/>
            <a:ext cx="642938" cy="360363"/>
          </a:xfrm>
          <a:prstGeom prst="rect">
            <a:avLst/>
          </a:prstGeom>
          <a:noFill/>
          <a:ln w="9525">
            <a:noFill/>
            <a:miter lim="800000"/>
            <a:headEnd/>
            <a:tailEnd/>
          </a:ln>
          <a:effectLst/>
        </p:spPr>
      </p:pic>
      <p:pic>
        <p:nvPicPr>
          <p:cNvPr id="1396754" name="Picture 18"/>
          <p:cNvPicPr>
            <a:picLocks noChangeAspect="1" noChangeArrowheads="1"/>
          </p:cNvPicPr>
          <p:nvPr/>
        </p:nvPicPr>
        <p:blipFill>
          <a:blip r:embed="rId3"/>
          <a:srcRect/>
          <a:stretch>
            <a:fillRect/>
          </a:stretch>
        </p:blipFill>
        <p:spPr bwMode="auto">
          <a:xfrm>
            <a:off x="6705600" y="3429000"/>
            <a:ext cx="379413" cy="533400"/>
          </a:xfrm>
          <a:prstGeom prst="rect">
            <a:avLst/>
          </a:prstGeom>
          <a:noFill/>
          <a:ln w="9525">
            <a:noFill/>
            <a:miter lim="800000"/>
            <a:headEnd/>
            <a:tailEnd/>
          </a:ln>
          <a:effectLst/>
        </p:spPr>
      </p:pic>
      <p:pic>
        <p:nvPicPr>
          <p:cNvPr id="1396755" name="Picture 19"/>
          <p:cNvPicPr>
            <a:picLocks noChangeAspect="1" noChangeArrowheads="1"/>
          </p:cNvPicPr>
          <p:nvPr/>
        </p:nvPicPr>
        <p:blipFill>
          <a:blip r:embed="rId2"/>
          <a:srcRect/>
          <a:stretch>
            <a:fillRect/>
          </a:stretch>
        </p:blipFill>
        <p:spPr bwMode="auto">
          <a:xfrm>
            <a:off x="6172200" y="2971800"/>
            <a:ext cx="533400" cy="493713"/>
          </a:xfrm>
          <a:prstGeom prst="rect">
            <a:avLst/>
          </a:prstGeom>
          <a:noFill/>
          <a:ln w="9525">
            <a:noFill/>
            <a:miter lim="800000"/>
            <a:headEnd/>
            <a:tailEnd/>
          </a:ln>
          <a:effectLst/>
        </p:spPr>
      </p:pic>
      <p:pic>
        <p:nvPicPr>
          <p:cNvPr id="1396756" name="Picture 20"/>
          <p:cNvPicPr>
            <a:picLocks noChangeAspect="1" noChangeArrowheads="1"/>
          </p:cNvPicPr>
          <p:nvPr/>
        </p:nvPicPr>
        <p:blipFill>
          <a:blip r:embed="rId3"/>
          <a:srcRect/>
          <a:stretch>
            <a:fillRect/>
          </a:stretch>
        </p:blipFill>
        <p:spPr bwMode="auto">
          <a:xfrm>
            <a:off x="6400800" y="4495800"/>
            <a:ext cx="379413" cy="533400"/>
          </a:xfrm>
          <a:prstGeom prst="rect">
            <a:avLst/>
          </a:prstGeom>
          <a:noFill/>
          <a:ln w="9525">
            <a:noFill/>
            <a:miter lim="800000"/>
            <a:headEnd/>
            <a:tailEnd/>
          </a:ln>
          <a:effectLst/>
        </p:spPr>
      </p:pic>
      <p:pic>
        <p:nvPicPr>
          <p:cNvPr id="1396757" name="Picture 21"/>
          <p:cNvPicPr>
            <a:picLocks noChangeAspect="1" noChangeArrowheads="1"/>
          </p:cNvPicPr>
          <p:nvPr/>
        </p:nvPicPr>
        <p:blipFill>
          <a:blip r:embed="rId5"/>
          <a:srcRect/>
          <a:stretch>
            <a:fillRect/>
          </a:stretch>
        </p:blipFill>
        <p:spPr bwMode="auto">
          <a:xfrm>
            <a:off x="6629400" y="5105400"/>
            <a:ext cx="533400" cy="376238"/>
          </a:xfrm>
          <a:prstGeom prst="rect">
            <a:avLst/>
          </a:prstGeom>
          <a:noFill/>
          <a:ln w="9525">
            <a:noFill/>
            <a:miter lim="800000"/>
            <a:headEnd/>
            <a:tailEnd/>
          </a:ln>
          <a:effectLst/>
        </p:spPr>
      </p:pic>
      <p:pic>
        <p:nvPicPr>
          <p:cNvPr id="1396758" name="Picture 22"/>
          <p:cNvPicPr>
            <a:picLocks noChangeAspect="1" noChangeArrowheads="1"/>
          </p:cNvPicPr>
          <p:nvPr/>
        </p:nvPicPr>
        <p:blipFill>
          <a:blip r:embed="rId2"/>
          <a:srcRect/>
          <a:stretch>
            <a:fillRect/>
          </a:stretch>
        </p:blipFill>
        <p:spPr bwMode="auto">
          <a:xfrm>
            <a:off x="1066800" y="3276600"/>
            <a:ext cx="533400" cy="493713"/>
          </a:xfrm>
          <a:prstGeom prst="rect">
            <a:avLst/>
          </a:prstGeom>
          <a:noFill/>
          <a:ln w="9525">
            <a:noFill/>
            <a:miter lim="800000"/>
            <a:headEnd/>
            <a:tailEnd/>
          </a:ln>
          <a:effectLst/>
        </p:spPr>
      </p:pic>
      <p:pic>
        <p:nvPicPr>
          <p:cNvPr id="1396759" name="Picture 23"/>
          <p:cNvPicPr>
            <a:picLocks noChangeAspect="1" noChangeArrowheads="1"/>
          </p:cNvPicPr>
          <p:nvPr/>
        </p:nvPicPr>
        <p:blipFill>
          <a:blip r:embed="rId3"/>
          <a:srcRect/>
          <a:stretch>
            <a:fillRect/>
          </a:stretch>
        </p:blipFill>
        <p:spPr bwMode="auto">
          <a:xfrm>
            <a:off x="2133600" y="3200400"/>
            <a:ext cx="379413" cy="533400"/>
          </a:xfrm>
          <a:prstGeom prst="rect">
            <a:avLst/>
          </a:prstGeom>
          <a:noFill/>
          <a:ln w="9525">
            <a:noFill/>
            <a:miter lim="800000"/>
            <a:headEnd/>
            <a:tailEnd/>
          </a:ln>
          <a:effectLst/>
        </p:spPr>
      </p:pic>
      <p:pic>
        <p:nvPicPr>
          <p:cNvPr id="1396762" name="Picture 26"/>
          <p:cNvPicPr>
            <a:picLocks noChangeAspect="1" noChangeArrowheads="1"/>
          </p:cNvPicPr>
          <p:nvPr/>
        </p:nvPicPr>
        <p:blipFill>
          <a:blip r:embed="rId4"/>
          <a:srcRect/>
          <a:stretch>
            <a:fillRect/>
          </a:stretch>
        </p:blipFill>
        <p:spPr bwMode="auto">
          <a:xfrm>
            <a:off x="2895600" y="3200400"/>
            <a:ext cx="430213" cy="484188"/>
          </a:xfrm>
          <a:prstGeom prst="rect">
            <a:avLst/>
          </a:prstGeom>
          <a:noFill/>
          <a:ln w="9525">
            <a:noFill/>
            <a:miter lim="800000"/>
            <a:headEnd/>
            <a:tailEnd/>
          </a:ln>
          <a:effectLst/>
        </p:spPr>
      </p:pic>
      <p:pic>
        <p:nvPicPr>
          <p:cNvPr id="1396763" name="Picture 27"/>
          <p:cNvPicPr>
            <a:picLocks noChangeAspect="1" noChangeArrowheads="1"/>
          </p:cNvPicPr>
          <p:nvPr/>
        </p:nvPicPr>
        <p:blipFill>
          <a:blip r:embed="rId6"/>
          <a:srcRect/>
          <a:stretch>
            <a:fillRect/>
          </a:stretch>
        </p:blipFill>
        <p:spPr bwMode="auto">
          <a:xfrm>
            <a:off x="3733800" y="3276600"/>
            <a:ext cx="642938" cy="360363"/>
          </a:xfrm>
          <a:prstGeom prst="rect">
            <a:avLst/>
          </a:prstGeom>
          <a:noFill/>
          <a:ln w="9525">
            <a:noFill/>
            <a:miter lim="800000"/>
            <a:headEnd/>
            <a:tailEnd/>
          </a:ln>
          <a:effectLst/>
        </p:spPr>
      </p:pic>
      <p:sp>
        <p:nvSpPr>
          <p:cNvPr id="1396764" name="Line 28"/>
          <p:cNvSpPr>
            <a:spLocks noChangeShapeType="1"/>
          </p:cNvSpPr>
          <p:nvPr/>
        </p:nvSpPr>
        <p:spPr bwMode="auto">
          <a:xfrm flipV="1">
            <a:off x="4495800" y="2362200"/>
            <a:ext cx="914400" cy="2057400"/>
          </a:xfrm>
          <a:prstGeom prst="line">
            <a:avLst/>
          </a:prstGeom>
          <a:noFill/>
          <a:ln w="9525">
            <a:solidFill>
              <a:schemeClr val="bg2"/>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8786"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Why more may not always be harder…</a:t>
            </a:r>
          </a:p>
        </p:txBody>
      </p:sp>
      <p:sp>
        <p:nvSpPr>
          <p:cNvPr id="1398787" name="Content Placeholder 2"/>
          <p:cNvSpPr>
            <a:spLocks/>
          </p:cNvSpPr>
          <p:nvPr/>
        </p:nvSpPr>
        <p:spPr bwMode="auto">
          <a:xfrm>
            <a:off x="152400" y="1143000"/>
            <a:ext cx="49530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Suppose there are six objects total, the amount used in the Smith &amp; Yu (2008) experiment.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Can we tell whether “manu” refers to	      or	     or       or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The second slide suggests “manu” can’t be         - otherwise, that object would appear in the second slide.   </a:t>
            </a:r>
            <a:endParaRPr lang="en-US" b="0" i="1">
              <a:solidFill>
                <a:srgbClr val="FFFFFF"/>
              </a:solidFill>
              <a:ea typeface="Osaka" pitchFamily="-84" charset="-128"/>
              <a:cs typeface="Osaka" pitchFamily="-84" charset="-128"/>
            </a:endParaRPr>
          </a:p>
          <a:p>
            <a:pPr marL="342900" indent="-342900" eaLnBrk="1" hangingPunct="1">
              <a:spcBef>
                <a:spcPct val="20000"/>
              </a:spcBef>
            </a:pPr>
            <a:endParaRPr lang="en-US" b="0" i="1">
              <a:solidFill>
                <a:srgbClr val="FFFFFF"/>
              </a:solidFill>
              <a:ea typeface="Osaka" pitchFamily="-84" charset="-128"/>
              <a:cs typeface="Osaka" pitchFamily="-84" charset="-128"/>
            </a:endParaRPr>
          </a:p>
        </p:txBody>
      </p:sp>
      <p:sp>
        <p:nvSpPr>
          <p:cNvPr id="1398788" name="Rectangle 1028"/>
          <p:cNvSpPr>
            <a:spLocks noChangeArrowheads="1"/>
          </p:cNvSpPr>
          <p:nvPr/>
        </p:nvSpPr>
        <p:spPr bwMode="auto">
          <a:xfrm>
            <a:off x="5257800" y="14478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398789" name="Picture 1029"/>
          <p:cNvPicPr>
            <a:picLocks noChangeAspect="1" noChangeArrowheads="1"/>
          </p:cNvPicPr>
          <p:nvPr/>
        </p:nvPicPr>
        <p:blipFill>
          <a:blip r:embed="rId2"/>
          <a:srcRect/>
          <a:stretch>
            <a:fillRect/>
          </a:stretch>
        </p:blipFill>
        <p:spPr bwMode="auto">
          <a:xfrm>
            <a:off x="5334000" y="1600200"/>
            <a:ext cx="533400" cy="493713"/>
          </a:xfrm>
          <a:prstGeom prst="rect">
            <a:avLst/>
          </a:prstGeom>
          <a:noFill/>
          <a:ln w="9525">
            <a:noFill/>
            <a:miter lim="800000"/>
            <a:headEnd/>
            <a:tailEnd/>
          </a:ln>
          <a:effectLst/>
        </p:spPr>
      </p:pic>
      <p:pic>
        <p:nvPicPr>
          <p:cNvPr id="1398790" name="Picture 1030"/>
          <p:cNvPicPr>
            <a:picLocks noChangeAspect="1" noChangeArrowheads="1"/>
          </p:cNvPicPr>
          <p:nvPr/>
        </p:nvPicPr>
        <p:blipFill>
          <a:blip r:embed="rId3"/>
          <a:srcRect/>
          <a:stretch>
            <a:fillRect/>
          </a:stretch>
        </p:blipFill>
        <p:spPr bwMode="auto">
          <a:xfrm>
            <a:off x="5943600" y="1981200"/>
            <a:ext cx="379413" cy="533400"/>
          </a:xfrm>
          <a:prstGeom prst="rect">
            <a:avLst/>
          </a:prstGeom>
          <a:noFill/>
          <a:ln w="9525">
            <a:noFill/>
            <a:miter lim="800000"/>
            <a:headEnd/>
            <a:tailEnd/>
          </a:ln>
          <a:effectLst/>
        </p:spPr>
      </p:pic>
      <p:sp>
        <p:nvSpPr>
          <p:cNvPr id="1398791" name="Text Box 1031"/>
          <p:cNvSpPr txBox="1">
            <a:spLocks noChangeArrowheads="1"/>
          </p:cNvSpPr>
          <p:nvPr/>
        </p:nvSpPr>
        <p:spPr bwMode="auto">
          <a:xfrm>
            <a:off x="7391400" y="1295400"/>
            <a:ext cx="1058863" cy="1311275"/>
          </a:xfrm>
          <a:prstGeom prst="rect">
            <a:avLst/>
          </a:prstGeom>
          <a:noFill/>
          <a:ln w="9525">
            <a:noFill/>
            <a:miter lim="800000"/>
            <a:headEnd/>
            <a:tailEnd/>
          </a:ln>
        </p:spPr>
        <p:txBody>
          <a:bodyPr wrap="none">
            <a:prstTxWarp prst="textNoShape">
              <a:avLst/>
            </a:prstTxWarp>
            <a:spAutoFit/>
          </a:bodyPr>
          <a:lstStyle/>
          <a:p>
            <a:r>
              <a:rPr lang="en-US" sz="2000" b="0"/>
              <a:t>“manu” </a:t>
            </a:r>
          </a:p>
          <a:p>
            <a:r>
              <a:rPr lang="en-US" sz="2000" b="0"/>
              <a:t>“colat”</a:t>
            </a:r>
          </a:p>
          <a:p>
            <a:r>
              <a:rPr lang="en-US" sz="2000" b="0"/>
              <a:t>“bosa”</a:t>
            </a:r>
          </a:p>
          <a:p>
            <a:r>
              <a:rPr lang="en-US" sz="2000" b="0"/>
              <a:t>“regli”</a:t>
            </a:r>
          </a:p>
        </p:txBody>
      </p:sp>
      <p:sp>
        <p:nvSpPr>
          <p:cNvPr id="1398792" name="Rectangle 1032"/>
          <p:cNvSpPr>
            <a:spLocks noChangeArrowheads="1"/>
          </p:cNvSpPr>
          <p:nvPr/>
        </p:nvSpPr>
        <p:spPr bwMode="auto">
          <a:xfrm>
            <a:off x="5257800" y="28956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8793" name="Text Box 1033"/>
          <p:cNvSpPr txBox="1">
            <a:spLocks noChangeArrowheads="1"/>
          </p:cNvSpPr>
          <p:nvPr/>
        </p:nvSpPr>
        <p:spPr bwMode="auto">
          <a:xfrm>
            <a:off x="7391400" y="2819400"/>
            <a:ext cx="1116013" cy="1311275"/>
          </a:xfrm>
          <a:prstGeom prst="rect">
            <a:avLst/>
          </a:prstGeom>
          <a:noFill/>
          <a:ln w="9525">
            <a:noFill/>
            <a:miter lim="800000"/>
            <a:headEnd/>
            <a:tailEnd/>
          </a:ln>
        </p:spPr>
        <p:txBody>
          <a:bodyPr wrap="none">
            <a:prstTxWarp prst="textNoShape">
              <a:avLst/>
            </a:prstTxWarp>
            <a:spAutoFit/>
          </a:bodyPr>
          <a:lstStyle/>
          <a:p>
            <a:r>
              <a:rPr lang="en-US" sz="2000" b="0"/>
              <a:t>“bosa” </a:t>
            </a:r>
          </a:p>
          <a:p>
            <a:r>
              <a:rPr lang="en-US" sz="2000" b="0"/>
              <a:t>“gasser”</a:t>
            </a:r>
          </a:p>
          <a:p>
            <a:r>
              <a:rPr lang="en-US" sz="2000" b="0"/>
              <a:t>“</a:t>
            </a:r>
            <a:r>
              <a:rPr lang="en-US" sz="2000" b="0">
                <a:solidFill>
                  <a:schemeClr val="bg2"/>
                </a:solidFill>
              </a:rPr>
              <a:t>manu</a:t>
            </a:r>
            <a:r>
              <a:rPr lang="en-US" sz="2000" b="0"/>
              <a:t>”</a:t>
            </a:r>
          </a:p>
          <a:p>
            <a:r>
              <a:rPr lang="en-US" sz="2000" b="0"/>
              <a:t>“colat”</a:t>
            </a:r>
          </a:p>
        </p:txBody>
      </p:sp>
      <p:pic>
        <p:nvPicPr>
          <p:cNvPr id="1398794" name="Picture 1034"/>
          <p:cNvPicPr>
            <a:picLocks noChangeAspect="1" noChangeArrowheads="1"/>
          </p:cNvPicPr>
          <p:nvPr/>
        </p:nvPicPr>
        <p:blipFill>
          <a:blip r:embed="rId4"/>
          <a:srcRect/>
          <a:stretch>
            <a:fillRect/>
          </a:stretch>
        </p:blipFill>
        <p:spPr bwMode="auto">
          <a:xfrm>
            <a:off x="5867400" y="3429000"/>
            <a:ext cx="430213" cy="484188"/>
          </a:xfrm>
          <a:prstGeom prst="rect">
            <a:avLst/>
          </a:prstGeom>
          <a:noFill/>
          <a:ln w="9525">
            <a:noFill/>
            <a:miter lim="800000"/>
            <a:headEnd/>
            <a:tailEnd/>
          </a:ln>
          <a:effectLst/>
        </p:spPr>
      </p:pic>
      <p:pic>
        <p:nvPicPr>
          <p:cNvPr id="1398795" name="Picture 1035"/>
          <p:cNvPicPr>
            <a:picLocks noChangeAspect="1" noChangeArrowheads="1"/>
          </p:cNvPicPr>
          <p:nvPr/>
        </p:nvPicPr>
        <p:blipFill>
          <a:blip r:embed="rId5"/>
          <a:srcRect/>
          <a:stretch>
            <a:fillRect/>
          </a:stretch>
        </p:blipFill>
        <p:spPr bwMode="auto">
          <a:xfrm>
            <a:off x="5334000" y="3124200"/>
            <a:ext cx="533400" cy="376238"/>
          </a:xfrm>
          <a:prstGeom prst="rect">
            <a:avLst/>
          </a:prstGeom>
          <a:noFill/>
          <a:ln w="9525">
            <a:noFill/>
            <a:miter lim="800000"/>
            <a:headEnd/>
            <a:tailEnd/>
          </a:ln>
          <a:effectLst/>
        </p:spPr>
      </p:pic>
      <p:sp>
        <p:nvSpPr>
          <p:cNvPr id="1398796" name="Rectangle 1036"/>
          <p:cNvSpPr>
            <a:spLocks noChangeArrowheads="1"/>
          </p:cNvSpPr>
          <p:nvPr/>
        </p:nvSpPr>
        <p:spPr bwMode="auto">
          <a:xfrm>
            <a:off x="5257800" y="43434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8797" name="Text Box 1037"/>
          <p:cNvSpPr txBox="1">
            <a:spLocks noChangeArrowheads="1"/>
          </p:cNvSpPr>
          <p:nvPr/>
        </p:nvSpPr>
        <p:spPr bwMode="auto">
          <a:xfrm>
            <a:off x="7391400" y="4267200"/>
            <a:ext cx="1116013" cy="1311275"/>
          </a:xfrm>
          <a:prstGeom prst="rect">
            <a:avLst/>
          </a:prstGeom>
          <a:noFill/>
          <a:ln w="9525">
            <a:noFill/>
            <a:miter lim="800000"/>
            <a:headEnd/>
            <a:tailEnd/>
          </a:ln>
        </p:spPr>
        <p:txBody>
          <a:bodyPr wrap="none">
            <a:prstTxWarp prst="textNoShape">
              <a:avLst/>
            </a:prstTxWarp>
            <a:spAutoFit/>
          </a:bodyPr>
          <a:lstStyle/>
          <a:p>
            <a:r>
              <a:rPr lang="en-US" sz="2000" b="0"/>
              <a:t>“manu”</a:t>
            </a:r>
          </a:p>
          <a:p>
            <a:r>
              <a:rPr lang="en-US" sz="2000" b="0"/>
              <a:t>“gasser”</a:t>
            </a:r>
          </a:p>
          <a:p>
            <a:r>
              <a:rPr lang="en-US" sz="2000" b="0"/>
              <a:t>“kaki” </a:t>
            </a:r>
          </a:p>
          <a:p>
            <a:r>
              <a:rPr lang="en-US" sz="2000" b="0"/>
              <a:t>“regli”</a:t>
            </a:r>
          </a:p>
        </p:txBody>
      </p:sp>
      <p:pic>
        <p:nvPicPr>
          <p:cNvPr id="1398798" name="Picture 1038"/>
          <p:cNvPicPr>
            <a:picLocks noChangeAspect="1" noChangeArrowheads="1"/>
          </p:cNvPicPr>
          <p:nvPr/>
        </p:nvPicPr>
        <p:blipFill>
          <a:blip r:embed="rId6"/>
          <a:srcRect/>
          <a:stretch>
            <a:fillRect/>
          </a:stretch>
        </p:blipFill>
        <p:spPr bwMode="auto">
          <a:xfrm>
            <a:off x="5334000" y="4572000"/>
            <a:ext cx="685800" cy="384175"/>
          </a:xfrm>
          <a:prstGeom prst="rect">
            <a:avLst/>
          </a:prstGeom>
          <a:noFill/>
          <a:ln w="9525">
            <a:noFill/>
            <a:miter lim="800000"/>
            <a:headEnd/>
            <a:tailEnd/>
          </a:ln>
          <a:effectLst/>
        </p:spPr>
      </p:pic>
      <p:pic>
        <p:nvPicPr>
          <p:cNvPr id="1398799" name="Picture 1039"/>
          <p:cNvPicPr>
            <a:picLocks noChangeAspect="1" noChangeArrowheads="1"/>
          </p:cNvPicPr>
          <p:nvPr/>
        </p:nvPicPr>
        <p:blipFill>
          <a:blip r:embed="rId7"/>
          <a:srcRect/>
          <a:stretch>
            <a:fillRect/>
          </a:stretch>
        </p:blipFill>
        <p:spPr bwMode="auto">
          <a:xfrm>
            <a:off x="5867400" y="5029200"/>
            <a:ext cx="484188" cy="341313"/>
          </a:xfrm>
          <a:prstGeom prst="rect">
            <a:avLst/>
          </a:prstGeom>
          <a:noFill/>
          <a:ln w="9525">
            <a:noFill/>
            <a:miter lim="800000"/>
            <a:headEnd/>
            <a:tailEnd/>
          </a:ln>
          <a:effectLst/>
        </p:spPr>
      </p:pic>
      <p:pic>
        <p:nvPicPr>
          <p:cNvPr id="1398800" name="Picture 1040"/>
          <p:cNvPicPr>
            <a:picLocks noChangeAspect="1" noChangeArrowheads="1"/>
          </p:cNvPicPr>
          <p:nvPr/>
        </p:nvPicPr>
        <p:blipFill>
          <a:blip r:embed="rId4"/>
          <a:srcRect/>
          <a:stretch>
            <a:fillRect/>
          </a:stretch>
        </p:blipFill>
        <p:spPr bwMode="auto">
          <a:xfrm>
            <a:off x="6248400" y="1600200"/>
            <a:ext cx="430213" cy="484188"/>
          </a:xfrm>
          <a:prstGeom prst="rect">
            <a:avLst/>
          </a:prstGeom>
          <a:noFill/>
          <a:ln w="9525">
            <a:noFill/>
            <a:miter lim="800000"/>
            <a:headEnd/>
            <a:tailEnd/>
          </a:ln>
          <a:effectLst/>
        </p:spPr>
      </p:pic>
      <p:pic>
        <p:nvPicPr>
          <p:cNvPr id="1398801" name="Picture 1041"/>
          <p:cNvPicPr>
            <a:picLocks noChangeAspect="1" noChangeArrowheads="1"/>
          </p:cNvPicPr>
          <p:nvPr/>
        </p:nvPicPr>
        <p:blipFill>
          <a:blip r:embed="rId6"/>
          <a:srcRect/>
          <a:stretch>
            <a:fillRect/>
          </a:stretch>
        </p:blipFill>
        <p:spPr bwMode="auto">
          <a:xfrm>
            <a:off x="6553200" y="2133600"/>
            <a:ext cx="642938" cy="360363"/>
          </a:xfrm>
          <a:prstGeom prst="rect">
            <a:avLst/>
          </a:prstGeom>
          <a:noFill/>
          <a:ln w="9525">
            <a:noFill/>
            <a:miter lim="800000"/>
            <a:headEnd/>
            <a:tailEnd/>
          </a:ln>
          <a:effectLst/>
        </p:spPr>
      </p:pic>
      <p:pic>
        <p:nvPicPr>
          <p:cNvPr id="1398802" name="Picture 1042"/>
          <p:cNvPicPr>
            <a:picLocks noChangeAspect="1" noChangeArrowheads="1"/>
          </p:cNvPicPr>
          <p:nvPr/>
        </p:nvPicPr>
        <p:blipFill>
          <a:blip r:embed="rId3"/>
          <a:srcRect/>
          <a:stretch>
            <a:fillRect/>
          </a:stretch>
        </p:blipFill>
        <p:spPr bwMode="auto">
          <a:xfrm>
            <a:off x="6705600" y="3429000"/>
            <a:ext cx="379413" cy="533400"/>
          </a:xfrm>
          <a:prstGeom prst="rect">
            <a:avLst/>
          </a:prstGeom>
          <a:noFill/>
          <a:ln w="9525">
            <a:noFill/>
            <a:miter lim="800000"/>
            <a:headEnd/>
            <a:tailEnd/>
          </a:ln>
          <a:effectLst/>
        </p:spPr>
      </p:pic>
      <p:pic>
        <p:nvPicPr>
          <p:cNvPr id="1398803" name="Picture 1043"/>
          <p:cNvPicPr>
            <a:picLocks noChangeAspect="1" noChangeArrowheads="1"/>
          </p:cNvPicPr>
          <p:nvPr/>
        </p:nvPicPr>
        <p:blipFill>
          <a:blip r:embed="rId2"/>
          <a:srcRect/>
          <a:stretch>
            <a:fillRect/>
          </a:stretch>
        </p:blipFill>
        <p:spPr bwMode="auto">
          <a:xfrm>
            <a:off x="6172200" y="2971800"/>
            <a:ext cx="533400" cy="493713"/>
          </a:xfrm>
          <a:prstGeom prst="rect">
            <a:avLst/>
          </a:prstGeom>
          <a:noFill/>
          <a:ln w="9525">
            <a:noFill/>
            <a:miter lim="800000"/>
            <a:headEnd/>
            <a:tailEnd/>
          </a:ln>
          <a:effectLst/>
        </p:spPr>
      </p:pic>
      <p:pic>
        <p:nvPicPr>
          <p:cNvPr id="1398804" name="Picture 1044"/>
          <p:cNvPicPr>
            <a:picLocks noChangeAspect="1" noChangeArrowheads="1"/>
          </p:cNvPicPr>
          <p:nvPr/>
        </p:nvPicPr>
        <p:blipFill>
          <a:blip r:embed="rId3"/>
          <a:srcRect/>
          <a:stretch>
            <a:fillRect/>
          </a:stretch>
        </p:blipFill>
        <p:spPr bwMode="auto">
          <a:xfrm>
            <a:off x="6400800" y="4495800"/>
            <a:ext cx="379413" cy="533400"/>
          </a:xfrm>
          <a:prstGeom prst="rect">
            <a:avLst/>
          </a:prstGeom>
          <a:noFill/>
          <a:ln w="9525">
            <a:noFill/>
            <a:miter lim="800000"/>
            <a:headEnd/>
            <a:tailEnd/>
          </a:ln>
          <a:effectLst/>
        </p:spPr>
      </p:pic>
      <p:pic>
        <p:nvPicPr>
          <p:cNvPr id="1398805" name="Picture 1045"/>
          <p:cNvPicPr>
            <a:picLocks noChangeAspect="1" noChangeArrowheads="1"/>
          </p:cNvPicPr>
          <p:nvPr/>
        </p:nvPicPr>
        <p:blipFill>
          <a:blip r:embed="rId5"/>
          <a:srcRect/>
          <a:stretch>
            <a:fillRect/>
          </a:stretch>
        </p:blipFill>
        <p:spPr bwMode="auto">
          <a:xfrm>
            <a:off x="6629400" y="5105400"/>
            <a:ext cx="533400" cy="376238"/>
          </a:xfrm>
          <a:prstGeom prst="rect">
            <a:avLst/>
          </a:prstGeom>
          <a:noFill/>
          <a:ln w="9525">
            <a:noFill/>
            <a:miter lim="800000"/>
            <a:headEnd/>
            <a:tailEnd/>
          </a:ln>
          <a:effectLst/>
        </p:spPr>
      </p:pic>
      <p:pic>
        <p:nvPicPr>
          <p:cNvPr id="1398806" name="Picture 1046"/>
          <p:cNvPicPr>
            <a:picLocks noChangeAspect="1" noChangeArrowheads="1"/>
          </p:cNvPicPr>
          <p:nvPr/>
        </p:nvPicPr>
        <p:blipFill>
          <a:blip r:embed="rId2"/>
          <a:srcRect/>
          <a:stretch>
            <a:fillRect/>
          </a:stretch>
        </p:blipFill>
        <p:spPr bwMode="auto">
          <a:xfrm>
            <a:off x="1066800" y="3276600"/>
            <a:ext cx="533400" cy="493713"/>
          </a:xfrm>
          <a:prstGeom prst="rect">
            <a:avLst/>
          </a:prstGeom>
          <a:noFill/>
          <a:ln w="9525">
            <a:noFill/>
            <a:miter lim="800000"/>
            <a:headEnd/>
            <a:tailEnd/>
          </a:ln>
          <a:effectLst/>
        </p:spPr>
      </p:pic>
      <p:pic>
        <p:nvPicPr>
          <p:cNvPr id="1398807" name="Picture 1047"/>
          <p:cNvPicPr>
            <a:picLocks noChangeAspect="1" noChangeArrowheads="1"/>
          </p:cNvPicPr>
          <p:nvPr/>
        </p:nvPicPr>
        <p:blipFill>
          <a:blip r:embed="rId3"/>
          <a:srcRect/>
          <a:stretch>
            <a:fillRect/>
          </a:stretch>
        </p:blipFill>
        <p:spPr bwMode="auto">
          <a:xfrm>
            <a:off x="2133600" y="3200400"/>
            <a:ext cx="379413" cy="533400"/>
          </a:xfrm>
          <a:prstGeom prst="rect">
            <a:avLst/>
          </a:prstGeom>
          <a:noFill/>
          <a:ln w="9525">
            <a:noFill/>
            <a:miter lim="800000"/>
            <a:headEnd/>
            <a:tailEnd/>
          </a:ln>
          <a:effectLst/>
        </p:spPr>
      </p:pic>
      <p:pic>
        <p:nvPicPr>
          <p:cNvPr id="1398808" name="Picture 1048"/>
          <p:cNvPicPr>
            <a:picLocks noChangeAspect="1" noChangeArrowheads="1"/>
          </p:cNvPicPr>
          <p:nvPr/>
        </p:nvPicPr>
        <p:blipFill>
          <a:blip r:embed="rId4"/>
          <a:srcRect/>
          <a:stretch>
            <a:fillRect/>
          </a:stretch>
        </p:blipFill>
        <p:spPr bwMode="auto">
          <a:xfrm>
            <a:off x="2895600" y="3200400"/>
            <a:ext cx="430213" cy="484188"/>
          </a:xfrm>
          <a:prstGeom prst="rect">
            <a:avLst/>
          </a:prstGeom>
          <a:noFill/>
          <a:ln w="9525">
            <a:noFill/>
            <a:miter lim="800000"/>
            <a:headEnd/>
            <a:tailEnd/>
          </a:ln>
          <a:effectLst/>
        </p:spPr>
      </p:pic>
      <p:pic>
        <p:nvPicPr>
          <p:cNvPr id="1398809" name="Picture 1049"/>
          <p:cNvPicPr>
            <a:picLocks noChangeAspect="1" noChangeArrowheads="1"/>
          </p:cNvPicPr>
          <p:nvPr/>
        </p:nvPicPr>
        <p:blipFill>
          <a:blip r:embed="rId6"/>
          <a:srcRect/>
          <a:stretch>
            <a:fillRect/>
          </a:stretch>
        </p:blipFill>
        <p:spPr bwMode="auto">
          <a:xfrm>
            <a:off x="3733800" y="3276600"/>
            <a:ext cx="642938" cy="360363"/>
          </a:xfrm>
          <a:prstGeom prst="rect">
            <a:avLst/>
          </a:prstGeom>
          <a:noFill/>
          <a:ln w="9525">
            <a:noFill/>
            <a:miter lim="800000"/>
            <a:headEnd/>
            <a:tailEnd/>
          </a:ln>
          <a:effectLst/>
        </p:spPr>
      </p:pic>
      <p:pic>
        <p:nvPicPr>
          <p:cNvPr id="1398810" name="Picture 1050"/>
          <p:cNvPicPr>
            <a:picLocks noChangeAspect="1" noChangeArrowheads="1"/>
          </p:cNvPicPr>
          <p:nvPr/>
        </p:nvPicPr>
        <p:blipFill>
          <a:blip r:embed="rId6"/>
          <a:srcRect/>
          <a:stretch>
            <a:fillRect/>
          </a:stretch>
        </p:blipFill>
        <p:spPr bwMode="auto">
          <a:xfrm>
            <a:off x="1752600" y="4876800"/>
            <a:ext cx="642938" cy="360363"/>
          </a:xfrm>
          <a:prstGeom prst="rect">
            <a:avLst/>
          </a:prstGeom>
          <a:noFill/>
          <a:ln w="9525">
            <a:noFill/>
            <a:miter lim="800000"/>
            <a:headEnd/>
            <a:tailEnd/>
          </a:ln>
          <a:effectLst/>
        </p:spPr>
      </p:pic>
      <p:sp>
        <p:nvSpPr>
          <p:cNvPr id="1398811" name="Line 1051"/>
          <p:cNvSpPr>
            <a:spLocks noChangeShapeType="1"/>
          </p:cNvSpPr>
          <p:nvPr/>
        </p:nvSpPr>
        <p:spPr bwMode="auto">
          <a:xfrm flipV="1">
            <a:off x="4572000" y="3733800"/>
            <a:ext cx="838200" cy="685800"/>
          </a:xfrm>
          <a:prstGeom prst="line">
            <a:avLst/>
          </a:prstGeom>
          <a:noFill/>
          <a:ln w="9525">
            <a:solidFill>
              <a:schemeClr val="bg2"/>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9810"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Why more may not always be harder…</a:t>
            </a:r>
          </a:p>
        </p:txBody>
      </p:sp>
      <p:sp>
        <p:nvSpPr>
          <p:cNvPr id="1399811" name="Content Placeholder 2"/>
          <p:cNvSpPr>
            <a:spLocks/>
          </p:cNvSpPr>
          <p:nvPr/>
        </p:nvSpPr>
        <p:spPr bwMode="auto">
          <a:xfrm>
            <a:off x="152400" y="1143000"/>
            <a:ext cx="49530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Suppose there are six objects total, the amount used in the Smith &amp; Yu (2008) experiment.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Can we tell whether “manu” refers to	      or	     or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The third slide suggests “manu” can’t be          or        - otherwise, those objects would would appear in the third slide.   </a:t>
            </a:r>
            <a:endParaRPr lang="en-US" b="0" i="1">
              <a:solidFill>
                <a:srgbClr val="FFFFFF"/>
              </a:solidFill>
              <a:ea typeface="Osaka" pitchFamily="-84" charset="-128"/>
              <a:cs typeface="Osaka" pitchFamily="-84" charset="-128"/>
            </a:endParaRPr>
          </a:p>
          <a:p>
            <a:pPr marL="342900" indent="-342900" eaLnBrk="1" hangingPunct="1">
              <a:spcBef>
                <a:spcPct val="20000"/>
              </a:spcBef>
            </a:pPr>
            <a:endParaRPr lang="en-US" b="0" i="1">
              <a:solidFill>
                <a:srgbClr val="FFFFFF"/>
              </a:solidFill>
              <a:ea typeface="Osaka" pitchFamily="-84" charset="-128"/>
              <a:cs typeface="Osaka" pitchFamily="-84" charset="-128"/>
            </a:endParaRPr>
          </a:p>
        </p:txBody>
      </p:sp>
      <p:sp>
        <p:nvSpPr>
          <p:cNvPr id="1399812" name="Rectangle 4"/>
          <p:cNvSpPr>
            <a:spLocks noChangeArrowheads="1"/>
          </p:cNvSpPr>
          <p:nvPr/>
        </p:nvSpPr>
        <p:spPr bwMode="auto">
          <a:xfrm>
            <a:off x="5257800" y="14478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399813" name="Picture 5"/>
          <p:cNvPicPr>
            <a:picLocks noChangeAspect="1" noChangeArrowheads="1"/>
          </p:cNvPicPr>
          <p:nvPr/>
        </p:nvPicPr>
        <p:blipFill>
          <a:blip r:embed="rId2"/>
          <a:srcRect/>
          <a:stretch>
            <a:fillRect/>
          </a:stretch>
        </p:blipFill>
        <p:spPr bwMode="auto">
          <a:xfrm>
            <a:off x="5334000" y="1600200"/>
            <a:ext cx="533400" cy="493713"/>
          </a:xfrm>
          <a:prstGeom prst="rect">
            <a:avLst/>
          </a:prstGeom>
          <a:noFill/>
          <a:ln w="9525">
            <a:noFill/>
            <a:miter lim="800000"/>
            <a:headEnd/>
            <a:tailEnd/>
          </a:ln>
          <a:effectLst/>
        </p:spPr>
      </p:pic>
      <p:pic>
        <p:nvPicPr>
          <p:cNvPr id="1399814" name="Picture 6"/>
          <p:cNvPicPr>
            <a:picLocks noChangeAspect="1" noChangeArrowheads="1"/>
          </p:cNvPicPr>
          <p:nvPr/>
        </p:nvPicPr>
        <p:blipFill>
          <a:blip r:embed="rId3"/>
          <a:srcRect/>
          <a:stretch>
            <a:fillRect/>
          </a:stretch>
        </p:blipFill>
        <p:spPr bwMode="auto">
          <a:xfrm>
            <a:off x="5943600" y="1981200"/>
            <a:ext cx="379413" cy="533400"/>
          </a:xfrm>
          <a:prstGeom prst="rect">
            <a:avLst/>
          </a:prstGeom>
          <a:noFill/>
          <a:ln w="9525">
            <a:noFill/>
            <a:miter lim="800000"/>
            <a:headEnd/>
            <a:tailEnd/>
          </a:ln>
          <a:effectLst/>
        </p:spPr>
      </p:pic>
      <p:sp>
        <p:nvSpPr>
          <p:cNvPr id="1399815" name="Text Box 7"/>
          <p:cNvSpPr txBox="1">
            <a:spLocks noChangeArrowheads="1"/>
          </p:cNvSpPr>
          <p:nvPr/>
        </p:nvSpPr>
        <p:spPr bwMode="auto">
          <a:xfrm>
            <a:off x="7391400" y="1295400"/>
            <a:ext cx="1058863" cy="1311275"/>
          </a:xfrm>
          <a:prstGeom prst="rect">
            <a:avLst/>
          </a:prstGeom>
          <a:noFill/>
          <a:ln w="9525">
            <a:noFill/>
            <a:miter lim="800000"/>
            <a:headEnd/>
            <a:tailEnd/>
          </a:ln>
        </p:spPr>
        <p:txBody>
          <a:bodyPr wrap="none">
            <a:prstTxWarp prst="textNoShape">
              <a:avLst/>
            </a:prstTxWarp>
            <a:spAutoFit/>
          </a:bodyPr>
          <a:lstStyle/>
          <a:p>
            <a:r>
              <a:rPr lang="en-US" sz="2000" b="0"/>
              <a:t>“manu” </a:t>
            </a:r>
          </a:p>
          <a:p>
            <a:r>
              <a:rPr lang="en-US" sz="2000" b="0"/>
              <a:t>“colat”</a:t>
            </a:r>
          </a:p>
          <a:p>
            <a:r>
              <a:rPr lang="en-US" sz="2000" b="0"/>
              <a:t>“bosa”</a:t>
            </a:r>
          </a:p>
          <a:p>
            <a:r>
              <a:rPr lang="en-US" sz="2000" b="0"/>
              <a:t>“regli”</a:t>
            </a:r>
          </a:p>
        </p:txBody>
      </p:sp>
      <p:sp>
        <p:nvSpPr>
          <p:cNvPr id="1399816" name="Rectangle 8"/>
          <p:cNvSpPr>
            <a:spLocks noChangeArrowheads="1"/>
          </p:cNvSpPr>
          <p:nvPr/>
        </p:nvSpPr>
        <p:spPr bwMode="auto">
          <a:xfrm>
            <a:off x="5257800" y="28956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9817" name="Text Box 9"/>
          <p:cNvSpPr txBox="1">
            <a:spLocks noChangeArrowheads="1"/>
          </p:cNvSpPr>
          <p:nvPr/>
        </p:nvSpPr>
        <p:spPr bwMode="auto">
          <a:xfrm>
            <a:off x="7391400" y="2819400"/>
            <a:ext cx="1116013" cy="1311275"/>
          </a:xfrm>
          <a:prstGeom prst="rect">
            <a:avLst/>
          </a:prstGeom>
          <a:noFill/>
          <a:ln w="9525">
            <a:noFill/>
            <a:miter lim="800000"/>
            <a:headEnd/>
            <a:tailEnd/>
          </a:ln>
        </p:spPr>
        <p:txBody>
          <a:bodyPr wrap="none">
            <a:prstTxWarp prst="textNoShape">
              <a:avLst/>
            </a:prstTxWarp>
            <a:spAutoFit/>
          </a:bodyPr>
          <a:lstStyle/>
          <a:p>
            <a:r>
              <a:rPr lang="en-US" sz="2000" b="0"/>
              <a:t>“bosa” </a:t>
            </a:r>
          </a:p>
          <a:p>
            <a:r>
              <a:rPr lang="en-US" sz="2000" b="0"/>
              <a:t>“gasser”</a:t>
            </a:r>
          </a:p>
          <a:p>
            <a:r>
              <a:rPr lang="en-US" sz="2000" b="0"/>
              <a:t>“manu”</a:t>
            </a:r>
          </a:p>
          <a:p>
            <a:r>
              <a:rPr lang="en-US" sz="2000" b="0"/>
              <a:t>“colat”</a:t>
            </a:r>
          </a:p>
        </p:txBody>
      </p:sp>
      <p:pic>
        <p:nvPicPr>
          <p:cNvPr id="1399818" name="Picture 10"/>
          <p:cNvPicPr>
            <a:picLocks noChangeAspect="1" noChangeArrowheads="1"/>
          </p:cNvPicPr>
          <p:nvPr/>
        </p:nvPicPr>
        <p:blipFill>
          <a:blip r:embed="rId4"/>
          <a:srcRect/>
          <a:stretch>
            <a:fillRect/>
          </a:stretch>
        </p:blipFill>
        <p:spPr bwMode="auto">
          <a:xfrm>
            <a:off x="5867400" y="3429000"/>
            <a:ext cx="430213" cy="484188"/>
          </a:xfrm>
          <a:prstGeom prst="rect">
            <a:avLst/>
          </a:prstGeom>
          <a:noFill/>
          <a:ln w="9525">
            <a:noFill/>
            <a:miter lim="800000"/>
            <a:headEnd/>
            <a:tailEnd/>
          </a:ln>
          <a:effectLst/>
        </p:spPr>
      </p:pic>
      <p:pic>
        <p:nvPicPr>
          <p:cNvPr id="1399819" name="Picture 11"/>
          <p:cNvPicPr>
            <a:picLocks noChangeAspect="1" noChangeArrowheads="1"/>
          </p:cNvPicPr>
          <p:nvPr/>
        </p:nvPicPr>
        <p:blipFill>
          <a:blip r:embed="rId5"/>
          <a:srcRect/>
          <a:stretch>
            <a:fillRect/>
          </a:stretch>
        </p:blipFill>
        <p:spPr bwMode="auto">
          <a:xfrm>
            <a:off x="5334000" y="3124200"/>
            <a:ext cx="533400" cy="376238"/>
          </a:xfrm>
          <a:prstGeom prst="rect">
            <a:avLst/>
          </a:prstGeom>
          <a:noFill/>
          <a:ln w="9525">
            <a:noFill/>
            <a:miter lim="800000"/>
            <a:headEnd/>
            <a:tailEnd/>
          </a:ln>
          <a:effectLst/>
        </p:spPr>
      </p:pic>
      <p:sp>
        <p:nvSpPr>
          <p:cNvPr id="1399820" name="Rectangle 12"/>
          <p:cNvSpPr>
            <a:spLocks noChangeArrowheads="1"/>
          </p:cNvSpPr>
          <p:nvPr/>
        </p:nvSpPr>
        <p:spPr bwMode="auto">
          <a:xfrm>
            <a:off x="5257800" y="43434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9821" name="Text Box 13"/>
          <p:cNvSpPr txBox="1">
            <a:spLocks noChangeArrowheads="1"/>
          </p:cNvSpPr>
          <p:nvPr/>
        </p:nvSpPr>
        <p:spPr bwMode="auto">
          <a:xfrm>
            <a:off x="7391400" y="4267200"/>
            <a:ext cx="1116013" cy="1311275"/>
          </a:xfrm>
          <a:prstGeom prst="rect">
            <a:avLst/>
          </a:prstGeom>
          <a:noFill/>
          <a:ln w="9525">
            <a:noFill/>
            <a:miter lim="800000"/>
            <a:headEnd/>
            <a:tailEnd/>
          </a:ln>
        </p:spPr>
        <p:txBody>
          <a:bodyPr wrap="none">
            <a:prstTxWarp prst="textNoShape">
              <a:avLst/>
            </a:prstTxWarp>
            <a:spAutoFit/>
          </a:bodyPr>
          <a:lstStyle/>
          <a:p>
            <a:r>
              <a:rPr lang="en-US" sz="2000" b="0"/>
              <a:t>“</a:t>
            </a:r>
            <a:r>
              <a:rPr lang="en-US" sz="2000" b="0">
                <a:solidFill>
                  <a:schemeClr val="bg2"/>
                </a:solidFill>
              </a:rPr>
              <a:t>manu</a:t>
            </a:r>
            <a:r>
              <a:rPr lang="en-US" sz="2000" b="0"/>
              <a:t>”</a:t>
            </a:r>
          </a:p>
          <a:p>
            <a:r>
              <a:rPr lang="en-US" sz="2000" b="0"/>
              <a:t>“gasser”</a:t>
            </a:r>
          </a:p>
          <a:p>
            <a:r>
              <a:rPr lang="en-US" sz="2000" b="0"/>
              <a:t>“kaki” </a:t>
            </a:r>
          </a:p>
          <a:p>
            <a:r>
              <a:rPr lang="en-US" sz="2000" b="0"/>
              <a:t>“regli”</a:t>
            </a:r>
          </a:p>
        </p:txBody>
      </p:sp>
      <p:pic>
        <p:nvPicPr>
          <p:cNvPr id="1399822" name="Picture 14"/>
          <p:cNvPicPr>
            <a:picLocks noChangeAspect="1" noChangeArrowheads="1"/>
          </p:cNvPicPr>
          <p:nvPr/>
        </p:nvPicPr>
        <p:blipFill>
          <a:blip r:embed="rId6"/>
          <a:srcRect/>
          <a:stretch>
            <a:fillRect/>
          </a:stretch>
        </p:blipFill>
        <p:spPr bwMode="auto">
          <a:xfrm>
            <a:off x="5334000" y="4572000"/>
            <a:ext cx="685800" cy="384175"/>
          </a:xfrm>
          <a:prstGeom prst="rect">
            <a:avLst/>
          </a:prstGeom>
          <a:noFill/>
          <a:ln w="9525">
            <a:noFill/>
            <a:miter lim="800000"/>
            <a:headEnd/>
            <a:tailEnd/>
          </a:ln>
          <a:effectLst/>
        </p:spPr>
      </p:pic>
      <p:pic>
        <p:nvPicPr>
          <p:cNvPr id="1399823" name="Picture 15"/>
          <p:cNvPicPr>
            <a:picLocks noChangeAspect="1" noChangeArrowheads="1"/>
          </p:cNvPicPr>
          <p:nvPr/>
        </p:nvPicPr>
        <p:blipFill>
          <a:blip r:embed="rId7"/>
          <a:srcRect/>
          <a:stretch>
            <a:fillRect/>
          </a:stretch>
        </p:blipFill>
        <p:spPr bwMode="auto">
          <a:xfrm>
            <a:off x="5867400" y="5029200"/>
            <a:ext cx="484188" cy="341313"/>
          </a:xfrm>
          <a:prstGeom prst="rect">
            <a:avLst/>
          </a:prstGeom>
          <a:noFill/>
          <a:ln w="9525">
            <a:noFill/>
            <a:miter lim="800000"/>
            <a:headEnd/>
            <a:tailEnd/>
          </a:ln>
          <a:effectLst/>
        </p:spPr>
      </p:pic>
      <p:pic>
        <p:nvPicPr>
          <p:cNvPr id="1399824" name="Picture 16"/>
          <p:cNvPicPr>
            <a:picLocks noChangeAspect="1" noChangeArrowheads="1"/>
          </p:cNvPicPr>
          <p:nvPr/>
        </p:nvPicPr>
        <p:blipFill>
          <a:blip r:embed="rId4"/>
          <a:srcRect/>
          <a:stretch>
            <a:fillRect/>
          </a:stretch>
        </p:blipFill>
        <p:spPr bwMode="auto">
          <a:xfrm>
            <a:off x="6248400" y="1600200"/>
            <a:ext cx="430213" cy="484188"/>
          </a:xfrm>
          <a:prstGeom prst="rect">
            <a:avLst/>
          </a:prstGeom>
          <a:noFill/>
          <a:ln w="9525">
            <a:noFill/>
            <a:miter lim="800000"/>
            <a:headEnd/>
            <a:tailEnd/>
          </a:ln>
          <a:effectLst/>
        </p:spPr>
      </p:pic>
      <p:pic>
        <p:nvPicPr>
          <p:cNvPr id="1399825" name="Picture 17"/>
          <p:cNvPicPr>
            <a:picLocks noChangeAspect="1" noChangeArrowheads="1"/>
          </p:cNvPicPr>
          <p:nvPr/>
        </p:nvPicPr>
        <p:blipFill>
          <a:blip r:embed="rId6"/>
          <a:srcRect/>
          <a:stretch>
            <a:fillRect/>
          </a:stretch>
        </p:blipFill>
        <p:spPr bwMode="auto">
          <a:xfrm>
            <a:off x="6553200" y="2133600"/>
            <a:ext cx="642938" cy="360363"/>
          </a:xfrm>
          <a:prstGeom prst="rect">
            <a:avLst/>
          </a:prstGeom>
          <a:noFill/>
          <a:ln w="9525">
            <a:noFill/>
            <a:miter lim="800000"/>
            <a:headEnd/>
            <a:tailEnd/>
          </a:ln>
          <a:effectLst/>
        </p:spPr>
      </p:pic>
      <p:pic>
        <p:nvPicPr>
          <p:cNvPr id="1399826" name="Picture 18"/>
          <p:cNvPicPr>
            <a:picLocks noChangeAspect="1" noChangeArrowheads="1"/>
          </p:cNvPicPr>
          <p:nvPr/>
        </p:nvPicPr>
        <p:blipFill>
          <a:blip r:embed="rId3"/>
          <a:srcRect/>
          <a:stretch>
            <a:fillRect/>
          </a:stretch>
        </p:blipFill>
        <p:spPr bwMode="auto">
          <a:xfrm>
            <a:off x="6705600" y="3429000"/>
            <a:ext cx="379413" cy="533400"/>
          </a:xfrm>
          <a:prstGeom prst="rect">
            <a:avLst/>
          </a:prstGeom>
          <a:noFill/>
          <a:ln w="9525">
            <a:noFill/>
            <a:miter lim="800000"/>
            <a:headEnd/>
            <a:tailEnd/>
          </a:ln>
          <a:effectLst/>
        </p:spPr>
      </p:pic>
      <p:pic>
        <p:nvPicPr>
          <p:cNvPr id="1399827" name="Picture 19"/>
          <p:cNvPicPr>
            <a:picLocks noChangeAspect="1" noChangeArrowheads="1"/>
          </p:cNvPicPr>
          <p:nvPr/>
        </p:nvPicPr>
        <p:blipFill>
          <a:blip r:embed="rId2"/>
          <a:srcRect/>
          <a:stretch>
            <a:fillRect/>
          </a:stretch>
        </p:blipFill>
        <p:spPr bwMode="auto">
          <a:xfrm>
            <a:off x="6172200" y="2971800"/>
            <a:ext cx="533400" cy="493713"/>
          </a:xfrm>
          <a:prstGeom prst="rect">
            <a:avLst/>
          </a:prstGeom>
          <a:noFill/>
          <a:ln w="9525">
            <a:noFill/>
            <a:miter lim="800000"/>
            <a:headEnd/>
            <a:tailEnd/>
          </a:ln>
          <a:effectLst/>
        </p:spPr>
      </p:pic>
      <p:pic>
        <p:nvPicPr>
          <p:cNvPr id="1399828" name="Picture 20"/>
          <p:cNvPicPr>
            <a:picLocks noChangeAspect="1" noChangeArrowheads="1"/>
          </p:cNvPicPr>
          <p:nvPr/>
        </p:nvPicPr>
        <p:blipFill>
          <a:blip r:embed="rId3"/>
          <a:srcRect/>
          <a:stretch>
            <a:fillRect/>
          </a:stretch>
        </p:blipFill>
        <p:spPr bwMode="auto">
          <a:xfrm>
            <a:off x="6400800" y="4495800"/>
            <a:ext cx="379413" cy="533400"/>
          </a:xfrm>
          <a:prstGeom prst="rect">
            <a:avLst/>
          </a:prstGeom>
          <a:noFill/>
          <a:ln w="9525">
            <a:noFill/>
            <a:miter lim="800000"/>
            <a:headEnd/>
            <a:tailEnd/>
          </a:ln>
          <a:effectLst/>
        </p:spPr>
      </p:pic>
      <p:pic>
        <p:nvPicPr>
          <p:cNvPr id="1399829" name="Picture 21"/>
          <p:cNvPicPr>
            <a:picLocks noChangeAspect="1" noChangeArrowheads="1"/>
          </p:cNvPicPr>
          <p:nvPr/>
        </p:nvPicPr>
        <p:blipFill>
          <a:blip r:embed="rId5"/>
          <a:srcRect/>
          <a:stretch>
            <a:fillRect/>
          </a:stretch>
        </p:blipFill>
        <p:spPr bwMode="auto">
          <a:xfrm>
            <a:off x="6629400" y="5105400"/>
            <a:ext cx="533400" cy="376238"/>
          </a:xfrm>
          <a:prstGeom prst="rect">
            <a:avLst/>
          </a:prstGeom>
          <a:noFill/>
          <a:ln w="9525">
            <a:noFill/>
            <a:miter lim="800000"/>
            <a:headEnd/>
            <a:tailEnd/>
          </a:ln>
          <a:effectLst/>
        </p:spPr>
      </p:pic>
      <p:pic>
        <p:nvPicPr>
          <p:cNvPr id="1399830" name="Picture 22"/>
          <p:cNvPicPr>
            <a:picLocks noChangeAspect="1" noChangeArrowheads="1"/>
          </p:cNvPicPr>
          <p:nvPr/>
        </p:nvPicPr>
        <p:blipFill>
          <a:blip r:embed="rId2"/>
          <a:srcRect/>
          <a:stretch>
            <a:fillRect/>
          </a:stretch>
        </p:blipFill>
        <p:spPr bwMode="auto">
          <a:xfrm>
            <a:off x="1066800" y="3276600"/>
            <a:ext cx="533400" cy="493713"/>
          </a:xfrm>
          <a:prstGeom prst="rect">
            <a:avLst/>
          </a:prstGeom>
          <a:noFill/>
          <a:ln w="9525">
            <a:noFill/>
            <a:miter lim="800000"/>
            <a:headEnd/>
            <a:tailEnd/>
          </a:ln>
          <a:effectLst/>
        </p:spPr>
      </p:pic>
      <p:pic>
        <p:nvPicPr>
          <p:cNvPr id="1399831" name="Picture 23"/>
          <p:cNvPicPr>
            <a:picLocks noChangeAspect="1" noChangeArrowheads="1"/>
          </p:cNvPicPr>
          <p:nvPr/>
        </p:nvPicPr>
        <p:blipFill>
          <a:blip r:embed="rId3"/>
          <a:srcRect/>
          <a:stretch>
            <a:fillRect/>
          </a:stretch>
        </p:blipFill>
        <p:spPr bwMode="auto">
          <a:xfrm>
            <a:off x="2133600" y="3200400"/>
            <a:ext cx="379413" cy="533400"/>
          </a:xfrm>
          <a:prstGeom prst="rect">
            <a:avLst/>
          </a:prstGeom>
          <a:noFill/>
          <a:ln w="9525">
            <a:noFill/>
            <a:miter lim="800000"/>
            <a:headEnd/>
            <a:tailEnd/>
          </a:ln>
          <a:effectLst/>
        </p:spPr>
      </p:pic>
      <p:pic>
        <p:nvPicPr>
          <p:cNvPr id="1399832" name="Picture 24"/>
          <p:cNvPicPr>
            <a:picLocks noChangeAspect="1" noChangeArrowheads="1"/>
          </p:cNvPicPr>
          <p:nvPr/>
        </p:nvPicPr>
        <p:blipFill>
          <a:blip r:embed="rId4"/>
          <a:srcRect/>
          <a:stretch>
            <a:fillRect/>
          </a:stretch>
        </p:blipFill>
        <p:spPr bwMode="auto">
          <a:xfrm>
            <a:off x="2895600" y="3200400"/>
            <a:ext cx="430213" cy="484188"/>
          </a:xfrm>
          <a:prstGeom prst="rect">
            <a:avLst/>
          </a:prstGeom>
          <a:noFill/>
          <a:ln w="9525">
            <a:noFill/>
            <a:miter lim="800000"/>
            <a:headEnd/>
            <a:tailEnd/>
          </a:ln>
          <a:effectLst/>
        </p:spPr>
      </p:pic>
      <p:sp>
        <p:nvSpPr>
          <p:cNvPr id="1399835" name="Line 27"/>
          <p:cNvSpPr>
            <a:spLocks noChangeShapeType="1"/>
          </p:cNvSpPr>
          <p:nvPr/>
        </p:nvSpPr>
        <p:spPr bwMode="auto">
          <a:xfrm>
            <a:off x="4572000" y="4419600"/>
            <a:ext cx="762000" cy="76200"/>
          </a:xfrm>
          <a:prstGeom prst="line">
            <a:avLst/>
          </a:prstGeom>
          <a:noFill/>
          <a:ln w="9525">
            <a:solidFill>
              <a:schemeClr val="bg2"/>
            </a:solidFill>
            <a:round/>
            <a:headEnd/>
            <a:tailEnd type="triangle" w="med" len="med"/>
          </a:ln>
        </p:spPr>
        <p:txBody>
          <a:bodyPr wrap="none" anchor="ctr">
            <a:prstTxWarp prst="textNoShape">
              <a:avLst/>
            </a:prstTxWarp>
          </a:bodyPr>
          <a:lstStyle/>
          <a:p>
            <a:endParaRPr lang="en-US"/>
          </a:p>
        </p:txBody>
      </p:sp>
      <p:pic>
        <p:nvPicPr>
          <p:cNvPr id="1399836" name="Picture 28"/>
          <p:cNvPicPr>
            <a:picLocks noChangeAspect="1" noChangeArrowheads="1"/>
          </p:cNvPicPr>
          <p:nvPr/>
        </p:nvPicPr>
        <p:blipFill>
          <a:blip r:embed="rId2"/>
          <a:srcRect/>
          <a:stretch>
            <a:fillRect/>
          </a:stretch>
        </p:blipFill>
        <p:spPr bwMode="auto">
          <a:xfrm>
            <a:off x="1905000" y="4864100"/>
            <a:ext cx="381000" cy="354013"/>
          </a:xfrm>
          <a:prstGeom prst="rect">
            <a:avLst/>
          </a:prstGeom>
          <a:noFill/>
          <a:ln w="9525">
            <a:noFill/>
            <a:miter lim="800000"/>
            <a:headEnd/>
            <a:tailEnd/>
          </a:ln>
          <a:effectLst/>
        </p:spPr>
      </p:pic>
      <p:pic>
        <p:nvPicPr>
          <p:cNvPr id="1399837" name="Picture 29"/>
          <p:cNvPicPr>
            <a:picLocks noChangeAspect="1" noChangeArrowheads="1"/>
          </p:cNvPicPr>
          <p:nvPr/>
        </p:nvPicPr>
        <p:blipFill>
          <a:blip r:embed="rId4"/>
          <a:srcRect/>
          <a:stretch>
            <a:fillRect/>
          </a:stretch>
        </p:blipFill>
        <p:spPr bwMode="auto">
          <a:xfrm>
            <a:off x="2971800" y="4800600"/>
            <a:ext cx="361950" cy="407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7762"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Why more may not always be harder…</a:t>
            </a:r>
          </a:p>
        </p:txBody>
      </p:sp>
      <p:sp>
        <p:nvSpPr>
          <p:cNvPr id="1397763" name="Content Placeholder 2"/>
          <p:cNvSpPr>
            <a:spLocks/>
          </p:cNvSpPr>
          <p:nvPr/>
        </p:nvSpPr>
        <p:spPr bwMode="auto">
          <a:xfrm>
            <a:off x="152400" y="1143000"/>
            <a:ext cx="4953000" cy="5257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Suppose there are six objects total, the amount used in the Smith &amp; Yu (2008) experiment.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Therefore, “manu” is        . </a:t>
            </a:r>
          </a:p>
          <a:p>
            <a:pPr marL="342900" indent="-342900" eaLnBrk="1" hangingPunct="1">
              <a:spcBef>
                <a:spcPct val="20000"/>
              </a:spcBef>
            </a:pPr>
            <a:endParaRPr lang="en-US" b="0">
              <a:ea typeface="Osaka" pitchFamily="-84" charset="-128"/>
              <a:cs typeface="Osaka" pitchFamily="-84" charset="-128"/>
            </a:endParaRPr>
          </a:p>
          <a:p>
            <a:pPr marL="342900" indent="-342900" eaLnBrk="1" hangingPunct="1">
              <a:spcBef>
                <a:spcPct val="20000"/>
              </a:spcBef>
            </a:pPr>
            <a:r>
              <a:rPr lang="en-US" b="0">
                <a:ea typeface="Osaka" pitchFamily="-84" charset="-128"/>
                <a:cs typeface="Osaka" pitchFamily="-84" charset="-128"/>
              </a:rPr>
              <a:t>This shows us that having more things appear (and be named) at once actually offers more opportunities for the correct associations to emerge.   </a:t>
            </a:r>
            <a:endParaRPr lang="en-US" b="0" i="1">
              <a:solidFill>
                <a:srgbClr val="FFFFFF"/>
              </a:solidFill>
              <a:ea typeface="Osaka" pitchFamily="-84" charset="-128"/>
              <a:cs typeface="Osaka" pitchFamily="-84" charset="-128"/>
            </a:endParaRPr>
          </a:p>
          <a:p>
            <a:pPr marL="342900" indent="-342900" eaLnBrk="1" hangingPunct="1">
              <a:spcBef>
                <a:spcPct val="20000"/>
              </a:spcBef>
            </a:pPr>
            <a:endParaRPr lang="en-US" b="0" i="1">
              <a:solidFill>
                <a:srgbClr val="FFFFFF"/>
              </a:solidFill>
              <a:ea typeface="Osaka" pitchFamily="-84" charset="-128"/>
              <a:cs typeface="Osaka" pitchFamily="-84" charset="-128"/>
            </a:endParaRPr>
          </a:p>
        </p:txBody>
      </p:sp>
      <p:sp>
        <p:nvSpPr>
          <p:cNvPr id="1397764" name="Rectangle 4"/>
          <p:cNvSpPr>
            <a:spLocks noChangeArrowheads="1"/>
          </p:cNvSpPr>
          <p:nvPr/>
        </p:nvSpPr>
        <p:spPr bwMode="auto">
          <a:xfrm>
            <a:off x="5257800" y="14478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pic>
        <p:nvPicPr>
          <p:cNvPr id="1397765" name="Picture 5"/>
          <p:cNvPicPr>
            <a:picLocks noChangeAspect="1" noChangeArrowheads="1"/>
          </p:cNvPicPr>
          <p:nvPr/>
        </p:nvPicPr>
        <p:blipFill>
          <a:blip r:embed="rId2"/>
          <a:srcRect/>
          <a:stretch>
            <a:fillRect/>
          </a:stretch>
        </p:blipFill>
        <p:spPr bwMode="auto">
          <a:xfrm>
            <a:off x="5334000" y="1600200"/>
            <a:ext cx="533400" cy="493713"/>
          </a:xfrm>
          <a:prstGeom prst="rect">
            <a:avLst/>
          </a:prstGeom>
          <a:noFill/>
          <a:ln w="9525">
            <a:noFill/>
            <a:miter lim="800000"/>
            <a:headEnd/>
            <a:tailEnd/>
          </a:ln>
          <a:effectLst/>
        </p:spPr>
      </p:pic>
      <p:pic>
        <p:nvPicPr>
          <p:cNvPr id="1397766" name="Picture 6"/>
          <p:cNvPicPr>
            <a:picLocks noChangeAspect="1" noChangeArrowheads="1"/>
          </p:cNvPicPr>
          <p:nvPr/>
        </p:nvPicPr>
        <p:blipFill>
          <a:blip r:embed="rId3"/>
          <a:srcRect/>
          <a:stretch>
            <a:fillRect/>
          </a:stretch>
        </p:blipFill>
        <p:spPr bwMode="auto">
          <a:xfrm>
            <a:off x="5943600" y="1981200"/>
            <a:ext cx="379413" cy="533400"/>
          </a:xfrm>
          <a:prstGeom prst="rect">
            <a:avLst/>
          </a:prstGeom>
          <a:noFill/>
          <a:ln w="9525">
            <a:noFill/>
            <a:miter lim="800000"/>
            <a:headEnd/>
            <a:tailEnd/>
          </a:ln>
          <a:effectLst/>
        </p:spPr>
      </p:pic>
      <p:sp>
        <p:nvSpPr>
          <p:cNvPr id="1397767" name="Text Box 7"/>
          <p:cNvSpPr txBox="1">
            <a:spLocks noChangeArrowheads="1"/>
          </p:cNvSpPr>
          <p:nvPr/>
        </p:nvSpPr>
        <p:spPr bwMode="auto">
          <a:xfrm>
            <a:off x="7391400" y="1295400"/>
            <a:ext cx="1058863" cy="1311275"/>
          </a:xfrm>
          <a:prstGeom prst="rect">
            <a:avLst/>
          </a:prstGeom>
          <a:noFill/>
          <a:ln w="9525">
            <a:noFill/>
            <a:miter lim="800000"/>
            <a:headEnd/>
            <a:tailEnd/>
          </a:ln>
        </p:spPr>
        <p:txBody>
          <a:bodyPr wrap="none">
            <a:prstTxWarp prst="textNoShape">
              <a:avLst/>
            </a:prstTxWarp>
            <a:spAutoFit/>
          </a:bodyPr>
          <a:lstStyle/>
          <a:p>
            <a:r>
              <a:rPr lang="en-US" sz="2000" b="0"/>
              <a:t>“manu” </a:t>
            </a:r>
          </a:p>
          <a:p>
            <a:r>
              <a:rPr lang="en-US" sz="2000" b="0"/>
              <a:t>“colat”</a:t>
            </a:r>
          </a:p>
          <a:p>
            <a:r>
              <a:rPr lang="en-US" sz="2000" b="0"/>
              <a:t>“bosa”</a:t>
            </a:r>
          </a:p>
          <a:p>
            <a:r>
              <a:rPr lang="en-US" sz="2000" b="0"/>
              <a:t>“regli”</a:t>
            </a:r>
          </a:p>
        </p:txBody>
      </p:sp>
      <p:sp>
        <p:nvSpPr>
          <p:cNvPr id="1397768" name="Rectangle 8"/>
          <p:cNvSpPr>
            <a:spLocks noChangeArrowheads="1"/>
          </p:cNvSpPr>
          <p:nvPr/>
        </p:nvSpPr>
        <p:spPr bwMode="auto">
          <a:xfrm>
            <a:off x="5257800" y="28956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7769" name="Text Box 9"/>
          <p:cNvSpPr txBox="1">
            <a:spLocks noChangeArrowheads="1"/>
          </p:cNvSpPr>
          <p:nvPr/>
        </p:nvSpPr>
        <p:spPr bwMode="auto">
          <a:xfrm>
            <a:off x="7391400" y="2819400"/>
            <a:ext cx="1116013" cy="1311275"/>
          </a:xfrm>
          <a:prstGeom prst="rect">
            <a:avLst/>
          </a:prstGeom>
          <a:noFill/>
          <a:ln w="9525">
            <a:noFill/>
            <a:miter lim="800000"/>
            <a:headEnd/>
            <a:tailEnd/>
          </a:ln>
        </p:spPr>
        <p:txBody>
          <a:bodyPr wrap="none">
            <a:prstTxWarp prst="textNoShape">
              <a:avLst/>
            </a:prstTxWarp>
            <a:spAutoFit/>
          </a:bodyPr>
          <a:lstStyle/>
          <a:p>
            <a:r>
              <a:rPr lang="en-US" sz="2000" b="0"/>
              <a:t>“bosa” </a:t>
            </a:r>
          </a:p>
          <a:p>
            <a:r>
              <a:rPr lang="en-US" sz="2000" b="0"/>
              <a:t>“gasser”</a:t>
            </a:r>
          </a:p>
          <a:p>
            <a:r>
              <a:rPr lang="en-US" sz="2000" b="0"/>
              <a:t>“manu”</a:t>
            </a:r>
          </a:p>
          <a:p>
            <a:r>
              <a:rPr lang="en-US" sz="2000" b="0"/>
              <a:t>“colat”</a:t>
            </a:r>
          </a:p>
        </p:txBody>
      </p:sp>
      <p:pic>
        <p:nvPicPr>
          <p:cNvPr id="1397770" name="Picture 10"/>
          <p:cNvPicPr>
            <a:picLocks noChangeAspect="1" noChangeArrowheads="1"/>
          </p:cNvPicPr>
          <p:nvPr/>
        </p:nvPicPr>
        <p:blipFill>
          <a:blip r:embed="rId4"/>
          <a:srcRect/>
          <a:stretch>
            <a:fillRect/>
          </a:stretch>
        </p:blipFill>
        <p:spPr bwMode="auto">
          <a:xfrm>
            <a:off x="5867400" y="3429000"/>
            <a:ext cx="430213" cy="484188"/>
          </a:xfrm>
          <a:prstGeom prst="rect">
            <a:avLst/>
          </a:prstGeom>
          <a:noFill/>
          <a:ln w="9525">
            <a:noFill/>
            <a:miter lim="800000"/>
            <a:headEnd/>
            <a:tailEnd/>
          </a:ln>
          <a:effectLst/>
        </p:spPr>
      </p:pic>
      <p:pic>
        <p:nvPicPr>
          <p:cNvPr id="1397771" name="Picture 11"/>
          <p:cNvPicPr>
            <a:picLocks noChangeAspect="1" noChangeArrowheads="1"/>
          </p:cNvPicPr>
          <p:nvPr/>
        </p:nvPicPr>
        <p:blipFill>
          <a:blip r:embed="rId5"/>
          <a:srcRect/>
          <a:stretch>
            <a:fillRect/>
          </a:stretch>
        </p:blipFill>
        <p:spPr bwMode="auto">
          <a:xfrm>
            <a:off x="5334000" y="3124200"/>
            <a:ext cx="533400" cy="376238"/>
          </a:xfrm>
          <a:prstGeom prst="rect">
            <a:avLst/>
          </a:prstGeom>
          <a:noFill/>
          <a:ln w="9525">
            <a:noFill/>
            <a:miter lim="800000"/>
            <a:headEnd/>
            <a:tailEnd/>
          </a:ln>
          <a:effectLst/>
        </p:spPr>
      </p:pic>
      <p:sp>
        <p:nvSpPr>
          <p:cNvPr id="1397772" name="Rectangle 12"/>
          <p:cNvSpPr>
            <a:spLocks noChangeArrowheads="1"/>
          </p:cNvSpPr>
          <p:nvPr/>
        </p:nvSpPr>
        <p:spPr bwMode="auto">
          <a:xfrm>
            <a:off x="5257800" y="4343400"/>
            <a:ext cx="1981200" cy="1143000"/>
          </a:xfrm>
          <a:prstGeom prst="rect">
            <a:avLst/>
          </a:prstGeom>
          <a:solidFill>
            <a:srgbClr val="F6FDFF"/>
          </a:solidFill>
          <a:ln w="9525">
            <a:solidFill>
              <a:schemeClr val="tx1"/>
            </a:solidFill>
            <a:miter lim="800000"/>
            <a:headEnd/>
            <a:tailEnd/>
          </a:ln>
        </p:spPr>
        <p:txBody>
          <a:bodyPr wrap="none" anchor="ctr">
            <a:prstTxWarp prst="textNoShape">
              <a:avLst/>
            </a:prstTxWarp>
          </a:bodyPr>
          <a:lstStyle/>
          <a:p>
            <a:endParaRPr lang="en-US"/>
          </a:p>
        </p:txBody>
      </p:sp>
      <p:sp>
        <p:nvSpPr>
          <p:cNvPr id="1397773" name="Text Box 13"/>
          <p:cNvSpPr txBox="1">
            <a:spLocks noChangeArrowheads="1"/>
          </p:cNvSpPr>
          <p:nvPr/>
        </p:nvSpPr>
        <p:spPr bwMode="auto">
          <a:xfrm>
            <a:off x="7391400" y="4267200"/>
            <a:ext cx="1116013" cy="1311275"/>
          </a:xfrm>
          <a:prstGeom prst="rect">
            <a:avLst/>
          </a:prstGeom>
          <a:noFill/>
          <a:ln w="9525">
            <a:noFill/>
            <a:miter lim="800000"/>
            <a:headEnd/>
            <a:tailEnd/>
          </a:ln>
        </p:spPr>
        <p:txBody>
          <a:bodyPr wrap="none">
            <a:prstTxWarp prst="textNoShape">
              <a:avLst/>
            </a:prstTxWarp>
            <a:spAutoFit/>
          </a:bodyPr>
          <a:lstStyle/>
          <a:p>
            <a:r>
              <a:rPr lang="en-US" sz="2000" b="0"/>
              <a:t>“manu”</a:t>
            </a:r>
          </a:p>
          <a:p>
            <a:r>
              <a:rPr lang="en-US" sz="2000" b="0"/>
              <a:t>“gasser”</a:t>
            </a:r>
          </a:p>
          <a:p>
            <a:r>
              <a:rPr lang="en-US" sz="2000" b="0"/>
              <a:t>“kaki” </a:t>
            </a:r>
          </a:p>
          <a:p>
            <a:r>
              <a:rPr lang="en-US" sz="2000" b="0"/>
              <a:t>“regli”</a:t>
            </a:r>
          </a:p>
        </p:txBody>
      </p:sp>
      <p:pic>
        <p:nvPicPr>
          <p:cNvPr id="1397774" name="Picture 14"/>
          <p:cNvPicPr>
            <a:picLocks noChangeAspect="1" noChangeArrowheads="1"/>
          </p:cNvPicPr>
          <p:nvPr/>
        </p:nvPicPr>
        <p:blipFill>
          <a:blip r:embed="rId6"/>
          <a:srcRect/>
          <a:stretch>
            <a:fillRect/>
          </a:stretch>
        </p:blipFill>
        <p:spPr bwMode="auto">
          <a:xfrm>
            <a:off x="5334000" y="4572000"/>
            <a:ext cx="685800" cy="384175"/>
          </a:xfrm>
          <a:prstGeom prst="rect">
            <a:avLst/>
          </a:prstGeom>
          <a:noFill/>
          <a:ln w="9525">
            <a:noFill/>
            <a:miter lim="800000"/>
            <a:headEnd/>
            <a:tailEnd/>
          </a:ln>
          <a:effectLst/>
        </p:spPr>
      </p:pic>
      <p:pic>
        <p:nvPicPr>
          <p:cNvPr id="1397775" name="Picture 15"/>
          <p:cNvPicPr>
            <a:picLocks noChangeAspect="1" noChangeArrowheads="1"/>
          </p:cNvPicPr>
          <p:nvPr/>
        </p:nvPicPr>
        <p:blipFill>
          <a:blip r:embed="rId7"/>
          <a:srcRect/>
          <a:stretch>
            <a:fillRect/>
          </a:stretch>
        </p:blipFill>
        <p:spPr bwMode="auto">
          <a:xfrm>
            <a:off x="5867400" y="5029200"/>
            <a:ext cx="484188" cy="341313"/>
          </a:xfrm>
          <a:prstGeom prst="rect">
            <a:avLst/>
          </a:prstGeom>
          <a:noFill/>
          <a:ln w="9525">
            <a:noFill/>
            <a:miter lim="800000"/>
            <a:headEnd/>
            <a:tailEnd/>
          </a:ln>
          <a:effectLst/>
        </p:spPr>
      </p:pic>
      <p:pic>
        <p:nvPicPr>
          <p:cNvPr id="1397776" name="Picture 16"/>
          <p:cNvPicPr>
            <a:picLocks noChangeAspect="1" noChangeArrowheads="1"/>
          </p:cNvPicPr>
          <p:nvPr/>
        </p:nvPicPr>
        <p:blipFill>
          <a:blip r:embed="rId4"/>
          <a:srcRect/>
          <a:stretch>
            <a:fillRect/>
          </a:stretch>
        </p:blipFill>
        <p:spPr bwMode="auto">
          <a:xfrm>
            <a:off x="6248400" y="1600200"/>
            <a:ext cx="430213" cy="484188"/>
          </a:xfrm>
          <a:prstGeom prst="rect">
            <a:avLst/>
          </a:prstGeom>
          <a:noFill/>
          <a:ln w="9525">
            <a:noFill/>
            <a:miter lim="800000"/>
            <a:headEnd/>
            <a:tailEnd/>
          </a:ln>
          <a:effectLst/>
        </p:spPr>
      </p:pic>
      <p:pic>
        <p:nvPicPr>
          <p:cNvPr id="1397777" name="Picture 17"/>
          <p:cNvPicPr>
            <a:picLocks noChangeAspect="1" noChangeArrowheads="1"/>
          </p:cNvPicPr>
          <p:nvPr/>
        </p:nvPicPr>
        <p:blipFill>
          <a:blip r:embed="rId6"/>
          <a:srcRect/>
          <a:stretch>
            <a:fillRect/>
          </a:stretch>
        </p:blipFill>
        <p:spPr bwMode="auto">
          <a:xfrm>
            <a:off x="6553200" y="2133600"/>
            <a:ext cx="642938" cy="360363"/>
          </a:xfrm>
          <a:prstGeom prst="rect">
            <a:avLst/>
          </a:prstGeom>
          <a:noFill/>
          <a:ln w="9525">
            <a:noFill/>
            <a:miter lim="800000"/>
            <a:headEnd/>
            <a:tailEnd/>
          </a:ln>
          <a:effectLst/>
        </p:spPr>
      </p:pic>
      <p:pic>
        <p:nvPicPr>
          <p:cNvPr id="1397778" name="Picture 18"/>
          <p:cNvPicPr>
            <a:picLocks noChangeAspect="1" noChangeArrowheads="1"/>
          </p:cNvPicPr>
          <p:nvPr/>
        </p:nvPicPr>
        <p:blipFill>
          <a:blip r:embed="rId3"/>
          <a:srcRect/>
          <a:stretch>
            <a:fillRect/>
          </a:stretch>
        </p:blipFill>
        <p:spPr bwMode="auto">
          <a:xfrm>
            <a:off x="6705600" y="3429000"/>
            <a:ext cx="379413" cy="533400"/>
          </a:xfrm>
          <a:prstGeom prst="rect">
            <a:avLst/>
          </a:prstGeom>
          <a:noFill/>
          <a:ln w="9525">
            <a:noFill/>
            <a:miter lim="800000"/>
            <a:headEnd/>
            <a:tailEnd/>
          </a:ln>
          <a:effectLst/>
        </p:spPr>
      </p:pic>
      <p:pic>
        <p:nvPicPr>
          <p:cNvPr id="1397779" name="Picture 19"/>
          <p:cNvPicPr>
            <a:picLocks noChangeAspect="1" noChangeArrowheads="1"/>
          </p:cNvPicPr>
          <p:nvPr/>
        </p:nvPicPr>
        <p:blipFill>
          <a:blip r:embed="rId2"/>
          <a:srcRect/>
          <a:stretch>
            <a:fillRect/>
          </a:stretch>
        </p:blipFill>
        <p:spPr bwMode="auto">
          <a:xfrm>
            <a:off x="6172200" y="2971800"/>
            <a:ext cx="533400" cy="493713"/>
          </a:xfrm>
          <a:prstGeom prst="rect">
            <a:avLst/>
          </a:prstGeom>
          <a:noFill/>
          <a:ln w="9525">
            <a:noFill/>
            <a:miter lim="800000"/>
            <a:headEnd/>
            <a:tailEnd/>
          </a:ln>
          <a:effectLst/>
        </p:spPr>
      </p:pic>
      <p:pic>
        <p:nvPicPr>
          <p:cNvPr id="1397780" name="Picture 20"/>
          <p:cNvPicPr>
            <a:picLocks noChangeAspect="1" noChangeArrowheads="1"/>
          </p:cNvPicPr>
          <p:nvPr/>
        </p:nvPicPr>
        <p:blipFill>
          <a:blip r:embed="rId3"/>
          <a:srcRect/>
          <a:stretch>
            <a:fillRect/>
          </a:stretch>
        </p:blipFill>
        <p:spPr bwMode="auto">
          <a:xfrm>
            <a:off x="6400800" y="4495800"/>
            <a:ext cx="379413" cy="533400"/>
          </a:xfrm>
          <a:prstGeom prst="rect">
            <a:avLst/>
          </a:prstGeom>
          <a:noFill/>
          <a:ln w="9525">
            <a:noFill/>
            <a:miter lim="800000"/>
            <a:headEnd/>
            <a:tailEnd/>
          </a:ln>
          <a:effectLst/>
        </p:spPr>
      </p:pic>
      <p:pic>
        <p:nvPicPr>
          <p:cNvPr id="1397781" name="Picture 21"/>
          <p:cNvPicPr>
            <a:picLocks noChangeAspect="1" noChangeArrowheads="1"/>
          </p:cNvPicPr>
          <p:nvPr/>
        </p:nvPicPr>
        <p:blipFill>
          <a:blip r:embed="rId5"/>
          <a:srcRect/>
          <a:stretch>
            <a:fillRect/>
          </a:stretch>
        </p:blipFill>
        <p:spPr bwMode="auto">
          <a:xfrm>
            <a:off x="6629400" y="5105400"/>
            <a:ext cx="533400" cy="376238"/>
          </a:xfrm>
          <a:prstGeom prst="rect">
            <a:avLst/>
          </a:prstGeom>
          <a:noFill/>
          <a:ln w="9525">
            <a:noFill/>
            <a:miter lim="800000"/>
            <a:headEnd/>
            <a:tailEnd/>
          </a:ln>
          <a:effectLst/>
        </p:spPr>
      </p:pic>
      <p:pic>
        <p:nvPicPr>
          <p:cNvPr id="1397785" name="Picture 25"/>
          <p:cNvPicPr>
            <a:picLocks noChangeAspect="1" noChangeArrowheads="1"/>
          </p:cNvPicPr>
          <p:nvPr/>
        </p:nvPicPr>
        <p:blipFill>
          <a:blip r:embed="rId3"/>
          <a:srcRect/>
          <a:stretch>
            <a:fillRect/>
          </a:stretch>
        </p:blipFill>
        <p:spPr bwMode="auto">
          <a:xfrm>
            <a:off x="3200400" y="2667000"/>
            <a:ext cx="379413"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0594" name="Rectangle 2"/>
          <p:cNvSpPr>
            <a:spLocks noChangeArrowheads="1"/>
          </p:cNvSpPr>
          <p:nvPr/>
        </p:nvSpPr>
        <p:spPr bwMode="auto">
          <a:xfrm>
            <a:off x="377825" y="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3200" b="0">
                <a:solidFill>
                  <a:schemeClr val="tx2"/>
                </a:solidFill>
                <a:ea typeface="Osaka" pitchFamily="-84" charset="-128"/>
                <a:cs typeface="Osaka" pitchFamily="-84" charset="-128"/>
              </a:rPr>
              <a:t>Recap: Word-Meaning Mapping</a:t>
            </a:r>
          </a:p>
        </p:txBody>
      </p:sp>
      <p:sp>
        <p:nvSpPr>
          <p:cNvPr id="1390595" name="Rectangle 3"/>
          <p:cNvSpPr>
            <a:spLocks noChangeArrowheads="1"/>
          </p:cNvSpPr>
          <p:nvPr/>
        </p:nvSpPr>
        <p:spPr bwMode="auto">
          <a:xfrm>
            <a:off x="8963025" y="61055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390596" name="Rectangle 4"/>
          <p:cNvSpPr>
            <a:spLocks noChangeArrowheads="1"/>
          </p:cNvSpPr>
          <p:nvPr/>
        </p:nvSpPr>
        <p:spPr bwMode="auto">
          <a:xfrm>
            <a:off x="381000" y="1143000"/>
            <a:ext cx="8534400" cy="4724400"/>
          </a:xfrm>
          <a:prstGeom prst="rect">
            <a:avLst/>
          </a:prstGeom>
          <a:noFill/>
          <a:ln w="9525">
            <a:noFill/>
            <a:miter lim="800000"/>
            <a:headEnd/>
            <a:tailEnd/>
          </a:ln>
          <a:effectLst/>
        </p:spPr>
        <p:txBody>
          <a:bodyPr anchor="ctr">
            <a:prstTxWarp prst="textNoShape">
              <a:avLst/>
            </a:prstTxWarp>
          </a:bodyPr>
          <a:lstStyle/>
          <a:p>
            <a:pPr eaLnBrk="1" hangingPunct="1"/>
            <a:r>
              <a:rPr lang="en-US" b="0">
                <a:ea typeface="Osaka" pitchFamily="-84" charset="-128"/>
                <a:cs typeface="Osaka" pitchFamily="-84" charset="-128"/>
              </a:rPr>
              <a:t>Cross-situational learning, which relies on distributional information across situations, can help children learn which words refer to which things in the world.</a:t>
            </a:r>
            <a:br>
              <a:rPr lang="en-US" b="0">
                <a:ea typeface="Osaka" pitchFamily="-84" charset="-128"/>
                <a:cs typeface="Osaka" pitchFamily="-84" charset="-128"/>
              </a:rPr>
            </a:br>
            <a:r>
              <a:rPr lang="en-US" b="0">
                <a:ea typeface="Osaka" pitchFamily="-84" charset="-128"/>
                <a:cs typeface="Osaka" pitchFamily="-84" charset="-128"/>
              </a:rPr>
              <a:t/>
            </a:r>
            <a:br>
              <a:rPr lang="en-US" b="0">
                <a:ea typeface="Osaka" pitchFamily="-84" charset="-128"/>
                <a:cs typeface="Osaka" pitchFamily="-84" charset="-128"/>
              </a:rPr>
            </a:br>
            <a:r>
              <a:rPr lang="en-US" b="0">
                <a:ea typeface="Osaka" pitchFamily="-84" charset="-128"/>
                <a:cs typeface="Osaka" pitchFamily="-84" charset="-128"/>
              </a:rPr>
              <a:t>One way to implement the reasoning process behind cross-situation learning is Bayesian inference.</a:t>
            </a:r>
            <a:br>
              <a:rPr lang="en-US" b="0">
                <a:ea typeface="Osaka" pitchFamily="-84" charset="-128"/>
                <a:cs typeface="Osaka" pitchFamily="-84" charset="-128"/>
              </a:rPr>
            </a:br>
            <a:r>
              <a:rPr lang="en-US" b="0">
                <a:ea typeface="Osaka" pitchFamily="-84" charset="-128"/>
                <a:cs typeface="Osaka" pitchFamily="-84" charset="-128"/>
              </a:rPr>
              <a:t/>
            </a:r>
            <a:br>
              <a:rPr lang="en-US" b="0">
                <a:ea typeface="Osaka" pitchFamily="-84" charset="-128"/>
                <a:cs typeface="Osaka" pitchFamily="-84" charset="-128"/>
              </a:rPr>
            </a:br>
            <a:r>
              <a:rPr lang="en-US" b="0">
                <a:ea typeface="Osaka" pitchFamily="-84" charset="-128"/>
                <a:cs typeface="Osaka" pitchFamily="-84" charset="-128"/>
              </a:rPr>
              <a:t>Experimental evidence suggests that infants are capable of this kind of reasoning in controlled experimental setups.</a:t>
            </a:r>
            <a:br>
              <a:rPr lang="en-US" b="0">
                <a:ea typeface="Osaka" pitchFamily="-84" charset="-128"/>
                <a:cs typeface="Osaka" pitchFamily="-84" charset="-128"/>
              </a:rPr>
            </a:br>
            <a:endParaRPr lang="en-US"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85800" y="685800"/>
            <a:ext cx="8229600" cy="1143000"/>
          </a:xfrm>
          <a:prstGeom prst="rect">
            <a:avLst/>
          </a:prstGeom>
          <a:noFill/>
          <a:ln w="9525">
            <a:noFill/>
            <a:miter lim="800000"/>
            <a:headEnd/>
            <a:tailEnd/>
          </a:ln>
          <a:effectLst/>
        </p:spPr>
        <p:txBody>
          <a:bodyPr anchor="ctr">
            <a:prstTxWarp prst="textNoShape">
              <a:avLst/>
            </a:prstTxWarp>
          </a:bodyPr>
          <a:lstStyle/>
          <a:p>
            <a:pPr eaLnBrk="1" hangingPunct="1"/>
            <a:r>
              <a:rPr lang="en-US" sz="4000">
                <a:solidFill>
                  <a:schemeClr val="tx2"/>
                </a:solidFill>
              </a:rPr>
              <a:t>What does “gavagai” mean?</a:t>
            </a:r>
            <a:br>
              <a:rPr lang="en-US" sz="4000">
                <a:solidFill>
                  <a:schemeClr val="tx2"/>
                </a:solidFill>
              </a:rPr>
            </a:br>
            <a:endParaRPr lang="en-US" sz="4000">
              <a:solidFill>
                <a:schemeClr val="tx2"/>
              </a:solidFill>
            </a:endParaRPr>
          </a:p>
        </p:txBody>
      </p:sp>
      <p:sp>
        <p:nvSpPr>
          <p:cNvPr id="5" name="Cloud"/>
          <p:cNvSpPr>
            <a:spLocks noChangeAspect="1" noEditPoints="1" noChangeArrowheads="1"/>
          </p:cNvSpPr>
          <p:nvPr/>
        </p:nvSpPr>
        <p:spPr bwMode="auto">
          <a:xfrm>
            <a:off x="2971800" y="1828800"/>
            <a:ext cx="3278188" cy="21971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CC"/>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defRPr/>
            </a:pPr>
            <a:endParaRPr lang="en-US">
              <a:latin typeface="Arial" charset="0"/>
              <a:ea typeface="ＭＳ Ｐゴシック" charset="-128"/>
              <a:cs typeface="ＭＳ Ｐゴシック" charset="-128"/>
            </a:endParaRPr>
          </a:p>
        </p:txBody>
      </p:sp>
      <p:graphicFrame>
        <p:nvGraphicFramePr>
          <p:cNvPr id="1247236" name="Object 4"/>
          <p:cNvGraphicFramePr>
            <a:graphicFrameLocks noChangeAspect="1"/>
          </p:cNvGraphicFramePr>
          <p:nvPr/>
        </p:nvGraphicFramePr>
        <p:xfrm>
          <a:off x="3706813" y="2387600"/>
          <a:ext cx="609600" cy="703263"/>
        </p:xfrm>
        <a:graphic>
          <a:graphicData uri="http://schemas.openxmlformats.org/presentationml/2006/ole">
            <p:oleObj spid="_x0000_s1247236" name="Clip" r:id="rId4" imgW="1003680" imgH="1074960" progId="MS_ClipArt_Gallery.2">
              <p:embed/>
            </p:oleObj>
          </a:graphicData>
        </a:graphic>
      </p:graphicFrame>
      <p:grpSp>
        <p:nvGrpSpPr>
          <p:cNvPr id="1247237" name="Group 3"/>
          <p:cNvGrpSpPr>
            <a:grpSpLocks/>
          </p:cNvGrpSpPr>
          <p:nvPr/>
        </p:nvGrpSpPr>
        <p:grpSpPr bwMode="auto">
          <a:xfrm>
            <a:off x="4618038" y="2343150"/>
            <a:ext cx="969962" cy="1274763"/>
            <a:chOff x="3008" y="1223"/>
            <a:chExt cx="1707" cy="2084"/>
          </a:xfrm>
        </p:grpSpPr>
        <p:sp>
          <p:nvSpPr>
            <p:cNvPr id="1247238" name="Freeform 4"/>
            <p:cNvSpPr>
              <a:spLocks/>
            </p:cNvSpPr>
            <p:nvPr/>
          </p:nvSpPr>
          <p:spPr bwMode="auto">
            <a:xfrm flipH="1">
              <a:off x="3744" y="1223"/>
              <a:ext cx="496" cy="481"/>
            </a:xfrm>
            <a:custGeom>
              <a:avLst/>
              <a:gdLst>
                <a:gd name="T0" fmla="*/ 102 w 496"/>
                <a:gd name="T1" fmla="*/ 22 h 481"/>
                <a:gd name="T2" fmla="*/ 157 w 496"/>
                <a:gd name="T3" fmla="*/ 0 h 481"/>
                <a:gd name="T4" fmla="*/ 197 w 496"/>
                <a:gd name="T5" fmla="*/ 16 h 481"/>
                <a:gd name="T6" fmla="*/ 239 w 496"/>
                <a:gd name="T7" fmla="*/ 68 h 481"/>
                <a:gd name="T8" fmla="*/ 266 w 496"/>
                <a:gd name="T9" fmla="*/ 143 h 481"/>
                <a:gd name="T10" fmla="*/ 269 w 496"/>
                <a:gd name="T11" fmla="*/ 196 h 481"/>
                <a:gd name="T12" fmla="*/ 272 w 496"/>
                <a:gd name="T13" fmla="*/ 265 h 481"/>
                <a:gd name="T14" fmla="*/ 450 w 496"/>
                <a:gd name="T15" fmla="*/ 262 h 481"/>
                <a:gd name="T16" fmla="*/ 496 w 496"/>
                <a:gd name="T17" fmla="*/ 272 h 481"/>
                <a:gd name="T18" fmla="*/ 490 w 496"/>
                <a:gd name="T19" fmla="*/ 304 h 481"/>
                <a:gd name="T20" fmla="*/ 395 w 496"/>
                <a:gd name="T21" fmla="*/ 291 h 481"/>
                <a:gd name="T22" fmla="*/ 269 w 496"/>
                <a:gd name="T23" fmla="*/ 311 h 481"/>
                <a:gd name="T24" fmla="*/ 243 w 496"/>
                <a:gd name="T25" fmla="*/ 379 h 481"/>
                <a:gd name="T26" fmla="*/ 207 w 496"/>
                <a:gd name="T27" fmla="*/ 438 h 481"/>
                <a:gd name="T28" fmla="*/ 164 w 496"/>
                <a:gd name="T29" fmla="*/ 461 h 481"/>
                <a:gd name="T30" fmla="*/ 118 w 496"/>
                <a:gd name="T31" fmla="*/ 481 h 481"/>
                <a:gd name="T32" fmla="*/ 85 w 496"/>
                <a:gd name="T33" fmla="*/ 468 h 481"/>
                <a:gd name="T34" fmla="*/ 39 w 496"/>
                <a:gd name="T35" fmla="*/ 415 h 481"/>
                <a:gd name="T36" fmla="*/ 7 w 496"/>
                <a:gd name="T37" fmla="*/ 350 h 481"/>
                <a:gd name="T38" fmla="*/ 0 w 496"/>
                <a:gd name="T39" fmla="*/ 295 h 481"/>
                <a:gd name="T40" fmla="*/ 17 w 496"/>
                <a:gd name="T41" fmla="*/ 182 h 481"/>
                <a:gd name="T42" fmla="*/ 56 w 496"/>
                <a:gd name="T43" fmla="*/ 98 h 481"/>
                <a:gd name="T44" fmla="*/ 85 w 496"/>
                <a:gd name="T45" fmla="*/ 49 h 481"/>
                <a:gd name="T46" fmla="*/ 121 w 496"/>
                <a:gd name="T47" fmla="*/ 19 h 481"/>
                <a:gd name="T48" fmla="*/ 102 w 496"/>
                <a:gd name="T49" fmla="*/ 22 h 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81"/>
                <a:gd name="T77" fmla="*/ 496 w 496"/>
                <a:gd name="T78" fmla="*/ 481 h 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81">
                  <a:moveTo>
                    <a:pt x="102" y="22"/>
                  </a:moveTo>
                  <a:lnTo>
                    <a:pt x="157" y="0"/>
                  </a:lnTo>
                  <a:lnTo>
                    <a:pt x="197" y="16"/>
                  </a:lnTo>
                  <a:lnTo>
                    <a:pt x="239" y="68"/>
                  </a:lnTo>
                  <a:lnTo>
                    <a:pt x="266" y="143"/>
                  </a:lnTo>
                  <a:lnTo>
                    <a:pt x="269" y="196"/>
                  </a:lnTo>
                  <a:lnTo>
                    <a:pt x="272" y="265"/>
                  </a:lnTo>
                  <a:lnTo>
                    <a:pt x="450" y="262"/>
                  </a:lnTo>
                  <a:lnTo>
                    <a:pt x="496" y="272"/>
                  </a:lnTo>
                  <a:lnTo>
                    <a:pt x="490" y="304"/>
                  </a:lnTo>
                  <a:lnTo>
                    <a:pt x="395" y="291"/>
                  </a:lnTo>
                  <a:lnTo>
                    <a:pt x="269" y="311"/>
                  </a:lnTo>
                  <a:lnTo>
                    <a:pt x="243" y="379"/>
                  </a:lnTo>
                  <a:lnTo>
                    <a:pt x="207" y="438"/>
                  </a:lnTo>
                  <a:lnTo>
                    <a:pt x="164" y="461"/>
                  </a:lnTo>
                  <a:lnTo>
                    <a:pt x="118" y="481"/>
                  </a:lnTo>
                  <a:lnTo>
                    <a:pt x="85" y="468"/>
                  </a:lnTo>
                  <a:lnTo>
                    <a:pt x="39" y="415"/>
                  </a:lnTo>
                  <a:lnTo>
                    <a:pt x="7" y="350"/>
                  </a:lnTo>
                  <a:lnTo>
                    <a:pt x="0" y="295"/>
                  </a:lnTo>
                  <a:lnTo>
                    <a:pt x="17" y="182"/>
                  </a:lnTo>
                  <a:lnTo>
                    <a:pt x="56" y="98"/>
                  </a:lnTo>
                  <a:lnTo>
                    <a:pt x="85" y="49"/>
                  </a:lnTo>
                  <a:lnTo>
                    <a:pt x="121" y="19"/>
                  </a:lnTo>
                  <a:lnTo>
                    <a:pt x="102" y="22"/>
                  </a:lnTo>
                  <a:close/>
                </a:path>
              </a:pathLst>
            </a:custGeom>
            <a:solidFill>
              <a:srgbClr val="000000"/>
            </a:solidFill>
            <a:ln w="9525">
              <a:solidFill>
                <a:schemeClr val="tx2"/>
              </a:solidFill>
              <a:round/>
              <a:headEnd/>
              <a:tailEnd/>
            </a:ln>
          </p:spPr>
          <p:txBody>
            <a:bodyPr>
              <a:prstTxWarp prst="textNoShape">
                <a:avLst/>
              </a:prstTxWarp>
            </a:bodyPr>
            <a:lstStyle/>
            <a:p>
              <a:endParaRPr lang="en-US"/>
            </a:p>
          </p:txBody>
        </p:sp>
        <p:sp>
          <p:nvSpPr>
            <p:cNvPr id="1247239" name="Freeform 5"/>
            <p:cNvSpPr>
              <a:spLocks/>
            </p:cNvSpPr>
            <p:nvPr/>
          </p:nvSpPr>
          <p:spPr bwMode="auto">
            <a:xfrm flipH="1">
              <a:off x="3008" y="1684"/>
              <a:ext cx="1015" cy="179"/>
            </a:xfrm>
            <a:custGeom>
              <a:avLst/>
              <a:gdLst>
                <a:gd name="T0" fmla="*/ 0 w 1015"/>
                <a:gd name="T1" fmla="*/ 114 h 179"/>
                <a:gd name="T2" fmla="*/ 85 w 1015"/>
                <a:gd name="T3" fmla="*/ 85 h 179"/>
                <a:gd name="T4" fmla="*/ 267 w 1015"/>
                <a:gd name="T5" fmla="*/ 72 h 179"/>
                <a:gd name="T6" fmla="*/ 417 w 1015"/>
                <a:gd name="T7" fmla="*/ 59 h 179"/>
                <a:gd name="T8" fmla="*/ 585 w 1015"/>
                <a:gd name="T9" fmla="*/ 33 h 179"/>
                <a:gd name="T10" fmla="*/ 709 w 1015"/>
                <a:gd name="T11" fmla="*/ 29 h 179"/>
                <a:gd name="T12" fmla="*/ 874 w 1015"/>
                <a:gd name="T13" fmla="*/ 10 h 179"/>
                <a:gd name="T14" fmla="*/ 1012 w 1015"/>
                <a:gd name="T15" fmla="*/ 0 h 179"/>
                <a:gd name="T16" fmla="*/ 1015 w 1015"/>
                <a:gd name="T17" fmla="*/ 20 h 179"/>
                <a:gd name="T18" fmla="*/ 982 w 1015"/>
                <a:gd name="T19" fmla="*/ 46 h 179"/>
                <a:gd name="T20" fmla="*/ 858 w 1015"/>
                <a:gd name="T21" fmla="*/ 46 h 179"/>
                <a:gd name="T22" fmla="*/ 868 w 1015"/>
                <a:gd name="T23" fmla="*/ 78 h 179"/>
                <a:gd name="T24" fmla="*/ 851 w 1015"/>
                <a:gd name="T25" fmla="*/ 117 h 179"/>
                <a:gd name="T26" fmla="*/ 818 w 1015"/>
                <a:gd name="T27" fmla="*/ 143 h 179"/>
                <a:gd name="T28" fmla="*/ 766 w 1015"/>
                <a:gd name="T29" fmla="*/ 143 h 179"/>
                <a:gd name="T30" fmla="*/ 722 w 1015"/>
                <a:gd name="T31" fmla="*/ 130 h 179"/>
                <a:gd name="T32" fmla="*/ 706 w 1015"/>
                <a:gd name="T33" fmla="*/ 88 h 179"/>
                <a:gd name="T34" fmla="*/ 706 w 1015"/>
                <a:gd name="T35" fmla="*/ 62 h 179"/>
                <a:gd name="T36" fmla="*/ 588 w 1015"/>
                <a:gd name="T37" fmla="*/ 65 h 179"/>
                <a:gd name="T38" fmla="*/ 539 w 1015"/>
                <a:gd name="T39" fmla="*/ 78 h 179"/>
                <a:gd name="T40" fmla="*/ 440 w 1015"/>
                <a:gd name="T41" fmla="*/ 104 h 179"/>
                <a:gd name="T42" fmla="*/ 299 w 1015"/>
                <a:gd name="T43" fmla="*/ 121 h 179"/>
                <a:gd name="T44" fmla="*/ 181 w 1015"/>
                <a:gd name="T45" fmla="*/ 124 h 179"/>
                <a:gd name="T46" fmla="*/ 102 w 1015"/>
                <a:gd name="T47" fmla="*/ 140 h 179"/>
                <a:gd name="T48" fmla="*/ 30 w 1015"/>
                <a:gd name="T49" fmla="*/ 179 h 179"/>
                <a:gd name="T50" fmla="*/ 0 w 1015"/>
                <a:gd name="T51" fmla="*/ 140 h 179"/>
                <a:gd name="T52" fmla="*/ 20 w 1015"/>
                <a:gd name="T53" fmla="*/ 104 h 179"/>
                <a:gd name="T54" fmla="*/ 36 w 1015"/>
                <a:gd name="T55" fmla="*/ 95 h 179"/>
                <a:gd name="T56" fmla="*/ 0 w 1015"/>
                <a:gd name="T57" fmla="*/ 114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5"/>
                <a:gd name="T88" fmla="*/ 0 h 179"/>
                <a:gd name="T89" fmla="*/ 1015 w 1015"/>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5" h="179">
                  <a:moveTo>
                    <a:pt x="0" y="114"/>
                  </a:moveTo>
                  <a:lnTo>
                    <a:pt x="85" y="85"/>
                  </a:lnTo>
                  <a:lnTo>
                    <a:pt x="267" y="72"/>
                  </a:lnTo>
                  <a:lnTo>
                    <a:pt x="417" y="59"/>
                  </a:lnTo>
                  <a:lnTo>
                    <a:pt x="585" y="33"/>
                  </a:lnTo>
                  <a:lnTo>
                    <a:pt x="709" y="29"/>
                  </a:lnTo>
                  <a:lnTo>
                    <a:pt x="874" y="10"/>
                  </a:lnTo>
                  <a:lnTo>
                    <a:pt x="1012" y="0"/>
                  </a:lnTo>
                  <a:lnTo>
                    <a:pt x="1015" y="20"/>
                  </a:lnTo>
                  <a:lnTo>
                    <a:pt x="982" y="46"/>
                  </a:lnTo>
                  <a:lnTo>
                    <a:pt x="858" y="46"/>
                  </a:lnTo>
                  <a:lnTo>
                    <a:pt x="868" y="78"/>
                  </a:lnTo>
                  <a:lnTo>
                    <a:pt x="851" y="117"/>
                  </a:lnTo>
                  <a:lnTo>
                    <a:pt x="818" y="143"/>
                  </a:lnTo>
                  <a:lnTo>
                    <a:pt x="766" y="143"/>
                  </a:lnTo>
                  <a:lnTo>
                    <a:pt x="722" y="130"/>
                  </a:lnTo>
                  <a:lnTo>
                    <a:pt x="706" y="88"/>
                  </a:lnTo>
                  <a:lnTo>
                    <a:pt x="706" y="62"/>
                  </a:lnTo>
                  <a:lnTo>
                    <a:pt x="588" y="65"/>
                  </a:lnTo>
                  <a:lnTo>
                    <a:pt x="539" y="78"/>
                  </a:lnTo>
                  <a:lnTo>
                    <a:pt x="440" y="104"/>
                  </a:lnTo>
                  <a:lnTo>
                    <a:pt x="299" y="121"/>
                  </a:lnTo>
                  <a:lnTo>
                    <a:pt x="181" y="124"/>
                  </a:lnTo>
                  <a:lnTo>
                    <a:pt x="102" y="140"/>
                  </a:lnTo>
                  <a:lnTo>
                    <a:pt x="30" y="179"/>
                  </a:lnTo>
                  <a:lnTo>
                    <a:pt x="0" y="140"/>
                  </a:lnTo>
                  <a:lnTo>
                    <a:pt x="20" y="104"/>
                  </a:lnTo>
                  <a:lnTo>
                    <a:pt x="36" y="95"/>
                  </a:lnTo>
                  <a:lnTo>
                    <a:pt x="0" y="114"/>
                  </a:lnTo>
                  <a:close/>
                </a:path>
              </a:pathLst>
            </a:custGeom>
            <a:solidFill>
              <a:srgbClr val="000000"/>
            </a:solidFill>
            <a:ln w="9525">
              <a:solidFill>
                <a:schemeClr val="tx2"/>
              </a:solidFill>
              <a:round/>
              <a:headEnd/>
              <a:tailEnd/>
            </a:ln>
          </p:spPr>
          <p:txBody>
            <a:bodyPr>
              <a:prstTxWarp prst="textNoShape">
                <a:avLst/>
              </a:prstTxWarp>
            </a:bodyPr>
            <a:lstStyle/>
            <a:p>
              <a:endParaRPr lang="en-US"/>
            </a:p>
          </p:txBody>
        </p:sp>
        <p:sp>
          <p:nvSpPr>
            <p:cNvPr id="1247240" name="Freeform 6"/>
            <p:cNvSpPr>
              <a:spLocks/>
            </p:cNvSpPr>
            <p:nvPr/>
          </p:nvSpPr>
          <p:spPr bwMode="auto">
            <a:xfrm flipH="1">
              <a:off x="3944" y="1725"/>
              <a:ext cx="396" cy="825"/>
            </a:xfrm>
            <a:custGeom>
              <a:avLst/>
              <a:gdLst>
                <a:gd name="T0" fmla="*/ 176 w 396"/>
                <a:gd name="T1" fmla="*/ 0 h 825"/>
                <a:gd name="T2" fmla="*/ 225 w 396"/>
                <a:gd name="T3" fmla="*/ 9 h 825"/>
                <a:gd name="T4" fmla="*/ 284 w 396"/>
                <a:gd name="T5" fmla="*/ 9 h 825"/>
                <a:gd name="T6" fmla="*/ 363 w 396"/>
                <a:gd name="T7" fmla="*/ 48 h 825"/>
                <a:gd name="T8" fmla="*/ 392 w 396"/>
                <a:gd name="T9" fmla="*/ 127 h 825"/>
                <a:gd name="T10" fmla="*/ 396 w 396"/>
                <a:gd name="T11" fmla="*/ 235 h 825"/>
                <a:gd name="T12" fmla="*/ 366 w 396"/>
                <a:gd name="T13" fmla="*/ 356 h 825"/>
                <a:gd name="T14" fmla="*/ 314 w 396"/>
                <a:gd name="T15" fmla="*/ 471 h 825"/>
                <a:gd name="T16" fmla="*/ 275 w 396"/>
                <a:gd name="T17" fmla="*/ 569 h 825"/>
                <a:gd name="T18" fmla="*/ 235 w 396"/>
                <a:gd name="T19" fmla="*/ 706 h 825"/>
                <a:gd name="T20" fmla="*/ 189 w 396"/>
                <a:gd name="T21" fmla="*/ 788 h 825"/>
                <a:gd name="T22" fmla="*/ 131 w 396"/>
                <a:gd name="T23" fmla="*/ 825 h 825"/>
                <a:gd name="T24" fmla="*/ 81 w 396"/>
                <a:gd name="T25" fmla="*/ 825 h 825"/>
                <a:gd name="T26" fmla="*/ 23 w 396"/>
                <a:gd name="T27" fmla="*/ 788 h 825"/>
                <a:gd name="T28" fmla="*/ 0 w 396"/>
                <a:gd name="T29" fmla="*/ 735 h 825"/>
                <a:gd name="T30" fmla="*/ 0 w 396"/>
                <a:gd name="T31" fmla="*/ 650 h 825"/>
                <a:gd name="T32" fmla="*/ 32 w 396"/>
                <a:gd name="T33" fmla="*/ 539 h 825"/>
                <a:gd name="T34" fmla="*/ 59 w 396"/>
                <a:gd name="T35" fmla="*/ 386 h 825"/>
                <a:gd name="T36" fmla="*/ 68 w 396"/>
                <a:gd name="T37" fmla="*/ 195 h 825"/>
                <a:gd name="T38" fmla="*/ 52 w 396"/>
                <a:gd name="T39" fmla="*/ 52 h 825"/>
                <a:gd name="T40" fmla="*/ 101 w 396"/>
                <a:gd name="T41" fmla="*/ 3 h 825"/>
                <a:gd name="T42" fmla="*/ 176 w 396"/>
                <a:gd name="T43" fmla="*/ 0 h 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6"/>
                <a:gd name="T67" fmla="*/ 0 h 825"/>
                <a:gd name="T68" fmla="*/ 396 w 396"/>
                <a:gd name="T69" fmla="*/ 825 h 8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6" h="825">
                  <a:moveTo>
                    <a:pt x="176" y="0"/>
                  </a:moveTo>
                  <a:lnTo>
                    <a:pt x="225" y="9"/>
                  </a:lnTo>
                  <a:lnTo>
                    <a:pt x="284" y="9"/>
                  </a:lnTo>
                  <a:lnTo>
                    <a:pt x="363" y="48"/>
                  </a:lnTo>
                  <a:lnTo>
                    <a:pt x="392" y="127"/>
                  </a:lnTo>
                  <a:lnTo>
                    <a:pt x="396" y="235"/>
                  </a:lnTo>
                  <a:lnTo>
                    <a:pt x="366" y="356"/>
                  </a:lnTo>
                  <a:lnTo>
                    <a:pt x="314" y="471"/>
                  </a:lnTo>
                  <a:lnTo>
                    <a:pt x="275" y="569"/>
                  </a:lnTo>
                  <a:lnTo>
                    <a:pt x="235" y="706"/>
                  </a:lnTo>
                  <a:lnTo>
                    <a:pt x="189" y="788"/>
                  </a:lnTo>
                  <a:lnTo>
                    <a:pt x="131" y="825"/>
                  </a:lnTo>
                  <a:lnTo>
                    <a:pt x="81" y="825"/>
                  </a:lnTo>
                  <a:lnTo>
                    <a:pt x="23" y="788"/>
                  </a:lnTo>
                  <a:lnTo>
                    <a:pt x="0" y="735"/>
                  </a:lnTo>
                  <a:lnTo>
                    <a:pt x="0" y="650"/>
                  </a:lnTo>
                  <a:lnTo>
                    <a:pt x="32" y="539"/>
                  </a:lnTo>
                  <a:lnTo>
                    <a:pt x="59" y="386"/>
                  </a:lnTo>
                  <a:lnTo>
                    <a:pt x="68" y="195"/>
                  </a:lnTo>
                  <a:lnTo>
                    <a:pt x="52" y="52"/>
                  </a:lnTo>
                  <a:lnTo>
                    <a:pt x="101" y="3"/>
                  </a:lnTo>
                  <a:lnTo>
                    <a:pt x="176" y="0"/>
                  </a:lnTo>
                  <a:close/>
                </a:path>
              </a:pathLst>
            </a:custGeom>
            <a:solidFill>
              <a:srgbClr val="000000"/>
            </a:solidFill>
            <a:ln w="9525">
              <a:solidFill>
                <a:schemeClr val="tx2"/>
              </a:solidFill>
              <a:round/>
              <a:headEnd/>
              <a:tailEnd/>
            </a:ln>
          </p:spPr>
          <p:txBody>
            <a:bodyPr>
              <a:prstTxWarp prst="textNoShape">
                <a:avLst/>
              </a:prstTxWarp>
            </a:bodyPr>
            <a:lstStyle/>
            <a:p>
              <a:endParaRPr lang="en-US"/>
            </a:p>
          </p:txBody>
        </p:sp>
        <p:sp>
          <p:nvSpPr>
            <p:cNvPr id="1247241" name="Freeform 7"/>
            <p:cNvSpPr>
              <a:spLocks/>
            </p:cNvSpPr>
            <p:nvPr/>
          </p:nvSpPr>
          <p:spPr bwMode="auto">
            <a:xfrm flipH="1">
              <a:off x="4241" y="1759"/>
              <a:ext cx="453" cy="737"/>
            </a:xfrm>
            <a:custGeom>
              <a:avLst/>
              <a:gdLst>
                <a:gd name="T0" fmla="*/ 345 w 453"/>
                <a:gd name="T1" fmla="*/ 29 h 737"/>
                <a:gd name="T2" fmla="*/ 394 w 453"/>
                <a:gd name="T3" fmla="*/ 0 h 737"/>
                <a:gd name="T4" fmla="*/ 430 w 453"/>
                <a:gd name="T5" fmla="*/ 0 h 737"/>
                <a:gd name="T6" fmla="*/ 453 w 453"/>
                <a:gd name="T7" fmla="*/ 23 h 737"/>
                <a:gd name="T8" fmla="*/ 440 w 453"/>
                <a:gd name="T9" fmla="*/ 68 h 737"/>
                <a:gd name="T10" fmla="*/ 410 w 453"/>
                <a:gd name="T11" fmla="*/ 98 h 737"/>
                <a:gd name="T12" fmla="*/ 355 w 453"/>
                <a:gd name="T13" fmla="*/ 127 h 737"/>
                <a:gd name="T14" fmla="*/ 246 w 453"/>
                <a:gd name="T15" fmla="*/ 170 h 737"/>
                <a:gd name="T16" fmla="*/ 108 w 453"/>
                <a:gd name="T17" fmla="*/ 246 h 737"/>
                <a:gd name="T18" fmla="*/ 56 w 453"/>
                <a:gd name="T19" fmla="*/ 249 h 737"/>
                <a:gd name="T20" fmla="*/ 85 w 453"/>
                <a:gd name="T21" fmla="*/ 318 h 737"/>
                <a:gd name="T22" fmla="*/ 144 w 453"/>
                <a:gd name="T23" fmla="*/ 393 h 737"/>
                <a:gd name="T24" fmla="*/ 193 w 453"/>
                <a:gd name="T25" fmla="*/ 485 h 737"/>
                <a:gd name="T26" fmla="*/ 213 w 453"/>
                <a:gd name="T27" fmla="*/ 580 h 737"/>
                <a:gd name="T28" fmla="*/ 203 w 453"/>
                <a:gd name="T29" fmla="*/ 609 h 737"/>
                <a:gd name="T30" fmla="*/ 174 w 453"/>
                <a:gd name="T31" fmla="*/ 629 h 737"/>
                <a:gd name="T32" fmla="*/ 134 w 453"/>
                <a:gd name="T33" fmla="*/ 642 h 737"/>
                <a:gd name="T34" fmla="*/ 95 w 453"/>
                <a:gd name="T35" fmla="*/ 671 h 737"/>
                <a:gd name="T36" fmla="*/ 79 w 453"/>
                <a:gd name="T37" fmla="*/ 701 h 737"/>
                <a:gd name="T38" fmla="*/ 69 w 453"/>
                <a:gd name="T39" fmla="*/ 737 h 737"/>
                <a:gd name="T40" fmla="*/ 39 w 453"/>
                <a:gd name="T41" fmla="*/ 737 h 737"/>
                <a:gd name="T42" fmla="*/ 29 w 453"/>
                <a:gd name="T43" fmla="*/ 710 h 737"/>
                <a:gd name="T44" fmla="*/ 49 w 453"/>
                <a:gd name="T45" fmla="*/ 668 h 737"/>
                <a:gd name="T46" fmla="*/ 105 w 453"/>
                <a:gd name="T47" fmla="*/ 639 h 737"/>
                <a:gd name="T48" fmla="*/ 138 w 453"/>
                <a:gd name="T49" fmla="*/ 609 h 737"/>
                <a:gd name="T50" fmla="*/ 167 w 453"/>
                <a:gd name="T51" fmla="*/ 593 h 737"/>
                <a:gd name="T52" fmla="*/ 177 w 453"/>
                <a:gd name="T53" fmla="*/ 563 h 737"/>
                <a:gd name="T54" fmla="*/ 164 w 453"/>
                <a:gd name="T55" fmla="*/ 485 h 737"/>
                <a:gd name="T56" fmla="*/ 118 w 453"/>
                <a:gd name="T57" fmla="*/ 426 h 737"/>
                <a:gd name="T58" fmla="*/ 79 w 453"/>
                <a:gd name="T59" fmla="*/ 374 h 737"/>
                <a:gd name="T60" fmla="*/ 29 w 453"/>
                <a:gd name="T61" fmla="*/ 315 h 737"/>
                <a:gd name="T62" fmla="*/ 0 w 453"/>
                <a:gd name="T63" fmla="*/ 259 h 737"/>
                <a:gd name="T64" fmla="*/ 0 w 453"/>
                <a:gd name="T65" fmla="*/ 225 h 737"/>
                <a:gd name="T66" fmla="*/ 26 w 453"/>
                <a:gd name="T67" fmla="*/ 209 h 737"/>
                <a:gd name="T68" fmla="*/ 128 w 453"/>
                <a:gd name="T69" fmla="*/ 150 h 737"/>
                <a:gd name="T70" fmla="*/ 226 w 453"/>
                <a:gd name="T71" fmla="*/ 98 h 737"/>
                <a:gd name="T72" fmla="*/ 325 w 453"/>
                <a:gd name="T73" fmla="*/ 49 h 737"/>
                <a:gd name="T74" fmla="*/ 345 w 453"/>
                <a:gd name="T75" fmla="*/ 29 h 7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3"/>
                <a:gd name="T115" fmla="*/ 0 h 737"/>
                <a:gd name="T116" fmla="*/ 453 w 453"/>
                <a:gd name="T117" fmla="*/ 737 h 7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3" h="737">
                  <a:moveTo>
                    <a:pt x="345" y="29"/>
                  </a:moveTo>
                  <a:lnTo>
                    <a:pt x="394" y="0"/>
                  </a:lnTo>
                  <a:lnTo>
                    <a:pt x="430" y="0"/>
                  </a:lnTo>
                  <a:lnTo>
                    <a:pt x="453" y="23"/>
                  </a:lnTo>
                  <a:lnTo>
                    <a:pt x="440" y="68"/>
                  </a:lnTo>
                  <a:lnTo>
                    <a:pt x="410" y="98"/>
                  </a:lnTo>
                  <a:lnTo>
                    <a:pt x="355" y="127"/>
                  </a:lnTo>
                  <a:lnTo>
                    <a:pt x="246" y="170"/>
                  </a:lnTo>
                  <a:lnTo>
                    <a:pt x="108" y="246"/>
                  </a:lnTo>
                  <a:lnTo>
                    <a:pt x="56" y="249"/>
                  </a:lnTo>
                  <a:lnTo>
                    <a:pt x="85" y="318"/>
                  </a:lnTo>
                  <a:lnTo>
                    <a:pt x="144" y="393"/>
                  </a:lnTo>
                  <a:lnTo>
                    <a:pt x="193" y="485"/>
                  </a:lnTo>
                  <a:lnTo>
                    <a:pt x="213" y="580"/>
                  </a:lnTo>
                  <a:lnTo>
                    <a:pt x="203" y="609"/>
                  </a:lnTo>
                  <a:lnTo>
                    <a:pt x="174" y="629"/>
                  </a:lnTo>
                  <a:lnTo>
                    <a:pt x="134" y="642"/>
                  </a:lnTo>
                  <a:lnTo>
                    <a:pt x="95" y="671"/>
                  </a:lnTo>
                  <a:lnTo>
                    <a:pt x="79" y="701"/>
                  </a:lnTo>
                  <a:lnTo>
                    <a:pt x="69" y="737"/>
                  </a:lnTo>
                  <a:lnTo>
                    <a:pt x="39" y="737"/>
                  </a:lnTo>
                  <a:lnTo>
                    <a:pt x="29" y="710"/>
                  </a:lnTo>
                  <a:lnTo>
                    <a:pt x="49" y="668"/>
                  </a:lnTo>
                  <a:lnTo>
                    <a:pt x="105" y="639"/>
                  </a:lnTo>
                  <a:lnTo>
                    <a:pt x="138" y="609"/>
                  </a:lnTo>
                  <a:lnTo>
                    <a:pt x="167" y="593"/>
                  </a:lnTo>
                  <a:lnTo>
                    <a:pt x="177" y="563"/>
                  </a:lnTo>
                  <a:lnTo>
                    <a:pt x="164" y="485"/>
                  </a:lnTo>
                  <a:lnTo>
                    <a:pt x="118" y="426"/>
                  </a:lnTo>
                  <a:lnTo>
                    <a:pt x="79" y="374"/>
                  </a:lnTo>
                  <a:lnTo>
                    <a:pt x="29" y="315"/>
                  </a:lnTo>
                  <a:lnTo>
                    <a:pt x="0" y="259"/>
                  </a:lnTo>
                  <a:lnTo>
                    <a:pt x="0" y="225"/>
                  </a:lnTo>
                  <a:lnTo>
                    <a:pt x="26" y="209"/>
                  </a:lnTo>
                  <a:lnTo>
                    <a:pt x="128" y="150"/>
                  </a:lnTo>
                  <a:lnTo>
                    <a:pt x="226" y="98"/>
                  </a:lnTo>
                  <a:lnTo>
                    <a:pt x="325" y="49"/>
                  </a:lnTo>
                  <a:lnTo>
                    <a:pt x="345" y="29"/>
                  </a:lnTo>
                  <a:close/>
                </a:path>
              </a:pathLst>
            </a:custGeom>
            <a:solidFill>
              <a:srgbClr val="000000"/>
            </a:solidFill>
            <a:ln w="9525">
              <a:solidFill>
                <a:schemeClr val="tx2"/>
              </a:solidFill>
              <a:round/>
              <a:headEnd/>
              <a:tailEnd/>
            </a:ln>
          </p:spPr>
          <p:txBody>
            <a:bodyPr>
              <a:prstTxWarp prst="textNoShape">
                <a:avLst/>
              </a:prstTxWarp>
            </a:bodyPr>
            <a:lstStyle/>
            <a:p>
              <a:endParaRPr lang="en-US"/>
            </a:p>
          </p:txBody>
        </p:sp>
        <p:sp>
          <p:nvSpPr>
            <p:cNvPr id="1247242" name="Freeform 8"/>
            <p:cNvSpPr>
              <a:spLocks/>
            </p:cNvSpPr>
            <p:nvPr/>
          </p:nvSpPr>
          <p:spPr bwMode="auto">
            <a:xfrm flipH="1">
              <a:off x="3950" y="2480"/>
              <a:ext cx="301" cy="799"/>
            </a:xfrm>
            <a:custGeom>
              <a:avLst/>
              <a:gdLst>
                <a:gd name="T0" fmla="*/ 56 w 301"/>
                <a:gd name="T1" fmla="*/ 93 h 799"/>
                <a:gd name="T2" fmla="*/ 17 w 301"/>
                <a:gd name="T3" fmla="*/ 40 h 799"/>
                <a:gd name="T4" fmla="*/ 30 w 301"/>
                <a:gd name="T5" fmla="*/ 0 h 799"/>
                <a:gd name="T6" fmla="*/ 69 w 301"/>
                <a:gd name="T7" fmla="*/ 0 h 799"/>
                <a:gd name="T8" fmla="*/ 115 w 301"/>
                <a:gd name="T9" fmla="*/ 43 h 799"/>
                <a:gd name="T10" fmla="*/ 174 w 301"/>
                <a:gd name="T11" fmla="*/ 132 h 799"/>
                <a:gd name="T12" fmla="*/ 207 w 301"/>
                <a:gd name="T13" fmla="*/ 217 h 799"/>
                <a:gd name="T14" fmla="*/ 236 w 301"/>
                <a:gd name="T15" fmla="*/ 299 h 799"/>
                <a:gd name="T16" fmla="*/ 246 w 301"/>
                <a:gd name="T17" fmla="*/ 374 h 799"/>
                <a:gd name="T18" fmla="*/ 243 w 301"/>
                <a:gd name="T19" fmla="*/ 413 h 799"/>
                <a:gd name="T20" fmla="*/ 213 w 301"/>
                <a:gd name="T21" fmla="*/ 462 h 799"/>
                <a:gd name="T22" fmla="*/ 164 w 301"/>
                <a:gd name="T23" fmla="*/ 594 h 799"/>
                <a:gd name="T24" fmla="*/ 108 w 301"/>
                <a:gd name="T25" fmla="*/ 669 h 799"/>
                <a:gd name="T26" fmla="*/ 95 w 301"/>
                <a:gd name="T27" fmla="*/ 702 h 799"/>
                <a:gd name="T28" fmla="*/ 148 w 301"/>
                <a:gd name="T29" fmla="*/ 708 h 799"/>
                <a:gd name="T30" fmla="*/ 216 w 301"/>
                <a:gd name="T31" fmla="*/ 708 h 799"/>
                <a:gd name="T32" fmla="*/ 301 w 301"/>
                <a:gd name="T33" fmla="*/ 737 h 799"/>
                <a:gd name="T34" fmla="*/ 295 w 301"/>
                <a:gd name="T35" fmla="*/ 760 h 799"/>
                <a:gd name="T36" fmla="*/ 282 w 301"/>
                <a:gd name="T37" fmla="*/ 786 h 799"/>
                <a:gd name="T38" fmla="*/ 256 w 301"/>
                <a:gd name="T39" fmla="*/ 799 h 799"/>
                <a:gd name="T40" fmla="*/ 203 w 301"/>
                <a:gd name="T41" fmla="*/ 780 h 799"/>
                <a:gd name="T42" fmla="*/ 148 w 301"/>
                <a:gd name="T43" fmla="*/ 751 h 799"/>
                <a:gd name="T44" fmla="*/ 69 w 301"/>
                <a:gd name="T45" fmla="*/ 747 h 799"/>
                <a:gd name="T46" fmla="*/ 20 w 301"/>
                <a:gd name="T47" fmla="*/ 757 h 799"/>
                <a:gd name="T48" fmla="*/ 0 w 301"/>
                <a:gd name="T49" fmla="*/ 741 h 799"/>
                <a:gd name="T50" fmla="*/ 0 w 301"/>
                <a:gd name="T51" fmla="*/ 718 h 799"/>
                <a:gd name="T52" fmla="*/ 27 w 301"/>
                <a:gd name="T53" fmla="*/ 692 h 799"/>
                <a:gd name="T54" fmla="*/ 69 w 301"/>
                <a:gd name="T55" fmla="*/ 649 h 799"/>
                <a:gd name="T56" fmla="*/ 144 w 301"/>
                <a:gd name="T57" fmla="*/ 540 h 799"/>
                <a:gd name="T58" fmla="*/ 177 w 301"/>
                <a:gd name="T59" fmla="*/ 446 h 799"/>
                <a:gd name="T60" fmla="*/ 187 w 301"/>
                <a:gd name="T61" fmla="*/ 354 h 799"/>
                <a:gd name="T62" fmla="*/ 184 w 301"/>
                <a:gd name="T63" fmla="*/ 305 h 799"/>
                <a:gd name="T64" fmla="*/ 158 w 301"/>
                <a:gd name="T65" fmla="*/ 217 h 799"/>
                <a:gd name="T66" fmla="*/ 89 w 301"/>
                <a:gd name="T67" fmla="*/ 122 h 799"/>
                <a:gd name="T68" fmla="*/ 40 w 301"/>
                <a:gd name="T69" fmla="*/ 73 h 799"/>
                <a:gd name="T70" fmla="*/ 56 w 301"/>
                <a:gd name="T71" fmla="*/ 93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799"/>
                <a:gd name="T110" fmla="*/ 301 w 301"/>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799">
                  <a:moveTo>
                    <a:pt x="56" y="93"/>
                  </a:moveTo>
                  <a:lnTo>
                    <a:pt x="17" y="40"/>
                  </a:lnTo>
                  <a:lnTo>
                    <a:pt x="30" y="0"/>
                  </a:lnTo>
                  <a:lnTo>
                    <a:pt x="69" y="0"/>
                  </a:lnTo>
                  <a:lnTo>
                    <a:pt x="115" y="43"/>
                  </a:lnTo>
                  <a:lnTo>
                    <a:pt x="174" y="132"/>
                  </a:lnTo>
                  <a:lnTo>
                    <a:pt x="207" y="217"/>
                  </a:lnTo>
                  <a:lnTo>
                    <a:pt x="236" y="299"/>
                  </a:lnTo>
                  <a:lnTo>
                    <a:pt x="246" y="374"/>
                  </a:lnTo>
                  <a:lnTo>
                    <a:pt x="243" y="413"/>
                  </a:lnTo>
                  <a:lnTo>
                    <a:pt x="213" y="462"/>
                  </a:lnTo>
                  <a:lnTo>
                    <a:pt x="164" y="594"/>
                  </a:lnTo>
                  <a:lnTo>
                    <a:pt x="108" y="669"/>
                  </a:lnTo>
                  <a:lnTo>
                    <a:pt x="95" y="702"/>
                  </a:lnTo>
                  <a:lnTo>
                    <a:pt x="148" y="708"/>
                  </a:lnTo>
                  <a:lnTo>
                    <a:pt x="216" y="708"/>
                  </a:lnTo>
                  <a:lnTo>
                    <a:pt x="301" y="737"/>
                  </a:lnTo>
                  <a:lnTo>
                    <a:pt x="295" y="760"/>
                  </a:lnTo>
                  <a:lnTo>
                    <a:pt x="282" y="786"/>
                  </a:lnTo>
                  <a:lnTo>
                    <a:pt x="256" y="799"/>
                  </a:lnTo>
                  <a:lnTo>
                    <a:pt x="203" y="780"/>
                  </a:lnTo>
                  <a:lnTo>
                    <a:pt x="148" y="751"/>
                  </a:lnTo>
                  <a:lnTo>
                    <a:pt x="69" y="747"/>
                  </a:lnTo>
                  <a:lnTo>
                    <a:pt x="20" y="757"/>
                  </a:lnTo>
                  <a:lnTo>
                    <a:pt x="0" y="741"/>
                  </a:lnTo>
                  <a:lnTo>
                    <a:pt x="0" y="718"/>
                  </a:lnTo>
                  <a:lnTo>
                    <a:pt x="27" y="692"/>
                  </a:lnTo>
                  <a:lnTo>
                    <a:pt x="69" y="649"/>
                  </a:lnTo>
                  <a:lnTo>
                    <a:pt x="144" y="540"/>
                  </a:lnTo>
                  <a:lnTo>
                    <a:pt x="177" y="446"/>
                  </a:lnTo>
                  <a:lnTo>
                    <a:pt x="187" y="354"/>
                  </a:lnTo>
                  <a:lnTo>
                    <a:pt x="184" y="305"/>
                  </a:lnTo>
                  <a:lnTo>
                    <a:pt x="158" y="217"/>
                  </a:lnTo>
                  <a:lnTo>
                    <a:pt x="89" y="122"/>
                  </a:lnTo>
                  <a:lnTo>
                    <a:pt x="40" y="73"/>
                  </a:lnTo>
                  <a:lnTo>
                    <a:pt x="56" y="93"/>
                  </a:lnTo>
                  <a:close/>
                </a:path>
              </a:pathLst>
            </a:custGeom>
            <a:solidFill>
              <a:srgbClr val="000000"/>
            </a:solidFill>
            <a:ln w="9525">
              <a:solidFill>
                <a:schemeClr val="tx2"/>
              </a:solidFill>
              <a:round/>
              <a:headEnd/>
              <a:tailEnd/>
            </a:ln>
          </p:spPr>
          <p:txBody>
            <a:bodyPr>
              <a:prstTxWarp prst="textNoShape">
                <a:avLst/>
              </a:prstTxWarp>
            </a:bodyPr>
            <a:lstStyle/>
            <a:p>
              <a:endParaRPr lang="en-US"/>
            </a:p>
          </p:txBody>
        </p:sp>
        <p:sp>
          <p:nvSpPr>
            <p:cNvPr id="1247243" name="Freeform 9"/>
            <p:cNvSpPr>
              <a:spLocks/>
            </p:cNvSpPr>
            <p:nvPr/>
          </p:nvSpPr>
          <p:spPr bwMode="auto">
            <a:xfrm flipH="1">
              <a:off x="4272" y="2426"/>
              <a:ext cx="443" cy="881"/>
            </a:xfrm>
            <a:custGeom>
              <a:avLst/>
              <a:gdLst>
                <a:gd name="T0" fmla="*/ 258 w 443"/>
                <a:gd name="T1" fmla="*/ 155 h 881"/>
                <a:gd name="T2" fmla="*/ 325 w 443"/>
                <a:gd name="T3" fmla="*/ 69 h 881"/>
                <a:gd name="T4" fmla="*/ 384 w 443"/>
                <a:gd name="T5" fmla="*/ 0 h 881"/>
                <a:gd name="T6" fmla="*/ 423 w 443"/>
                <a:gd name="T7" fmla="*/ 7 h 881"/>
                <a:gd name="T8" fmla="*/ 443 w 443"/>
                <a:gd name="T9" fmla="*/ 36 h 881"/>
                <a:gd name="T10" fmla="*/ 443 w 443"/>
                <a:gd name="T11" fmla="*/ 88 h 881"/>
                <a:gd name="T12" fmla="*/ 407 w 443"/>
                <a:gd name="T13" fmla="*/ 119 h 881"/>
                <a:gd name="T14" fmla="*/ 344 w 443"/>
                <a:gd name="T15" fmla="*/ 158 h 881"/>
                <a:gd name="T16" fmla="*/ 295 w 443"/>
                <a:gd name="T17" fmla="*/ 207 h 881"/>
                <a:gd name="T18" fmla="*/ 239 w 443"/>
                <a:gd name="T19" fmla="*/ 272 h 881"/>
                <a:gd name="T20" fmla="*/ 216 w 443"/>
                <a:gd name="T21" fmla="*/ 321 h 881"/>
                <a:gd name="T22" fmla="*/ 190 w 443"/>
                <a:gd name="T23" fmla="*/ 380 h 881"/>
                <a:gd name="T24" fmla="*/ 176 w 443"/>
                <a:gd name="T25" fmla="*/ 459 h 881"/>
                <a:gd name="T26" fmla="*/ 176 w 443"/>
                <a:gd name="T27" fmla="*/ 530 h 881"/>
                <a:gd name="T28" fmla="*/ 190 w 443"/>
                <a:gd name="T29" fmla="*/ 619 h 881"/>
                <a:gd name="T30" fmla="*/ 226 w 443"/>
                <a:gd name="T31" fmla="*/ 705 h 881"/>
                <a:gd name="T32" fmla="*/ 255 w 443"/>
                <a:gd name="T33" fmla="*/ 754 h 881"/>
                <a:gd name="T34" fmla="*/ 275 w 443"/>
                <a:gd name="T35" fmla="*/ 786 h 881"/>
                <a:gd name="T36" fmla="*/ 275 w 443"/>
                <a:gd name="T37" fmla="*/ 813 h 881"/>
                <a:gd name="T38" fmla="*/ 255 w 443"/>
                <a:gd name="T39" fmla="*/ 822 h 881"/>
                <a:gd name="T40" fmla="*/ 209 w 443"/>
                <a:gd name="T41" fmla="*/ 822 h 881"/>
                <a:gd name="T42" fmla="*/ 137 w 443"/>
                <a:gd name="T43" fmla="*/ 835 h 881"/>
                <a:gd name="T44" fmla="*/ 81 w 443"/>
                <a:gd name="T45" fmla="*/ 855 h 881"/>
                <a:gd name="T46" fmla="*/ 49 w 443"/>
                <a:gd name="T47" fmla="*/ 881 h 881"/>
                <a:gd name="T48" fmla="*/ 19 w 443"/>
                <a:gd name="T49" fmla="*/ 871 h 881"/>
                <a:gd name="T50" fmla="*/ 0 w 443"/>
                <a:gd name="T51" fmla="*/ 835 h 881"/>
                <a:gd name="T52" fmla="*/ 3 w 443"/>
                <a:gd name="T53" fmla="*/ 806 h 881"/>
                <a:gd name="T54" fmla="*/ 59 w 443"/>
                <a:gd name="T55" fmla="*/ 783 h 881"/>
                <a:gd name="T56" fmla="*/ 147 w 443"/>
                <a:gd name="T57" fmla="*/ 777 h 881"/>
                <a:gd name="T58" fmla="*/ 229 w 443"/>
                <a:gd name="T59" fmla="*/ 777 h 881"/>
                <a:gd name="T60" fmla="*/ 196 w 443"/>
                <a:gd name="T61" fmla="*/ 737 h 881"/>
                <a:gd name="T62" fmla="*/ 180 w 443"/>
                <a:gd name="T63" fmla="*/ 688 h 881"/>
                <a:gd name="T64" fmla="*/ 157 w 443"/>
                <a:gd name="T65" fmla="*/ 619 h 881"/>
                <a:gd name="T66" fmla="*/ 131 w 443"/>
                <a:gd name="T67" fmla="*/ 547 h 881"/>
                <a:gd name="T68" fmla="*/ 131 w 443"/>
                <a:gd name="T69" fmla="*/ 462 h 881"/>
                <a:gd name="T70" fmla="*/ 137 w 443"/>
                <a:gd name="T71" fmla="*/ 380 h 881"/>
                <a:gd name="T72" fmla="*/ 167 w 443"/>
                <a:gd name="T73" fmla="*/ 305 h 881"/>
                <a:gd name="T74" fmla="*/ 219 w 443"/>
                <a:gd name="T75" fmla="*/ 207 h 881"/>
                <a:gd name="T76" fmla="*/ 258 w 443"/>
                <a:gd name="T77" fmla="*/ 155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3"/>
                <a:gd name="T118" fmla="*/ 0 h 881"/>
                <a:gd name="T119" fmla="*/ 443 w 443"/>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3" h="881">
                  <a:moveTo>
                    <a:pt x="258" y="155"/>
                  </a:moveTo>
                  <a:lnTo>
                    <a:pt x="325" y="69"/>
                  </a:lnTo>
                  <a:lnTo>
                    <a:pt x="384" y="0"/>
                  </a:lnTo>
                  <a:lnTo>
                    <a:pt x="423" y="7"/>
                  </a:lnTo>
                  <a:lnTo>
                    <a:pt x="443" y="36"/>
                  </a:lnTo>
                  <a:lnTo>
                    <a:pt x="443" y="88"/>
                  </a:lnTo>
                  <a:lnTo>
                    <a:pt x="407" y="119"/>
                  </a:lnTo>
                  <a:lnTo>
                    <a:pt x="344" y="158"/>
                  </a:lnTo>
                  <a:lnTo>
                    <a:pt x="295" y="207"/>
                  </a:lnTo>
                  <a:lnTo>
                    <a:pt x="239" y="272"/>
                  </a:lnTo>
                  <a:lnTo>
                    <a:pt x="216" y="321"/>
                  </a:lnTo>
                  <a:lnTo>
                    <a:pt x="190" y="380"/>
                  </a:lnTo>
                  <a:lnTo>
                    <a:pt x="176" y="459"/>
                  </a:lnTo>
                  <a:lnTo>
                    <a:pt x="176" y="530"/>
                  </a:lnTo>
                  <a:lnTo>
                    <a:pt x="190" y="619"/>
                  </a:lnTo>
                  <a:lnTo>
                    <a:pt x="226" y="705"/>
                  </a:lnTo>
                  <a:lnTo>
                    <a:pt x="255" y="754"/>
                  </a:lnTo>
                  <a:lnTo>
                    <a:pt x="275" y="786"/>
                  </a:lnTo>
                  <a:lnTo>
                    <a:pt x="275" y="813"/>
                  </a:lnTo>
                  <a:lnTo>
                    <a:pt x="255" y="822"/>
                  </a:lnTo>
                  <a:lnTo>
                    <a:pt x="209" y="822"/>
                  </a:lnTo>
                  <a:lnTo>
                    <a:pt x="137" y="835"/>
                  </a:lnTo>
                  <a:lnTo>
                    <a:pt x="81" y="855"/>
                  </a:lnTo>
                  <a:lnTo>
                    <a:pt x="49" y="881"/>
                  </a:lnTo>
                  <a:lnTo>
                    <a:pt x="19" y="871"/>
                  </a:lnTo>
                  <a:lnTo>
                    <a:pt x="0" y="835"/>
                  </a:lnTo>
                  <a:lnTo>
                    <a:pt x="3" y="806"/>
                  </a:lnTo>
                  <a:lnTo>
                    <a:pt x="59" y="783"/>
                  </a:lnTo>
                  <a:lnTo>
                    <a:pt x="147" y="777"/>
                  </a:lnTo>
                  <a:lnTo>
                    <a:pt x="229" y="777"/>
                  </a:lnTo>
                  <a:lnTo>
                    <a:pt x="196" y="737"/>
                  </a:lnTo>
                  <a:lnTo>
                    <a:pt x="180" y="688"/>
                  </a:lnTo>
                  <a:lnTo>
                    <a:pt x="157" y="619"/>
                  </a:lnTo>
                  <a:lnTo>
                    <a:pt x="131" y="547"/>
                  </a:lnTo>
                  <a:lnTo>
                    <a:pt x="131" y="462"/>
                  </a:lnTo>
                  <a:lnTo>
                    <a:pt x="137" y="380"/>
                  </a:lnTo>
                  <a:lnTo>
                    <a:pt x="167" y="305"/>
                  </a:lnTo>
                  <a:lnTo>
                    <a:pt x="219" y="207"/>
                  </a:lnTo>
                  <a:lnTo>
                    <a:pt x="258" y="155"/>
                  </a:lnTo>
                  <a:close/>
                </a:path>
              </a:pathLst>
            </a:custGeom>
            <a:solidFill>
              <a:srgbClr val="000000"/>
            </a:solidFill>
            <a:ln w="9525">
              <a:solidFill>
                <a:schemeClr val="tx2"/>
              </a:solidFill>
              <a:round/>
              <a:headEnd/>
              <a:tailEnd/>
            </a:ln>
          </p:spPr>
          <p:txBody>
            <a:bodyPr>
              <a:prstTxWarp prst="textNoShape">
                <a:avLst/>
              </a:prstTxWarp>
            </a:bodyPr>
            <a:lstStyle/>
            <a:p>
              <a:endParaRPr lang="en-US"/>
            </a:p>
          </p:txBody>
        </p:sp>
      </p:grpSp>
      <p:sp>
        <p:nvSpPr>
          <p:cNvPr id="1247244" name="Text Box 11"/>
          <p:cNvSpPr txBox="1">
            <a:spLocks noChangeArrowheads="1"/>
          </p:cNvSpPr>
          <p:nvPr/>
        </p:nvSpPr>
        <p:spPr bwMode="auto">
          <a:xfrm>
            <a:off x="877888" y="1812925"/>
            <a:ext cx="1128712"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Rabbit?</a:t>
            </a:r>
          </a:p>
        </p:txBody>
      </p:sp>
      <p:sp>
        <p:nvSpPr>
          <p:cNvPr id="1247245" name="Text Box 12"/>
          <p:cNvSpPr txBox="1">
            <a:spLocks noChangeArrowheads="1"/>
          </p:cNvSpPr>
          <p:nvPr/>
        </p:nvSpPr>
        <p:spPr bwMode="auto">
          <a:xfrm>
            <a:off x="1211263" y="2155825"/>
            <a:ext cx="1355725"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Mammal?</a:t>
            </a:r>
          </a:p>
        </p:txBody>
      </p:sp>
      <p:sp>
        <p:nvSpPr>
          <p:cNvPr id="1247246" name="Text Box 13"/>
          <p:cNvSpPr txBox="1">
            <a:spLocks noChangeArrowheads="1"/>
          </p:cNvSpPr>
          <p:nvPr/>
        </p:nvSpPr>
        <p:spPr bwMode="auto">
          <a:xfrm>
            <a:off x="668338" y="4287838"/>
            <a:ext cx="89058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Ears?</a:t>
            </a:r>
          </a:p>
        </p:txBody>
      </p:sp>
      <p:sp>
        <p:nvSpPr>
          <p:cNvPr id="1247247" name="Text Box 14"/>
          <p:cNvSpPr txBox="1">
            <a:spLocks noChangeArrowheads="1"/>
          </p:cNvSpPr>
          <p:nvPr/>
        </p:nvSpPr>
        <p:spPr bwMode="auto">
          <a:xfrm>
            <a:off x="201613" y="5011738"/>
            <a:ext cx="1384300"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Is it gray?</a:t>
            </a:r>
          </a:p>
        </p:txBody>
      </p:sp>
      <p:sp>
        <p:nvSpPr>
          <p:cNvPr id="1247248" name="Text Box 15"/>
          <p:cNvSpPr txBox="1">
            <a:spLocks noChangeArrowheads="1"/>
          </p:cNvSpPr>
          <p:nvPr/>
        </p:nvSpPr>
        <p:spPr bwMode="auto">
          <a:xfrm>
            <a:off x="735013" y="5268913"/>
            <a:ext cx="103028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Fluffy?</a:t>
            </a:r>
          </a:p>
        </p:txBody>
      </p:sp>
      <p:sp>
        <p:nvSpPr>
          <p:cNvPr id="1247249" name="Text Box 16"/>
          <p:cNvSpPr txBox="1">
            <a:spLocks noChangeArrowheads="1"/>
          </p:cNvSpPr>
          <p:nvPr/>
        </p:nvSpPr>
        <p:spPr bwMode="auto">
          <a:xfrm>
            <a:off x="249238" y="3287713"/>
            <a:ext cx="177958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Carrot eater?</a:t>
            </a:r>
          </a:p>
        </p:txBody>
      </p:sp>
      <p:sp>
        <p:nvSpPr>
          <p:cNvPr id="1247250" name="Text Box 17"/>
          <p:cNvSpPr txBox="1">
            <a:spLocks noChangeArrowheads="1"/>
          </p:cNvSpPr>
          <p:nvPr/>
        </p:nvSpPr>
        <p:spPr bwMode="auto">
          <a:xfrm>
            <a:off x="6716713" y="2201863"/>
            <a:ext cx="1370012"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Scurrying</a:t>
            </a:r>
          </a:p>
        </p:txBody>
      </p:sp>
      <p:sp>
        <p:nvSpPr>
          <p:cNvPr id="1247251" name="Text Box 18"/>
          <p:cNvSpPr txBox="1">
            <a:spLocks noChangeArrowheads="1"/>
          </p:cNvSpPr>
          <p:nvPr/>
        </p:nvSpPr>
        <p:spPr bwMode="auto">
          <a:xfrm>
            <a:off x="6230938" y="1878013"/>
            <a:ext cx="121443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Hopping</a:t>
            </a:r>
          </a:p>
        </p:txBody>
      </p:sp>
      <p:sp>
        <p:nvSpPr>
          <p:cNvPr id="1247252" name="Text Box 19"/>
          <p:cNvSpPr txBox="1">
            <a:spLocks noChangeArrowheads="1"/>
          </p:cNvSpPr>
          <p:nvPr/>
        </p:nvSpPr>
        <p:spPr bwMode="auto">
          <a:xfrm>
            <a:off x="6764338" y="1573213"/>
            <a:ext cx="141128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Thumping</a:t>
            </a:r>
          </a:p>
        </p:txBody>
      </p:sp>
      <p:sp>
        <p:nvSpPr>
          <p:cNvPr id="1247253" name="Text Box 20"/>
          <p:cNvSpPr txBox="1">
            <a:spLocks noChangeArrowheads="1"/>
          </p:cNvSpPr>
          <p:nvPr/>
        </p:nvSpPr>
        <p:spPr bwMode="auto">
          <a:xfrm>
            <a:off x="6450013" y="3089275"/>
            <a:ext cx="804862"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Stay!</a:t>
            </a:r>
          </a:p>
        </p:txBody>
      </p:sp>
      <p:sp>
        <p:nvSpPr>
          <p:cNvPr id="1247254" name="Text Box 21"/>
          <p:cNvSpPr txBox="1">
            <a:spLocks noChangeArrowheads="1"/>
          </p:cNvSpPr>
          <p:nvPr/>
        </p:nvSpPr>
        <p:spPr bwMode="auto">
          <a:xfrm>
            <a:off x="134938" y="5621338"/>
            <a:ext cx="1765300"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What a cutie!</a:t>
            </a:r>
          </a:p>
        </p:txBody>
      </p:sp>
      <p:sp>
        <p:nvSpPr>
          <p:cNvPr id="1247255" name="Text Box 22"/>
          <p:cNvSpPr txBox="1">
            <a:spLocks noChangeArrowheads="1"/>
          </p:cNvSpPr>
          <p:nvPr/>
        </p:nvSpPr>
        <p:spPr bwMode="auto">
          <a:xfrm>
            <a:off x="7069138" y="4268788"/>
            <a:ext cx="83343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Meal!</a:t>
            </a:r>
          </a:p>
        </p:txBody>
      </p:sp>
      <p:sp>
        <p:nvSpPr>
          <p:cNvPr id="1247256" name="Text Box 23"/>
          <p:cNvSpPr txBox="1">
            <a:spLocks noChangeArrowheads="1"/>
          </p:cNvSpPr>
          <p:nvPr/>
        </p:nvSpPr>
        <p:spPr bwMode="auto">
          <a:xfrm>
            <a:off x="5821363" y="4525963"/>
            <a:ext cx="299243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Rabbit only until eaten!</a:t>
            </a:r>
          </a:p>
        </p:txBody>
      </p:sp>
      <p:sp>
        <p:nvSpPr>
          <p:cNvPr id="1247257" name="Text Box 24"/>
          <p:cNvSpPr txBox="1">
            <a:spLocks noChangeArrowheads="1"/>
          </p:cNvSpPr>
          <p:nvPr/>
        </p:nvSpPr>
        <p:spPr bwMode="auto">
          <a:xfrm>
            <a:off x="5411788" y="5678488"/>
            <a:ext cx="223043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That’s not a dog!</a:t>
            </a:r>
          </a:p>
        </p:txBody>
      </p:sp>
      <p:pic>
        <p:nvPicPr>
          <p:cNvPr id="1247258" name="Picture 25" descr="pe07015_[1]"/>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478213" y="4094163"/>
            <a:ext cx="1633537" cy="1819275"/>
          </a:xfrm>
          <a:prstGeom prst="rect">
            <a:avLst/>
          </a:prstGeom>
          <a:noFill/>
          <a:ln w="9525">
            <a:noFill/>
            <a:miter lim="800000"/>
            <a:headEnd/>
            <a:tailEnd/>
          </a:ln>
        </p:spPr>
      </p:pic>
      <p:sp>
        <p:nvSpPr>
          <p:cNvPr id="1247259" name="Text Box 26"/>
          <p:cNvSpPr txBox="1">
            <a:spLocks noChangeArrowheads="1"/>
          </p:cNvSpPr>
          <p:nvPr/>
        </p:nvSpPr>
        <p:spPr bwMode="auto">
          <a:xfrm>
            <a:off x="458788" y="2506663"/>
            <a:ext cx="165258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gray rabbit?</a:t>
            </a:r>
          </a:p>
        </p:txBody>
      </p:sp>
      <p:sp>
        <p:nvSpPr>
          <p:cNvPr id="1247260" name="Text Box 27"/>
          <p:cNvSpPr txBox="1">
            <a:spLocks noChangeArrowheads="1"/>
          </p:cNvSpPr>
          <p:nvPr/>
        </p:nvSpPr>
        <p:spPr bwMode="auto">
          <a:xfrm>
            <a:off x="1887538" y="2890838"/>
            <a:ext cx="1185862"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Animal?</a:t>
            </a:r>
          </a:p>
        </p:txBody>
      </p:sp>
      <p:sp>
        <p:nvSpPr>
          <p:cNvPr id="1247261" name="Text Box 28"/>
          <p:cNvSpPr txBox="1">
            <a:spLocks noChangeArrowheads="1"/>
          </p:cNvSpPr>
          <p:nvPr/>
        </p:nvSpPr>
        <p:spPr bwMode="auto">
          <a:xfrm>
            <a:off x="906463" y="3563938"/>
            <a:ext cx="1609725"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vegetarian?</a:t>
            </a:r>
          </a:p>
        </p:txBody>
      </p:sp>
      <p:sp>
        <p:nvSpPr>
          <p:cNvPr id="1247262" name="Text Box 29"/>
          <p:cNvSpPr txBox="1">
            <a:spLocks noChangeArrowheads="1"/>
          </p:cNvSpPr>
          <p:nvPr/>
        </p:nvSpPr>
        <p:spPr bwMode="auto">
          <a:xfrm>
            <a:off x="906463" y="4592638"/>
            <a:ext cx="1552575"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Long ears?</a:t>
            </a:r>
          </a:p>
        </p:txBody>
      </p:sp>
      <p:sp>
        <p:nvSpPr>
          <p:cNvPr id="1247263" name="Text Box 30"/>
          <p:cNvSpPr txBox="1">
            <a:spLocks noChangeArrowheads="1"/>
          </p:cNvSpPr>
          <p:nvPr/>
        </p:nvSpPr>
        <p:spPr bwMode="auto">
          <a:xfrm>
            <a:off x="6688138" y="3392488"/>
            <a:ext cx="874712"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Look!</a:t>
            </a:r>
          </a:p>
        </p:txBody>
      </p:sp>
      <p:sp>
        <p:nvSpPr>
          <p:cNvPr id="1247264" name="Text Box 35"/>
          <p:cNvSpPr txBox="1">
            <a:spLocks noChangeArrowheads="1"/>
          </p:cNvSpPr>
          <p:nvPr/>
        </p:nvSpPr>
        <p:spPr bwMode="auto">
          <a:xfrm>
            <a:off x="5487988" y="4949825"/>
            <a:ext cx="259873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t>Cheeks and left ear!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09600" y="0"/>
            <a:ext cx="7772400" cy="1143000"/>
          </a:xfrm>
        </p:spPr>
        <p:txBody>
          <a:bodyPr/>
          <a:lstStyle/>
          <a:p>
            <a:r>
              <a:rPr lang="en-US" sz="3200"/>
              <a:t>Questions?</a:t>
            </a:r>
          </a:p>
        </p:txBody>
      </p:sp>
      <p:sp>
        <p:nvSpPr>
          <p:cNvPr id="1189892" name="Rectangle 4"/>
          <p:cNvSpPr>
            <a:spLocks noChangeArrowheads="1"/>
          </p:cNvSpPr>
          <p:nvPr/>
        </p:nvSpPr>
        <p:spPr bwMode="auto">
          <a:xfrm>
            <a:off x="9194800" y="61055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189893" name="Rectangle 5"/>
          <p:cNvSpPr>
            <a:spLocks noChangeArrowheads="1"/>
          </p:cNvSpPr>
          <p:nvPr/>
        </p:nvSpPr>
        <p:spPr bwMode="auto">
          <a:xfrm>
            <a:off x="304800" y="5181600"/>
            <a:ext cx="86106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sz="2200" b="0">
                <a:solidFill>
                  <a:schemeClr val="folHlink"/>
                </a:solidFill>
                <a:ea typeface="Osaka" pitchFamily="-84" charset="-128"/>
                <a:cs typeface="Osaka" pitchFamily="-84" charset="-128"/>
              </a:rPr>
              <a:t>Use the remaining time to work on HW2 and the review questions for word meaning. You should be able to do up through question 5 on HW2 and up through question 4 on the review questions.</a:t>
            </a:r>
          </a:p>
        </p:txBody>
      </p:sp>
      <p:pic>
        <p:nvPicPr>
          <p:cNvPr id="1189897" name="Picture 9"/>
          <p:cNvPicPr>
            <a:picLocks noChangeAspect="1" noChangeArrowheads="1"/>
          </p:cNvPicPr>
          <p:nvPr/>
        </p:nvPicPr>
        <p:blipFill>
          <a:blip r:embed="rId3"/>
          <a:srcRect/>
          <a:stretch>
            <a:fillRect/>
          </a:stretch>
        </p:blipFill>
        <p:spPr bwMode="auto">
          <a:xfrm>
            <a:off x="3048000" y="1143000"/>
            <a:ext cx="3086100" cy="379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8258" name="Rectangle 3"/>
          <p:cNvSpPr>
            <a:spLocks noGrp="1" noChangeArrowheads="1"/>
          </p:cNvSpPr>
          <p:nvPr>
            <p:ph type="title" idx="4294967295"/>
          </p:nvPr>
        </p:nvSpPr>
        <p:spPr>
          <a:xfrm>
            <a:off x="533400" y="381000"/>
            <a:ext cx="8458200" cy="1431925"/>
          </a:xfrm>
        </p:spPr>
        <p:txBody>
          <a:bodyPr/>
          <a:lstStyle/>
          <a:p>
            <a:r>
              <a:rPr lang="en-US"/>
              <a:t>Same problem the child faces</a:t>
            </a:r>
          </a:p>
        </p:txBody>
      </p:sp>
      <p:pic>
        <p:nvPicPr>
          <p:cNvPr id="1248259" name="Picture 2" descr="Symmetrical problems for child learners and investigators of child language"/>
          <p:cNvPicPr>
            <a:picLocks noChangeAspect="1" noChangeArrowheads="1"/>
          </p:cNvPicPr>
          <p:nvPr/>
        </p:nvPicPr>
        <p:blipFill>
          <a:blip r:embed="rId3"/>
          <a:srcRect/>
          <a:stretch>
            <a:fillRect/>
          </a:stretch>
        </p:blipFill>
        <p:spPr bwMode="auto">
          <a:xfrm>
            <a:off x="2819400" y="2209800"/>
            <a:ext cx="363378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82" name="Rectangle 4"/>
          <p:cNvSpPr>
            <a:spLocks noGrp="1" noChangeArrowheads="1"/>
          </p:cNvSpPr>
          <p:nvPr>
            <p:ph type="title" idx="4294967295"/>
          </p:nvPr>
        </p:nvSpPr>
        <p:spPr>
          <a:xfrm>
            <a:off x="685800" y="0"/>
            <a:ext cx="7772400" cy="1143000"/>
          </a:xfrm>
          <a:noFill/>
        </p:spPr>
        <p:txBody>
          <a:bodyPr/>
          <a:lstStyle/>
          <a:p>
            <a:r>
              <a:rPr lang="en-US" sz="3200"/>
              <a:t>A little more context…</a:t>
            </a:r>
          </a:p>
        </p:txBody>
      </p:sp>
      <p:pic>
        <p:nvPicPr>
          <p:cNvPr id="1249283" name="Picture 5"/>
          <p:cNvPicPr>
            <a:picLocks noChangeAspect="1" noChangeArrowheads="1"/>
          </p:cNvPicPr>
          <p:nvPr/>
        </p:nvPicPr>
        <p:blipFill>
          <a:blip r:embed="rId3"/>
          <a:srcRect/>
          <a:stretch>
            <a:fillRect/>
          </a:stretch>
        </p:blipFill>
        <p:spPr bwMode="auto">
          <a:xfrm>
            <a:off x="6019800" y="4419600"/>
            <a:ext cx="2092325" cy="2076450"/>
          </a:xfrm>
          <a:prstGeom prst="rect">
            <a:avLst/>
          </a:prstGeom>
          <a:noFill/>
          <a:ln w="9525">
            <a:noFill/>
            <a:miter lim="800000"/>
            <a:headEnd/>
            <a:tailEnd/>
          </a:ln>
        </p:spPr>
      </p:pic>
      <p:sp>
        <p:nvSpPr>
          <p:cNvPr id="1249284" name="Text Box 6"/>
          <p:cNvSpPr txBox="1">
            <a:spLocks noChangeArrowheads="1"/>
          </p:cNvSpPr>
          <p:nvPr/>
        </p:nvSpPr>
        <p:spPr bwMode="auto">
          <a:xfrm>
            <a:off x="457200" y="1828800"/>
            <a:ext cx="3556000" cy="457200"/>
          </a:xfrm>
          <a:prstGeom prst="rect">
            <a:avLst/>
          </a:prstGeom>
          <a:noFill/>
          <a:ln w="9525">
            <a:noFill/>
            <a:miter lim="800000"/>
            <a:headEnd/>
            <a:tailEnd/>
          </a:ln>
        </p:spPr>
        <p:txBody>
          <a:bodyPr wrap="none">
            <a:prstTxWarp prst="textNoShape">
              <a:avLst/>
            </a:prstTxWarp>
            <a:spAutoFit/>
          </a:bodyPr>
          <a:lstStyle/>
          <a:p>
            <a:r>
              <a:rPr lang="en-US" b="0"/>
              <a:t>“Look!  There’s a </a:t>
            </a:r>
            <a:r>
              <a:rPr lang="en-US" b="0">
                <a:solidFill>
                  <a:schemeClr val="bg2"/>
                </a:solidFill>
              </a:rPr>
              <a:t>goblin</a:t>
            </a:r>
            <a:r>
              <a:rPr lang="en-US" b="0"/>
              <a:t>!”</a:t>
            </a:r>
          </a:p>
        </p:txBody>
      </p:sp>
      <p:sp>
        <p:nvSpPr>
          <p:cNvPr id="1249285" name="AutoShape 8"/>
          <p:cNvSpPr>
            <a:spLocks noChangeArrowheads="1"/>
          </p:cNvSpPr>
          <p:nvPr/>
        </p:nvSpPr>
        <p:spPr bwMode="auto">
          <a:xfrm>
            <a:off x="4724400" y="1828800"/>
            <a:ext cx="3886200" cy="1752600"/>
          </a:xfrm>
          <a:prstGeom prst="cloudCallout">
            <a:avLst>
              <a:gd name="adj1" fmla="val 20713"/>
              <a:gd name="adj2" fmla="val 93657"/>
            </a:avLst>
          </a:prstGeom>
          <a:noFill/>
          <a:ln w="9525">
            <a:solidFill>
              <a:schemeClr val="tx1"/>
            </a:solidFill>
            <a:round/>
            <a:headEnd/>
            <a:tailEnd/>
          </a:ln>
        </p:spPr>
        <p:txBody>
          <a:bodyPr wrap="none" anchor="ctr">
            <a:prstTxWarp prst="textNoShape">
              <a:avLst/>
            </a:prstTxWarp>
          </a:bodyPr>
          <a:lstStyle/>
          <a:p>
            <a:pPr algn="ctr"/>
            <a:r>
              <a:rPr lang="en-US" b="0">
                <a:solidFill>
                  <a:schemeClr val="bg2"/>
                </a:solidFill>
              </a:rPr>
              <a:t>Goblin = ????</a:t>
            </a:r>
          </a:p>
        </p:txBody>
      </p:sp>
      <p:pic>
        <p:nvPicPr>
          <p:cNvPr id="1249286" name="Picture 11"/>
          <p:cNvPicPr>
            <a:picLocks noChangeAspect="1"/>
          </p:cNvPicPr>
          <p:nvPr/>
        </p:nvPicPr>
        <p:blipFill>
          <a:blip r:embed="rId4"/>
          <a:srcRect/>
          <a:stretch>
            <a:fillRect/>
          </a:stretch>
        </p:blipFill>
        <p:spPr bwMode="auto">
          <a:xfrm>
            <a:off x="457200" y="2590800"/>
            <a:ext cx="3962400" cy="3243263"/>
          </a:xfrm>
          <a:prstGeom prst="rect">
            <a:avLst/>
          </a:prstGeom>
          <a:noFill/>
          <a:ln w="9525">
            <a:noFill/>
            <a:miter lim="800000"/>
            <a:headEnd/>
            <a:tailEnd/>
          </a:ln>
        </p:spPr>
      </p:pic>
      <p:pic>
        <p:nvPicPr>
          <p:cNvPr id="1249287" name="Picture 12"/>
          <p:cNvPicPr>
            <a:picLocks noChangeAspect="1"/>
          </p:cNvPicPr>
          <p:nvPr/>
        </p:nvPicPr>
        <p:blipFill>
          <a:blip r:embed="rId5"/>
          <a:srcRect/>
          <a:stretch>
            <a:fillRect/>
          </a:stretch>
        </p:blipFill>
        <p:spPr bwMode="auto">
          <a:xfrm>
            <a:off x="7620000" y="1676400"/>
            <a:ext cx="819150" cy="882650"/>
          </a:xfrm>
          <a:prstGeom prst="rect">
            <a:avLst/>
          </a:prstGeom>
          <a:noFill/>
          <a:ln w="9525">
            <a:noFill/>
            <a:miter lim="800000"/>
            <a:headEnd/>
            <a:tailEnd/>
          </a:ln>
        </p:spPr>
      </p:pic>
      <p:pic>
        <p:nvPicPr>
          <p:cNvPr id="1249288" name="Picture 13"/>
          <p:cNvPicPr>
            <a:picLocks noChangeAspect="1"/>
          </p:cNvPicPr>
          <p:nvPr/>
        </p:nvPicPr>
        <p:blipFill>
          <a:blip r:embed="rId6"/>
          <a:srcRect/>
          <a:stretch>
            <a:fillRect/>
          </a:stretch>
        </p:blipFill>
        <p:spPr bwMode="auto">
          <a:xfrm>
            <a:off x="5715000" y="1143000"/>
            <a:ext cx="1282700" cy="1277938"/>
          </a:xfrm>
          <a:prstGeom prst="rect">
            <a:avLst/>
          </a:prstGeom>
          <a:noFill/>
          <a:ln w="9525">
            <a:noFill/>
            <a:miter lim="800000"/>
            <a:headEnd/>
            <a:tailEnd/>
          </a:ln>
        </p:spPr>
      </p:pic>
      <p:pic>
        <p:nvPicPr>
          <p:cNvPr id="1249289" name="Picture 14"/>
          <p:cNvPicPr>
            <a:picLocks noChangeAspect="1"/>
          </p:cNvPicPr>
          <p:nvPr/>
        </p:nvPicPr>
        <p:blipFill>
          <a:blip r:embed="rId7"/>
          <a:srcRect/>
          <a:stretch>
            <a:fillRect/>
          </a:stretch>
        </p:blipFill>
        <p:spPr bwMode="auto">
          <a:xfrm>
            <a:off x="4800600" y="2971800"/>
            <a:ext cx="1003300" cy="933450"/>
          </a:xfrm>
          <a:prstGeom prst="rect">
            <a:avLst/>
          </a:prstGeom>
          <a:noFill/>
          <a:ln w="9525">
            <a:noFill/>
            <a:miter lim="800000"/>
            <a:headEnd/>
            <a:tailEnd/>
          </a:ln>
        </p:spPr>
      </p:pic>
      <p:pic>
        <p:nvPicPr>
          <p:cNvPr id="1249290" name="Picture 15"/>
          <p:cNvPicPr>
            <a:picLocks noChangeAspect="1"/>
          </p:cNvPicPr>
          <p:nvPr/>
        </p:nvPicPr>
        <p:blipFill>
          <a:blip r:embed="rId8"/>
          <a:srcRect/>
          <a:stretch>
            <a:fillRect/>
          </a:stretch>
        </p:blipFill>
        <p:spPr bwMode="auto">
          <a:xfrm>
            <a:off x="7467600" y="3048000"/>
            <a:ext cx="965200" cy="600075"/>
          </a:xfrm>
          <a:prstGeom prst="rect">
            <a:avLst/>
          </a:prstGeom>
          <a:noFill/>
          <a:ln w="9525">
            <a:noFill/>
            <a:miter lim="800000"/>
            <a:headEnd/>
            <a:tailEnd/>
          </a:ln>
        </p:spPr>
      </p:pic>
      <p:pic>
        <p:nvPicPr>
          <p:cNvPr id="1249291" name="Picture 16"/>
          <p:cNvPicPr>
            <a:picLocks noChangeAspect="1"/>
          </p:cNvPicPr>
          <p:nvPr/>
        </p:nvPicPr>
        <p:blipFill>
          <a:blip r:embed="rId9"/>
          <a:srcRect/>
          <a:stretch>
            <a:fillRect/>
          </a:stretch>
        </p:blipFill>
        <p:spPr bwMode="auto">
          <a:xfrm>
            <a:off x="4724400" y="2057400"/>
            <a:ext cx="850900" cy="37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1330" name="Rectangle 2"/>
          <p:cNvSpPr>
            <a:spLocks noGrp="1" noChangeArrowheads="1"/>
          </p:cNvSpPr>
          <p:nvPr>
            <p:ph type="title" idx="4294967295"/>
          </p:nvPr>
        </p:nvSpPr>
        <p:spPr>
          <a:xfrm>
            <a:off x="685800" y="0"/>
            <a:ext cx="7772400" cy="1143000"/>
          </a:xfrm>
        </p:spPr>
        <p:txBody>
          <a:bodyPr/>
          <a:lstStyle/>
          <a:p>
            <a:r>
              <a:rPr lang="en-US" sz="3200"/>
              <a:t>The Mapping Problem</a:t>
            </a:r>
          </a:p>
        </p:txBody>
      </p:sp>
      <p:sp>
        <p:nvSpPr>
          <p:cNvPr id="1251331" name="Rectangle 3"/>
          <p:cNvSpPr>
            <a:spLocks noGrp="1" noChangeArrowheads="1"/>
          </p:cNvSpPr>
          <p:nvPr>
            <p:ph type="body" idx="4294967295"/>
          </p:nvPr>
        </p:nvSpPr>
        <p:spPr>
          <a:xfrm>
            <a:off x="0" y="1066800"/>
            <a:ext cx="9144000" cy="2133600"/>
          </a:xfrm>
        </p:spPr>
        <p:txBody>
          <a:bodyPr/>
          <a:lstStyle/>
          <a:p>
            <a:pPr>
              <a:buFontTx/>
              <a:buNone/>
            </a:pPr>
            <a:r>
              <a:rPr lang="en-US" sz="2400"/>
              <a:t>Even if something is explicitly labeled in the input (“Look! There’s a goblin!”), how does the child know what </a:t>
            </a:r>
            <a:r>
              <a:rPr lang="en-US" sz="2400" i="1">
                <a:solidFill>
                  <a:schemeClr val="tx2"/>
                </a:solidFill>
              </a:rPr>
              <a:t>specifically</a:t>
            </a:r>
            <a:r>
              <a:rPr lang="en-US" sz="2400"/>
              <a:t> that word refers to? (Is it the head?  The feet? The staff?  The combination of eyes and hands?  Attached goblin parts?…)</a:t>
            </a:r>
          </a:p>
        </p:txBody>
      </p:sp>
      <p:sp>
        <p:nvSpPr>
          <p:cNvPr id="1251332" name="Rectangle 4"/>
          <p:cNvSpPr>
            <a:spLocks noChangeArrowheads="1"/>
          </p:cNvSpPr>
          <p:nvPr/>
        </p:nvSpPr>
        <p:spPr bwMode="auto">
          <a:xfrm>
            <a:off x="0" y="3276600"/>
            <a:ext cx="9144000" cy="2133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ea typeface="Osaka" pitchFamily="-84" charset="-128"/>
                <a:cs typeface="Osaka" pitchFamily="-84" charset="-128"/>
              </a:rPr>
              <a:t>Quine (1960): An infinite number of hypotheses about word meaning are possible given the input the child has.  That is, </a:t>
            </a:r>
            <a:r>
              <a:rPr lang="en-US" b="0">
                <a:solidFill>
                  <a:schemeClr val="tx2"/>
                </a:solidFill>
                <a:ea typeface="Osaka" pitchFamily="-84" charset="-128"/>
                <a:cs typeface="Osaka" pitchFamily="-84" charset="-128"/>
              </a:rPr>
              <a:t>the input underspecifies the word’s meaning</a:t>
            </a:r>
            <a:r>
              <a:rPr lang="en-US" b="0">
                <a:ea typeface="Osaka" pitchFamily="-84" charset="-128"/>
                <a:cs typeface="Osaka" pitchFamily="-84" charset="-128"/>
              </a:rPr>
              <a:t>.</a:t>
            </a:r>
          </a:p>
          <a:p>
            <a:pPr marL="342900" indent="-342900" eaLnBrk="1" hangingPunct="1">
              <a:spcBef>
                <a:spcPct val="20000"/>
              </a:spcBef>
            </a:pPr>
            <a:endParaRPr lang="en-US"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3378" name="Rectangle 3"/>
          <p:cNvSpPr>
            <a:spLocks noChangeArrowheads="1"/>
          </p:cNvSpPr>
          <p:nvPr/>
        </p:nvSpPr>
        <p:spPr bwMode="auto">
          <a:xfrm>
            <a:off x="457200" y="1981200"/>
            <a:ext cx="8077200" cy="457200"/>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20000"/>
              </a:spcBef>
            </a:pPr>
            <a:r>
              <a:rPr lang="en-US" b="0">
                <a:ea typeface="Osaka" pitchFamily="-84" charset="-128"/>
                <a:cs typeface="Osaka" pitchFamily="-84" charset="-128"/>
              </a:rPr>
              <a:t>So how do children figure it out?  Obviously, they do….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14419</TotalTime>
  <Words>3421</Words>
  <Application>Microsoft Macintosh PowerPoint</Application>
  <PresentationFormat>On-screen Show (4:3)</PresentationFormat>
  <Paragraphs>445</Paragraphs>
  <Slides>50</Slides>
  <Notes>23</Notes>
  <HiddenSlides>0</HiddenSlides>
  <MMClips>0</MMClips>
  <ScaleCrop>false</ScaleCrop>
  <HeadingPairs>
    <vt:vector size="8" baseType="variant">
      <vt:variant>
        <vt:lpstr>Fonts Used</vt:lpstr>
      </vt:variant>
      <vt:variant>
        <vt:i4>7</vt:i4>
      </vt:variant>
      <vt:variant>
        <vt:lpstr>Design Template</vt:lpstr>
      </vt:variant>
      <vt:variant>
        <vt:i4>1</vt:i4>
      </vt:variant>
      <vt:variant>
        <vt:lpstr>Embedded OLE Servers</vt:lpstr>
      </vt:variant>
      <vt:variant>
        <vt:i4>1</vt:i4>
      </vt:variant>
      <vt:variant>
        <vt:lpstr>Slide Titles</vt:lpstr>
      </vt:variant>
      <vt:variant>
        <vt:i4>50</vt:i4>
      </vt:variant>
    </vt:vector>
  </HeadingPairs>
  <TitlesOfParts>
    <vt:vector size="59" baseType="lpstr">
      <vt:lpstr>Arial</vt:lpstr>
      <vt:lpstr>ＭＳ Ｐゴシック</vt:lpstr>
      <vt:lpstr>Osaka</vt:lpstr>
      <vt:lpstr>Times</vt:lpstr>
      <vt:lpstr>Comic Sans MS</vt:lpstr>
      <vt:lpstr>Lucida Grande</vt:lpstr>
      <vt:lpstr>Symbol</vt:lpstr>
      <vt:lpstr>Blank Presentation</vt:lpstr>
      <vt:lpstr>Microsoft Clip Gallery</vt:lpstr>
      <vt:lpstr>Psych 156A/ Ling 150: Acquisition of Language II</vt:lpstr>
      <vt:lpstr>Announcements</vt:lpstr>
      <vt:lpstr>Slide 3</vt:lpstr>
      <vt:lpstr>Slide 4</vt:lpstr>
      <vt:lpstr>Slide 5</vt:lpstr>
      <vt:lpstr>Same problem the child faces</vt:lpstr>
      <vt:lpstr>A little more context…</vt:lpstr>
      <vt:lpstr>The Mapping Problem</vt:lpstr>
      <vt:lpstr>Slide 9</vt:lpstr>
      <vt:lpstr>Slide 10</vt:lpstr>
      <vt:lpstr>Slide 11</vt:lpstr>
      <vt:lpstr>One solution: fast mapping</vt:lpstr>
      <vt:lpstr>One solution: fast mapping</vt:lpstr>
      <vt:lpstr>A slight problem…</vt:lpstr>
      <vt:lpstr>Slide 15</vt:lpstr>
      <vt:lpstr>Cross-situational Learning</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Smith &amp; Yu (2008)</vt:lpstr>
      <vt:lpstr>Smith &amp; Yu (2008): Experiment</vt:lpstr>
      <vt:lpstr>Smith &amp; Yu (2008): Experiment</vt:lpstr>
      <vt:lpstr>Slide 38</vt:lpstr>
      <vt:lpstr>Smith &amp; Yu (2008): Experiment</vt:lpstr>
      <vt:lpstr>Slide 40</vt:lpstr>
      <vt:lpstr>Slide 41</vt:lpstr>
      <vt:lpstr>Slide 42</vt:lpstr>
      <vt:lpstr>Slide 43</vt:lpstr>
      <vt:lpstr>Slide 44</vt:lpstr>
      <vt:lpstr>Slide 45</vt:lpstr>
      <vt:lpstr>Slide 46</vt:lpstr>
      <vt:lpstr>Slide 47</vt:lpstr>
      <vt:lpstr>Slide 48</vt:lpstr>
      <vt:lpstr>Slide 49</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517</cp:revision>
  <cp:lastPrinted>2012-04-24T23:47:13Z</cp:lastPrinted>
  <dcterms:created xsi:type="dcterms:W3CDTF">2012-04-24T22:02:39Z</dcterms:created>
  <dcterms:modified xsi:type="dcterms:W3CDTF">2012-04-24T23:50:23Z</dcterms:modified>
</cp:coreProperties>
</file>