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media/audio2.bin" ContentType="audio/unknown"/>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41"/>
  </p:notesMasterIdLst>
  <p:sldIdLst>
    <p:sldId id="256" r:id="rId2"/>
    <p:sldId id="315"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6" r:id="rId4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CC5DE9E3-E791-174F-8E22-DF2FB7FE8B1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0BCC3-0E8B-754D-AE72-C6D9B70C4D8E}" type="slidenum">
              <a:rPr lang="en-US"/>
              <a:pPr/>
              <a:t>1</a:t>
            </a:fld>
            <a:endParaRPr lang="en-US"/>
          </a:p>
        </p:txBody>
      </p:sp>
      <p:sp>
        <p:nvSpPr>
          <p:cNvPr id="815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5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06EDC-D29D-B345-BEF6-57801CFF31EE}" type="slidenum">
              <a:rPr lang="en-US"/>
              <a:pPr/>
              <a:t>10</a:t>
            </a:fld>
            <a:endParaRPr lang="en-US"/>
          </a:p>
        </p:txBody>
      </p:sp>
      <p:sp>
        <p:nvSpPr>
          <p:cNvPr id="8765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65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27A7E-0E5E-2940-A889-5BFE11CA82F3}" type="slidenum">
              <a:rPr lang="en-US"/>
              <a:pPr/>
              <a:t>11</a:t>
            </a:fld>
            <a:endParaRPr lang="en-US"/>
          </a:p>
        </p:txBody>
      </p:sp>
      <p:sp>
        <p:nvSpPr>
          <p:cNvPr id="8785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85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F19EA-14B7-7546-B029-FB08E0E88F8A}" type="slidenum">
              <a:rPr lang="en-US"/>
              <a:pPr/>
              <a:t>12</a:t>
            </a:fld>
            <a:endParaRPr lang="en-US"/>
          </a:p>
        </p:txBody>
      </p:sp>
      <p:sp>
        <p:nvSpPr>
          <p:cNvPr id="8806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DDF80-D34B-6F41-B13E-4F1023844EC5}" type="slidenum">
              <a:rPr lang="en-US"/>
              <a:pPr/>
              <a:t>13</a:t>
            </a:fld>
            <a:endParaRPr lang="en-US"/>
          </a:p>
        </p:txBody>
      </p:sp>
      <p:sp>
        <p:nvSpPr>
          <p:cNvPr id="8826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26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37E73-636D-C040-B326-4898EAA16E51}" type="slidenum">
              <a:rPr lang="en-US"/>
              <a:pPr/>
              <a:t>14</a:t>
            </a:fld>
            <a:endParaRPr lang="en-US"/>
          </a:p>
        </p:txBody>
      </p:sp>
      <p:sp>
        <p:nvSpPr>
          <p:cNvPr id="8847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47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B5F99-EAF0-7D4B-93A7-10630C80A736}" type="slidenum">
              <a:rPr lang="en-US"/>
              <a:pPr/>
              <a:t>15</a:t>
            </a:fld>
            <a:endParaRPr lang="en-US"/>
          </a:p>
        </p:txBody>
      </p:sp>
      <p:sp>
        <p:nvSpPr>
          <p:cNvPr id="8867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67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631B8-1D94-1E4E-B18E-41BE700B4B53}" type="slidenum">
              <a:rPr lang="en-US"/>
              <a:pPr/>
              <a:t>16</a:t>
            </a:fld>
            <a:endParaRPr lang="en-US"/>
          </a:p>
        </p:txBody>
      </p:sp>
      <p:sp>
        <p:nvSpPr>
          <p:cNvPr id="8888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8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F9ABC-A010-284B-ADDD-1FA667252487}" type="slidenum">
              <a:rPr lang="en-US"/>
              <a:pPr/>
              <a:t>17</a:t>
            </a:fld>
            <a:endParaRPr lang="en-US"/>
          </a:p>
        </p:txBody>
      </p:sp>
      <p:sp>
        <p:nvSpPr>
          <p:cNvPr id="8908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8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2B588-3A34-254C-9B07-CE96E2F7EE27}" type="slidenum">
              <a:rPr lang="en-US"/>
              <a:pPr/>
              <a:t>18</a:t>
            </a:fld>
            <a:endParaRPr lang="en-US"/>
          </a:p>
        </p:txBody>
      </p:sp>
      <p:sp>
        <p:nvSpPr>
          <p:cNvPr id="8929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29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57FF-BC71-CD42-93E0-2096BEEA0DD6}" type="slidenum">
              <a:rPr lang="en-US"/>
              <a:pPr/>
              <a:t>19</a:t>
            </a:fld>
            <a:endParaRPr lang="en-US"/>
          </a:p>
        </p:txBody>
      </p:sp>
      <p:sp>
        <p:nvSpPr>
          <p:cNvPr id="8949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49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2FB1B-ED56-8D41-BAA6-4B3CBAB74F30}" type="slidenum">
              <a:rPr lang="en-US"/>
              <a:pPr/>
              <a:t>2</a:t>
            </a:fld>
            <a:endParaRPr lang="en-US"/>
          </a:p>
        </p:txBody>
      </p:sp>
      <p:sp>
        <p:nvSpPr>
          <p:cNvPr id="980994" name="Rectangle 2"/>
          <p:cNvSpPr>
            <a:spLocks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43DAF-1549-9741-962C-D9E2DA1DCDE6}" type="slidenum">
              <a:rPr lang="en-US"/>
              <a:pPr/>
              <a:t>20</a:t>
            </a:fld>
            <a:endParaRPr lang="en-US"/>
          </a:p>
        </p:txBody>
      </p:sp>
      <p:sp>
        <p:nvSpPr>
          <p:cNvPr id="8970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70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DB25-035A-4047-9EA1-CCF84C03F683}" type="slidenum">
              <a:rPr lang="en-US"/>
              <a:pPr/>
              <a:t>21</a:t>
            </a:fld>
            <a:endParaRPr lang="en-US"/>
          </a:p>
        </p:txBody>
      </p:sp>
      <p:sp>
        <p:nvSpPr>
          <p:cNvPr id="8990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90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05B9A-E71C-FF40-8D41-2E2AE1F21CE0}" type="slidenum">
              <a:rPr lang="en-US"/>
              <a:pPr/>
              <a:t>22</a:t>
            </a:fld>
            <a:endParaRPr lang="en-US"/>
          </a:p>
        </p:txBody>
      </p:sp>
      <p:sp>
        <p:nvSpPr>
          <p:cNvPr id="9011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D86B7-BD8F-4A4B-8731-8445695C46DB}" type="slidenum">
              <a:rPr lang="en-US"/>
              <a:pPr/>
              <a:t>23</a:t>
            </a:fld>
            <a:endParaRPr lang="en-US"/>
          </a:p>
        </p:txBody>
      </p:sp>
      <p:sp>
        <p:nvSpPr>
          <p:cNvPr id="9031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3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C61A4-2B17-3E4D-878E-5A3333CF33B6}" type="slidenum">
              <a:rPr lang="en-US"/>
              <a:pPr/>
              <a:t>24</a:t>
            </a:fld>
            <a:endParaRPr lang="en-US"/>
          </a:p>
        </p:txBody>
      </p:sp>
      <p:sp>
        <p:nvSpPr>
          <p:cNvPr id="9052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52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4181E-0E7A-AB43-B860-6393B97B6CD7}" type="slidenum">
              <a:rPr lang="en-US"/>
              <a:pPr/>
              <a:t>25</a:t>
            </a:fld>
            <a:endParaRPr lang="en-US"/>
          </a:p>
        </p:txBody>
      </p:sp>
      <p:sp>
        <p:nvSpPr>
          <p:cNvPr id="9072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72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039D-DE82-084A-B0F6-09E4C12E0EBE}" type="slidenum">
              <a:rPr lang="en-US"/>
              <a:pPr/>
              <a:t>26</a:t>
            </a:fld>
            <a:endParaRPr lang="en-US"/>
          </a:p>
        </p:txBody>
      </p:sp>
      <p:sp>
        <p:nvSpPr>
          <p:cNvPr id="9093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9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05E23-4617-4A48-8D23-F0EA6A2B8B02}" type="slidenum">
              <a:rPr lang="en-US"/>
              <a:pPr/>
              <a:t>27</a:t>
            </a:fld>
            <a:endParaRPr lang="en-US"/>
          </a:p>
        </p:txBody>
      </p:sp>
      <p:sp>
        <p:nvSpPr>
          <p:cNvPr id="9113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0C9BD-CAA1-BA44-979C-BAB593DBA216}" type="slidenum">
              <a:rPr lang="en-US"/>
              <a:pPr/>
              <a:t>28</a:t>
            </a:fld>
            <a:endParaRPr lang="en-US"/>
          </a:p>
        </p:txBody>
      </p:sp>
      <p:sp>
        <p:nvSpPr>
          <p:cNvPr id="9134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34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BA844-E940-2A41-9BB9-08030097A2B0}" type="slidenum">
              <a:rPr lang="en-US"/>
              <a:pPr/>
              <a:t>29</a:t>
            </a:fld>
            <a:endParaRPr lang="en-US"/>
          </a:p>
        </p:txBody>
      </p:sp>
      <p:sp>
        <p:nvSpPr>
          <p:cNvPr id="9154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54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ECA4-BAE6-1543-98F2-AA3FE827E420}" type="slidenum">
              <a:rPr lang="en-US"/>
              <a:pPr/>
              <a:t>3</a:t>
            </a:fld>
            <a:endParaRPr lang="en-US"/>
          </a:p>
        </p:txBody>
      </p:sp>
      <p:sp>
        <p:nvSpPr>
          <p:cNvPr id="8622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22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32512-F880-A34E-AAF5-2E0CA55BFF4F}" type="slidenum">
              <a:rPr lang="en-US"/>
              <a:pPr/>
              <a:t>30</a:t>
            </a:fld>
            <a:endParaRPr lang="en-US"/>
          </a:p>
        </p:txBody>
      </p:sp>
      <p:sp>
        <p:nvSpPr>
          <p:cNvPr id="9175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75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8F44B-B1BB-4E4F-A0C4-D2855BFE0488}" type="slidenum">
              <a:rPr lang="en-US"/>
              <a:pPr/>
              <a:t>31</a:t>
            </a:fld>
            <a:endParaRPr lang="en-US"/>
          </a:p>
        </p:txBody>
      </p:sp>
      <p:sp>
        <p:nvSpPr>
          <p:cNvPr id="9195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95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1C7E2-E675-6F4B-B76E-7CAFFF27F05D}" type="slidenum">
              <a:rPr lang="en-US"/>
              <a:pPr/>
              <a:t>32</a:t>
            </a:fld>
            <a:endParaRPr lang="en-US"/>
          </a:p>
        </p:txBody>
      </p:sp>
      <p:sp>
        <p:nvSpPr>
          <p:cNvPr id="9216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92EAD-0F71-BE49-AB9A-5270A9F2D8C1}" type="slidenum">
              <a:rPr lang="en-US"/>
              <a:pPr/>
              <a:t>33</a:t>
            </a:fld>
            <a:endParaRPr lang="en-US"/>
          </a:p>
        </p:txBody>
      </p:sp>
      <p:sp>
        <p:nvSpPr>
          <p:cNvPr id="9236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3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53E95-5E2E-C642-ABD4-13D4F186971F}" type="slidenum">
              <a:rPr lang="en-US"/>
              <a:pPr/>
              <a:t>34</a:t>
            </a:fld>
            <a:endParaRPr lang="en-US"/>
          </a:p>
        </p:txBody>
      </p:sp>
      <p:sp>
        <p:nvSpPr>
          <p:cNvPr id="9256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56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E6081-2303-1849-A35D-64481692042C}" type="slidenum">
              <a:rPr lang="en-US"/>
              <a:pPr/>
              <a:t>35</a:t>
            </a:fld>
            <a:endParaRPr lang="en-US"/>
          </a:p>
        </p:txBody>
      </p:sp>
      <p:sp>
        <p:nvSpPr>
          <p:cNvPr id="927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7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C01BD-5BAF-DF4C-9C1E-D34AA0CC5583}" type="slidenum">
              <a:rPr lang="en-US"/>
              <a:pPr/>
              <a:t>36</a:t>
            </a:fld>
            <a:endParaRPr lang="en-US"/>
          </a:p>
        </p:txBody>
      </p:sp>
      <p:sp>
        <p:nvSpPr>
          <p:cNvPr id="9297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9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7111E-DCBA-C54B-B7CC-6E3396B896B8}" type="slidenum">
              <a:rPr lang="en-US"/>
              <a:pPr/>
              <a:t>37</a:t>
            </a:fld>
            <a:endParaRPr lang="en-US"/>
          </a:p>
        </p:txBody>
      </p:sp>
      <p:sp>
        <p:nvSpPr>
          <p:cNvPr id="9318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F777-BF8E-914C-B469-9DC284A4A5DE}" type="slidenum">
              <a:rPr lang="en-US"/>
              <a:pPr/>
              <a:t>38</a:t>
            </a:fld>
            <a:endParaRPr lang="en-US"/>
          </a:p>
        </p:txBody>
      </p:sp>
      <p:sp>
        <p:nvSpPr>
          <p:cNvPr id="9338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3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B1658-DD3D-E34E-B5AC-C113453BE3C0}" type="slidenum">
              <a:rPr lang="en-US"/>
              <a:pPr/>
              <a:t>4</a:t>
            </a:fld>
            <a:endParaRPr lang="en-US"/>
          </a:p>
        </p:txBody>
      </p:sp>
      <p:sp>
        <p:nvSpPr>
          <p:cNvPr id="8642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42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3DAE4-775F-3546-BCE5-A4C7D5B7B5E7}" type="slidenum">
              <a:rPr lang="en-US"/>
              <a:pPr/>
              <a:t>5</a:t>
            </a:fld>
            <a:endParaRPr lang="en-US"/>
          </a:p>
        </p:txBody>
      </p:sp>
      <p:sp>
        <p:nvSpPr>
          <p:cNvPr id="8663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63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98C20-4D8D-5447-9C97-988F913F4F21}" type="slidenum">
              <a:rPr lang="en-US"/>
              <a:pPr/>
              <a:t>6</a:t>
            </a:fld>
            <a:endParaRPr lang="en-US"/>
          </a:p>
        </p:txBody>
      </p:sp>
      <p:sp>
        <p:nvSpPr>
          <p:cNvPr id="8683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83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5A729-4725-3A4D-AB46-B2C4F61606D2}" type="slidenum">
              <a:rPr lang="en-US"/>
              <a:pPr/>
              <a:t>7</a:t>
            </a:fld>
            <a:endParaRPr lang="en-US"/>
          </a:p>
        </p:txBody>
      </p:sp>
      <p:sp>
        <p:nvSpPr>
          <p:cNvPr id="8704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CDA6B-396A-6144-A061-9CEB7B4BBA8A}" type="slidenum">
              <a:rPr lang="en-US"/>
              <a:pPr/>
              <a:t>8</a:t>
            </a:fld>
            <a:endParaRPr lang="en-US"/>
          </a:p>
        </p:txBody>
      </p:sp>
      <p:sp>
        <p:nvSpPr>
          <p:cNvPr id="8724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24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7D6FF-1A17-EB45-95E1-B55ED82241A8}" type="slidenum">
              <a:rPr lang="en-US"/>
              <a:pPr/>
              <a:t>9</a:t>
            </a:fld>
            <a:endParaRPr lang="en-US"/>
          </a:p>
        </p:txBody>
      </p:sp>
      <p:sp>
        <p:nvSpPr>
          <p:cNvPr id="8744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44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7C4DA5B5-F2ED-5C49-863E-111E0A07402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D80955-C329-1746-8F1C-1BA9DAF101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97AD3A7-4F5A-7B4E-B73B-E6467E1250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8572824-F59E-6248-B2B7-BC374C3548D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4674024-5A2F-1342-ACD4-3CA06B2B4A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E0621A3-DE4E-9A41-8C3E-4730D69190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3DB4A7F-0980-A14D-A3EF-0C91A595B3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6A3453D-2A13-0C47-908C-141EBAE510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DA021A8-7A71-7E4B-9C9A-456F430421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CA9B053-6438-8B4C-AD7C-6F54203DDF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B602BBD-91AA-5F42-A2DD-0C282A0DDD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F5262096-61F5-6541-934E-08C3090B80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audio" Target="file://localhost/Users/lspearl/Desktop/Courses/Past%20Quarters/2008/Spring%202008/PSYCH156A/lectures-ppt/goblin3sing.wav" TargetMode="Externa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audio" Target="../media/audio1.bin"/><Relationship Id="rId2" Type="http://schemas.openxmlformats.org/officeDocument/2006/relationships/audio" Target="../media/audio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408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814083" name="Rectangle 3"/>
          <p:cNvSpPr>
            <a:spLocks noGrp="1" noChangeArrowheads="1"/>
          </p:cNvSpPr>
          <p:nvPr>
            <p:ph type="subTitle" idx="1"/>
          </p:nvPr>
        </p:nvSpPr>
        <p:spPr>
          <a:xfrm>
            <a:off x="457200" y="3352800"/>
            <a:ext cx="8229600" cy="1752600"/>
          </a:xfrm>
        </p:spPr>
        <p:txBody>
          <a:bodyPr/>
          <a:lstStyle/>
          <a:p>
            <a:r>
              <a:rPr lang="en-US"/>
              <a:t>Lecture 5</a:t>
            </a:r>
          </a:p>
          <a:p>
            <a:r>
              <a:rPr lang="en-US"/>
              <a:t>Sounds of Words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75523" name="Text Box 3"/>
          <p:cNvSpPr txBox="1">
            <a:spLocks noChangeArrowheads="1"/>
          </p:cNvSpPr>
          <p:nvPr/>
        </p:nvSpPr>
        <p:spPr bwMode="auto">
          <a:xfrm>
            <a:off x="6934200" y="1676400"/>
            <a:ext cx="19812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8-month-olds &amp;</a:t>
            </a:r>
          </a:p>
          <a:p>
            <a:r>
              <a:rPr lang="en-US" sz="2000" b="0">
                <a:solidFill>
                  <a:schemeClr val="tx2"/>
                </a:solidFill>
              </a:rPr>
              <a:t>14-month-olds</a:t>
            </a:r>
          </a:p>
        </p:txBody>
      </p:sp>
      <p:pic>
        <p:nvPicPr>
          <p:cNvPr id="875524" name="Picture 4"/>
          <p:cNvPicPr>
            <a:picLocks noChangeAspect="1" noChangeArrowheads="1"/>
          </p:cNvPicPr>
          <p:nvPr/>
        </p:nvPicPr>
        <p:blipFill>
          <a:blip r:embed="rId3"/>
          <a:srcRect/>
          <a:stretch>
            <a:fillRect/>
          </a:stretch>
        </p:blipFill>
        <p:spPr bwMode="auto">
          <a:xfrm>
            <a:off x="1143000" y="1524000"/>
            <a:ext cx="5638800" cy="841375"/>
          </a:xfrm>
          <a:prstGeom prst="rect">
            <a:avLst/>
          </a:prstGeom>
          <a:noFill/>
          <a:ln w="9525">
            <a:noFill/>
            <a:miter lim="800000"/>
            <a:headEnd/>
            <a:tailEnd/>
          </a:ln>
          <a:effectLst/>
        </p:spPr>
      </p:pic>
      <p:pic>
        <p:nvPicPr>
          <p:cNvPr id="875525" name="Picture 5"/>
          <p:cNvPicPr>
            <a:picLocks noChangeAspect="1" noChangeArrowheads="1"/>
          </p:cNvPicPr>
          <p:nvPr/>
        </p:nvPicPr>
        <p:blipFill>
          <a:blip r:embed="rId4"/>
          <a:srcRect/>
          <a:stretch>
            <a:fillRect/>
          </a:stretch>
        </p:blipFill>
        <p:spPr bwMode="auto">
          <a:xfrm>
            <a:off x="3124200" y="2514600"/>
            <a:ext cx="615950" cy="3594100"/>
          </a:xfrm>
          <a:prstGeom prst="rect">
            <a:avLst/>
          </a:prstGeom>
          <a:noFill/>
          <a:ln w="9525">
            <a:noFill/>
            <a:miter lim="800000"/>
            <a:headEnd/>
            <a:tailEnd/>
          </a:ln>
          <a:effectLst/>
        </p:spPr>
      </p:pic>
      <p:pic>
        <p:nvPicPr>
          <p:cNvPr id="875526" name="Picture 6"/>
          <p:cNvPicPr>
            <a:picLocks noChangeAspect="1" noChangeArrowheads="1"/>
          </p:cNvPicPr>
          <p:nvPr/>
        </p:nvPicPr>
        <p:blipFill>
          <a:blip r:embed="rId5"/>
          <a:srcRect/>
          <a:stretch>
            <a:fillRect/>
          </a:stretch>
        </p:blipFill>
        <p:spPr bwMode="auto">
          <a:xfrm>
            <a:off x="3733800" y="2514600"/>
            <a:ext cx="1382713" cy="4114800"/>
          </a:xfrm>
          <a:prstGeom prst="rect">
            <a:avLst/>
          </a:prstGeom>
          <a:noFill/>
          <a:ln w="9525">
            <a:noFill/>
            <a:miter lim="800000"/>
            <a:headEnd/>
            <a:tailEnd/>
          </a:ln>
          <a:effectLst/>
        </p:spPr>
      </p:pic>
      <p:sp>
        <p:nvSpPr>
          <p:cNvPr id="875527" name="Oval 7"/>
          <p:cNvSpPr>
            <a:spLocks noChangeArrowheads="1"/>
          </p:cNvSpPr>
          <p:nvPr/>
        </p:nvSpPr>
        <p:spPr bwMode="auto">
          <a:xfrm>
            <a:off x="3733800" y="3657600"/>
            <a:ext cx="762000" cy="1447800"/>
          </a:xfrm>
          <a:prstGeom prst="ellipse">
            <a:avLst/>
          </a:prstGeom>
          <a:noFill/>
          <a:ln w="38100">
            <a:solidFill>
              <a:schemeClr val="accent2"/>
            </a:solidFill>
            <a:round/>
            <a:headEnd/>
            <a:tailEnd/>
          </a:ln>
        </p:spPr>
        <p:txBody>
          <a:bodyPr wrap="none" anchor="ctr">
            <a:prstTxWarp prst="textNoShape">
              <a:avLst/>
            </a:prstTxWarp>
          </a:bodyPr>
          <a:lstStyle/>
          <a:p>
            <a:endParaRPr lang="en-US"/>
          </a:p>
        </p:txBody>
      </p:sp>
      <p:sp>
        <p:nvSpPr>
          <p:cNvPr id="875528" name="Text Box 8"/>
          <p:cNvSpPr txBox="1">
            <a:spLocks noChangeArrowheads="1"/>
          </p:cNvSpPr>
          <p:nvPr/>
        </p:nvSpPr>
        <p:spPr bwMode="auto">
          <a:xfrm>
            <a:off x="152400" y="3657600"/>
            <a:ext cx="2971800" cy="2530475"/>
          </a:xfrm>
          <a:prstGeom prst="rect">
            <a:avLst/>
          </a:prstGeom>
          <a:noFill/>
          <a:ln w="9525">
            <a:noFill/>
            <a:miter lim="800000"/>
            <a:headEnd/>
            <a:tailEnd/>
          </a:ln>
        </p:spPr>
        <p:txBody>
          <a:bodyPr>
            <a:prstTxWarp prst="textNoShape">
              <a:avLst/>
            </a:prstTxWarp>
            <a:spAutoFit/>
          </a:bodyPr>
          <a:lstStyle/>
          <a:p>
            <a:r>
              <a:rPr lang="en-US" sz="2000" b="0"/>
              <a:t>But 8-month-olds did!</a:t>
            </a:r>
          </a:p>
          <a:p>
            <a:r>
              <a:rPr lang="en-US" sz="2000" b="0"/>
              <a:t>They have a difference in looking time. They look longer at the “bih” object when it is labeled “dih” - so they must know “b” and “d” are different.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pic>
        <p:nvPicPr>
          <p:cNvPr id="877571" name="Picture 3"/>
          <p:cNvPicPr>
            <a:picLocks noChangeAspect="1" noChangeArrowheads="1"/>
          </p:cNvPicPr>
          <p:nvPr/>
        </p:nvPicPr>
        <p:blipFill>
          <a:blip r:embed="rId3"/>
          <a:srcRect/>
          <a:stretch>
            <a:fillRect/>
          </a:stretch>
        </p:blipFill>
        <p:spPr bwMode="auto">
          <a:xfrm>
            <a:off x="3733800" y="3429000"/>
            <a:ext cx="831850" cy="862013"/>
          </a:xfrm>
          <a:prstGeom prst="rect">
            <a:avLst/>
          </a:prstGeom>
          <a:noFill/>
          <a:ln w="9525">
            <a:noFill/>
            <a:miter lim="800000"/>
            <a:headEnd/>
            <a:tailEnd/>
          </a:ln>
          <a:effectLst/>
        </p:spPr>
      </p:pic>
      <p:sp>
        <p:nvSpPr>
          <p:cNvPr id="877572" name="Text Box 4"/>
          <p:cNvSpPr txBox="1">
            <a:spLocks noChangeArrowheads="1"/>
          </p:cNvSpPr>
          <p:nvPr/>
        </p:nvSpPr>
        <p:spPr bwMode="auto">
          <a:xfrm>
            <a:off x="29718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lif</a:t>
            </a:r>
            <a:r>
              <a:rPr lang="en-US" sz="1800" b="0">
                <a:solidFill>
                  <a:schemeClr val="tx2"/>
                </a:solidFill>
              </a:rPr>
              <a:t>…look at the </a:t>
            </a:r>
            <a:r>
              <a:rPr lang="en-US" sz="1800" b="0" i="1">
                <a:solidFill>
                  <a:schemeClr val="accent2"/>
                </a:solidFill>
              </a:rPr>
              <a:t>lif</a:t>
            </a:r>
            <a:endParaRPr lang="en-US" sz="1800" b="0">
              <a:solidFill>
                <a:schemeClr val="tx2"/>
              </a:solidFill>
            </a:endParaRPr>
          </a:p>
        </p:txBody>
      </p:sp>
      <p:pic>
        <p:nvPicPr>
          <p:cNvPr id="877573" name="Picture 5"/>
          <p:cNvPicPr>
            <a:picLocks noChangeAspect="1" noChangeArrowheads="1"/>
          </p:cNvPicPr>
          <p:nvPr/>
        </p:nvPicPr>
        <p:blipFill>
          <a:blip r:embed="rId3"/>
          <a:srcRect/>
          <a:stretch>
            <a:fillRect/>
          </a:stretch>
        </p:blipFill>
        <p:spPr bwMode="auto">
          <a:xfrm>
            <a:off x="2819400" y="5257800"/>
            <a:ext cx="831850" cy="862013"/>
          </a:xfrm>
          <a:prstGeom prst="rect">
            <a:avLst/>
          </a:prstGeom>
          <a:noFill/>
          <a:ln w="9525">
            <a:noFill/>
            <a:miter lim="800000"/>
            <a:headEnd/>
            <a:tailEnd/>
          </a:ln>
          <a:effectLst/>
        </p:spPr>
      </p:pic>
      <p:sp>
        <p:nvSpPr>
          <p:cNvPr id="877574" name="Text Box 6"/>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lif</a:t>
            </a:r>
            <a:r>
              <a:rPr lang="en-US" sz="1800" b="0" i="1">
                <a:solidFill>
                  <a:schemeClr val="tx2"/>
                </a:solidFill>
              </a:rPr>
              <a:t>!</a:t>
            </a:r>
            <a:endParaRPr lang="en-US" sz="1800" b="0">
              <a:solidFill>
                <a:schemeClr val="tx2"/>
              </a:solidFill>
            </a:endParaRPr>
          </a:p>
        </p:txBody>
      </p:sp>
      <p:pic>
        <p:nvPicPr>
          <p:cNvPr id="877575" name="Picture 7"/>
          <p:cNvPicPr>
            <a:picLocks noChangeAspect="1" noChangeArrowheads="1"/>
          </p:cNvPicPr>
          <p:nvPr/>
        </p:nvPicPr>
        <p:blipFill>
          <a:blip r:embed="rId3"/>
          <a:srcRect/>
          <a:stretch>
            <a:fillRect/>
          </a:stretch>
        </p:blipFill>
        <p:spPr bwMode="auto">
          <a:xfrm>
            <a:off x="5410200" y="5257800"/>
            <a:ext cx="831850" cy="862013"/>
          </a:xfrm>
          <a:prstGeom prst="rect">
            <a:avLst/>
          </a:prstGeom>
          <a:noFill/>
          <a:ln w="9525">
            <a:noFill/>
            <a:miter lim="800000"/>
            <a:headEnd/>
            <a:tailEnd/>
          </a:ln>
          <a:effectLst/>
        </p:spPr>
      </p:pic>
      <p:sp>
        <p:nvSpPr>
          <p:cNvPr id="877576" name="Text Box 8"/>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neem</a:t>
            </a:r>
            <a:r>
              <a:rPr lang="en-US" sz="1800" b="0" i="1">
                <a:solidFill>
                  <a:schemeClr val="tx2"/>
                </a:solidFill>
              </a:rPr>
              <a:t>!</a:t>
            </a:r>
            <a:endParaRPr lang="en-US" sz="1800" b="0">
              <a:solidFill>
                <a:schemeClr val="tx2"/>
              </a:solidFill>
            </a:endParaRPr>
          </a:p>
        </p:txBody>
      </p:sp>
      <p:sp>
        <p:nvSpPr>
          <p:cNvPr id="877577" name="Freeform 9"/>
          <p:cNvSpPr>
            <a:spLocks/>
          </p:cNvSpPr>
          <p:nvPr/>
        </p:nvSpPr>
        <p:spPr bwMode="auto">
          <a:xfrm>
            <a:off x="34290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78" name="Freeform 10"/>
          <p:cNvSpPr>
            <a:spLocks/>
          </p:cNvSpPr>
          <p:nvPr/>
        </p:nvSpPr>
        <p:spPr bwMode="auto">
          <a:xfrm>
            <a:off x="3352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79" name="Freeform 11"/>
          <p:cNvSpPr>
            <a:spLocks/>
          </p:cNvSpPr>
          <p:nvPr/>
        </p:nvSpPr>
        <p:spPr bwMode="auto">
          <a:xfrm>
            <a:off x="29591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0" name="Freeform 12"/>
          <p:cNvSpPr>
            <a:spLocks/>
          </p:cNvSpPr>
          <p:nvPr/>
        </p:nvSpPr>
        <p:spPr bwMode="auto">
          <a:xfrm>
            <a:off x="28956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1" name="Freeform 13"/>
          <p:cNvSpPr>
            <a:spLocks/>
          </p:cNvSpPr>
          <p:nvPr/>
        </p:nvSpPr>
        <p:spPr bwMode="auto">
          <a:xfrm>
            <a:off x="6019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2" name="Freeform 14"/>
          <p:cNvSpPr>
            <a:spLocks/>
          </p:cNvSpPr>
          <p:nvPr/>
        </p:nvSpPr>
        <p:spPr bwMode="auto">
          <a:xfrm>
            <a:off x="59436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3" name="Freeform 15"/>
          <p:cNvSpPr>
            <a:spLocks/>
          </p:cNvSpPr>
          <p:nvPr/>
        </p:nvSpPr>
        <p:spPr bwMode="auto">
          <a:xfrm>
            <a:off x="55499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4" name="Freeform 16"/>
          <p:cNvSpPr>
            <a:spLocks/>
          </p:cNvSpPr>
          <p:nvPr/>
        </p:nvSpPr>
        <p:spPr bwMode="auto">
          <a:xfrm>
            <a:off x="54864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5" name="Freeform 17"/>
          <p:cNvSpPr>
            <a:spLocks/>
          </p:cNvSpPr>
          <p:nvPr/>
        </p:nvSpPr>
        <p:spPr bwMode="auto">
          <a:xfrm>
            <a:off x="20574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6" name="Freeform 18"/>
          <p:cNvSpPr>
            <a:spLocks/>
          </p:cNvSpPr>
          <p:nvPr/>
        </p:nvSpPr>
        <p:spPr bwMode="auto">
          <a:xfrm>
            <a:off x="19812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7" name="Freeform 19"/>
          <p:cNvSpPr>
            <a:spLocks/>
          </p:cNvSpPr>
          <p:nvPr/>
        </p:nvSpPr>
        <p:spPr bwMode="auto">
          <a:xfrm>
            <a:off x="32639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8" name="Freeform 20"/>
          <p:cNvSpPr>
            <a:spLocks/>
          </p:cNvSpPr>
          <p:nvPr/>
        </p:nvSpPr>
        <p:spPr bwMode="auto">
          <a:xfrm>
            <a:off x="32004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89" name="Text Box 21"/>
          <p:cNvSpPr txBox="1">
            <a:spLocks noChangeArrowheads="1"/>
          </p:cNvSpPr>
          <p:nvPr/>
        </p:nvSpPr>
        <p:spPr bwMode="auto">
          <a:xfrm>
            <a:off x="152400" y="37338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77590" name="Text Box 22"/>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877591" name="Text Box 23"/>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sp>
        <p:nvSpPr>
          <p:cNvPr id="877592" name="Freeform 24"/>
          <p:cNvSpPr>
            <a:spLocks/>
          </p:cNvSpPr>
          <p:nvPr/>
        </p:nvSpPr>
        <p:spPr bwMode="auto">
          <a:xfrm>
            <a:off x="43434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3" name="Freeform 25"/>
          <p:cNvSpPr>
            <a:spLocks/>
          </p:cNvSpPr>
          <p:nvPr/>
        </p:nvSpPr>
        <p:spPr bwMode="auto">
          <a:xfrm>
            <a:off x="42672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4" name="Freeform 26"/>
          <p:cNvSpPr>
            <a:spLocks/>
          </p:cNvSpPr>
          <p:nvPr/>
        </p:nvSpPr>
        <p:spPr bwMode="auto">
          <a:xfrm>
            <a:off x="38735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5" name="Freeform 27"/>
          <p:cNvSpPr>
            <a:spLocks/>
          </p:cNvSpPr>
          <p:nvPr/>
        </p:nvSpPr>
        <p:spPr bwMode="auto">
          <a:xfrm>
            <a:off x="38100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6" name="Freeform 28"/>
          <p:cNvSpPr>
            <a:spLocks/>
          </p:cNvSpPr>
          <p:nvPr/>
        </p:nvSpPr>
        <p:spPr bwMode="auto">
          <a:xfrm>
            <a:off x="29718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7" name="Freeform 29"/>
          <p:cNvSpPr>
            <a:spLocks/>
          </p:cNvSpPr>
          <p:nvPr/>
        </p:nvSpPr>
        <p:spPr bwMode="auto">
          <a:xfrm>
            <a:off x="28956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8" name="Freeform 30"/>
          <p:cNvSpPr>
            <a:spLocks/>
          </p:cNvSpPr>
          <p:nvPr/>
        </p:nvSpPr>
        <p:spPr bwMode="auto">
          <a:xfrm>
            <a:off x="24257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7599" name="Freeform 31"/>
          <p:cNvSpPr>
            <a:spLocks/>
          </p:cNvSpPr>
          <p:nvPr/>
        </p:nvSpPr>
        <p:spPr bwMode="auto">
          <a:xfrm>
            <a:off x="2362200" y="36576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pic>
        <p:nvPicPr>
          <p:cNvPr id="877600" name="Picture 32"/>
          <p:cNvPicPr>
            <a:picLocks noChangeAspect="1" noChangeArrowheads="1"/>
          </p:cNvPicPr>
          <p:nvPr/>
        </p:nvPicPr>
        <p:blipFill>
          <a:blip r:embed="rId4"/>
          <a:srcRect/>
          <a:stretch>
            <a:fillRect/>
          </a:stretch>
        </p:blipFill>
        <p:spPr bwMode="auto">
          <a:xfrm>
            <a:off x="1524000" y="1447800"/>
            <a:ext cx="4991100" cy="76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79619" name="Text Box 3"/>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pic>
        <p:nvPicPr>
          <p:cNvPr id="879620" name="Picture 4"/>
          <p:cNvPicPr>
            <a:picLocks noChangeAspect="1" noChangeArrowheads="1"/>
          </p:cNvPicPr>
          <p:nvPr/>
        </p:nvPicPr>
        <p:blipFill>
          <a:blip r:embed="rId3"/>
          <a:srcRect/>
          <a:stretch>
            <a:fillRect/>
          </a:stretch>
        </p:blipFill>
        <p:spPr bwMode="auto">
          <a:xfrm>
            <a:off x="3124200" y="2514600"/>
            <a:ext cx="615950" cy="3594100"/>
          </a:xfrm>
          <a:prstGeom prst="rect">
            <a:avLst/>
          </a:prstGeom>
          <a:noFill/>
          <a:ln w="9525">
            <a:noFill/>
            <a:miter lim="800000"/>
            <a:headEnd/>
            <a:tailEnd/>
          </a:ln>
          <a:effectLst/>
        </p:spPr>
      </p:pic>
      <p:sp>
        <p:nvSpPr>
          <p:cNvPr id="879621" name="Text Box 5"/>
          <p:cNvSpPr txBox="1">
            <a:spLocks noChangeArrowheads="1"/>
          </p:cNvSpPr>
          <p:nvPr/>
        </p:nvSpPr>
        <p:spPr bwMode="auto">
          <a:xfrm>
            <a:off x="5105400" y="3429000"/>
            <a:ext cx="3505200" cy="1311275"/>
          </a:xfrm>
          <a:prstGeom prst="rect">
            <a:avLst/>
          </a:prstGeom>
          <a:noFill/>
          <a:ln w="9525">
            <a:noFill/>
            <a:miter lim="800000"/>
            <a:headEnd/>
            <a:tailEnd/>
          </a:ln>
        </p:spPr>
        <p:txBody>
          <a:bodyPr>
            <a:prstTxWarp prst="textNoShape">
              <a:avLst/>
            </a:prstTxWarp>
            <a:spAutoFit/>
          </a:bodyPr>
          <a:lstStyle/>
          <a:p>
            <a:r>
              <a:rPr lang="en-US" sz="2000" b="0"/>
              <a:t>Here, the 14-month-olds look longer at the “lif” object when it’s labeled “neem”.  They notice the difference.</a:t>
            </a:r>
          </a:p>
        </p:txBody>
      </p:sp>
      <p:pic>
        <p:nvPicPr>
          <p:cNvPr id="879622" name="Picture 6"/>
          <p:cNvPicPr>
            <a:picLocks noChangeAspect="1" noChangeArrowheads="1"/>
          </p:cNvPicPr>
          <p:nvPr/>
        </p:nvPicPr>
        <p:blipFill>
          <a:blip r:embed="rId4"/>
          <a:srcRect/>
          <a:stretch>
            <a:fillRect/>
          </a:stretch>
        </p:blipFill>
        <p:spPr bwMode="auto">
          <a:xfrm>
            <a:off x="1524000" y="1447800"/>
            <a:ext cx="4991100" cy="762000"/>
          </a:xfrm>
          <a:prstGeom prst="rect">
            <a:avLst/>
          </a:prstGeom>
          <a:noFill/>
          <a:ln w="9525">
            <a:noFill/>
            <a:miter lim="800000"/>
            <a:headEnd/>
            <a:tailEnd/>
          </a:ln>
          <a:effectLst/>
        </p:spPr>
      </p:pic>
      <p:pic>
        <p:nvPicPr>
          <p:cNvPr id="879623" name="Picture 7"/>
          <p:cNvPicPr>
            <a:picLocks noChangeAspect="1" noChangeArrowheads="1"/>
          </p:cNvPicPr>
          <p:nvPr/>
        </p:nvPicPr>
        <p:blipFill>
          <a:blip r:embed="rId5"/>
          <a:srcRect/>
          <a:stretch>
            <a:fillRect/>
          </a:stretch>
        </p:blipFill>
        <p:spPr bwMode="auto">
          <a:xfrm>
            <a:off x="3733800" y="2514600"/>
            <a:ext cx="1004888" cy="4343400"/>
          </a:xfrm>
          <a:prstGeom prst="rect">
            <a:avLst/>
          </a:prstGeom>
          <a:noFill/>
          <a:ln w="9525">
            <a:noFill/>
            <a:miter lim="800000"/>
            <a:headEnd/>
            <a:tailEnd/>
          </a:ln>
          <a:effectLst/>
        </p:spPr>
      </p:pic>
      <p:sp>
        <p:nvSpPr>
          <p:cNvPr id="879624" name="Oval 8"/>
          <p:cNvSpPr>
            <a:spLocks noChangeArrowheads="1"/>
          </p:cNvSpPr>
          <p:nvPr/>
        </p:nvSpPr>
        <p:spPr bwMode="auto">
          <a:xfrm>
            <a:off x="3810000" y="2667000"/>
            <a:ext cx="914400" cy="21336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81667" name="Text Box 3"/>
          <p:cNvSpPr txBox="1">
            <a:spLocks noChangeArrowheads="1"/>
          </p:cNvSpPr>
          <p:nvPr/>
        </p:nvSpPr>
        <p:spPr bwMode="auto">
          <a:xfrm>
            <a:off x="29718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bih</a:t>
            </a:r>
            <a:r>
              <a:rPr lang="en-US" sz="1800" b="0">
                <a:solidFill>
                  <a:schemeClr val="tx2"/>
                </a:solidFill>
              </a:rPr>
              <a:t>…look at the </a:t>
            </a:r>
            <a:r>
              <a:rPr lang="en-US" sz="1800" b="0" i="1">
                <a:solidFill>
                  <a:schemeClr val="accent2"/>
                </a:solidFill>
              </a:rPr>
              <a:t>bih</a:t>
            </a:r>
            <a:endParaRPr lang="en-US" sz="1800" b="0">
              <a:solidFill>
                <a:schemeClr val="tx2"/>
              </a:solidFill>
            </a:endParaRPr>
          </a:p>
        </p:txBody>
      </p:sp>
      <p:sp>
        <p:nvSpPr>
          <p:cNvPr id="881668" name="Text Box 4"/>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sp>
        <p:nvSpPr>
          <p:cNvPr id="881669" name="Text Box 5"/>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81670" name="Freeform 6"/>
          <p:cNvSpPr>
            <a:spLocks/>
          </p:cNvSpPr>
          <p:nvPr/>
        </p:nvSpPr>
        <p:spPr bwMode="auto">
          <a:xfrm>
            <a:off x="20574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81671" name="Freeform 7"/>
          <p:cNvSpPr>
            <a:spLocks/>
          </p:cNvSpPr>
          <p:nvPr/>
        </p:nvSpPr>
        <p:spPr bwMode="auto">
          <a:xfrm>
            <a:off x="19812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81672" name="Text Box 8"/>
          <p:cNvSpPr txBox="1">
            <a:spLocks noChangeArrowheads="1"/>
          </p:cNvSpPr>
          <p:nvPr/>
        </p:nvSpPr>
        <p:spPr bwMode="auto">
          <a:xfrm>
            <a:off x="152400" y="37338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81673" name="Text Box 9"/>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881674" name="Text Box 10"/>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sp>
        <p:nvSpPr>
          <p:cNvPr id="881675" name="Freeform 11"/>
          <p:cNvSpPr>
            <a:spLocks/>
          </p:cNvSpPr>
          <p:nvPr/>
        </p:nvSpPr>
        <p:spPr bwMode="auto">
          <a:xfrm>
            <a:off x="24257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81676" name="Freeform 12"/>
          <p:cNvSpPr>
            <a:spLocks/>
          </p:cNvSpPr>
          <p:nvPr/>
        </p:nvSpPr>
        <p:spPr bwMode="auto">
          <a:xfrm>
            <a:off x="2362200" y="36576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pic>
        <p:nvPicPr>
          <p:cNvPr id="881677" name="Picture 13"/>
          <p:cNvPicPr>
            <a:picLocks noChangeAspect="1" noChangeArrowheads="1"/>
          </p:cNvPicPr>
          <p:nvPr/>
        </p:nvPicPr>
        <p:blipFill>
          <a:blip r:embed="rId3"/>
          <a:srcRect/>
          <a:stretch>
            <a:fillRect/>
          </a:stretch>
        </p:blipFill>
        <p:spPr bwMode="auto">
          <a:xfrm>
            <a:off x="838200" y="1447800"/>
            <a:ext cx="5867400" cy="917575"/>
          </a:xfrm>
          <a:prstGeom prst="rect">
            <a:avLst/>
          </a:prstGeom>
          <a:noFill/>
          <a:ln w="9525">
            <a:noFill/>
            <a:miter lim="800000"/>
            <a:headEnd/>
            <a:tailEnd/>
          </a:ln>
          <a:effectLst/>
        </p:spPr>
      </p:pic>
      <p:pic>
        <p:nvPicPr>
          <p:cNvPr id="881678" name="Picture 14"/>
          <p:cNvPicPr>
            <a:picLocks noChangeAspect="1" noChangeArrowheads="1"/>
          </p:cNvPicPr>
          <p:nvPr/>
        </p:nvPicPr>
        <p:blipFill>
          <a:blip r:embed="rId4"/>
          <a:srcRect/>
          <a:stretch>
            <a:fillRect/>
          </a:stretch>
        </p:blipFill>
        <p:spPr bwMode="auto">
          <a:xfrm>
            <a:off x="4114800" y="3429000"/>
            <a:ext cx="990600" cy="990600"/>
          </a:xfrm>
          <a:prstGeom prst="rect">
            <a:avLst/>
          </a:prstGeom>
          <a:noFill/>
          <a:ln w="9525">
            <a:noFill/>
            <a:miter lim="800000"/>
            <a:headEnd/>
            <a:tailEnd/>
          </a:ln>
          <a:effectLst/>
        </p:spPr>
      </p:pic>
      <p:pic>
        <p:nvPicPr>
          <p:cNvPr id="881679" name="Picture 15"/>
          <p:cNvPicPr>
            <a:picLocks noChangeAspect="1" noChangeArrowheads="1"/>
          </p:cNvPicPr>
          <p:nvPr/>
        </p:nvPicPr>
        <p:blipFill>
          <a:blip r:embed="rId4"/>
          <a:srcRect/>
          <a:stretch>
            <a:fillRect/>
          </a:stretch>
        </p:blipFill>
        <p:spPr bwMode="auto">
          <a:xfrm>
            <a:off x="2743200" y="5410200"/>
            <a:ext cx="990600" cy="990600"/>
          </a:xfrm>
          <a:prstGeom prst="rect">
            <a:avLst/>
          </a:prstGeom>
          <a:noFill/>
          <a:ln w="9525">
            <a:noFill/>
            <a:miter lim="800000"/>
            <a:headEnd/>
            <a:tailEnd/>
          </a:ln>
          <a:effectLst/>
        </p:spPr>
      </p:pic>
      <p:pic>
        <p:nvPicPr>
          <p:cNvPr id="881680" name="Picture 16"/>
          <p:cNvPicPr>
            <a:picLocks noChangeAspect="1" noChangeArrowheads="1"/>
          </p:cNvPicPr>
          <p:nvPr/>
        </p:nvPicPr>
        <p:blipFill>
          <a:blip r:embed="rId4"/>
          <a:srcRect/>
          <a:stretch>
            <a:fillRect/>
          </a:stretch>
        </p:blipFill>
        <p:spPr bwMode="auto">
          <a:xfrm>
            <a:off x="5181600" y="5334000"/>
            <a:ext cx="990600" cy="990600"/>
          </a:xfrm>
          <a:prstGeom prst="rect">
            <a:avLst/>
          </a:prstGeom>
          <a:noFill/>
          <a:ln w="9525">
            <a:noFill/>
            <a:miter lim="800000"/>
            <a:headEnd/>
            <a:tailEnd/>
          </a:ln>
          <a:effectLst/>
        </p:spPr>
      </p:pic>
      <p:sp>
        <p:nvSpPr>
          <p:cNvPr id="881681" name="Text Box 17"/>
          <p:cNvSpPr txBox="1">
            <a:spLocks noChangeArrowheads="1"/>
          </p:cNvSpPr>
          <p:nvPr/>
        </p:nvSpPr>
        <p:spPr bwMode="auto">
          <a:xfrm>
            <a:off x="6461125" y="2438400"/>
            <a:ext cx="2530475" cy="1749425"/>
          </a:xfrm>
          <a:prstGeom prst="rect">
            <a:avLst/>
          </a:prstGeom>
          <a:noFill/>
          <a:ln w="9525">
            <a:solidFill>
              <a:schemeClr val="tx2"/>
            </a:solidFill>
            <a:miter lim="800000"/>
            <a:headEnd/>
            <a:tailEnd/>
          </a:ln>
        </p:spPr>
        <p:txBody>
          <a:bodyPr>
            <a:prstTxWarp prst="textNoShape">
              <a:avLst/>
            </a:prstTxWarp>
            <a:spAutoFit/>
          </a:bodyPr>
          <a:lstStyle/>
          <a:p>
            <a:r>
              <a:rPr lang="en-US" sz="1800" b="0"/>
              <a:t>Infants unlikely to associate label with checkerboard pattern (that is, to treat it like a word that has a referent/meaning)</a:t>
            </a:r>
          </a:p>
        </p:txBody>
      </p:sp>
      <p:sp>
        <p:nvSpPr>
          <p:cNvPr id="881682" name="Line 18"/>
          <p:cNvSpPr>
            <a:spLocks noChangeShapeType="1"/>
          </p:cNvSpPr>
          <p:nvPr/>
        </p:nvSpPr>
        <p:spPr bwMode="auto">
          <a:xfrm flipH="1" flipV="1">
            <a:off x="6705600" y="1905000"/>
            <a:ext cx="838200" cy="533400"/>
          </a:xfrm>
          <a:prstGeom prst="line">
            <a:avLst/>
          </a:prstGeom>
          <a:noFill/>
          <a:ln w="9525">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83715" name="Text Box 3"/>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pic>
        <p:nvPicPr>
          <p:cNvPr id="883716" name="Picture 4"/>
          <p:cNvPicPr>
            <a:picLocks noChangeAspect="1" noChangeArrowheads="1"/>
          </p:cNvPicPr>
          <p:nvPr/>
        </p:nvPicPr>
        <p:blipFill>
          <a:blip r:embed="rId3"/>
          <a:srcRect/>
          <a:stretch>
            <a:fillRect/>
          </a:stretch>
        </p:blipFill>
        <p:spPr bwMode="auto">
          <a:xfrm>
            <a:off x="838200" y="1447800"/>
            <a:ext cx="5867400" cy="917575"/>
          </a:xfrm>
          <a:prstGeom prst="rect">
            <a:avLst/>
          </a:prstGeom>
          <a:noFill/>
          <a:ln w="9525">
            <a:noFill/>
            <a:miter lim="800000"/>
            <a:headEnd/>
            <a:tailEnd/>
          </a:ln>
          <a:effectLst/>
        </p:spPr>
      </p:pic>
      <p:pic>
        <p:nvPicPr>
          <p:cNvPr id="883717" name="Picture 5"/>
          <p:cNvPicPr>
            <a:picLocks noChangeAspect="1" noChangeArrowheads="1"/>
          </p:cNvPicPr>
          <p:nvPr/>
        </p:nvPicPr>
        <p:blipFill>
          <a:blip r:embed="rId4"/>
          <a:srcRect/>
          <a:stretch>
            <a:fillRect/>
          </a:stretch>
        </p:blipFill>
        <p:spPr bwMode="auto">
          <a:xfrm>
            <a:off x="3124200" y="2514600"/>
            <a:ext cx="615950" cy="3657600"/>
          </a:xfrm>
          <a:prstGeom prst="rect">
            <a:avLst/>
          </a:prstGeom>
          <a:noFill/>
          <a:ln w="9525">
            <a:noFill/>
            <a:miter lim="800000"/>
            <a:headEnd/>
            <a:tailEnd/>
          </a:ln>
          <a:effectLst/>
        </p:spPr>
      </p:pic>
      <p:pic>
        <p:nvPicPr>
          <p:cNvPr id="883718" name="Picture 6"/>
          <p:cNvPicPr>
            <a:picLocks noChangeAspect="1" noChangeArrowheads="1"/>
          </p:cNvPicPr>
          <p:nvPr/>
        </p:nvPicPr>
        <p:blipFill>
          <a:blip r:embed="rId5"/>
          <a:srcRect/>
          <a:stretch>
            <a:fillRect/>
          </a:stretch>
        </p:blipFill>
        <p:spPr bwMode="auto">
          <a:xfrm>
            <a:off x="3733800" y="2514600"/>
            <a:ext cx="952500" cy="4343400"/>
          </a:xfrm>
          <a:prstGeom prst="rect">
            <a:avLst/>
          </a:prstGeom>
          <a:noFill/>
          <a:ln w="9525">
            <a:noFill/>
            <a:miter lim="800000"/>
            <a:headEnd/>
            <a:tailEnd/>
          </a:ln>
          <a:effectLst/>
        </p:spPr>
      </p:pic>
      <p:sp>
        <p:nvSpPr>
          <p:cNvPr id="883719" name="Text Box 7"/>
          <p:cNvSpPr txBox="1">
            <a:spLocks noChangeArrowheads="1"/>
          </p:cNvSpPr>
          <p:nvPr/>
        </p:nvSpPr>
        <p:spPr bwMode="auto">
          <a:xfrm>
            <a:off x="5105400" y="3429000"/>
            <a:ext cx="3505200" cy="1311275"/>
          </a:xfrm>
          <a:prstGeom prst="rect">
            <a:avLst/>
          </a:prstGeom>
          <a:noFill/>
          <a:ln w="9525">
            <a:noFill/>
            <a:miter lim="800000"/>
            <a:headEnd/>
            <a:tailEnd/>
          </a:ln>
        </p:spPr>
        <p:txBody>
          <a:bodyPr>
            <a:prstTxWarp prst="textNoShape">
              <a:avLst/>
            </a:prstTxWarp>
            <a:spAutoFit/>
          </a:bodyPr>
          <a:lstStyle/>
          <a:p>
            <a:r>
              <a:rPr lang="en-US" sz="2000" b="0"/>
              <a:t>Here, the 14-month-olds look longer at the “bih” “object” when it’s labeled “dih”.  They notice the difference.</a:t>
            </a:r>
          </a:p>
        </p:txBody>
      </p:sp>
      <p:sp>
        <p:nvSpPr>
          <p:cNvPr id="883720" name="Oval 8"/>
          <p:cNvSpPr>
            <a:spLocks noChangeArrowheads="1"/>
          </p:cNvSpPr>
          <p:nvPr/>
        </p:nvSpPr>
        <p:spPr bwMode="auto">
          <a:xfrm>
            <a:off x="3733800" y="3429000"/>
            <a:ext cx="914400" cy="21336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5762" name="Rectangle 2"/>
          <p:cNvSpPr>
            <a:spLocks noGrp="1" noChangeArrowheads="1"/>
          </p:cNvSpPr>
          <p:nvPr>
            <p:ph type="body" idx="1"/>
          </p:nvPr>
        </p:nvSpPr>
        <p:spPr>
          <a:xfrm>
            <a:off x="304800" y="1447800"/>
            <a:ext cx="6553200" cy="609600"/>
          </a:xfrm>
        </p:spPr>
        <p:txBody>
          <a:bodyPr/>
          <a:lstStyle/>
          <a:p>
            <a:pPr>
              <a:buFontTx/>
              <a:buNone/>
            </a:pPr>
            <a:r>
              <a:rPr lang="en-US" sz="2400">
                <a:ea typeface="Lucida Sans Unicode" pitchFamily="-84" charset="0"/>
                <a:cs typeface="Lucida Sans Unicode" pitchFamily="-84" charset="0"/>
              </a:rPr>
              <a:t>Key: Experiment 2 vs 4</a:t>
            </a:r>
          </a:p>
        </p:txBody>
      </p:sp>
      <p:pic>
        <p:nvPicPr>
          <p:cNvPr id="885763" name="Picture 3" descr="word learning results"/>
          <p:cNvPicPr>
            <a:picLocks noChangeAspect="1" noChangeArrowheads="1"/>
          </p:cNvPicPr>
          <p:nvPr/>
        </p:nvPicPr>
        <p:blipFill>
          <a:blip r:embed="rId3"/>
          <a:srcRect/>
          <a:stretch>
            <a:fillRect/>
          </a:stretch>
        </p:blipFill>
        <p:spPr bwMode="auto">
          <a:xfrm>
            <a:off x="3635375" y="1965325"/>
            <a:ext cx="5203825" cy="4694238"/>
          </a:xfrm>
          <a:prstGeom prst="rect">
            <a:avLst/>
          </a:prstGeom>
          <a:noFill/>
          <a:ln w="57150">
            <a:solidFill>
              <a:srgbClr val="000000"/>
            </a:solidFill>
            <a:miter lim="800000"/>
            <a:headEnd/>
            <a:tailEnd/>
          </a:ln>
        </p:spPr>
      </p:pic>
      <p:pic>
        <p:nvPicPr>
          <p:cNvPr id="885764" name="Picture 4" descr="word learning setup"/>
          <p:cNvPicPr>
            <a:picLocks noChangeAspect="1" noChangeArrowheads="1"/>
          </p:cNvPicPr>
          <p:nvPr/>
        </p:nvPicPr>
        <p:blipFill>
          <a:blip r:embed="rId4"/>
          <a:srcRect/>
          <a:stretch>
            <a:fillRect/>
          </a:stretch>
        </p:blipFill>
        <p:spPr bwMode="auto">
          <a:xfrm>
            <a:off x="304800" y="2609850"/>
            <a:ext cx="3200400" cy="2997200"/>
          </a:xfrm>
          <a:prstGeom prst="rect">
            <a:avLst/>
          </a:prstGeom>
          <a:noFill/>
        </p:spPr>
      </p:pic>
      <p:sp>
        <p:nvSpPr>
          <p:cNvPr id="885765" name="Rectangle 5"/>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85766" name="Oval 6"/>
          <p:cNvSpPr>
            <a:spLocks noChangeArrowheads="1"/>
          </p:cNvSpPr>
          <p:nvPr/>
        </p:nvSpPr>
        <p:spPr bwMode="auto">
          <a:xfrm>
            <a:off x="5562600" y="2971800"/>
            <a:ext cx="685800" cy="15240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
        <p:nvSpPr>
          <p:cNvPr id="885767" name="Oval 7"/>
          <p:cNvSpPr>
            <a:spLocks noChangeArrowheads="1"/>
          </p:cNvSpPr>
          <p:nvPr/>
        </p:nvSpPr>
        <p:spPr bwMode="auto">
          <a:xfrm>
            <a:off x="7162800" y="3048000"/>
            <a:ext cx="685800" cy="15240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
        <p:nvSpPr>
          <p:cNvPr id="885768" name="Oval 8"/>
          <p:cNvSpPr>
            <a:spLocks noChangeArrowheads="1"/>
          </p:cNvSpPr>
          <p:nvPr/>
        </p:nvSpPr>
        <p:spPr bwMode="auto">
          <a:xfrm>
            <a:off x="304800" y="3581400"/>
            <a:ext cx="3200400" cy="6858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
        <p:nvSpPr>
          <p:cNvPr id="885769" name="Oval 9"/>
          <p:cNvSpPr>
            <a:spLocks noChangeArrowheads="1"/>
          </p:cNvSpPr>
          <p:nvPr/>
        </p:nvSpPr>
        <p:spPr bwMode="auto">
          <a:xfrm>
            <a:off x="381000" y="4648200"/>
            <a:ext cx="3200400" cy="6858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1143000" y="152400"/>
            <a:ext cx="6781800" cy="1143000"/>
          </a:xfrm>
        </p:spPr>
        <p:txBody>
          <a:bodyPr/>
          <a:lstStyle/>
          <a:p>
            <a:r>
              <a:rPr lang="en-US" sz="3600"/>
              <a:t>Key Findings</a:t>
            </a:r>
            <a:endParaRPr lang="en-US"/>
          </a:p>
        </p:txBody>
      </p:sp>
      <p:sp>
        <p:nvSpPr>
          <p:cNvPr id="887811" name="Rectangle 3"/>
          <p:cNvSpPr>
            <a:spLocks noGrp="1" noChangeArrowheads="1"/>
          </p:cNvSpPr>
          <p:nvPr>
            <p:ph type="body" idx="1"/>
          </p:nvPr>
        </p:nvSpPr>
        <p:spPr>
          <a:xfrm>
            <a:off x="457200" y="1371600"/>
            <a:ext cx="8229600" cy="4572000"/>
          </a:xfrm>
        </p:spPr>
        <p:txBody>
          <a:bodyPr/>
          <a:lstStyle/>
          <a:p>
            <a:pPr>
              <a:lnSpc>
                <a:spcPct val="90000"/>
              </a:lnSpc>
              <a:buFontTx/>
              <a:buNone/>
            </a:pPr>
            <a:r>
              <a:rPr lang="en-US" sz="2400"/>
              <a:t>14-month-olds can discriminate the minimally contrasting words (Expt. 4)</a:t>
            </a:r>
          </a:p>
          <a:p>
            <a:pPr>
              <a:lnSpc>
                <a:spcPct val="90000"/>
              </a:lnSpc>
              <a:buFontTx/>
              <a:buNone/>
            </a:pPr>
            <a:endParaRPr lang="en-US" sz="2400"/>
          </a:p>
          <a:p>
            <a:pPr>
              <a:lnSpc>
                <a:spcPct val="90000"/>
              </a:lnSpc>
              <a:buFontTx/>
              <a:buNone/>
            </a:pPr>
            <a:r>
              <a:rPr lang="en-US" sz="2400"/>
              <a:t>…but they fail to notice the minimal change in the sounds when they are paired with objects, i.e., </a:t>
            </a:r>
            <a:r>
              <a:rPr lang="en-US" sz="2400">
                <a:solidFill>
                  <a:schemeClr val="tx2"/>
                </a:solidFill>
              </a:rPr>
              <a:t>when they are </a:t>
            </a:r>
            <a:r>
              <a:rPr lang="en-US" sz="2400" i="1">
                <a:solidFill>
                  <a:schemeClr val="tx2"/>
                </a:solidFill>
              </a:rPr>
              <a:t>words with associated meaning</a:t>
            </a:r>
            <a:r>
              <a:rPr lang="en-US" sz="2400"/>
              <a:t> (Expt. 2)</a:t>
            </a:r>
          </a:p>
          <a:p>
            <a:pPr>
              <a:lnSpc>
                <a:spcPct val="90000"/>
              </a:lnSpc>
              <a:buFontTx/>
              <a:buNone/>
            </a:pPr>
            <a:endParaRPr lang="en-US" sz="2400"/>
          </a:p>
          <a:p>
            <a:pPr>
              <a:lnSpc>
                <a:spcPct val="90000"/>
              </a:lnSpc>
              <a:buFontTx/>
              <a:buNone/>
            </a:pPr>
            <a:r>
              <a:rPr lang="en-US" sz="2400"/>
              <a:t>They </a:t>
            </a:r>
            <a:r>
              <a:rPr lang="en-US" sz="2400" i="1"/>
              <a:t>can</a:t>
            </a:r>
            <a:r>
              <a:rPr lang="en-US" sz="2400"/>
              <a:t> perform the task, when the words are more distinct (Expt. 3)</a:t>
            </a:r>
          </a:p>
          <a:p>
            <a:pPr>
              <a:lnSpc>
                <a:spcPct val="90000"/>
              </a:lnSpc>
              <a:buFontTx/>
              <a:buNone/>
            </a:pPr>
            <a:endParaRPr lang="en-US" sz="2400"/>
          </a:p>
          <a:p>
            <a:pPr>
              <a:lnSpc>
                <a:spcPct val="90000"/>
              </a:lnSpc>
              <a:buFontTx/>
              <a:buNone/>
            </a:pPr>
            <a:r>
              <a:rPr lang="en-US" sz="2400"/>
              <a:t>Therefore, </a:t>
            </a:r>
            <a:r>
              <a:rPr lang="en-US" sz="2400">
                <a:solidFill>
                  <a:schemeClr val="tx2"/>
                </a:solidFill>
              </a:rPr>
              <a:t>14-month-olds use more detail to represent sounds than they do to represent words!</a:t>
            </a:r>
            <a:endParaRPr lang="en-US" sz="24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0" y="228600"/>
            <a:ext cx="9144000" cy="1143000"/>
          </a:xfrm>
        </p:spPr>
        <p:txBody>
          <a:bodyPr/>
          <a:lstStyle/>
          <a:p>
            <a:r>
              <a:rPr lang="en-US" sz="3600"/>
              <a:t>What’s going on?</a:t>
            </a:r>
            <a:endParaRPr lang="en-US"/>
          </a:p>
        </p:txBody>
      </p:sp>
      <p:sp>
        <p:nvSpPr>
          <p:cNvPr id="889859" name="Rectangle 3"/>
          <p:cNvSpPr>
            <a:spLocks noGrp="1" noChangeArrowheads="1"/>
          </p:cNvSpPr>
          <p:nvPr>
            <p:ph type="body" idx="1"/>
          </p:nvPr>
        </p:nvSpPr>
        <p:spPr>
          <a:xfrm>
            <a:off x="152400" y="1371600"/>
            <a:ext cx="8991600" cy="4114800"/>
          </a:xfrm>
        </p:spPr>
        <p:txBody>
          <a:bodyPr/>
          <a:lstStyle/>
          <a:p>
            <a:pPr>
              <a:lnSpc>
                <a:spcPct val="90000"/>
              </a:lnSpc>
              <a:buFontTx/>
              <a:buNone/>
            </a:pPr>
            <a:r>
              <a:rPr lang="en-US" sz="2600"/>
              <a:t>They fail specifically when the task requires word-learning</a:t>
            </a:r>
          </a:p>
          <a:p>
            <a:pPr>
              <a:lnSpc>
                <a:spcPct val="90000"/>
              </a:lnSpc>
            </a:pPr>
            <a:endParaRPr lang="en-US" sz="2600"/>
          </a:p>
          <a:p>
            <a:pPr>
              <a:lnSpc>
                <a:spcPct val="90000"/>
              </a:lnSpc>
              <a:buFontTx/>
              <a:buNone/>
            </a:pPr>
            <a:r>
              <a:rPr lang="en-US" sz="2600"/>
              <a:t>They </a:t>
            </a:r>
            <a:r>
              <a:rPr lang="en-US" sz="2600" i="1"/>
              <a:t>do</a:t>
            </a:r>
            <a:r>
              <a:rPr lang="en-US" sz="2600"/>
              <a:t> know the sounds…but they fail to use the detail needed for minimal pairs to store words in memory</a:t>
            </a:r>
          </a:p>
          <a:p>
            <a:pPr>
              <a:lnSpc>
                <a:spcPct val="90000"/>
              </a:lnSpc>
              <a:buFontTx/>
              <a:buNone/>
            </a:pPr>
            <a:endParaRPr lang="en-US" sz="2600"/>
          </a:p>
          <a:p>
            <a:pPr>
              <a:lnSpc>
                <a:spcPct val="90000"/>
              </a:lnSpc>
              <a:buFontTx/>
              <a:buNone/>
            </a:pPr>
            <a:r>
              <a:rPr lang="en-US" sz="2600"/>
              <a:t>What’s going on?</a:t>
            </a:r>
          </a:p>
          <a:p>
            <a:pPr lvl="1">
              <a:lnSpc>
                <a:spcPct val="90000"/>
              </a:lnSpc>
            </a:pPr>
            <a:r>
              <a:rPr lang="en-US" sz="2600"/>
              <a:t>Is this true for all words?</a:t>
            </a:r>
          </a:p>
          <a:p>
            <a:pPr lvl="1">
              <a:lnSpc>
                <a:spcPct val="90000"/>
              </a:lnSpc>
            </a:pPr>
            <a:r>
              <a:rPr lang="en-US" sz="2600"/>
              <a:t>When do they learn to do this?</a:t>
            </a:r>
          </a:p>
          <a:p>
            <a:pPr lvl="1">
              <a:lnSpc>
                <a:spcPct val="90000"/>
              </a:lnSpc>
            </a:pPr>
            <a:r>
              <a:rPr lang="en-US" sz="2600"/>
              <a:t>What triggers the ability to do this?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1906" name="Picture 2"/>
          <p:cNvPicPr>
            <a:picLocks noChangeAspect="1" noChangeArrowheads="1"/>
          </p:cNvPicPr>
          <p:nvPr/>
        </p:nvPicPr>
        <p:blipFill>
          <a:blip r:embed="rId3"/>
          <a:srcRect/>
          <a:stretch>
            <a:fillRect/>
          </a:stretch>
        </p:blipFill>
        <p:spPr bwMode="auto">
          <a:xfrm>
            <a:off x="228600" y="1524000"/>
            <a:ext cx="2111375" cy="1565275"/>
          </a:xfrm>
          <a:prstGeom prst="rect">
            <a:avLst/>
          </a:prstGeom>
          <a:noFill/>
          <a:ln w="9525">
            <a:noFill/>
            <a:miter lim="800000"/>
            <a:headEnd/>
            <a:tailEnd/>
          </a:ln>
          <a:effectLst/>
        </p:spPr>
      </p:pic>
      <p:sp>
        <p:nvSpPr>
          <p:cNvPr id="891907" name="Rectangle 3"/>
          <p:cNvSpPr>
            <a:spLocks noChangeArrowheads="1"/>
          </p:cNvSpPr>
          <p:nvPr/>
        </p:nvSpPr>
        <p:spPr bwMode="auto">
          <a:xfrm>
            <a:off x="2514600" y="1524000"/>
            <a:ext cx="6248400" cy="36115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solidFill>
                  <a:schemeClr val="folHlink"/>
                </a:solidFill>
              </a:rPr>
              <a:t>One idea: Encode detail only if necessary</a:t>
            </a:r>
            <a:endParaRPr lang="en-US" sz="2200" b="0"/>
          </a:p>
          <a:p>
            <a:pPr>
              <a:spcBef>
                <a:spcPct val="50000"/>
              </a:spcBef>
            </a:pPr>
            <a:r>
              <a:rPr lang="en-US" sz="2200" b="0"/>
              <a:t>   If children have small vocabularies, it may not take so much detail to distinguish one word from another.  (</a:t>
            </a:r>
            <a:r>
              <a:rPr lang="en-US" sz="2200" b="0" i="1"/>
              <a:t>baby, cookie, mommy, daddy…</a:t>
            </a:r>
            <a:r>
              <a:rPr lang="en-US" sz="2200" b="0"/>
              <a:t>)</a:t>
            </a:r>
          </a:p>
          <a:p>
            <a:pPr>
              <a:spcBef>
                <a:spcPct val="50000"/>
              </a:spcBef>
            </a:pPr>
            <a:endParaRPr lang="en-US" sz="2200" b="0"/>
          </a:p>
          <a:p>
            <a:pPr>
              <a:spcBef>
                <a:spcPct val="50000"/>
              </a:spcBef>
            </a:pPr>
            <a:r>
              <a:rPr lang="en-US" sz="2200" b="0">
                <a:solidFill>
                  <a:schemeClr val="tx2"/>
                </a:solidFill>
              </a:rPr>
              <a:t>Neighborhood structure</a:t>
            </a:r>
            <a:r>
              <a:rPr lang="en-US" sz="2200" b="0"/>
              <a:t> idea: When a child knows two words that </a:t>
            </a:r>
            <a:r>
              <a:rPr lang="en-US" sz="2200" b="0">
                <a:solidFill>
                  <a:schemeClr val="tx2"/>
                </a:solidFill>
              </a:rPr>
              <a:t>differ only by a single phoneme (like “cat” and “bat”)</a:t>
            </a:r>
            <a:r>
              <a:rPr lang="en-US" sz="2200" b="0"/>
              <a:t>, more attention to detail is required to distinguish them.</a:t>
            </a:r>
          </a:p>
        </p:txBody>
      </p:sp>
      <p:sp>
        <p:nvSpPr>
          <p:cNvPr id="891908" name="Rectangle 4"/>
          <p:cNvSpPr>
            <a:spLocks noGrp="1" noChangeArrowheads="1"/>
          </p:cNvSpPr>
          <p:nvPr>
            <p:ph type="title"/>
          </p:nvPr>
        </p:nvSpPr>
        <p:spPr>
          <a:xfrm>
            <a:off x="0" y="228600"/>
            <a:ext cx="9144000" cy="1143000"/>
          </a:xfrm>
          <a:noFill/>
          <a:ln/>
        </p:spPr>
        <p:txBody>
          <a:bodyPr/>
          <a:lstStyle/>
          <a:p>
            <a:r>
              <a:rPr lang="en-US" sz="3200"/>
              <a:t>What children may be doing</a:t>
            </a:r>
            <a:endParaRPr lang="en-US"/>
          </a:p>
        </p:txBody>
      </p:sp>
      <p:sp>
        <p:nvSpPr>
          <p:cNvPr id="891909" name="Text Box 5"/>
          <p:cNvSpPr txBox="1">
            <a:spLocks noChangeArrowheads="1"/>
          </p:cNvSpPr>
          <p:nvPr/>
        </p:nvSpPr>
        <p:spPr bwMode="auto">
          <a:xfrm>
            <a:off x="365125" y="5457825"/>
            <a:ext cx="8626475"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Prediction: The content of children’s vocabulary drives their ability to notice the difference between words that differ minimally (ex: by a single phoneme)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152400" y="381000"/>
            <a:ext cx="8610600" cy="1600200"/>
          </a:xfrm>
          <a:prstGeom prst="rect">
            <a:avLst/>
          </a:prstGeom>
          <a:noFill/>
          <a:ln w="9525">
            <a:noFill/>
            <a:miter lim="800000"/>
            <a:headEnd/>
            <a:tailEnd/>
          </a:ln>
        </p:spPr>
        <p:txBody>
          <a:bodyPr>
            <a:prstTxWarp prst="textNoShape">
              <a:avLst/>
            </a:prstTxWarp>
            <a:spAutoFit/>
          </a:bodyPr>
          <a:lstStyle/>
          <a:p>
            <a:pPr>
              <a:spcBef>
                <a:spcPct val="50000"/>
              </a:spcBef>
            </a:pPr>
            <a:r>
              <a:rPr lang="en-US" sz="2200" b="0" dirty="0"/>
              <a:t>Going with the neighborhood idea, look at Stager &amp; </a:t>
            </a:r>
            <a:r>
              <a:rPr lang="en-US" sz="2200" b="0" dirty="0" err="1"/>
              <a:t>Werker</a:t>
            </a:r>
            <a:r>
              <a:rPr lang="en-US" sz="2200" b="0" dirty="0"/>
              <a:t> (1997)</a:t>
            </a:r>
          </a:p>
          <a:p>
            <a:pPr>
              <a:spcBef>
                <a:spcPct val="50000"/>
              </a:spcBef>
            </a:pPr>
            <a:r>
              <a:rPr lang="en-US" sz="2200" b="0" dirty="0"/>
              <a:t>   “</a:t>
            </a:r>
            <a:r>
              <a:rPr lang="en-US" sz="2200" b="0" dirty="0" err="1"/>
              <a:t>bih</a:t>
            </a:r>
            <a:r>
              <a:rPr lang="en-US" sz="2200" b="0" dirty="0"/>
              <a:t>” and “</a:t>
            </a:r>
            <a:r>
              <a:rPr lang="en-US" sz="2200" b="0" dirty="0" err="1"/>
              <a:t>dih</a:t>
            </a:r>
            <a:r>
              <a:rPr lang="en-US" sz="2200" b="0" dirty="0"/>
              <a:t>” are too close (they differ only by one phoneme), and </a:t>
            </a:r>
            <a:r>
              <a:rPr lang="en-US" sz="2200" b="0" dirty="0">
                <a:solidFill>
                  <a:schemeClr val="folHlink"/>
                </a:solidFill>
              </a:rPr>
              <a:t>14-month-old</a:t>
            </a:r>
            <a:r>
              <a:rPr lang="en-US" sz="2200" b="0" dirty="0"/>
              <a:t> </a:t>
            </a:r>
            <a:r>
              <a:rPr lang="en-US" sz="2200" b="0" dirty="0">
                <a:solidFill>
                  <a:schemeClr val="folHlink"/>
                </a:solidFill>
              </a:rPr>
              <a:t>kids don’t know any words close enough to motivate attention</a:t>
            </a:r>
            <a:r>
              <a:rPr lang="en-US" sz="2200" b="0" dirty="0"/>
              <a:t> to the “</a:t>
            </a:r>
            <a:r>
              <a:rPr lang="en-US" sz="2200" b="0" dirty="0" err="1"/>
              <a:t>b”</a:t>
            </a:r>
            <a:r>
              <a:rPr lang="en-US" sz="2200" b="0" dirty="0" err="1" smtClean="0"/>
              <a:t>/“d</a:t>
            </a:r>
            <a:r>
              <a:rPr lang="en-US" sz="2200" b="0" dirty="0"/>
              <a:t>” difference when word-learning</a:t>
            </a:r>
          </a:p>
        </p:txBody>
      </p:sp>
      <p:pic>
        <p:nvPicPr>
          <p:cNvPr id="893955" name="Picture 3"/>
          <p:cNvPicPr>
            <a:picLocks noChangeAspect="1" noChangeArrowheads="1"/>
          </p:cNvPicPr>
          <p:nvPr/>
        </p:nvPicPr>
        <p:blipFill>
          <a:blip r:embed="rId3"/>
          <a:srcRect/>
          <a:stretch>
            <a:fillRect/>
          </a:stretch>
        </p:blipFill>
        <p:spPr bwMode="auto">
          <a:xfrm>
            <a:off x="1524000" y="2057400"/>
            <a:ext cx="5638800" cy="841375"/>
          </a:xfrm>
          <a:prstGeom prst="rect">
            <a:avLst/>
          </a:prstGeom>
          <a:noFill/>
          <a:ln w="9525">
            <a:noFill/>
            <a:miter lim="800000"/>
            <a:headEnd/>
            <a:tailEnd/>
          </a:ln>
          <a:effectLst/>
        </p:spPr>
      </p:pic>
      <p:pic>
        <p:nvPicPr>
          <p:cNvPr id="893956" name="Picture 4"/>
          <p:cNvPicPr>
            <a:picLocks noChangeAspect="1" noChangeArrowheads="1"/>
          </p:cNvPicPr>
          <p:nvPr/>
        </p:nvPicPr>
        <p:blipFill>
          <a:blip r:embed="rId4"/>
          <a:srcRect/>
          <a:stretch>
            <a:fillRect/>
          </a:stretch>
        </p:blipFill>
        <p:spPr bwMode="auto">
          <a:xfrm>
            <a:off x="3733800" y="3429000"/>
            <a:ext cx="831850" cy="862013"/>
          </a:xfrm>
          <a:prstGeom prst="rect">
            <a:avLst/>
          </a:prstGeom>
          <a:noFill/>
          <a:ln w="9525">
            <a:noFill/>
            <a:miter lim="800000"/>
            <a:headEnd/>
            <a:tailEnd/>
          </a:ln>
          <a:effectLst/>
        </p:spPr>
      </p:pic>
      <p:sp>
        <p:nvSpPr>
          <p:cNvPr id="893957" name="Text Box 5"/>
          <p:cNvSpPr txBox="1">
            <a:spLocks noChangeArrowheads="1"/>
          </p:cNvSpPr>
          <p:nvPr/>
        </p:nvSpPr>
        <p:spPr bwMode="auto">
          <a:xfrm>
            <a:off x="29718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bih</a:t>
            </a:r>
            <a:r>
              <a:rPr lang="en-US" sz="1800" b="0">
                <a:solidFill>
                  <a:schemeClr val="tx2"/>
                </a:solidFill>
              </a:rPr>
              <a:t>…look at the </a:t>
            </a:r>
            <a:r>
              <a:rPr lang="en-US" sz="1800" b="0" i="1">
                <a:solidFill>
                  <a:schemeClr val="accent2"/>
                </a:solidFill>
              </a:rPr>
              <a:t>bih</a:t>
            </a:r>
            <a:endParaRPr lang="en-US" sz="1800" b="0">
              <a:solidFill>
                <a:schemeClr val="tx2"/>
              </a:solidFill>
            </a:endParaRPr>
          </a:p>
        </p:txBody>
      </p:sp>
      <p:pic>
        <p:nvPicPr>
          <p:cNvPr id="893958" name="Picture 6"/>
          <p:cNvPicPr>
            <a:picLocks noChangeAspect="1" noChangeArrowheads="1"/>
          </p:cNvPicPr>
          <p:nvPr/>
        </p:nvPicPr>
        <p:blipFill>
          <a:blip r:embed="rId4"/>
          <a:srcRect/>
          <a:stretch>
            <a:fillRect/>
          </a:stretch>
        </p:blipFill>
        <p:spPr bwMode="auto">
          <a:xfrm>
            <a:off x="2819400" y="5257800"/>
            <a:ext cx="831850" cy="862013"/>
          </a:xfrm>
          <a:prstGeom prst="rect">
            <a:avLst/>
          </a:prstGeom>
          <a:noFill/>
          <a:ln w="9525">
            <a:noFill/>
            <a:miter lim="800000"/>
            <a:headEnd/>
            <a:tailEnd/>
          </a:ln>
          <a:effectLst/>
        </p:spPr>
      </p:pic>
      <p:sp>
        <p:nvSpPr>
          <p:cNvPr id="893959" name="Text Box 7"/>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93960" name="Picture 8"/>
          <p:cNvPicPr>
            <a:picLocks noChangeAspect="1" noChangeArrowheads="1"/>
          </p:cNvPicPr>
          <p:nvPr/>
        </p:nvPicPr>
        <p:blipFill>
          <a:blip r:embed="rId4"/>
          <a:srcRect/>
          <a:stretch>
            <a:fillRect/>
          </a:stretch>
        </p:blipFill>
        <p:spPr bwMode="auto">
          <a:xfrm>
            <a:off x="5410200" y="5257800"/>
            <a:ext cx="831850" cy="862013"/>
          </a:xfrm>
          <a:prstGeom prst="rect">
            <a:avLst/>
          </a:prstGeom>
          <a:noFill/>
          <a:ln w="9525">
            <a:noFill/>
            <a:miter lim="800000"/>
            <a:headEnd/>
            <a:tailEnd/>
          </a:ln>
          <a:effectLst/>
        </p:spPr>
      </p:pic>
      <p:sp>
        <p:nvSpPr>
          <p:cNvPr id="893961" name="Text Box 9"/>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93962" name="Freeform 10"/>
          <p:cNvSpPr>
            <a:spLocks/>
          </p:cNvSpPr>
          <p:nvPr/>
        </p:nvSpPr>
        <p:spPr bwMode="auto">
          <a:xfrm>
            <a:off x="34290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3" name="Freeform 11"/>
          <p:cNvSpPr>
            <a:spLocks/>
          </p:cNvSpPr>
          <p:nvPr/>
        </p:nvSpPr>
        <p:spPr bwMode="auto">
          <a:xfrm>
            <a:off x="3352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4" name="Freeform 12"/>
          <p:cNvSpPr>
            <a:spLocks/>
          </p:cNvSpPr>
          <p:nvPr/>
        </p:nvSpPr>
        <p:spPr bwMode="auto">
          <a:xfrm>
            <a:off x="29591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5" name="Freeform 13"/>
          <p:cNvSpPr>
            <a:spLocks/>
          </p:cNvSpPr>
          <p:nvPr/>
        </p:nvSpPr>
        <p:spPr bwMode="auto">
          <a:xfrm>
            <a:off x="28956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6" name="Freeform 14"/>
          <p:cNvSpPr>
            <a:spLocks/>
          </p:cNvSpPr>
          <p:nvPr/>
        </p:nvSpPr>
        <p:spPr bwMode="auto">
          <a:xfrm>
            <a:off x="6019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7" name="Freeform 15"/>
          <p:cNvSpPr>
            <a:spLocks/>
          </p:cNvSpPr>
          <p:nvPr/>
        </p:nvSpPr>
        <p:spPr bwMode="auto">
          <a:xfrm>
            <a:off x="59436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8" name="Freeform 16"/>
          <p:cNvSpPr>
            <a:spLocks/>
          </p:cNvSpPr>
          <p:nvPr/>
        </p:nvSpPr>
        <p:spPr bwMode="auto">
          <a:xfrm>
            <a:off x="55499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69" name="Freeform 17"/>
          <p:cNvSpPr>
            <a:spLocks/>
          </p:cNvSpPr>
          <p:nvPr/>
        </p:nvSpPr>
        <p:spPr bwMode="auto">
          <a:xfrm>
            <a:off x="54864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0" name="Freeform 18"/>
          <p:cNvSpPr>
            <a:spLocks/>
          </p:cNvSpPr>
          <p:nvPr/>
        </p:nvSpPr>
        <p:spPr bwMode="auto">
          <a:xfrm>
            <a:off x="20574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1" name="Freeform 19"/>
          <p:cNvSpPr>
            <a:spLocks/>
          </p:cNvSpPr>
          <p:nvPr/>
        </p:nvSpPr>
        <p:spPr bwMode="auto">
          <a:xfrm>
            <a:off x="19812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2" name="Freeform 20"/>
          <p:cNvSpPr>
            <a:spLocks/>
          </p:cNvSpPr>
          <p:nvPr/>
        </p:nvSpPr>
        <p:spPr bwMode="auto">
          <a:xfrm>
            <a:off x="32639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3" name="Freeform 21"/>
          <p:cNvSpPr>
            <a:spLocks/>
          </p:cNvSpPr>
          <p:nvPr/>
        </p:nvSpPr>
        <p:spPr bwMode="auto">
          <a:xfrm>
            <a:off x="32004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4" name="Text Box 22"/>
          <p:cNvSpPr txBox="1">
            <a:spLocks noChangeArrowheads="1"/>
          </p:cNvSpPr>
          <p:nvPr/>
        </p:nvSpPr>
        <p:spPr bwMode="auto">
          <a:xfrm>
            <a:off x="152400" y="37338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93975" name="Text Box 23"/>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893976" name="Freeform 24"/>
          <p:cNvSpPr>
            <a:spLocks/>
          </p:cNvSpPr>
          <p:nvPr/>
        </p:nvSpPr>
        <p:spPr bwMode="auto">
          <a:xfrm>
            <a:off x="43434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7" name="Freeform 25"/>
          <p:cNvSpPr>
            <a:spLocks/>
          </p:cNvSpPr>
          <p:nvPr/>
        </p:nvSpPr>
        <p:spPr bwMode="auto">
          <a:xfrm>
            <a:off x="42672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8" name="Freeform 26"/>
          <p:cNvSpPr>
            <a:spLocks/>
          </p:cNvSpPr>
          <p:nvPr/>
        </p:nvSpPr>
        <p:spPr bwMode="auto">
          <a:xfrm>
            <a:off x="38735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79" name="Freeform 27"/>
          <p:cNvSpPr>
            <a:spLocks/>
          </p:cNvSpPr>
          <p:nvPr/>
        </p:nvSpPr>
        <p:spPr bwMode="auto">
          <a:xfrm>
            <a:off x="38100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80" name="Freeform 28"/>
          <p:cNvSpPr>
            <a:spLocks/>
          </p:cNvSpPr>
          <p:nvPr/>
        </p:nvSpPr>
        <p:spPr bwMode="auto">
          <a:xfrm>
            <a:off x="29718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81" name="Freeform 29"/>
          <p:cNvSpPr>
            <a:spLocks/>
          </p:cNvSpPr>
          <p:nvPr/>
        </p:nvSpPr>
        <p:spPr bwMode="auto">
          <a:xfrm>
            <a:off x="28956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82" name="Freeform 30"/>
          <p:cNvSpPr>
            <a:spLocks/>
          </p:cNvSpPr>
          <p:nvPr/>
        </p:nvSpPr>
        <p:spPr bwMode="auto">
          <a:xfrm>
            <a:off x="24257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3983" name="Freeform 31"/>
          <p:cNvSpPr>
            <a:spLocks/>
          </p:cNvSpPr>
          <p:nvPr/>
        </p:nvSpPr>
        <p:spPr bwMode="auto">
          <a:xfrm>
            <a:off x="2362200" y="36576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r>
              <a:rPr lang="en-US" sz="3200"/>
              <a:t>Announcements</a:t>
            </a:r>
            <a:endParaRPr lang="en-US"/>
          </a:p>
        </p:txBody>
      </p:sp>
      <p:sp>
        <p:nvSpPr>
          <p:cNvPr id="979971" name="Rectangle 3"/>
          <p:cNvSpPr>
            <a:spLocks noGrp="1" noChangeArrowheads="1"/>
          </p:cNvSpPr>
          <p:nvPr>
            <p:ph type="body" idx="1"/>
          </p:nvPr>
        </p:nvSpPr>
        <p:spPr/>
        <p:txBody>
          <a:bodyPr/>
          <a:lstStyle/>
          <a:p>
            <a:r>
              <a:rPr lang="en-US" sz="2400" dirty="0"/>
              <a:t>Be working on HW1 (due</a:t>
            </a:r>
            <a:r>
              <a:rPr lang="en-US" sz="2400" dirty="0" smtClean="0"/>
              <a:t> </a:t>
            </a:r>
            <a:r>
              <a:rPr lang="en-US" sz="2400" dirty="0"/>
              <a:t>4</a:t>
            </a:r>
            <a:r>
              <a:rPr lang="en-US" sz="2400" dirty="0" smtClean="0"/>
              <a:t>/19/</a:t>
            </a:r>
            <a:r>
              <a:rPr lang="en-US" sz="2400" dirty="0"/>
              <a:t>12)</a:t>
            </a:r>
          </a:p>
          <a:p>
            <a:endParaRPr lang="en-US" sz="2400" dirty="0"/>
          </a:p>
          <a:p>
            <a:r>
              <a:rPr lang="en-US" sz="2400" dirty="0"/>
              <a:t>Be working on review questions for sounds and sounds of </a:t>
            </a:r>
            <a:r>
              <a:rPr lang="en-US" sz="2400" dirty="0" smtClean="0"/>
              <a:t>words</a:t>
            </a:r>
          </a:p>
          <a:p>
            <a:endParaRPr lang="en-US" sz="2400" dirty="0" smtClean="0"/>
          </a:p>
          <a:p>
            <a:r>
              <a:rPr lang="en-US" sz="2400" dirty="0" smtClean="0"/>
              <a:t>Read </a:t>
            </a:r>
            <a:r>
              <a:rPr lang="en-US" sz="2400" dirty="0" err="1" smtClean="0"/>
              <a:t>Saffran</a:t>
            </a:r>
            <a:r>
              <a:rPr lang="en-US" sz="2400" dirty="0" smtClean="0"/>
              <a:t>, </a:t>
            </a:r>
            <a:r>
              <a:rPr lang="en-US" sz="2400" dirty="0" err="1" smtClean="0"/>
              <a:t>Aslin</a:t>
            </a:r>
            <a:r>
              <a:rPr lang="en-US" sz="2400" dirty="0" smtClean="0"/>
              <a:t>, &amp; Newport (1996) for next time</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0" y="0"/>
            <a:ext cx="8915400" cy="1143000"/>
          </a:xfrm>
        </p:spPr>
        <p:txBody>
          <a:bodyPr/>
          <a:lstStyle/>
          <a:p>
            <a:r>
              <a:rPr lang="en-US" sz="3600"/>
              <a:t>Werker et al. 2002: </a:t>
            </a:r>
            <a:br>
              <a:rPr lang="en-US" sz="3600"/>
            </a:br>
            <a:r>
              <a:rPr lang="en-US" sz="3600"/>
              <a:t>Vocabulary Size Matters</a:t>
            </a:r>
            <a:endParaRPr lang="en-US"/>
          </a:p>
        </p:txBody>
      </p:sp>
      <p:pic>
        <p:nvPicPr>
          <p:cNvPr id="896003" name="Picture 3"/>
          <p:cNvPicPr>
            <a:picLocks noChangeAspect="1" noChangeArrowheads="1"/>
          </p:cNvPicPr>
          <p:nvPr/>
        </p:nvPicPr>
        <p:blipFill>
          <a:blip r:embed="rId3"/>
          <a:srcRect/>
          <a:stretch>
            <a:fillRect/>
          </a:stretch>
        </p:blipFill>
        <p:spPr bwMode="auto">
          <a:xfrm>
            <a:off x="2895600" y="1752600"/>
            <a:ext cx="831850" cy="862013"/>
          </a:xfrm>
          <a:prstGeom prst="rect">
            <a:avLst/>
          </a:prstGeom>
          <a:noFill/>
          <a:ln w="9525">
            <a:noFill/>
            <a:miter lim="800000"/>
            <a:headEnd/>
            <a:tailEnd/>
          </a:ln>
          <a:effectLst/>
        </p:spPr>
      </p:pic>
      <p:sp>
        <p:nvSpPr>
          <p:cNvPr id="896004" name="Text Box 4"/>
          <p:cNvSpPr txBox="1">
            <a:spLocks noChangeArrowheads="1"/>
          </p:cNvSpPr>
          <p:nvPr/>
        </p:nvSpPr>
        <p:spPr bwMode="auto">
          <a:xfrm>
            <a:off x="25146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96005" name="Picture 5"/>
          <p:cNvPicPr>
            <a:picLocks noChangeAspect="1" noChangeArrowheads="1"/>
          </p:cNvPicPr>
          <p:nvPr/>
        </p:nvPicPr>
        <p:blipFill>
          <a:blip r:embed="rId3"/>
          <a:srcRect/>
          <a:stretch>
            <a:fillRect/>
          </a:stretch>
        </p:blipFill>
        <p:spPr bwMode="auto">
          <a:xfrm>
            <a:off x="5486400" y="1752600"/>
            <a:ext cx="831850" cy="862013"/>
          </a:xfrm>
          <a:prstGeom prst="rect">
            <a:avLst/>
          </a:prstGeom>
          <a:noFill/>
          <a:ln w="9525">
            <a:noFill/>
            <a:miter lim="800000"/>
            <a:headEnd/>
            <a:tailEnd/>
          </a:ln>
          <a:effectLst/>
        </p:spPr>
      </p:pic>
      <p:sp>
        <p:nvSpPr>
          <p:cNvPr id="896006" name="Text Box 6"/>
          <p:cNvSpPr txBox="1">
            <a:spLocks noChangeArrowheads="1"/>
          </p:cNvSpPr>
          <p:nvPr/>
        </p:nvSpPr>
        <p:spPr bwMode="auto">
          <a:xfrm>
            <a:off x="48768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96007" name="Freeform 7"/>
          <p:cNvSpPr>
            <a:spLocks/>
          </p:cNvSpPr>
          <p:nvPr/>
        </p:nvSpPr>
        <p:spPr bwMode="auto">
          <a:xfrm>
            <a:off x="35052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08" name="Freeform 8"/>
          <p:cNvSpPr>
            <a:spLocks/>
          </p:cNvSpPr>
          <p:nvPr/>
        </p:nvSpPr>
        <p:spPr bwMode="auto">
          <a:xfrm>
            <a:off x="3429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09" name="Freeform 9"/>
          <p:cNvSpPr>
            <a:spLocks/>
          </p:cNvSpPr>
          <p:nvPr/>
        </p:nvSpPr>
        <p:spPr bwMode="auto">
          <a:xfrm>
            <a:off x="30353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0" name="Freeform 10"/>
          <p:cNvSpPr>
            <a:spLocks/>
          </p:cNvSpPr>
          <p:nvPr/>
        </p:nvSpPr>
        <p:spPr bwMode="auto">
          <a:xfrm>
            <a:off x="29718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1" name="Freeform 11"/>
          <p:cNvSpPr>
            <a:spLocks/>
          </p:cNvSpPr>
          <p:nvPr/>
        </p:nvSpPr>
        <p:spPr bwMode="auto">
          <a:xfrm>
            <a:off x="6096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2" name="Freeform 12"/>
          <p:cNvSpPr>
            <a:spLocks/>
          </p:cNvSpPr>
          <p:nvPr/>
        </p:nvSpPr>
        <p:spPr bwMode="auto">
          <a:xfrm>
            <a:off x="60198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3" name="Freeform 13"/>
          <p:cNvSpPr>
            <a:spLocks/>
          </p:cNvSpPr>
          <p:nvPr/>
        </p:nvSpPr>
        <p:spPr bwMode="auto">
          <a:xfrm>
            <a:off x="56261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4" name="Freeform 14"/>
          <p:cNvSpPr>
            <a:spLocks/>
          </p:cNvSpPr>
          <p:nvPr/>
        </p:nvSpPr>
        <p:spPr bwMode="auto">
          <a:xfrm>
            <a:off x="55626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6015" name="Text Box 15"/>
          <p:cNvSpPr txBox="1">
            <a:spLocks noChangeArrowheads="1"/>
          </p:cNvSpPr>
          <p:nvPr/>
        </p:nvSpPr>
        <p:spPr bwMode="auto">
          <a:xfrm>
            <a:off x="990600" y="160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pic>
        <p:nvPicPr>
          <p:cNvPr id="896016" name="Picture 16"/>
          <p:cNvPicPr>
            <a:picLocks noChangeAspect="1" noChangeArrowheads="1"/>
          </p:cNvPicPr>
          <p:nvPr/>
        </p:nvPicPr>
        <p:blipFill>
          <a:blip r:embed="rId4"/>
          <a:srcRect/>
          <a:stretch>
            <a:fillRect/>
          </a:stretch>
        </p:blipFill>
        <p:spPr bwMode="auto">
          <a:xfrm>
            <a:off x="381000" y="2895600"/>
            <a:ext cx="7239000" cy="3084513"/>
          </a:xfrm>
          <a:prstGeom prst="rect">
            <a:avLst/>
          </a:prstGeom>
          <a:noFill/>
          <a:ln w="9525">
            <a:noFill/>
            <a:miter lim="800000"/>
            <a:headEnd/>
            <a:tailEnd/>
          </a:ln>
          <a:effectLst/>
        </p:spPr>
      </p:pic>
      <p:sp>
        <p:nvSpPr>
          <p:cNvPr id="896017" name="Text Box 17"/>
          <p:cNvSpPr txBox="1">
            <a:spLocks noChangeArrowheads="1"/>
          </p:cNvSpPr>
          <p:nvPr/>
        </p:nvSpPr>
        <p:spPr bwMode="auto">
          <a:xfrm>
            <a:off x="152400" y="1219200"/>
            <a:ext cx="2371725" cy="396875"/>
          </a:xfrm>
          <a:prstGeom prst="rect">
            <a:avLst/>
          </a:prstGeom>
          <a:noFill/>
          <a:ln w="9525">
            <a:noFill/>
            <a:miter lim="800000"/>
            <a:headEnd/>
            <a:tailEnd/>
          </a:ln>
        </p:spPr>
        <p:txBody>
          <a:bodyPr wrap="none">
            <a:prstTxWarp prst="textNoShape">
              <a:avLst/>
            </a:prstTxWarp>
            <a:spAutoFit/>
          </a:bodyPr>
          <a:lstStyle/>
          <a:p>
            <a:r>
              <a:rPr lang="en-US" sz="2000" b="0"/>
              <a:t>Stager-Werker task</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8050" name="Picture 2"/>
          <p:cNvPicPr>
            <a:picLocks noChangeAspect="1" noChangeArrowheads="1"/>
          </p:cNvPicPr>
          <p:nvPr/>
        </p:nvPicPr>
        <p:blipFill>
          <a:blip r:embed="rId3"/>
          <a:srcRect/>
          <a:stretch>
            <a:fillRect/>
          </a:stretch>
        </p:blipFill>
        <p:spPr bwMode="auto">
          <a:xfrm>
            <a:off x="381000" y="2895600"/>
            <a:ext cx="7239000" cy="3084513"/>
          </a:xfrm>
          <a:prstGeom prst="rect">
            <a:avLst/>
          </a:prstGeom>
          <a:noFill/>
          <a:ln w="9525">
            <a:noFill/>
            <a:miter lim="800000"/>
            <a:headEnd/>
            <a:tailEnd/>
          </a:ln>
          <a:effectLst/>
        </p:spPr>
      </p:pic>
      <p:sp>
        <p:nvSpPr>
          <p:cNvPr id="898051" name="Oval 3"/>
          <p:cNvSpPr>
            <a:spLocks noChangeArrowheads="1"/>
          </p:cNvSpPr>
          <p:nvPr/>
        </p:nvSpPr>
        <p:spPr bwMode="auto">
          <a:xfrm>
            <a:off x="1219200" y="3276600"/>
            <a:ext cx="1676400" cy="27432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898052" name="Text Box 4"/>
          <p:cNvSpPr txBox="1">
            <a:spLocks noChangeArrowheads="1"/>
          </p:cNvSpPr>
          <p:nvPr/>
        </p:nvSpPr>
        <p:spPr bwMode="auto">
          <a:xfrm>
            <a:off x="822325" y="6138863"/>
            <a:ext cx="2382838" cy="366712"/>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20-month-olds notice </a:t>
            </a:r>
          </a:p>
        </p:txBody>
      </p:sp>
      <p:sp>
        <p:nvSpPr>
          <p:cNvPr id="898053" name="Rectangle 5"/>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898068" name="Picture 20"/>
          <p:cNvPicPr>
            <a:picLocks noChangeAspect="1" noChangeArrowheads="1"/>
          </p:cNvPicPr>
          <p:nvPr/>
        </p:nvPicPr>
        <p:blipFill>
          <a:blip r:embed="rId4"/>
          <a:srcRect/>
          <a:stretch>
            <a:fillRect/>
          </a:stretch>
        </p:blipFill>
        <p:spPr bwMode="auto">
          <a:xfrm>
            <a:off x="2895600" y="1752600"/>
            <a:ext cx="831850" cy="862013"/>
          </a:xfrm>
          <a:prstGeom prst="rect">
            <a:avLst/>
          </a:prstGeom>
          <a:noFill/>
          <a:ln w="9525">
            <a:noFill/>
            <a:miter lim="800000"/>
            <a:headEnd/>
            <a:tailEnd/>
          </a:ln>
          <a:effectLst/>
        </p:spPr>
      </p:pic>
      <p:sp>
        <p:nvSpPr>
          <p:cNvPr id="898069" name="Text Box 21"/>
          <p:cNvSpPr txBox="1">
            <a:spLocks noChangeArrowheads="1"/>
          </p:cNvSpPr>
          <p:nvPr/>
        </p:nvSpPr>
        <p:spPr bwMode="auto">
          <a:xfrm>
            <a:off x="25146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98070" name="Picture 22"/>
          <p:cNvPicPr>
            <a:picLocks noChangeAspect="1" noChangeArrowheads="1"/>
          </p:cNvPicPr>
          <p:nvPr/>
        </p:nvPicPr>
        <p:blipFill>
          <a:blip r:embed="rId4"/>
          <a:srcRect/>
          <a:stretch>
            <a:fillRect/>
          </a:stretch>
        </p:blipFill>
        <p:spPr bwMode="auto">
          <a:xfrm>
            <a:off x="5486400" y="1752600"/>
            <a:ext cx="831850" cy="862013"/>
          </a:xfrm>
          <a:prstGeom prst="rect">
            <a:avLst/>
          </a:prstGeom>
          <a:noFill/>
          <a:ln w="9525">
            <a:noFill/>
            <a:miter lim="800000"/>
            <a:headEnd/>
            <a:tailEnd/>
          </a:ln>
          <a:effectLst/>
        </p:spPr>
      </p:pic>
      <p:sp>
        <p:nvSpPr>
          <p:cNvPr id="898071" name="Text Box 23"/>
          <p:cNvSpPr txBox="1">
            <a:spLocks noChangeArrowheads="1"/>
          </p:cNvSpPr>
          <p:nvPr/>
        </p:nvSpPr>
        <p:spPr bwMode="auto">
          <a:xfrm>
            <a:off x="48768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98072" name="Freeform 24"/>
          <p:cNvSpPr>
            <a:spLocks/>
          </p:cNvSpPr>
          <p:nvPr/>
        </p:nvSpPr>
        <p:spPr bwMode="auto">
          <a:xfrm>
            <a:off x="35052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3" name="Freeform 25"/>
          <p:cNvSpPr>
            <a:spLocks/>
          </p:cNvSpPr>
          <p:nvPr/>
        </p:nvSpPr>
        <p:spPr bwMode="auto">
          <a:xfrm>
            <a:off x="3429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4" name="Freeform 26"/>
          <p:cNvSpPr>
            <a:spLocks/>
          </p:cNvSpPr>
          <p:nvPr/>
        </p:nvSpPr>
        <p:spPr bwMode="auto">
          <a:xfrm>
            <a:off x="30353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5" name="Freeform 27"/>
          <p:cNvSpPr>
            <a:spLocks/>
          </p:cNvSpPr>
          <p:nvPr/>
        </p:nvSpPr>
        <p:spPr bwMode="auto">
          <a:xfrm>
            <a:off x="29718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6" name="Freeform 28"/>
          <p:cNvSpPr>
            <a:spLocks/>
          </p:cNvSpPr>
          <p:nvPr/>
        </p:nvSpPr>
        <p:spPr bwMode="auto">
          <a:xfrm>
            <a:off x="6096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7" name="Freeform 29"/>
          <p:cNvSpPr>
            <a:spLocks/>
          </p:cNvSpPr>
          <p:nvPr/>
        </p:nvSpPr>
        <p:spPr bwMode="auto">
          <a:xfrm>
            <a:off x="60198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8" name="Freeform 30"/>
          <p:cNvSpPr>
            <a:spLocks/>
          </p:cNvSpPr>
          <p:nvPr/>
        </p:nvSpPr>
        <p:spPr bwMode="auto">
          <a:xfrm>
            <a:off x="56261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79" name="Freeform 31"/>
          <p:cNvSpPr>
            <a:spLocks/>
          </p:cNvSpPr>
          <p:nvPr/>
        </p:nvSpPr>
        <p:spPr bwMode="auto">
          <a:xfrm>
            <a:off x="55626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98080" name="Text Box 32"/>
          <p:cNvSpPr txBox="1">
            <a:spLocks noChangeArrowheads="1"/>
          </p:cNvSpPr>
          <p:nvPr/>
        </p:nvSpPr>
        <p:spPr bwMode="auto">
          <a:xfrm>
            <a:off x="990600" y="160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898081" name="Text Box 33"/>
          <p:cNvSpPr txBox="1">
            <a:spLocks noChangeArrowheads="1"/>
          </p:cNvSpPr>
          <p:nvPr/>
        </p:nvSpPr>
        <p:spPr bwMode="auto">
          <a:xfrm>
            <a:off x="152400" y="1219200"/>
            <a:ext cx="2371725" cy="396875"/>
          </a:xfrm>
          <a:prstGeom prst="rect">
            <a:avLst/>
          </a:prstGeom>
          <a:noFill/>
          <a:ln w="9525">
            <a:noFill/>
            <a:miter lim="800000"/>
            <a:headEnd/>
            <a:tailEnd/>
          </a:ln>
        </p:spPr>
        <p:txBody>
          <a:bodyPr wrap="none">
            <a:prstTxWarp prst="textNoShape">
              <a:avLst/>
            </a:prstTxWarp>
            <a:spAutoFit/>
          </a:bodyPr>
          <a:lstStyle/>
          <a:p>
            <a:r>
              <a:rPr lang="en-US" sz="2000" b="0"/>
              <a:t>Stager-Werker task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0098" name="Picture 2"/>
          <p:cNvPicPr>
            <a:picLocks noChangeAspect="1" noChangeArrowheads="1"/>
          </p:cNvPicPr>
          <p:nvPr/>
        </p:nvPicPr>
        <p:blipFill>
          <a:blip r:embed="rId3"/>
          <a:srcRect/>
          <a:stretch>
            <a:fillRect/>
          </a:stretch>
        </p:blipFill>
        <p:spPr bwMode="auto">
          <a:xfrm>
            <a:off x="381000" y="2895600"/>
            <a:ext cx="7239000" cy="3084513"/>
          </a:xfrm>
          <a:prstGeom prst="rect">
            <a:avLst/>
          </a:prstGeom>
          <a:noFill/>
          <a:ln w="9525">
            <a:noFill/>
            <a:miter lim="800000"/>
            <a:headEnd/>
            <a:tailEnd/>
          </a:ln>
          <a:effectLst/>
        </p:spPr>
      </p:pic>
      <p:sp>
        <p:nvSpPr>
          <p:cNvPr id="900099" name="Oval 3"/>
          <p:cNvSpPr>
            <a:spLocks noChangeArrowheads="1"/>
          </p:cNvSpPr>
          <p:nvPr/>
        </p:nvSpPr>
        <p:spPr bwMode="auto">
          <a:xfrm>
            <a:off x="3200400" y="3276600"/>
            <a:ext cx="1676400" cy="26670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0100" name="Text Box 4"/>
          <p:cNvSpPr txBox="1">
            <a:spLocks noChangeArrowheads="1"/>
          </p:cNvSpPr>
          <p:nvPr/>
        </p:nvSpPr>
        <p:spPr bwMode="auto">
          <a:xfrm>
            <a:off x="3048000" y="6096000"/>
            <a:ext cx="22558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14 month-olds don’t </a:t>
            </a:r>
          </a:p>
        </p:txBody>
      </p:sp>
      <p:sp>
        <p:nvSpPr>
          <p:cNvPr id="900101" name="Rectangle 5"/>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00116" name="Picture 20"/>
          <p:cNvPicPr>
            <a:picLocks noChangeAspect="1" noChangeArrowheads="1"/>
          </p:cNvPicPr>
          <p:nvPr/>
        </p:nvPicPr>
        <p:blipFill>
          <a:blip r:embed="rId4"/>
          <a:srcRect/>
          <a:stretch>
            <a:fillRect/>
          </a:stretch>
        </p:blipFill>
        <p:spPr bwMode="auto">
          <a:xfrm>
            <a:off x="2895600" y="1752600"/>
            <a:ext cx="831850" cy="862013"/>
          </a:xfrm>
          <a:prstGeom prst="rect">
            <a:avLst/>
          </a:prstGeom>
          <a:noFill/>
          <a:ln w="9525">
            <a:noFill/>
            <a:miter lim="800000"/>
            <a:headEnd/>
            <a:tailEnd/>
          </a:ln>
          <a:effectLst/>
        </p:spPr>
      </p:pic>
      <p:sp>
        <p:nvSpPr>
          <p:cNvPr id="900117" name="Text Box 21"/>
          <p:cNvSpPr txBox="1">
            <a:spLocks noChangeArrowheads="1"/>
          </p:cNvSpPr>
          <p:nvPr/>
        </p:nvSpPr>
        <p:spPr bwMode="auto">
          <a:xfrm>
            <a:off x="25146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900118" name="Picture 22"/>
          <p:cNvPicPr>
            <a:picLocks noChangeAspect="1" noChangeArrowheads="1"/>
          </p:cNvPicPr>
          <p:nvPr/>
        </p:nvPicPr>
        <p:blipFill>
          <a:blip r:embed="rId4"/>
          <a:srcRect/>
          <a:stretch>
            <a:fillRect/>
          </a:stretch>
        </p:blipFill>
        <p:spPr bwMode="auto">
          <a:xfrm>
            <a:off x="5486400" y="1752600"/>
            <a:ext cx="831850" cy="862013"/>
          </a:xfrm>
          <a:prstGeom prst="rect">
            <a:avLst/>
          </a:prstGeom>
          <a:noFill/>
          <a:ln w="9525">
            <a:noFill/>
            <a:miter lim="800000"/>
            <a:headEnd/>
            <a:tailEnd/>
          </a:ln>
          <a:effectLst/>
        </p:spPr>
      </p:pic>
      <p:sp>
        <p:nvSpPr>
          <p:cNvPr id="900119" name="Text Box 23"/>
          <p:cNvSpPr txBox="1">
            <a:spLocks noChangeArrowheads="1"/>
          </p:cNvSpPr>
          <p:nvPr/>
        </p:nvSpPr>
        <p:spPr bwMode="auto">
          <a:xfrm>
            <a:off x="48768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900120" name="Freeform 24"/>
          <p:cNvSpPr>
            <a:spLocks/>
          </p:cNvSpPr>
          <p:nvPr/>
        </p:nvSpPr>
        <p:spPr bwMode="auto">
          <a:xfrm>
            <a:off x="35052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1" name="Freeform 25"/>
          <p:cNvSpPr>
            <a:spLocks/>
          </p:cNvSpPr>
          <p:nvPr/>
        </p:nvSpPr>
        <p:spPr bwMode="auto">
          <a:xfrm>
            <a:off x="3429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2" name="Freeform 26"/>
          <p:cNvSpPr>
            <a:spLocks/>
          </p:cNvSpPr>
          <p:nvPr/>
        </p:nvSpPr>
        <p:spPr bwMode="auto">
          <a:xfrm>
            <a:off x="30353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3" name="Freeform 27"/>
          <p:cNvSpPr>
            <a:spLocks/>
          </p:cNvSpPr>
          <p:nvPr/>
        </p:nvSpPr>
        <p:spPr bwMode="auto">
          <a:xfrm>
            <a:off x="29718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4" name="Freeform 28"/>
          <p:cNvSpPr>
            <a:spLocks/>
          </p:cNvSpPr>
          <p:nvPr/>
        </p:nvSpPr>
        <p:spPr bwMode="auto">
          <a:xfrm>
            <a:off x="6096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5" name="Freeform 29"/>
          <p:cNvSpPr>
            <a:spLocks/>
          </p:cNvSpPr>
          <p:nvPr/>
        </p:nvSpPr>
        <p:spPr bwMode="auto">
          <a:xfrm>
            <a:off x="60198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6" name="Freeform 30"/>
          <p:cNvSpPr>
            <a:spLocks/>
          </p:cNvSpPr>
          <p:nvPr/>
        </p:nvSpPr>
        <p:spPr bwMode="auto">
          <a:xfrm>
            <a:off x="56261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7" name="Freeform 31"/>
          <p:cNvSpPr>
            <a:spLocks/>
          </p:cNvSpPr>
          <p:nvPr/>
        </p:nvSpPr>
        <p:spPr bwMode="auto">
          <a:xfrm>
            <a:off x="55626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0128" name="Text Box 32"/>
          <p:cNvSpPr txBox="1">
            <a:spLocks noChangeArrowheads="1"/>
          </p:cNvSpPr>
          <p:nvPr/>
        </p:nvSpPr>
        <p:spPr bwMode="auto">
          <a:xfrm>
            <a:off x="990600" y="160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900129" name="Text Box 33"/>
          <p:cNvSpPr txBox="1">
            <a:spLocks noChangeArrowheads="1"/>
          </p:cNvSpPr>
          <p:nvPr/>
        </p:nvSpPr>
        <p:spPr bwMode="auto">
          <a:xfrm>
            <a:off x="152400" y="1219200"/>
            <a:ext cx="2371725" cy="396875"/>
          </a:xfrm>
          <a:prstGeom prst="rect">
            <a:avLst/>
          </a:prstGeom>
          <a:noFill/>
          <a:ln w="9525">
            <a:noFill/>
            <a:miter lim="800000"/>
            <a:headEnd/>
            <a:tailEnd/>
          </a:ln>
        </p:spPr>
        <p:txBody>
          <a:bodyPr wrap="none">
            <a:prstTxWarp prst="textNoShape">
              <a:avLst/>
            </a:prstTxWarp>
            <a:spAutoFit/>
          </a:bodyPr>
          <a:lstStyle/>
          <a:p>
            <a:r>
              <a:rPr lang="en-US" sz="2000" b="0"/>
              <a:t>Stager-Werker task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2146" name="Picture 2"/>
          <p:cNvPicPr>
            <a:picLocks noChangeAspect="1" noChangeArrowheads="1"/>
          </p:cNvPicPr>
          <p:nvPr/>
        </p:nvPicPr>
        <p:blipFill>
          <a:blip r:embed="rId3"/>
          <a:srcRect/>
          <a:stretch>
            <a:fillRect/>
          </a:stretch>
        </p:blipFill>
        <p:spPr bwMode="auto">
          <a:xfrm>
            <a:off x="381000" y="2895600"/>
            <a:ext cx="7239000" cy="3084513"/>
          </a:xfrm>
          <a:prstGeom prst="rect">
            <a:avLst/>
          </a:prstGeom>
          <a:noFill/>
          <a:ln w="9525">
            <a:noFill/>
            <a:miter lim="800000"/>
            <a:headEnd/>
            <a:tailEnd/>
          </a:ln>
          <a:effectLst/>
        </p:spPr>
      </p:pic>
      <p:sp>
        <p:nvSpPr>
          <p:cNvPr id="902147" name="Oval 3"/>
          <p:cNvSpPr>
            <a:spLocks noChangeArrowheads="1"/>
          </p:cNvSpPr>
          <p:nvPr/>
        </p:nvSpPr>
        <p:spPr bwMode="auto">
          <a:xfrm>
            <a:off x="5181600" y="3200400"/>
            <a:ext cx="1676400" cy="27432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2148" name="Text Box 4"/>
          <p:cNvSpPr txBox="1">
            <a:spLocks noChangeArrowheads="1"/>
          </p:cNvSpPr>
          <p:nvPr/>
        </p:nvSpPr>
        <p:spPr bwMode="auto">
          <a:xfrm>
            <a:off x="5334000" y="6096000"/>
            <a:ext cx="2027238"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17-month-olds do </a:t>
            </a:r>
          </a:p>
        </p:txBody>
      </p:sp>
      <p:sp>
        <p:nvSpPr>
          <p:cNvPr id="902149" name="Rectangle 5"/>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02164" name="Picture 20"/>
          <p:cNvPicPr>
            <a:picLocks noChangeAspect="1" noChangeArrowheads="1"/>
          </p:cNvPicPr>
          <p:nvPr/>
        </p:nvPicPr>
        <p:blipFill>
          <a:blip r:embed="rId4"/>
          <a:srcRect/>
          <a:stretch>
            <a:fillRect/>
          </a:stretch>
        </p:blipFill>
        <p:spPr bwMode="auto">
          <a:xfrm>
            <a:off x="2895600" y="1752600"/>
            <a:ext cx="831850" cy="862013"/>
          </a:xfrm>
          <a:prstGeom prst="rect">
            <a:avLst/>
          </a:prstGeom>
          <a:noFill/>
          <a:ln w="9525">
            <a:noFill/>
            <a:miter lim="800000"/>
            <a:headEnd/>
            <a:tailEnd/>
          </a:ln>
          <a:effectLst/>
        </p:spPr>
      </p:pic>
      <p:sp>
        <p:nvSpPr>
          <p:cNvPr id="902165" name="Text Box 21"/>
          <p:cNvSpPr txBox="1">
            <a:spLocks noChangeArrowheads="1"/>
          </p:cNvSpPr>
          <p:nvPr/>
        </p:nvSpPr>
        <p:spPr bwMode="auto">
          <a:xfrm>
            <a:off x="25146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902166" name="Picture 22"/>
          <p:cNvPicPr>
            <a:picLocks noChangeAspect="1" noChangeArrowheads="1"/>
          </p:cNvPicPr>
          <p:nvPr/>
        </p:nvPicPr>
        <p:blipFill>
          <a:blip r:embed="rId4"/>
          <a:srcRect/>
          <a:stretch>
            <a:fillRect/>
          </a:stretch>
        </p:blipFill>
        <p:spPr bwMode="auto">
          <a:xfrm>
            <a:off x="5486400" y="1752600"/>
            <a:ext cx="831850" cy="862013"/>
          </a:xfrm>
          <a:prstGeom prst="rect">
            <a:avLst/>
          </a:prstGeom>
          <a:noFill/>
          <a:ln w="9525">
            <a:noFill/>
            <a:miter lim="800000"/>
            <a:headEnd/>
            <a:tailEnd/>
          </a:ln>
          <a:effectLst/>
        </p:spPr>
      </p:pic>
      <p:sp>
        <p:nvSpPr>
          <p:cNvPr id="902167" name="Text Box 23"/>
          <p:cNvSpPr txBox="1">
            <a:spLocks noChangeArrowheads="1"/>
          </p:cNvSpPr>
          <p:nvPr/>
        </p:nvSpPr>
        <p:spPr bwMode="auto">
          <a:xfrm>
            <a:off x="4876800" y="10668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902168" name="Freeform 24"/>
          <p:cNvSpPr>
            <a:spLocks/>
          </p:cNvSpPr>
          <p:nvPr/>
        </p:nvSpPr>
        <p:spPr bwMode="auto">
          <a:xfrm>
            <a:off x="35052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69" name="Freeform 25"/>
          <p:cNvSpPr>
            <a:spLocks/>
          </p:cNvSpPr>
          <p:nvPr/>
        </p:nvSpPr>
        <p:spPr bwMode="auto">
          <a:xfrm>
            <a:off x="3429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0" name="Freeform 26"/>
          <p:cNvSpPr>
            <a:spLocks/>
          </p:cNvSpPr>
          <p:nvPr/>
        </p:nvSpPr>
        <p:spPr bwMode="auto">
          <a:xfrm>
            <a:off x="30353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1" name="Freeform 27"/>
          <p:cNvSpPr>
            <a:spLocks/>
          </p:cNvSpPr>
          <p:nvPr/>
        </p:nvSpPr>
        <p:spPr bwMode="auto">
          <a:xfrm>
            <a:off x="29718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2" name="Freeform 28"/>
          <p:cNvSpPr>
            <a:spLocks/>
          </p:cNvSpPr>
          <p:nvPr/>
        </p:nvSpPr>
        <p:spPr bwMode="auto">
          <a:xfrm>
            <a:off x="60960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3" name="Freeform 29"/>
          <p:cNvSpPr>
            <a:spLocks/>
          </p:cNvSpPr>
          <p:nvPr/>
        </p:nvSpPr>
        <p:spPr bwMode="auto">
          <a:xfrm>
            <a:off x="6019800" y="1828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4" name="Freeform 30"/>
          <p:cNvSpPr>
            <a:spLocks/>
          </p:cNvSpPr>
          <p:nvPr/>
        </p:nvSpPr>
        <p:spPr bwMode="auto">
          <a:xfrm>
            <a:off x="5626100" y="1828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5" name="Freeform 31"/>
          <p:cNvSpPr>
            <a:spLocks/>
          </p:cNvSpPr>
          <p:nvPr/>
        </p:nvSpPr>
        <p:spPr bwMode="auto">
          <a:xfrm>
            <a:off x="5562600" y="1905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02176" name="Text Box 32"/>
          <p:cNvSpPr txBox="1">
            <a:spLocks noChangeArrowheads="1"/>
          </p:cNvSpPr>
          <p:nvPr/>
        </p:nvSpPr>
        <p:spPr bwMode="auto">
          <a:xfrm>
            <a:off x="990600" y="16002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902177" name="Text Box 33"/>
          <p:cNvSpPr txBox="1">
            <a:spLocks noChangeArrowheads="1"/>
          </p:cNvSpPr>
          <p:nvPr/>
        </p:nvSpPr>
        <p:spPr bwMode="auto">
          <a:xfrm>
            <a:off x="152400" y="1219200"/>
            <a:ext cx="2371725" cy="396875"/>
          </a:xfrm>
          <a:prstGeom prst="rect">
            <a:avLst/>
          </a:prstGeom>
          <a:noFill/>
          <a:ln w="9525">
            <a:noFill/>
            <a:miter lim="800000"/>
            <a:headEnd/>
            <a:tailEnd/>
          </a:ln>
        </p:spPr>
        <p:txBody>
          <a:bodyPr wrap="none">
            <a:prstTxWarp prst="textNoShape">
              <a:avLst/>
            </a:prstTxWarp>
            <a:spAutoFit/>
          </a:bodyPr>
          <a:lstStyle/>
          <a:p>
            <a:r>
              <a:rPr lang="en-US" sz="2000" b="0"/>
              <a:t>Stager-Werker task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4194" name="Text Box 2"/>
          <p:cNvSpPr txBox="1">
            <a:spLocks noChangeArrowheads="1"/>
          </p:cNvSpPr>
          <p:nvPr/>
        </p:nvSpPr>
        <p:spPr bwMode="auto">
          <a:xfrm>
            <a:off x="990600" y="1600200"/>
            <a:ext cx="3962400" cy="396875"/>
          </a:xfrm>
          <a:prstGeom prst="rect">
            <a:avLst/>
          </a:prstGeom>
          <a:noFill/>
          <a:ln w="9525">
            <a:noFill/>
            <a:miter lim="800000"/>
            <a:headEnd/>
            <a:tailEnd/>
          </a:ln>
        </p:spPr>
        <p:txBody>
          <a:bodyPr>
            <a:prstTxWarp prst="textNoShape">
              <a:avLst/>
            </a:prstTxWarp>
            <a:spAutoFit/>
          </a:bodyPr>
          <a:lstStyle/>
          <a:p>
            <a:r>
              <a:rPr lang="en-US" sz="2000" b="0"/>
              <a:t>Zoom in on the 17-month-olds</a:t>
            </a:r>
          </a:p>
        </p:txBody>
      </p:sp>
      <p:sp>
        <p:nvSpPr>
          <p:cNvPr id="904195" name="Rectangle 3"/>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04196" name="Picture 4"/>
          <p:cNvPicPr>
            <a:picLocks noChangeAspect="1" noChangeArrowheads="1"/>
          </p:cNvPicPr>
          <p:nvPr/>
        </p:nvPicPr>
        <p:blipFill>
          <a:blip r:embed="rId3"/>
          <a:srcRect/>
          <a:stretch>
            <a:fillRect/>
          </a:stretch>
        </p:blipFill>
        <p:spPr bwMode="auto">
          <a:xfrm>
            <a:off x="304800" y="2057400"/>
            <a:ext cx="7467600" cy="36623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6242" name="Text Box 2"/>
          <p:cNvSpPr txBox="1">
            <a:spLocks noChangeArrowheads="1"/>
          </p:cNvSpPr>
          <p:nvPr/>
        </p:nvSpPr>
        <p:spPr bwMode="auto">
          <a:xfrm>
            <a:off x="990600" y="1600200"/>
            <a:ext cx="3962400" cy="396875"/>
          </a:xfrm>
          <a:prstGeom prst="rect">
            <a:avLst/>
          </a:prstGeom>
          <a:noFill/>
          <a:ln w="9525">
            <a:noFill/>
            <a:miter lim="800000"/>
            <a:headEnd/>
            <a:tailEnd/>
          </a:ln>
        </p:spPr>
        <p:txBody>
          <a:bodyPr>
            <a:prstTxWarp prst="textNoShape">
              <a:avLst/>
            </a:prstTxWarp>
            <a:spAutoFit/>
          </a:bodyPr>
          <a:lstStyle/>
          <a:p>
            <a:r>
              <a:rPr lang="en-US" sz="2000" b="0"/>
              <a:t>Zoom in on the 17-month-olds</a:t>
            </a:r>
          </a:p>
        </p:txBody>
      </p:sp>
      <p:sp>
        <p:nvSpPr>
          <p:cNvPr id="906243" name="Text Box 3"/>
          <p:cNvSpPr txBox="1">
            <a:spLocks noChangeArrowheads="1"/>
          </p:cNvSpPr>
          <p:nvPr/>
        </p:nvSpPr>
        <p:spPr bwMode="auto">
          <a:xfrm>
            <a:off x="533400" y="5867400"/>
            <a:ext cx="8382000" cy="701675"/>
          </a:xfrm>
          <a:prstGeom prst="rect">
            <a:avLst/>
          </a:prstGeom>
          <a:noFill/>
          <a:ln w="9525">
            <a:noFill/>
            <a:miter lim="800000"/>
            <a:headEnd/>
            <a:tailEnd/>
          </a:ln>
        </p:spPr>
        <p:txBody>
          <a:bodyPr>
            <a:prstTxWarp prst="textNoShape">
              <a:avLst/>
            </a:prstTxWarp>
            <a:spAutoFit/>
          </a:bodyPr>
          <a:lstStyle/>
          <a:p>
            <a:r>
              <a:rPr lang="en-US" sz="2000" b="0"/>
              <a:t>Those with a small vocabulary look like 14-month-olds - they can’t tell the difference for a novel word they haven’t heard much.  </a:t>
            </a:r>
          </a:p>
        </p:txBody>
      </p:sp>
      <p:sp>
        <p:nvSpPr>
          <p:cNvPr id="906244" name="Rectangle 4"/>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06245" name="Picture 5"/>
          <p:cNvPicPr>
            <a:picLocks noChangeAspect="1" noChangeArrowheads="1"/>
          </p:cNvPicPr>
          <p:nvPr/>
        </p:nvPicPr>
        <p:blipFill>
          <a:blip r:embed="rId3"/>
          <a:srcRect/>
          <a:stretch>
            <a:fillRect/>
          </a:stretch>
        </p:blipFill>
        <p:spPr bwMode="auto">
          <a:xfrm>
            <a:off x="304800" y="2057400"/>
            <a:ext cx="7467600" cy="3662363"/>
          </a:xfrm>
          <a:prstGeom prst="rect">
            <a:avLst/>
          </a:prstGeom>
          <a:noFill/>
          <a:ln w="9525">
            <a:noFill/>
            <a:miter lim="800000"/>
            <a:headEnd/>
            <a:tailEnd/>
          </a:ln>
          <a:effectLst/>
        </p:spPr>
      </p:pic>
      <p:sp>
        <p:nvSpPr>
          <p:cNvPr id="906246" name="Oval 6"/>
          <p:cNvSpPr>
            <a:spLocks noChangeArrowheads="1"/>
          </p:cNvSpPr>
          <p:nvPr/>
        </p:nvSpPr>
        <p:spPr bwMode="auto">
          <a:xfrm>
            <a:off x="2209800" y="2667000"/>
            <a:ext cx="685800" cy="26670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6247" name="Oval 7"/>
          <p:cNvSpPr>
            <a:spLocks noChangeArrowheads="1"/>
          </p:cNvSpPr>
          <p:nvPr/>
        </p:nvSpPr>
        <p:spPr bwMode="auto">
          <a:xfrm>
            <a:off x="3886200" y="2667000"/>
            <a:ext cx="838200" cy="26670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6248" name="Oval 8"/>
          <p:cNvSpPr>
            <a:spLocks noChangeArrowheads="1"/>
          </p:cNvSpPr>
          <p:nvPr/>
        </p:nvSpPr>
        <p:spPr bwMode="auto">
          <a:xfrm>
            <a:off x="5105400" y="3886200"/>
            <a:ext cx="2362200" cy="6858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990600" y="1600200"/>
            <a:ext cx="3962400" cy="396875"/>
          </a:xfrm>
          <a:prstGeom prst="rect">
            <a:avLst/>
          </a:prstGeom>
          <a:noFill/>
          <a:ln w="9525">
            <a:noFill/>
            <a:miter lim="800000"/>
            <a:headEnd/>
            <a:tailEnd/>
          </a:ln>
        </p:spPr>
        <p:txBody>
          <a:bodyPr>
            <a:prstTxWarp prst="textNoShape">
              <a:avLst/>
            </a:prstTxWarp>
            <a:spAutoFit/>
          </a:bodyPr>
          <a:lstStyle/>
          <a:p>
            <a:r>
              <a:rPr lang="en-US" sz="2000" b="0"/>
              <a:t>Zoom in on the 17-month-olds</a:t>
            </a:r>
          </a:p>
        </p:txBody>
      </p:sp>
      <p:sp>
        <p:nvSpPr>
          <p:cNvPr id="908291" name="Text Box 3"/>
          <p:cNvSpPr txBox="1">
            <a:spLocks noChangeArrowheads="1"/>
          </p:cNvSpPr>
          <p:nvPr/>
        </p:nvSpPr>
        <p:spPr bwMode="auto">
          <a:xfrm>
            <a:off x="533400" y="5867400"/>
            <a:ext cx="8382000" cy="701675"/>
          </a:xfrm>
          <a:prstGeom prst="rect">
            <a:avLst/>
          </a:prstGeom>
          <a:noFill/>
          <a:ln w="9525">
            <a:noFill/>
            <a:miter lim="800000"/>
            <a:headEnd/>
            <a:tailEnd/>
          </a:ln>
        </p:spPr>
        <p:txBody>
          <a:bodyPr>
            <a:prstTxWarp prst="textNoShape">
              <a:avLst/>
            </a:prstTxWarp>
            <a:spAutoFit/>
          </a:bodyPr>
          <a:lstStyle/>
          <a:p>
            <a:r>
              <a:rPr lang="en-US" sz="2000" b="0"/>
              <a:t>Those with a large vocabulary look like 20-month-olds - they </a:t>
            </a:r>
            <a:r>
              <a:rPr lang="en-US" sz="2000" b="0" i="1"/>
              <a:t>can</a:t>
            </a:r>
            <a:r>
              <a:rPr lang="en-US" sz="2000" b="0"/>
              <a:t> tell the difference for a novel word, even though they haven’t heard it much.  </a:t>
            </a:r>
          </a:p>
        </p:txBody>
      </p:sp>
      <p:sp>
        <p:nvSpPr>
          <p:cNvPr id="908292" name="Rectangle 4"/>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08293" name="Picture 5"/>
          <p:cNvPicPr>
            <a:picLocks noChangeAspect="1" noChangeArrowheads="1"/>
          </p:cNvPicPr>
          <p:nvPr/>
        </p:nvPicPr>
        <p:blipFill>
          <a:blip r:embed="rId3"/>
          <a:srcRect/>
          <a:stretch>
            <a:fillRect/>
          </a:stretch>
        </p:blipFill>
        <p:spPr bwMode="auto">
          <a:xfrm>
            <a:off x="304800" y="2057400"/>
            <a:ext cx="7467600" cy="3662363"/>
          </a:xfrm>
          <a:prstGeom prst="rect">
            <a:avLst/>
          </a:prstGeom>
          <a:noFill/>
          <a:ln w="9525">
            <a:noFill/>
            <a:miter lim="800000"/>
            <a:headEnd/>
            <a:tailEnd/>
          </a:ln>
          <a:effectLst/>
        </p:spPr>
      </p:pic>
      <p:sp>
        <p:nvSpPr>
          <p:cNvPr id="908294" name="Oval 6"/>
          <p:cNvSpPr>
            <a:spLocks noChangeArrowheads="1"/>
          </p:cNvSpPr>
          <p:nvPr/>
        </p:nvSpPr>
        <p:spPr bwMode="auto">
          <a:xfrm>
            <a:off x="1676400" y="2743200"/>
            <a:ext cx="685800" cy="26670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8295" name="Oval 7"/>
          <p:cNvSpPr>
            <a:spLocks noChangeArrowheads="1"/>
          </p:cNvSpPr>
          <p:nvPr/>
        </p:nvSpPr>
        <p:spPr bwMode="auto">
          <a:xfrm>
            <a:off x="3352800" y="2209800"/>
            <a:ext cx="838200" cy="30480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
        <p:nvSpPr>
          <p:cNvPr id="908296" name="Oval 8"/>
          <p:cNvSpPr>
            <a:spLocks noChangeArrowheads="1"/>
          </p:cNvSpPr>
          <p:nvPr/>
        </p:nvSpPr>
        <p:spPr bwMode="auto">
          <a:xfrm>
            <a:off x="5029200" y="2590800"/>
            <a:ext cx="2590800" cy="914400"/>
          </a:xfrm>
          <a:prstGeom prst="ellipse">
            <a:avLst/>
          </a:prstGeom>
          <a:noFill/>
          <a:ln w="38100">
            <a:solidFill>
              <a:schemeClr val="accent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0338" name="Text Box 2"/>
          <p:cNvSpPr txBox="1">
            <a:spLocks noChangeArrowheads="1"/>
          </p:cNvSpPr>
          <p:nvPr/>
        </p:nvSpPr>
        <p:spPr bwMode="auto">
          <a:xfrm>
            <a:off x="990600" y="1600200"/>
            <a:ext cx="3962400" cy="396875"/>
          </a:xfrm>
          <a:prstGeom prst="rect">
            <a:avLst/>
          </a:prstGeom>
          <a:noFill/>
          <a:ln w="9525">
            <a:noFill/>
            <a:miter lim="800000"/>
            <a:headEnd/>
            <a:tailEnd/>
          </a:ln>
        </p:spPr>
        <p:txBody>
          <a:bodyPr>
            <a:prstTxWarp prst="textNoShape">
              <a:avLst/>
            </a:prstTxWarp>
            <a:spAutoFit/>
          </a:bodyPr>
          <a:lstStyle/>
          <a:p>
            <a:r>
              <a:rPr lang="en-US" sz="2000" b="0"/>
              <a:t>Zoom in on the 17-month-olds</a:t>
            </a:r>
          </a:p>
        </p:txBody>
      </p:sp>
      <p:sp>
        <p:nvSpPr>
          <p:cNvPr id="910339" name="Text Box 3"/>
          <p:cNvSpPr txBox="1">
            <a:spLocks noChangeArrowheads="1"/>
          </p:cNvSpPr>
          <p:nvPr/>
        </p:nvSpPr>
        <p:spPr bwMode="auto">
          <a:xfrm>
            <a:off x="533400" y="5867400"/>
            <a:ext cx="83820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Implication:  Performance on Stager-Werker task with novel words </a:t>
            </a:r>
            <a:r>
              <a:rPr lang="en-US" sz="2000" b="0" i="1">
                <a:solidFill>
                  <a:schemeClr val="folHlink"/>
                </a:solidFill>
              </a:rPr>
              <a:t>does</a:t>
            </a:r>
            <a:r>
              <a:rPr lang="en-US" sz="2000" b="0">
                <a:solidFill>
                  <a:schemeClr val="folHlink"/>
                </a:solidFill>
              </a:rPr>
              <a:t> depend on how many words the child knows.</a:t>
            </a:r>
            <a:r>
              <a:rPr lang="en-US" sz="2000" b="0"/>
              <a:t>  </a:t>
            </a:r>
          </a:p>
        </p:txBody>
      </p:sp>
      <p:sp>
        <p:nvSpPr>
          <p:cNvPr id="910340" name="Rectangle 4"/>
          <p:cNvSpPr>
            <a:spLocks noGrp="1" noChangeArrowheads="1"/>
          </p:cNvSpPr>
          <p:nvPr>
            <p:ph type="title"/>
          </p:nvPr>
        </p:nvSpPr>
        <p:spPr>
          <a:xfrm>
            <a:off x="0" y="0"/>
            <a:ext cx="8915400" cy="1143000"/>
          </a:xfrm>
          <a:noFill/>
          <a:ln/>
        </p:spPr>
        <p:txBody>
          <a:bodyPr/>
          <a:lstStyle/>
          <a:p>
            <a:r>
              <a:rPr lang="en-US" sz="3600"/>
              <a:t>Werker et al. 2002: </a:t>
            </a:r>
            <a:br>
              <a:rPr lang="en-US" sz="3600"/>
            </a:br>
            <a:r>
              <a:rPr lang="en-US" sz="3600"/>
              <a:t>Vocabulary Size Matters</a:t>
            </a:r>
            <a:endParaRPr lang="en-US"/>
          </a:p>
        </p:txBody>
      </p:sp>
      <p:pic>
        <p:nvPicPr>
          <p:cNvPr id="910341" name="Picture 5"/>
          <p:cNvPicPr>
            <a:picLocks noChangeAspect="1" noChangeArrowheads="1"/>
          </p:cNvPicPr>
          <p:nvPr/>
        </p:nvPicPr>
        <p:blipFill>
          <a:blip r:embed="rId3"/>
          <a:srcRect/>
          <a:stretch>
            <a:fillRect/>
          </a:stretch>
        </p:blipFill>
        <p:spPr bwMode="auto">
          <a:xfrm>
            <a:off x="304800" y="2057400"/>
            <a:ext cx="7467600" cy="36623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2386" name="Text Box 2"/>
          <p:cNvSpPr txBox="1">
            <a:spLocks noChangeArrowheads="1"/>
          </p:cNvSpPr>
          <p:nvPr/>
        </p:nvSpPr>
        <p:spPr bwMode="auto">
          <a:xfrm>
            <a:off x="304800" y="1600200"/>
            <a:ext cx="8382000" cy="1187450"/>
          </a:xfrm>
          <a:prstGeom prst="rect">
            <a:avLst/>
          </a:prstGeom>
          <a:noFill/>
          <a:ln w="9525">
            <a:noFill/>
            <a:miter lim="800000"/>
            <a:headEnd/>
            <a:tailEnd/>
          </a:ln>
        </p:spPr>
        <p:txBody>
          <a:bodyPr>
            <a:prstTxWarp prst="textNoShape">
              <a:avLst/>
            </a:prstTxWarp>
            <a:spAutoFit/>
          </a:bodyPr>
          <a:lstStyle/>
          <a:p>
            <a:r>
              <a:rPr lang="en-US" b="0"/>
              <a:t>Werker et al. 2002:  Performance on Stager-Werker task with novel words depends on how many words the child knows.  </a:t>
            </a:r>
          </a:p>
        </p:txBody>
      </p:sp>
      <p:sp>
        <p:nvSpPr>
          <p:cNvPr id="912387" name="Rectangle 3"/>
          <p:cNvSpPr>
            <a:spLocks noGrp="1" noChangeArrowheads="1"/>
          </p:cNvSpPr>
          <p:nvPr>
            <p:ph type="title"/>
          </p:nvPr>
        </p:nvSpPr>
        <p:spPr>
          <a:xfrm>
            <a:off x="0" y="0"/>
            <a:ext cx="8915400" cy="1143000"/>
          </a:xfrm>
          <a:noFill/>
          <a:ln/>
        </p:spPr>
        <p:txBody>
          <a:bodyPr/>
          <a:lstStyle/>
          <a:p>
            <a:r>
              <a:rPr lang="en-US" sz="3600"/>
              <a:t>More vocabulary = </a:t>
            </a:r>
            <a:br>
              <a:rPr lang="en-US" sz="3600"/>
            </a:br>
            <a:r>
              <a:rPr lang="en-US" sz="3600"/>
              <a:t>more necessary distinctions</a:t>
            </a:r>
            <a:endParaRPr lang="en-US"/>
          </a:p>
        </p:txBody>
      </p:sp>
      <p:sp>
        <p:nvSpPr>
          <p:cNvPr id="912388" name="Text Box 4"/>
          <p:cNvSpPr txBox="1">
            <a:spLocks noChangeArrowheads="1"/>
          </p:cNvSpPr>
          <p:nvPr/>
        </p:nvSpPr>
        <p:spPr bwMode="auto">
          <a:xfrm>
            <a:off x="304800" y="3429000"/>
            <a:ext cx="8626475" cy="26479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Implication: The content of children’s vocabulary drives their ability to notice the difference between words that differ minimally (ex: by a single phoneme)</a:t>
            </a:r>
          </a:p>
          <a:p>
            <a:endParaRPr lang="en-US" b="0">
              <a:solidFill>
                <a:schemeClr val="folHlink"/>
              </a:solidFill>
            </a:endParaRPr>
          </a:p>
          <a:p>
            <a:r>
              <a:rPr lang="en-US" b="0">
                <a:solidFill>
                  <a:schemeClr val="tx2"/>
                </a:solidFill>
              </a:rPr>
              <a:t>Prediction: This should apply to familiar words too.  Specifically, children with small vocabularies should have trouble noticing phonemic differences in familiar words.</a:t>
            </a:r>
            <a:endParaRPr lang="en-US" b="0">
              <a:solidFill>
                <a:schemeClr val="folHlink"/>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0" y="0"/>
            <a:ext cx="9144000" cy="1143000"/>
          </a:xfrm>
          <a:noFill/>
          <a:ln/>
        </p:spPr>
        <p:txBody>
          <a:bodyPr/>
          <a:lstStyle/>
          <a:p>
            <a:r>
              <a:rPr lang="en-US" sz="3200"/>
              <a:t>Swingley &amp; Aslin 2002: Familiar Word Tests</a:t>
            </a:r>
          </a:p>
        </p:txBody>
      </p:sp>
      <p:sp>
        <p:nvSpPr>
          <p:cNvPr id="914435" name="Text Box 3"/>
          <p:cNvSpPr txBox="1">
            <a:spLocks noChangeArrowheads="1"/>
          </p:cNvSpPr>
          <p:nvPr/>
        </p:nvSpPr>
        <p:spPr bwMode="auto">
          <a:xfrm>
            <a:off x="381000" y="1219200"/>
            <a:ext cx="8458200" cy="10969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But English 14-month-olds noticed the difference between correct pronunciations and mispronunciations when the words were familiar!</a:t>
            </a:r>
          </a:p>
        </p:txBody>
      </p:sp>
      <p:pic>
        <p:nvPicPr>
          <p:cNvPr id="914436" name="Picture 4"/>
          <p:cNvPicPr>
            <a:picLocks noChangeAspect="1" noChangeArrowheads="1"/>
          </p:cNvPicPr>
          <p:nvPr/>
        </p:nvPicPr>
        <p:blipFill>
          <a:blip r:embed="rId3"/>
          <a:srcRect/>
          <a:stretch>
            <a:fillRect/>
          </a:stretch>
        </p:blipFill>
        <p:spPr bwMode="auto">
          <a:xfrm>
            <a:off x="1295400" y="2514600"/>
            <a:ext cx="6553200" cy="3079750"/>
          </a:xfrm>
          <a:prstGeom prst="rect">
            <a:avLst/>
          </a:prstGeom>
          <a:noFill/>
          <a:ln w="9525">
            <a:noFill/>
            <a:miter lim="800000"/>
            <a:headEnd/>
            <a:tailEnd/>
          </a:ln>
          <a:effectLst/>
        </p:spPr>
      </p:pic>
      <p:sp>
        <p:nvSpPr>
          <p:cNvPr id="914437" name="Text Box 5"/>
          <p:cNvSpPr txBox="1">
            <a:spLocks noChangeArrowheads="1"/>
          </p:cNvSpPr>
          <p:nvPr/>
        </p:nvSpPr>
        <p:spPr bwMode="auto">
          <a:xfrm>
            <a:off x="365125" y="5838825"/>
            <a:ext cx="8474075"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Maybe these 14-month-olds just happen to have large vocabularies?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0" y="152400"/>
            <a:ext cx="9144000" cy="1143000"/>
          </a:xfrm>
          <a:noFill/>
          <a:ln/>
        </p:spPr>
        <p:txBody>
          <a:bodyPr/>
          <a:lstStyle/>
          <a:p>
            <a:r>
              <a:rPr lang="en-US" sz="3200"/>
              <a:t>Word Forms</a:t>
            </a:r>
          </a:p>
        </p:txBody>
      </p:sp>
      <p:sp>
        <p:nvSpPr>
          <p:cNvPr id="861187" name="Rectangle 3"/>
          <p:cNvSpPr>
            <a:spLocks noGrp="1" noChangeArrowheads="1"/>
          </p:cNvSpPr>
          <p:nvPr>
            <p:ph type="body" idx="1"/>
          </p:nvPr>
        </p:nvSpPr>
        <p:spPr>
          <a:xfrm>
            <a:off x="381000" y="1371600"/>
            <a:ext cx="8534400" cy="2133600"/>
          </a:xfrm>
          <a:noFill/>
          <a:ln/>
        </p:spPr>
        <p:txBody>
          <a:bodyPr/>
          <a:lstStyle/>
          <a:p>
            <a:pPr>
              <a:buFontTx/>
              <a:buNone/>
            </a:pPr>
            <a:endParaRPr lang="en-US" sz="2400"/>
          </a:p>
          <a:p>
            <a:pPr>
              <a:buFontTx/>
              <a:buNone/>
            </a:pPr>
            <a:r>
              <a:rPr lang="en-US" sz="2400"/>
              <a:t>Computational Problem: </a:t>
            </a:r>
          </a:p>
          <a:p>
            <a:pPr>
              <a:buFontTx/>
              <a:buNone/>
            </a:pPr>
            <a:r>
              <a:rPr lang="en-US" sz="2400"/>
              <a:t>Map variable word signals to more abstract word forms</a:t>
            </a:r>
          </a:p>
        </p:txBody>
      </p:sp>
      <p:sp>
        <p:nvSpPr>
          <p:cNvPr id="861188" name="AutoShape 4"/>
          <p:cNvSpPr>
            <a:spLocks noChangeArrowheads="1"/>
          </p:cNvSpPr>
          <p:nvPr/>
        </p:nvSpPr>
        <p:spPr bwMode="auto">
          <a:xfrm>
            <a:off x="1219200" y="3886200"/>
            <a:ext cx="1676400" cy="685800"/>
          </a:xfrm>
          <a:prstGeom prst="wedgeEllipseCallout">
            <a:avLst>
              <a:gd name="adj1" fmla="val -31250"/>
              <a:gd name="adj2" fmla="val 123611"/>
            </a:avLst>
          </a:prstGeom>
          <a:noFill/>
          <a:ln w="9525">
            <a:solidFill>
              <a:schemeClr val="tx1"/>
            </a:solidFill>
            <a:miter lim="800000"/>
            <a:headEnd/>
            <a:tailEnd/>
          </a:ln>
        </p:spPr>
        <p:txBody>
          <a:bodyPr wrap="none" anchor="ctr">
            <a:prstTxWarp prst="textNoShape">
              <a:avLst/>
            </a:prstTxWarp>
          </a:bodyPr>
          <a:lstStyle/>
          <a:p>
            <a:pPr algn="ctr"/>
            <a:r>
              <a:rPr lang="en-US" sz="2000" b="0"/>
              <a:t>fwiends</a:t>
            </a:r>
          </a:p>
        </p:txBody>
      </p:sp>
      <p:sp>
        <p:nvSpPr>
          <p:cNvPr id="861189" name="AutoShape 5"/>
          <p:cNvSpPr>
            <a:spLocks noChangeArrowheads="1"/>
          </p:cNvSpPr>
          <p:nvPr/>
        </p:nvSpPr>
        <p:spPr bwMode="auto">
          <a:xfrm>
            <a:off x="3124200" y="5410200"/>
            <a:ext cx="1676400" cy="685800"/>
          </a:xfrm>
          <a:prstGeom prst="wedgeEllipseCallout">
            <a:avLst>
              <a:gd name="adj1" fmla="val 64963"/>
              <a:gd name="adj2" fmla="val -74537"/>
            </a:avLst>
          </a:prstGeom>
          <a:noFill/>
          <a:ln w="9525">
            <a:solidFill>
              <a:schemeClr val="tx1"/>
            </a:solidFill>
            <a:miter lim="800000"/>
            <a:headEnd/>
            <a:tailEnd/>
          </a:ln>
        </p:spPr>
        <p:txBody>
          <a:bodyPr wrap="none" anchor="ctr">
            <a:prstTxWarp prst="textNoShape">
              <a:avLst/>
            </a:prstTxWarp>
          </a:bodyPr>
          <a:lstStyle/>
          <a:p>
            <a:pPr algn="ctr"/>
            <a:r>
              <a:rPr lang="en-US" sz="2000" b="0"/>
              <a:t>friends</a:t>
            </a:r>
          </a:p>
        </p:txBody>
      </p:sp>
      <p:sp>
        <p:nvSpPr>
          <p:cNvPr id="861190" name="AutoShape 6"/>
          <p:cNvSpPr>
            <a:spLocks noChangeArrowheads="1"/>
          </p:cNvSpPr>
          <p:nvPr/>
        </p:nvSpPr>
        <p:spPr bwMode="auto">
          <a:xfrm>
            <a:off x="4114800" y="3733800"/>
            <a:ext cx="1676400" cy="685800"/>
          </a:xfrm>
          <a:prstGeom prst="wedgeEllipseCallout">
            <a:avLst>
              <a:gd name="adj1" fmla="val -43750"/>
              <a:gd name="adj2" fmla="val 70602"/>
            </a:avLst>
          </a:prstGeom>
          <a:noFill/>
          <a:ln w="9525">
            <a:solidFill>
              <a:schemeClr val="tx1"/>
            </a:solidFill>
            <a:miter lim="800000"/>
            <a:headEnd/>
            <a:tailEnd/>
          </a:ln>
        </p:spPr>
        <p:txBody>
          <a:bodyPr wrap="none" anchor="ctr">
            <a:prstTxWarp prst="textNoShape">
              <a:avLst/>
            </a:prstTxWarp>
          </a:bodyPr>
          <a:lstStyle/>
          <a:p>
            <a:pPr algn="ctr"/>
            <a:r>
              <a:rPr lang="en-US" sz="2000" b="0"/>
              <a:t>friends</a:t>
            </a:r>
          </a:p>
        </p:txBody>
      </p:sp>
      <p:pic>
        <p:nvPicPr>
          <p:cNvPr id="861191" name="Picture 7"/>
          <p:cNvPicPr>
            <a:picLocks noChangeAspect="1" noChangeArrowheads="1"/>
          </p:cNvPicPr>
          <p:nvPr/>
        </p:nvPicPr>
        <p:blipFill>
          <a:blip r:embed="rId3"/>
          <a:srcRect/>
          <a:stretch>
            <a:fillRect/>
          </a:stretch>
        </p:blipFill>
        <p:spPr bwMode="auto">
          <a:xfrm>
            <a:off x="4953000" y="4876800"/>
            <a:ext cx="1282700" cy="1651000"/>
          </a:xfrm>
          <a:prstGeom prst="rect">
            <a:avLst/>
          </a:prstGeom>
          <a:noFill/>
          <a:ln w="9525">
            <a:noFill/>
            <a:miter lim="800000"/>
            <a:headEnd/>
            <a:tailEnd/>
          </a:ln>
          <a:effectLst/>
        </p:spPr>
      </p:pic>
      <p:pic>
        <p:nvPicPr>
          <p:cNvPr id="861192" name="Picture 8"/>
          <p:cNvPicPr>
            <a:picLocks noChangeAspect="1" noChangeArrowheads="1"/>
          </p:cNvPicPr>
          <p:nvPr/>
        </p:nvPicPr>
        <p:blipFill>
          <a:blip r:embed="rId4"/>
          <a:srcRect/>
          <a:stretch>
            <a:fillRect/>
          </a:stretch>
        </p:blipFill>
        <p:spPr bwMode="auto">
          <a:xfrm>
            <a:off x="228600" y="4572000"/>
            <a:ext cx="1257300" cy="1257300"/>
          </a:xfrm>
          <a:prstGeom prst="rect">
            <a:avLst/>
          </a:prstGeom>
          <a:noFill/>
          <a:ln w="9525">
            <a:noFill/>
            <a:miter lim="800000"/>
            <a:headEnd/>
            <a:tailEnd/>
          </a:ln>
          <a:effectLst/>
        </p:spPr>
      </p:pic>
      <p:pic>
        <p:nvPicPr>
          <p:cNvPr id="861193" name="Picture 9"/>
          <p:cNvPicPr>
            <a:picLocks noChangeAspect="1" noChangeArrowheads="1"/>
          </p:cNvPicPr>
          <p:nvPr/>
        </p:nvPicPr>
        <p:blipFill>
          <a:blip r:embed="rId5"/>
          <a:srcRect/>
          <a:stretch>
            <a:fillRect/>
          </a:stretch>
        </p:blipFill>
        <p:spPr bwMode="auto">
          <a:xfrm>
            <a:off x="2971800" y="4191000"/>
            <a:ext cx="1143000" cy="1143000"/>
          </a:xfrm>
          <a:prstGeom prst="rect">
            <a:avLst/>
          </a:prstGeom>
          <a:noFill/>
          <a:ln w="9525">
            <a:noFill/>
            <a:miter lim="800000"/>
            <a:headEnd/>
            <a:tailEnd/>
          </a:ln>
          <a:effectLst/>
        </p:spPr>
      </p:pic>
      <p:sp>
        <p:nvSpPr>
          <p:cNvPr id="861194" name="Text Box 10"/>
          <p:cNvSpPr txBox="1">
            <a:spLocks noChangeArrowheads="1"/>
          </p:cNvSpPr>
          <p:nvPr/>
        </p:nvSpPr>
        <p:spPr bwMode="auto">
          <a:xfrm>
            <a:off x="6765925" y="3857625"/>
            <a:ext cx="1504950" cy="457200"/>
          </a:xfrm>
          <a:prstGeom prst="rect">
            <a:avLst/>
          </a:prstGeom>
          <a:noFill/>
          <a:ln w="9525">
            <a:noFill/>
            <a:miter lim="800000"/>
            <a:headEnd/>
            <a:tailEnd/>
          </a:ln>
        </p:spPr>
        <p:txBody>
          <a:bodyPr wrap="none">
            <a:prstTxWarp prst="textNoShape">
              <a:avLst/>
            </a:prstTxWarp>
            <a:spAutoFit/>
          </a:bodyPr>
          <a:lstStyle/>
          <a:p>
            <a:r>
              <a:rPr lang="en-US"/>
              <a:t>“</a:t>
            </a:r>
            <a:r>
              <a:rPr lang="en-US">
                <a:solidFill>
                  <a:schemeClr val="tx2"/>
                </a:solidFill>
              </a:rPr>
              <a:t>friends</a:t>
            </a:r>
            <a:r>
              <a:rPr lang="en-US"/>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6482" name="Picture 2"/>
          <p:cNvPicPr>
            <a:picLocks noChangeAspect="1" noChangeArrowheads="1"/>
          </p:cNvPicPr>
          <p:nvPr/>
        </p:nvPicPr>
        <p:blipFill>
          <a:blip r:embed="rId3"/>
          <a:srcRect/>
          <a:stretch>
            <a:fillRect/>
          </a:stretch>
        </p:blipFill>
        <p:spPr bwMode="auto">
          <a:xfrm>
            <a:off x="1035050" y="2590800"/>
            <a:ext cx="2463800" cy="4114800"/>
          </a:xfrm>
          <a:prstGeom prst="rect">
            <a:avLst/>
          </a:prstGeom>
          <a:noFill/>
          <a:ln w="9525">
            <a:noFill/>
            <a:miter lim="800000"/>
            <a:headEnd/>
            <a:tailEnd/>
          </a:ln>
          <a:effectLst/>
        </p:spPr>
      </p:pic>
      <p:sp>
        <p:nvSpPr>
          <p:cNvPr id="916483" name="Rectangle 3"/>
          <p:cNvSpPr>
            <a:spLocks noGrp="1" noChangeArrowheads="1"/>
          </p:cNvSpPr>
          <p:nvPr>
            <p:ph type="title"/>
          </p:nvPr>
        </p:nvSpPr>
        <p:spPr>
          <a:xfrm>
            <a:off x="0" y="0"/>
            <a:ext cx="9144000" cy="1143000"/>
          </a:xfrm>
          <a:noFill/>
          <a:ln/>
        </p:spPr>
        <p:txBody>
          <a:bodyPr/>
          <a:lstStyle/>
          <a:p>
            <a:r>
              <a:rPr lang="en-US" sz="3200"/>
              <a:t>Swingley 2005: </a:t>
            </a:r>
            <a:br>
              <a:rPr lang="en-US" sz="3200"/>
            </a:br>
            <a:r>
              <a:rPr lang="en-US" sz="3200"/>
              <a:t>Familiar Words for Younger Children</a:t>
            </a:r>
          </a:p>
        </p:txBody>
      </p:sp>
      <p:sp>
        <p:nvSpPr>
          <p:cNvPr id="916484" name="Text Box 4"/>
          <p:cNvSpPr txBox="1">
            <a:spLocks noChangeArrowheads="1"/>
          </p:cNvSpPr>
          <p:nvPr/>
        </p:nvSpPr>
        <p:spPr bwMode="auto">
          <a:xfrm>
            <a:off x="152400" y="1295400"/>
            <a:ext cx="8839200" cy="10969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(Dutch) </a:t>
            </a:r>
            <a:r>
              <a:rPr lang="en-US" sz="2200" b="0">
                <a:solidFill>
                  <a:schemeClr val="tx2"/>
                </a:solidFill>
              </a:rPr>
              <a:t>11-month-olds</a:t>
            </a:r>
            <a:r>
              <a:rPr lang="en-US" sz="2200" b="0"/>
              <a:t> noticed the difference between correct pronunciations and mispronunciations when the words were familiar (Headturn Procedure: tests ability to hear sound differences)</a:t>
            </a:r>
          </a:p>
        </p:txBody>
      </p:sp>
      <p:pic>
        <p:nvPicPr>
          <p:cNvPr id="916485" name="Picture 5"/>
          <p:cNvPicPr>
            <a:picLocks noChangeAspect="1" noChangeArrowheads="1"/>
          </p:cNvPicPr>
          <p:nvPr/>
        </p:nvPicPr>
        <p:blipFill>
          <a:blip r:embed="rId4"/>
          <a:srcRect/>
          <a:stretch>
            <a:fillRect/>
          </a:stretch>
        </p:blipFill>
        <p:spPr bwMode="auto">
          <a:xfrm>
            <a:off x="2682875" y="2590800"/>
            <a:ext cx="2892425" cy="4114800"/>
          </a:xfrm>
          <a:prstGeom prst="rect">
            <a:avLst/>
          </a:prstGeom>
          <a:noFill/>
          <a:ln w="9525">
            <a:noFill/>
            <a:miter lim="800000"/>
            <a:headEnd/>
            <a:tailEnd/>
          </a:ln>
          <a:effectLst/>
        </p:spPr>
      </p:pic>
      <p:pic>
        <p:nvPicPr>
          <p:cNvPr id="916486" name="Picture 6"/>
          <p:cNvPicPr>
            <a:picLocks noChangeAspect="1" noChangeArrowheads="1"/>
          </p:cNvPicPr>
          <p:nvPr/>
        </p:nvPicPr>
        <p:blipFill>
          <a:blip r:embed="rId5"/>
          <a:srcRect/>
          <a:stretch>
            <a:fillRect/>
          </a:stretch>
        </p:blipFill>
        <p:spPr bwMode="auto">
          <a:xfrm>
            <a:off x="6248400" y="2743200"/>
            <a:ext cx="2152650" cy="220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0" y="0"/>
            <a:ext cx="9144000" cy="1143000"/>
          </a:xfrm>
          <a:noFill/>
          <a:ln/>
        </p:spPr>
        <p:txBody>
          <a:bodyPr/>
          <a:lstStyle/>
          <a:p>
            <a:r>
              <a:rPr lang="en-US" sz="3200"/>
              <a:t>Swingley 2005: </a:t>
            </a:r>
            <a:br>
              <a:rPr lang="en-US" sz="3200"/>
            </a:br>
            <a:r>
              <a:rPr lang="en-US" sz="3200"/>
              <a:t>Familiar Words for Younger Children</a:t>
            </a:r>
          </a:p>
        </p:txBody>
      </p:sp>
      <p:sp>
        <p:nvSpPr>
          <p:cNvPr id="918531" name="Text Box 3"/>
          <p:cNvSpPr txBox="1">
            <a:spLocks noChangeArrowheads="1"/>
          </p:cNvSpPr>
          <p:nvPr/>
        </p:nvSpPr>
        <p:spPr bwMode="auto">
          <a:xfrm>
            <a:off x="304800" y="3124200"/>
            <a:ext cx="8458200" cy="310832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solidFill>
                  <a:schemeClr val="folHlink"/>
                </a:solidFill>
              </a:rPr>
              <a:t>But this is before they’ve likely learned many words…so it probably isn’t just the number of words they know (and which words they know) that drives the detailed representations of the sounds in the words.</a:t>
            </a:r>
          </a:p>
          <a:p>
            <a:pPr>
              <a:spcBef>
                <a:spcPct val="50000"/>
              </a:spcBef>
            </a:pPr>
            <a:endParaRPr lang="en-US" sz="2200" b="0">
              <a:solidFill>
                <a:schemeClr val="folHlink"/>
              </a:solidFill>
            </a:endParaRPr>
          </a:p>
          <a:p>
            <a:pPr>
              <a:spcBef>
                <a:spcPct val="50000"/>
              </a:spcBef>
            </a:pPr>
            <a:r>
              <a:rPr lang="en-US" sz="2200" b="0">
                <a:solidFill>
                  <a:schemeClr val="tx2"/>
                </a:solidFill>
              </a:rPr>
              <a:t>Point: Vocabulary can’t be the only thing determining children’s ability to distinguish the sounds of words.  So what’s the problem with the 14-month-olds in the Stager-Werker task?</a:t>
            </a:r>
            <a:endParaRPr lang="en-US" sz="2200" b="0"/>
          </a:p>
        </p:txBody>
      </p:sp>
      <p:sp>
        <p:nvSpPr>
          <p:cNvPr id="918532" name="Text Box 4"/>
          <p:cNvSpPr txBox="1">
            <a:spLocks noChangeArrowheads="1"/>
          </p:cNvSpPr>
          <p:nvPr/>
        </p:nvSpPr>
        <p:spPr bwMode="auto">
          <a:xfrm>
            <a:off x="152400" y="1295400"/>
            <a:ext cx="8839200" cy="10969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(Dutch) </a:t>
            </a:r>
            <a:r>
              <a:rPr lang="en-US" sz="2200" b="0">
                <a:solidFill>
                  <a:schemeClr val="tx2"/>
                </a:solidFill>
              </a:rPr>
              <a:t>11-month-olds</a:t>
            </a:r>
            <a:r>
              <a:rPr lang="en-US" sz="2200" b="0"/>
              <a:t> noticed the difference between correct pronunciations and mispronunciations when the words were familiar (Headturn Procedure: tests ability to hear sound differences)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0" y="228600"/>
            <a:ext cx="9144000" cy="1143000"/>
          </a:xfrm>
          <a:noFill/>
          <a:ln/>
        </p:spPr>
        <p:txBody>
          <a:bodyPr/>
          <a:lstStyle/>
          <a:p>
            <a:r>
              <a:rPr lang="en-US" sz="3600"/>
              <a:t>Was the task too hard for 14-month-olds?</a:t>
            </a:r>
            <a:endParaRPr lang="en-US"/>
          </a:p>
        </p:txBody>
      </p:sp>
      <p:sp>
        <p:nvSpPr>
          <p:cNvPr id="920579" name="Text Box 3"/>
          <p:cNvSpPr txBox="1">
            <a:spLocks noChangeArrowheads="1"/>
          </p:cNvSpPr>
          <p:nvPr/>
        </p:nvSpPr>
        <p:spPr bwMode="auto">
          <a:xfrm>
            <a:off x="381000" y="1981200"/>
            <a:ext cx="8054975"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t>Maybe the problem with the 14-month-old infants was that the switch task was too hard - they have to be very confident that the close mispronunciation of the new word (</a:t>
            </a:r>
            <a:r>
              <a:rPr lang="en-US" b="0" i="1"/>
              <a:t>dih</a:t>
            </a:r>
            <a:r>
              <a:rPr lang="en-US" b="0"/>
              <a:t> for novel word </a:t>
            </a:r>
            <a:r>
              <a:rPr lang="en-US" b="0" i="1"/>
              <a:t>bih</a:t>
            </a:r>
            <a:r>
              <a:rPr lang="en-US" b="0"/>
              <a:t>) is not actually close enough</a:t>
            </a:r>
            <a:endParaRPr lang="en-US" sz="2200" b="0"/>
          </a:p>
        </p:txBody>
      </p:sp>
      <p:sp>
        <p:nvSpPr>
          <p:cNvPr id="920580" name="Text Box 4"/>
          <p:cNvSpPr txBox="1">
            <a:spLocks noChangeArrowheads="1"/>
          </p:cNvSpPr>
          <p:nvPr/>
        </p:nvSpPr>
        <p:spPr bwMode="auto">
          <a:xfrm>
            <a:off x="381000" y="1447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Yoshida, Fennell, Swingley, &amp; Werker  (2009)</a:t>
            </a:r>
          </a:p>
        </p:txBody>
      </p:sp>
      <p:sp>
        <p:nvSpPr>
          <p:cNvPr id="920581" name="Text Box 5"/>
          <p:cNvSpPr txBox="1">
            <a:spLocks noChangeArrowheads="1"/>
          </p:cNvSpPr>
          <p:nvPr/>
        </p:nvSpPr>
        <p:spPr bwMode="auto">
          <a:xfrm>
            <a:off x="533400" y="4114800"/>
            <a:ext cx="84582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rPr>
              <a:t>What would happen if we habituated 14-month-old children the usual way for the Switch procedure, but then tested them a different way that didn’t require them to be as confident about the correct pronunciation of a word’s form?</a:t>
            </a:r>
            <a:endParaRPr lang="en-US" b="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0" y="228600"/>
            <a:ext cx="9144000" cy="1143000"/>
          </a:xfrm>
          <a:noFill/>
          <a:ln/>
        </p:spPr>
        <p:txBody>
          <a:bodyPr/>
          <a:lstStyle/>
          <a:p>
            <a:r>
              <a:rPr lang="en-US" sz="3600"/>
              <a:t>The Visual Choice Task</a:t>
            </a:r>
            <a:br>
              <a:rPr lang="en-US" sz="3600"/>
            </a:br>
            <a:r>
              <a:rPr lang="en-US" sz="3600"/>
              <a:t>“Preferential Looking”</a:t>
            </a:r>
            <a:endParaRPr lang="en-US"/>
          </a:p>
        </p:txBody>
      </p:sp>
      <p:sp>
        <p:nvSpPr>
          <p:cNvPr id="922627" name="Text Box 3"/>
          <p:cNvSpPr txBox="1">
            <a:spLocks noChangeArrowheads="1"/>
          </p:cNvSpPr>
          <p:nvPr/>
        </p:nvSpPr>
        <p:spPr bwMode="auto">
          <a:xfrm>
            <a:off x="381000" y="2133600"/>
            <a:ext cx="8054975" cy="822325"/>
          </a:xfrm>
          <a:prstGeom prst="rect">
            <a:avLst/>
          </a:prstGeom>
          <a:noFill/>
          <a:ln w="9525">
            <a:noFill/>
            <a:miter lim="800000"/>
            <a:headEnd/>
            <a:tailEnd/>
          </a:ln>
        </p:spPr>
        <p:txBody>
          <a:bodyPr>
            <a:prstTxWarp prst="textNoShape">
              <a:avLst/>
            </a:prstTxWarp>
            <a:spAutoFit/>
          </a:bodyPr>
          <a:lstStyle/>
          <a:p>
            <a:pPr>
              <a:spcBef>
                <a:spcPct val="50000"/>
              </a:spcBef>
            </a:pPr>
            <a:r>
              <a:rPr lang="en-US" b="0"/>
              <a:t>A two-alternative forced choice looking task that compares visual fixations to target and distractor objects</a:t>
            </a:r>
            <a:endParaRPr lang="en-US" sz="2200" b="0"/>
          </a:p>
        </p:txBody>
      </p:sp>
      <p:sp>
        <p:nvSpPr>
          <p:cNvPr id="922628" name="Text Box 4"/>
          <p:cNvSpPr txBox="1">
            <a:spLocks noChangeArrowheads="1"/>
          </p:cNvSpPr>
          <p:nvPr/>
        </p:nvSpPr>
        <p:spPr bwMode="auto">
          <a:xfrm>
            <a:off x="381000" y="1447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Golinkoff, Hirsh-Pasek, Cauley &amp; Gordon 1987</a:t>
            </a:r>
          </a:p>
        </p:txBody>
      </p:sp>
      <p:pic>
        <p:nvPicPr>
          <p:cNvPr id="922629" name="Picture 5"/>
          <p:cNvPicPr>
            <a:picLocks noChangeAspect="1" noChangeArrowheads="1"/>
          </p:cNvPicPr>
          <p:nvPr/>
        </p:nvPicPr>
        <p:blipFill>
          <a:blip r:embed="rId3"/>
          <a:srcRect/>
          <a:stretch>
            <a:fillRect/>
          </a:stretch>
        </p:blipFill>
        <p:spPr bwMode="auto">
          <a:xfrm>
            <a:off x="5715000" y="3276600"/>
            <a:ext cx="831850" cy="862013"/>
          </a:xfrm>
          <a:prstGeom prst="rect">
            <a:avLst/>
          </a:prstGeom>
          <a:noFill/>
          <a:ln w="9525">
            <a:noFill/>
            <a:miter lim="800000"/>
            <a:headEnd/>
            <a:tailEnd/>
          </a:ln>
          <a:effectLst/>
        </p:spPr>
      </p:pic>
      <p:sp>
        <p:nvSpPr>
          <p:cNvPr id="922630" name="Freeform 6"/>
          <p:cNvSpPr>
            <a:spLocks/>
          </p:cNvSpPr>
          <p:nvPr/>
        </p:nvSpPr>
        <p:spPr bwMode="auto">
          <a:xfrm>
            <a:off x="6324600" y="3352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2631" name="Freeform 7"/>
          <p:cNvSpPr>
            <a:spLocks/>
          </p:cNvSpPr>
          <p:nvPr/>
        </p:nvSpPr>
        <p:spPr bwMode="auto">
          <a:xfrm>
            <a:off x="6248400" y="3352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2632" name="Freeform 8"/>
          <p:cNvSpPr>
            <a:spLocks/>
          </p:cNvSpPr>
          <p:nvPr/>
        </p:nvSpPr>
        <p:spPr bwMode="auto">
          <a:xfrm>
            <a:off x="5854700" y="3352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2633" name="Freeform 9"/>
          <p:cNvSpPr>
            <a:spLocks/>
          </p:cNvSpPr>
          <p:nvPr/>
        </p:nvSpPr>
        <p:spPr bwMode="auto">
          <a:xfrm>
            <a:off x="57912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pic>
        <p:nvPicPr>
          <p:cNvPr id="922634" name="Picture 10"/>
          <p:cNvPicPr>
            <a:picLocks noChangeAspect="1" noChangeArrowheads="1"/>
          </p:cNvPicPr>
          <p:nvPr/>
        </p:nvPicPr>
        <p:blipFill>
          <a:blip r:embed="rId4"/>
          <a:srcRect/>
          <a:stretch>
            <a:fillRect/>
          </a:stretch>
        </p:blipFill>
        <p:spPr bwMode="auto">
          <a:xfrm>
            <a:off x="3505200" y="3276600"/>
            <a:ext cx="1244600" cy="933450"/>
          </a:xfrm>
          <a:prstGeom prst="rect">
            <a:avLst/>
          </a:prstGeom>
          <a:noFill/>
          <a:ln w="9525">
            <a:noFill/>
            <a:miter lim="800000"/>
            <a:headEnd/>
            <a:tailEnd/>
          </a:ln>
          <a:effectLst/>
        </p:spPr>
      </p:pic>
      <p:sp>
        <p:nvSpPr>
          <p:cNvPr id="922635" name="Text Box 11"/>
          <p:cNvSpPr txBox="1">
            <a:spLocks noChangeArrowheads="1"/>
          </p:cNvSpPr>
          <p:nvPr/>
        </p:nvSpPr>
        <p:spPr bwMode="auto">
          <a:xfrm>
            <a:off x="533400" y="5029200"/>
            <a:ext cx="2776538" cy="457200"/>
          </a:xfrm>
          <a:prstGeom prst="rect">
            <a:avLst/>
          </a:prstGeom>
          <a:noFill/>
          <a:ln w="9525">
            <a:noFill/>
            <a:miter lim="800000"/>
            <a:headEnd/>
            <a:tailEnd/>
          </a:ln>
        </p:spPr>
        <p:txBody>
          <a:bodyPr wrap="none">
            <a:prstTxWarp prst="textNoShape">
              <a:avLst/>
            </a:prstTxWarp>
            <a:spAutoFit/>
          </a:bodyPr>
          <a:lstStyle/>
          <a:p>
            <a:r>
              <a:rPr lang="en-US" b="0"/>
              <a:t>“Where’s the </a:t>
            </a:r>
            <a:r>
              <a:rPr lang="en-US" b="0">
                <a:solidFill>
                  <a:schemeClr val="tx2"/>
                </a:solidFill>
              </a:rPr>
              <a:t>dog</a:t>
            </a:r>
            <a:r>
              <a:rPr lang="en-US" b="0"/>
              <a:t>?”</a:t>
            </a:r>
          </a:p>
        </p:txBody>
      </p:sp>
      <p:pic>
        <p:nvPicPr>
          <p:cNvPr id="922636" name="Picture 12"/>
          <p:cNvPicPr>
            <a:picLocks noChangeAspect="1" noChangeArrowheads="1"/>
          </p:cNvPicPr>
          <p:nvPr/>
        </p:nvPicPr>
        <p:blipFill>
          <a:blip r:embed="rId5"/>
          <a:srcRect/>
          <a:stretch>
            <a:fillRect/>
          </a:stretch>
        </p:blipFill>
        <p:spPr bwMode="auto">
          <a:xfrm>
            <a:off x="4191000" y="4724400"/>
            <a:ext cx="2070100" cy="1435100"/>
          </a:xfrm>
          <a:prstGeom prst="rect">
            <a:avLst/>
          </a:prstGeom>
          <a:noFill/>
          <a:ln w="9525">
            <a:noFill/>
            <a:miter lim="800000"/>
            <a:headEnd/>
            <a:tailEnd/>
          </a:ln>
          <a:effectLst/>
        </p:spPr>
      </p:pic>
      <p:sp>
        <p:nvSpPr>
          <p:cNvPr id="922637" name="Line 13"/>
          <p:cNvSpPr>
            <a:spLocks noChangeShapeType="1"/>
          </p:cNvSpPr>
          <p:nvPr/>
        </p:nvSpPr>
        <p:spPr bwMode="auto">
          <a:xfrm flipH="1" flipV="1">
            <a:off x="43434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2638" name="Line 14"/>
          <p:cNvSpPr>
            <a:spLocks noChangeShapeType="1"/>
          </p:cNvSpPr>
          <p:nvPr/>
        </p:nvSpPr>
        <p:spPr bwMode="auto">
          <a:xfrm flipH="1" flipV="1">
            <a:off x="44958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2639" name="Line 15"/>
          <p:cNvSpPr>
            <a:spLocks noChangeShapeType="1"/>
          </p:cNvSpPr>
          <p:nvPr/>
        </p:nvSpPr>
        <p:spPr bwMode="auto">
          <a:xfrm flipV="1">
            <a:off x="54102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2640" name="Line 16"/>
          <p:cNvSpPr>
            <a:spLocks noChangeShapeType="1"/>
          </p:cNvSpPr>
          <p:nvPr/>
        </p:nvSpPr>
        <p:spPr bwMode="auto">
          <a:xfrm flipV="1">
            <a:off x="54864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2641" name="Line 17"/>
          <p:cNvSpPr>
            <a:spLocks noChangeShapeType="1"/>
          </p:cNvSpPr>
          <p:nvPr/>
        </p:nvSpPr>
        <p:spPr bwMode="auto">
          <a:xfrm flipH="1" flipV="1">
            <a:off x="44196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2642" name="Line 18"/>
          <p:cNvSpPr>
            <a:spLocks noChangeShapeType="1"/>
          </p:cNvSpPr>
          <p:nvPr/>
        </p:nvSpPr>
        <p:spPr bwMode="auto">
          <a:xfrm flipH="1" flipV="1">
            <a:off x="4343400" y="43434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2643" name="Line 19"/>
          <p:cNvSpPr>
            <a:spLocks noChangeShapeType="1"/>
          </p:cNvSpPr>
          <p:nvPr/>
        </p:nvSpPr>
        <p:spPr bwMode="auto">
          <a:xfrm flipH="1" flipV="1">
            <a:off x="4343400" y="44196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2644" name="Text Box 20"/>
          <p:cNvSpPr txBox="1">
            <a:spLocks noChangeArrowheads="1"/>
          </p:cNvSpPr>
          <p:nvPr/>
        </p:nvSpPr>
        <p:spPr bwMode="auto">
          <a:xfrm>
            <a:off x="1066800" y="6172200"/>
            <a:ext cx="61976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Familiar object better match for familiar word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637"/>
                                        </p:tgtEl>
                                        <p:attrNameLst>
                                          <p:attrName>style.visibility</p:attrName>
                                        </p:attrNameLst>
                                      </p:cBhvr>
                                      <p:to>
                                        <p:strVal val="visible"/>
                                      </p:to>
                                    </p:set>
                                    <p:animEffect transition="in" filter="dissolve">
                                      <p:cBhvr>
                                        <p:cTn id="7" dur="500"/>
                                        <p:tgtEl>
                                          <p:spTgt spid="9226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2638"/>
                                        </p:tgtEl>
                                        <p:attrNameLst>
                                          <p:attrName>style.visibility</p:attrName>
                                        </p:attrNameLst>
                                      </p:cBhvr>
                                      <p:to>
                                        <p:strVal val="visible"/>
                                      </p:to>
                                    </p:set>
                                    <p:animEffect transition="in" filter="dissolve">
                                      <p:cBhvr>
                                        <p:cTn id="11" dur="500"/>
                                        <p:tgtEl>
                                          <p:spTgt spid="92263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22640"/>
                                        </p:tgtEl>
                                        <p:attrNameLst>
                                          <p:attrName>style.visibility</p:attrName>
                                        </p:attrNameLst>
                                      </p:cBhvr>
                                      <p:to>
                                        <p:strVal val="visible"/>
                                      </p:to>
                                    </p:set>
                                    <p:animEffect transition="in" filter="dissolve">
                                      <p:cBhvr>
                                        <p:cTn id="15" dur="500"/>
                                        <p:tgtEl>
                                          <p:spTgt spid="92264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22641"/>
                                        </p:tgtEl>
                                        <p:attrNameLst>
                                          <p:attrName>style.visibility</p:attrName>
                                        </p:attrNameLst>
                                      </p:cBhvr>
                                      <p:to>
                                        <p:strVal val="visible"/>
                                      </p:to>
                                    </p:set>
                                    <p:animEffect transition="in" filter="dissolve">
                                      <p:cBhvr>
                                        <p:cTn id="19" dur="500"/>
                                        <p:tgtEl>
                                          <p:spTgt spid="92264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22639"/>
                                        </p:tgtEl>
                                        <p:attrNameLst>
                                          <p:attrName>style.visibility</p:attrName>
                                        </p:attrNameLst>
                                      </p:cBhvr>
                                      <p:to>
                                        <p:strVal val="visible"/>
                                      </p:to>
                                    </p:set>
                                    <p:animEffect transition="in" filter="dissolve">
                                      <p:cBhvr>
                                        <p:cTn id="23" dur="500"/>
                                        <p:tgtEl>
                                          <p:spTgt spid="92263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22642"/>
                                        </p:tgtEl>
                                        <p:attrNameLst>
                                          <p:attrName>style.visibility</p:attrName>
                                        </p:attrNameLst>
                                      </p:cBhvr>
                                      <p:to>
                                        <p:strVal val="visible"/>
                                      </p:to>
                                    </p:set>
                                    <p:animEffect transition="in" filter="dissolve">
                                      <p:cBhvr>
                                        <p:cTn id="27" dur="500"/>
                                        <p:tgtEl>
                                          <p:spTgt spid="92264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22643"/>
                                        </p:tgtEl>
                                        <p:attrNameLst>
                                          <p:attrName>style.visibility</p:attrName>
                                        </p:attrNameLst>
                                      </p:cBhvr>
                                      <p:to>
                                        <p:strVal val="visible"/>
                                      </p:to>
                                    </p:set>
                                    <p:animEffect transition="in" filter="dissolve">
                                      <p:cBhvr>
                                        <p:cTn id="31" dur="500"/>
                                        <p:tgtEl>
                                          <p:spTgt spid="92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37" grpId="0" animBg="1"/>
      <p:bldP spid="922638" grpId="0" animBg="1"/>
      <p:bldP spid="922639" grpId="0" animBg="1"/>
      <p:bldP spid="922640" grpId="0" animBg="1"/>
      <p:bldP spid="922641" grpId="0" animBg="1"/>
      <p:bldP spid="922642" grpId="0" animBg="1"/>
      <p:bldP spid="922643"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0" y="228600"/>
            <a:ext cx="9144000" cy="1143000"/>
          </a:xfrm>
          <a:noFill/>
          <a:ln/>
        </p:spPr>
        <p:txBody>
          <a:bodyPr/>
          <a:lstStyle/>
          <a:p>
            <a:r>
              <a:rPr lang="en-US" sz="3600"/>
              <a:t>The Visual Choice Task</a:t>
            </a:r>
            <a:br>
              <a:rPr lang="en-US" sz="3600"/>
            </a:br>
            <a:r>
              <a:rPr lang="en-US" sz="3600"/>
              <a:t>“Preferential Looking”</a:t>
            </a:r>
            <a:endParaRPr lang="en-US"/>
          </a:p>
        </p:txBody>
      </p:sp>
      <p:sp>
        <p:nvSpPr>
          <p:cNvPr id="924675" name="Text Box 3"/>
          <p:cNvSpPr txBox="1">
            <a:spLocks noChangeArrowheads="1"/>
          </p:cNvSpPr>
          <p:nvPr/>
        </p:nvSpPr>
        <p:spPr bwMode="auto">
          <a:xfrm>
            <a:off x="381000" y="2133600"/>
            <a:ext cx="8054975" cy="822325"/>
          </a:xfrm>
          <a:prstGeom prst="rect">
            <a:avLst/>
          </a:prstGeom>
          <a:noFill/>
          <a:ln w="9525">
            <a:noFill/>
            <a:miter lim="800000"/>
            <a:headEnd/>
            <a:tailEnd/>
          </a:ln>
        </p:spPr>
        <p:txBody>
          <a:bodyPr>
            <a:prstTxWarp prst="textNoShape">
              <a:avLst/>
            </a:prstTxWarp>
            <a:spAutoFit/>
          </a:bodyPr>
          <a:lstStyle/>
          <a:p>
            <a:pPr>
              <a:spcBef>
                <a:spcPct val="50000"/>
              </a:spcBef>
            </a:pPr>
            <a:r>
              <a:rPr lang="en-US" b="0"/>
              <a:t>A two-alternative forced choice looking task that compares visual fixations to target and distractor objects</a:t>
            </a:r>
            <a:endParaRPr lang="en-US" sz="2200" b="0"/>
          </a:p>
        </p:txBody>
      </p:sp>
      <p:sp>
        <p:nvSpPr>
          <p:cNvPr id="924676" name="Text Box 4"/>
          <p:cNvSpPr txBox="1">
            <a:spLocks noChangeArrowheads="1"/>
          </p:cNvSpPr>
          <p:nvPr/>
        </p:nvSpPr>
        <p:spPr bwMode="auto">
          <a:xfrm>
            <a:off x="381000" y="1447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Golinkoff, Hirsh-Pasek, Cauley &amp; Gordon 1987</a:t>
            </a:r>
          </a:p>
        </p:txBody>
      </p:sp>
      <p:pic>
        <p:nvPicPr>
          <p:cNvPr id="924677" name="Picture 5"/>
          <p:cNvPicPr>
            <a:picLocks noChangeAspect="1" noChangeArrowheads="1"/>
          </p:cNvPicPr>
          <p:nvPr/>
        </p:nvPicPr>
        <p:blipFill>
          <a:blip r:embed="rId3"/>
          <a:srcRect/>
          <a:stretch>
            <a:fillRect/>
          </a:stretch>
        </p:blipFill>
        <p:spPr bwMode="auto">
          <a:xfrm>
            <a:off x="5715000" y="3276600"/>
            <a:ext cx="831850" cy="862013"/>
          </a:xfrm>
          <a:prstGeom prst="rect">
            <a:avLst/>
          </a:prstGeom>
          <a:noFill/>
          <a:ln w="9525">
            <a:noFill/>
            <a:miter lim="800000"/>
            <a:headEnd/>
            <a:tailEnd/>
          </a:ln>
          <a:effectLst/>
        </p:spPr>
      </p:pic>
      <p:sp>
        <p:nvSpPr>
          <p:cNvPr id="924678" name="Freeform 6"/>
          <p:cNvSpPr>
            <a:spLocks/>
          </p:cNvSpPr>
          <p:nvPr/>
        </p:nvSpPr>
        <p:spPr bwMode="auto">
          <a:xfrm>
            <a:off x="6324600" y="3352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4679" name="Freeform 7"/>
          <p:cNvSpPr>
            <a:spLocks/>
          </p:cNvSpPr>
          <p:nvPr/>
        </p:nvSpPr>
        <p:spPr bwMode="auto">
          <a:xfrm>
            <a:off x="6248400" y="3352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4680" name="Freeform 8"/>
          <p:cNvSpPr>
            <a:spLocks/>
          </p:cNvSpPr>
          <p:nvPr/>
        </p:nvSpPr>
        <p:spPr bwMode="auto">
          <a:xfrm>
            <a:off x="5854700" y="33528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924681" name="Freeform 9"/>
          <p:cNvSpPr>
            <a:spLocks/>
          </p:cNvSpPr>
          <p:nvPr/>
        </p:nvSpPr>
        <p:spPr bwMode="auto">
          <a:xfrm>
            <a:off x="57912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pic>
        <p:nvPicPr>
          <p:cNvPr id="924682" name="Picture 10"/>
          <p:cNvPicPr>
            <a:picLocks noChangeAspect="1" noChangeArrowheads="1"/>
          </p:cNvPicPr>
          <p:nvPr/>
        </p:nvPicPr>
        <p:blipFill>
          <a:blip r:embed="rId4"/>
          <a:srcRect/>
          <a:stretch>
            <a:fillRect/>
          </a:stretch>
        </p:blipFill>
        <p:spPr bwMode="auto">
          <a:xfrm>
            <a:off x="3505200" y="3276600"/>
            <a:ext cx="1244600" cy="933450"/>
          </a:xfrm>
          <a:prstGeom prst="rect">
            <a:avLst/>
          </a:prstGeom>
          <a:noFill/>
          <a:ln w="9525">
            <a:noFill/>
            <a:miter lim="800000"/>
            <a:headEnd/>
            <a:tailEnd/>
          </a:ln>
          <a:effectLst/>
        </p:spPr>
      </p:pic>
      <p:sp>
        <p:nvSpPr>
          <p:cNvPr id="924683" name="Text Box 11"/>
          <p:cNvSpPr txBox="1">
            <a:spLocks noChangeArrowheads="1"/>
          </p:cNvSpPr>
          <p:nvPr/>
        </p:nvSpPr>
        <p:spPr bwMode="auto">
          <a:xfrm>
            <a:off x="533400" y="5029200"/>
            <a:ext cx="2690813" cy="457200"/>
          </a:xfrm>
          <a:prstGeom prst="rect">
            <a:avLst/>
          </a:prstGeom>
          <a:noFill/>
          <a:ln w="9525">
            <a:noFill/>
            <a:miter lim="800000"/>
            <a:headEnd/>
            <a:tailEnd/>
          </a:ln>
        </p:spPr>
        <p:txBody>
          <a:bodyPr wrap="none">
            <a:prstTxWarp prst="textNoShape">
              <a:avLst/>
            </a:prstTxWarp>
            <a:spAutoFit/>
          </a:bodyPr>
          <a:lstStyle/>
          <a:p>
            <a:r>
              <a:rPr lang="en-US" b="0"/>
              <a:t>“Where’s the </a:t>
            </a:r>
            <a:r>
              <a:rPr lang="en-US" b="0">
                <a:solidFill>
                  <a:schemeClr val="folHlink"/>
                </a:solidFill>
              </a:rPr>
              <a:t>tog</a:t>
            </a:r>
            <a:r>
              <a:rPr lang="en-US" b="0"/>
              <a:t>?”</a:t>
            </a:r>
          </a:p>
        </p:txBody>
      </p:sp>
      <p:pic>
        <p:nvPicPr>
          <p:cNvPr id="924684" name="Picture 12"/>
          <p:cNvPicPr>
            <a:picLocks noChangeAspect="1" noChangeArrowheads="1"/>
          </p:cNvPicPr>
          <p:nvPr/>
        </p:nvPicPr>
        <p:blipFill>
          <a:blip r:embed="rId5"/>
          <a:srcRect/>
          <a:stretch>
            <a:fillRect/>
          </a:stretch>
        </p:blipFill>
        <p:spPr bwMode="auto">
          <a:xfrm>
            <a:off x="4191000" y="4724400"/>
            <a:ext cx="2070100" cy="1435100"/>
          </a:xfrm>
          <a:prstGeom prst="rect">
            <a:avLst/>
          </a:prstGeom>
          <a:noFill/>
          <a:ln w="9525">
            <a:noFill/>
            <a:miter lim="800000"/>
            <a:headEnd/>
            <a:tailEnd/>
          </a:ln>
          <a:effectLst/>
        </p:spPr>
      </p:pic>
      <p:sp>
        <p:nvSpPr>
          <p:cNvPr id="924685" name="Line 13"/>
          <p:cNvSpPr>
            <a:spLocks noChangeShapeType="1"/>
          </p:cNvSpPr>
          <p:nvPr/>
        </p:nvSpPr>
        <p:spPr bwMode="auto">
          <a:xfrm flipH="1" flipV="1">
            <a:off x="43434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4686" name="Line 14"/>
          <p:cNvSpPr>
            <a:spLocks noChangeShapeType="1"/>
          </p:cNvSpPr>
          <p:nvPr/>
        </p:nvSpPr>
        <p:spPr bwMode="auto">
          <a:xfrm flipV="1">
            <a:off x="54102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4687" name="Line 15"/>
          <p:cNvSpPr>
            <a:spLocks noChangeShapeType="1"/>
          </p:cNvSpPr>
          <p:nvPr/>
        </p:nvSpPr>
        <p:spPr bwMode="auto">
          <a:xfrm flipV="1">
            <a:off x="54864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4688" name="Line 16"/>
          <p:cNvSpPr>
            <a:spLocks noChangeShapeType="1"/>
          </p:cNvSpPr>
          <p:nvPr/>
        </p:nvSpPr>
        <p:spPr bwMode="auto">
          <a:xfrm flipH="1" flipV="1">
            <a:off x="4343400" y="43434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4689" name="Line 17"/>
          <p:cNvSpPr>
            <a:spLocks noChangeShapeType="1"/>
          </p:cNvSpPr>
          <p:nvPr/>
        </p:nvSpPr>
        <p:spPr bwMode="auto">
          <a:xfrm flipH="1" flipV="1">
            <a:off x="4267200" y="43434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4690" name="Line 18"/>
          <p:cNvSpPr>
            <a:spLocks noChangeShapeType="1"/>
          </p:cNvSpPr>
          <p:nvPr/>
        </p:nvSpPr>
        <p:spPr bwMode="auto">
          <a:xfrm flipV="1">
            <a:off x="55626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4691" name="Line 19"/>
          <p:cNvSpPr>
            <a:spLocks noChangeShapeType="1"/>
          </p:cNvSpPr>
          <p:nvPr/>
        </p:nvSpPr>
        <p:spPr bwMode="auto">
          <a:xfrm flipV="1">
            <a:off x="56388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4692" name="Text Box 20"/>
          <p:cNvSpPr txBox="1">
            <a:spLocks noChangeArrowheads="1"/>
          </p:cNvSpPr>
          <p:nvPr/>
        </p:nvSpPr>
        <p:spPr bwMode="auto">
          <a:xfrm>
            <a:off x="152400" y="6156325"/>
            <a:ext cx="8991600" cy="7016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Novel object is a better match for novel word form </a:t>
            </a:r>
          </a:p>
          <a:p>
            <a:r>
              <a:rPr lang="en-US" sz="2000" b="0">
                <a:solidFill>
                  <a:schemeClr val="folHlink"/>
                </a:solidFill>
              </a:rPr>
              <a:t>and importantly familiar object is a poor match - infant knows familiar word.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4687"/>
                                        </p:tgtEl>
                                        <p:attrNameLst>
                                          <p:attrName>style.visibility</p:attrName>
                                        </p:attrNameLst>
                                      </p:cBhvr>
                                      <p:to>
                                        <p:strVal val="visible"/>
                                      </p:to>
                                    </p:set>
                                    <p:animEffect transition="in" filter="dissolve">
                                      <p:cBhvr>
                                        <p:cTn id="7" dur="500"/>
                                        <p:tgtEl>
                                          <p:spTgt spid="9246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4685"/>
                                        </p:tgtEl>
                                        <p:attrNameLst>
                                          <p:attrName>style.visibility</p:attrName>
                                        </p:attrNameLst>
                                      </p:cBhvr>
                                      <p:to>
                                        <p:strVal val="visible"/>
                                      </p:to>
                                    </p:set>
                                    <p:animEffect transition="in" filter="dissolve">
                                      <p:cBhvr>
                                        <p:cTn id="11" dur="500"/>
                                        <p:tgtEl>
                                          <p:spTgt spid="92468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24686"/>
                                        </p:tgtEl>
                                        <p:attrNameLst>
                                          <p:attrName>style.visibility</p:attrName>
                                        </p:attrNameLst>
                                      </p:cBhvr>
                                      <p:to>
                                        <p:strVal val="visible"/>
                                      </p:to>
                                    </p:set>
                                    <p:animEffect transition="in" filter="dissolve">
                                      <p:cBhvr>
                                        <p:cTn id="15" dur="500"/>
                                        <p:tgtEl>
                                          <p:spTgt spid="92468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24688"/>
                                        </p:tgtEl>
                                        <p:attrNameLst>
                                          <p:attrName>style.visibility</p:attrName>
                                        </p:attrNameLst>
                                      </p:cBhvr>
                                      <p:to>
                                        <p:strVal val="visible"/>
                                      </p:to>
                                    </p:set>
                                    <p:animEffect transition="in" filter="dissolve">
                                      <p:cBhvr>
                                        <p:cTn id="19" dur="500"/>
                                        <p:tgtEl>
                                          <p:spTgt spid="92468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24689"/>
                                        </p:tgtEl>
                                        <p:attrNameLst>
                                          <p:attrName>style.visibility</p:attrName>
                                        </p:attrNameLst>
                                      </p:cBhvr>
                                      <p:to>
                                        <p:strVal val="visible"/>
                                      </p:to>
                                    </p:set>
                                    <p:animEffect transition="in" filter="dissolve">
                                      <p:cBhvr>
                                        <p:cTn id="23" dur="500"/>
                                        <p:tgtEl>
                                          <p:spTgt spid="92468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24690"/>
                                        </p:tgtEl>
                                        <p:attrNameLst>
                                          <p:attrName>style.visibility</p:attrName>
                                        </p:attrNameLst>
                                      </p:cBhvr>
                                      <p:to>
                                        <p:strVal val="visible"/>
                                      </p:to>
                                    </p:set>
                                    <p:animEffect transition="in" filter="dissolve">
                                      <p:cBhvr>
                                        <p:cTn id="27" dur="500"/>
                                        <p:tgtEl>
                                          <p:spTgt spid="92469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24691"/>
                                        </p:tgtEl>
                                        <p:attrNameLst>
                                          <p:attrName>style.visibility</p:attrName>
                                        </p:attrNameLst>
                                      </p:cBhvr>
                                      <p:to>
                                        <p:strVal val="visible"/>
                                      </p:to>
                                    </p:set>
                                    <p:animEffect transition="in" filter="dissolve">
                                      <p:cBhvr>
                                        <p:cTn id="31" dur="500"/>
                                        <p:tgtEl>
                                          <p:spTgt spid="92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85" grpId="0" animBg="1"/>
      <p:bldP spid="924686" grpId="0" animBg="1"/>
      <p:bldP spid="924687" grpId="0" animBg="1"/>
      <p:bldP spid="924688" grpId="0" animBg="1"/>
      <p:bldP spid="924689" grpId="0" animBg="1"/>
      <p:bldP spid="924690" grpId="0" animBg="1"/>
      <p:bldP spid="924691"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6722"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rPr>
              <a:t>Yoshida, Fennell, Swingley, &amp; Werker (2009)</a:t>
            </a:r>
          </a:p>
        </p:txBody>
      </p:sp>
      <p:pic>
        <p:nvPicPr>
          <p:cNvPr id="926723" name="Picture 3"/>
          <p:cNvPicPr>
            <a:picLocks noChangeAspect="1" noChangeArrowheads="1"/>
          </p:cNvPicPr>
          <p:nvPr/>
        </p:nvPicPr>
        <p:blipFill>
          <a:blip r:embed="rId3"/>
          <a:srcRect/>
          <a:stretch>
            <a:fillRect/>
          </a:stretch>
        </p:blipFill>
        <p:spPr bwMode="auto">
          <a:xfrm>
            <a:off x="1905000" y="1524000"/>
            <a:ext cx="4711700" cy="990600"/>
          </a:xfrm>
          <a:prstGeom prst="rect">
            <a:avLst/>
          </a:prstGeom>
          <a:noFill/>
          <a:ln w="9525">
            <a:noFill/>
            <a:miter lim="800000"/>
            <a:headEnd/>
            <a:tailEnd/>
          </a:ln>
          <a:effectLst/>
        </p:spPr>
      </p:pic>
      <p:sp>
        <p:nvSpPr>
          <p:cNvPr id="926724" name="Text Box 4"/>
          <p:cNvSpPr txBox="1">
            <a:spLocks noChangeArrowheads="1"/>
          </p:cNvSpPr>
          <p:nvPr/>
        </p:nvSpPr>
        <p:spPr bwMode="auto">
          <a:xfrm>
            <a:off x="3657600" y="2590800"/>
            <a:ext cx="946150" cy="457200"/>
          </a:xfrm>
          <a:prstGeom prst="rect">
            <a:avLst/>
          </a:prstGeom>
          <a:noFill/>
          <a:ln w="9525">
            <a:noFill/>
            <a:miter lim="800000"/>
            <a:headEnd/>
            <a:tailEnd/>
          </a:ln>
        </p:spPr>
        <p:txBody>
          <a:bodyPr wrap="none">
            <a:prstTxWarp prst="textNoShape">
              <a:avLst/>
            </a:prstTxWarp>
            <a:spAutoFit/>
          </a:bodyPr>
          <a:lstStyle/>
          <a:p>
            <a:r>
              <a:rPr lang="en-US"/>
              <a:t>“bin”</a:t>
            </a:r>
          </a:p>
        </p:txBody>
      </p:sp>
      <p:sp>
        <p:nvSpPr>
          <p:cNvPr id="926725" name="Text Box 5"/>
          <p:cNvSpPr txBox="1">
            <a:spLocks noChangeArrowheads="1"/>
          </p:cNvSpPr>
          <p:nvPr/>
        </p:nvSpPr>
        <p:spPr bwMode="auto">
          <a:xfrm>
            <a:off x="5410200" y="2590800"/>
            <a:ext cx="946150" cy="457200"/>
          </a:xfrm>
          <a:prstGeom prst="rect">
            <a:avLst/>
          </a:prstGeom>
          <a:noFill/>
          <a:ln w="9525">
            <a:noFill/>
            <a:miter lim="800000"/>
            <a:headEnd/>
            <a:tailEnd/>
          </a:ln>
        </p:spPr>
        <p:txBody>
          <a:bodyPr wrap="none">
            <a:prstTxWarp prst="textNoShape">
              <a:avLst/>
            </a:prstTxWarp>
            <a:spAutoFit/>
          </a:bodyPr>
          <a:lstStyle/>
          <a:p>
            <a:r>
              <a:rPr lang="en-US"/>
              <a:t>“din”</a:t>
            </a:r>
          </a:p>
        </p:txBody>
      </p:sp>
      <p:sp>
        <p:nvSpPr>
          <p:cNvPr id="926726" name="Text Box 6"/>
          <p:cNvSpPr txBox="1">
            <a:spLocks noChangeArrowheads="1"/>
          </p:cNvSpPr>
          <p:nvPr/>
        </p:nvSpPr>
        <p:spPr bwMode="auto">
          <a:xfrm>
            <a:off x="762000" y="2590800"/>
            <a:ext cx="1963738" cy="457200"/>
          </a:xfrm>
          <a:prstGeom prst="rect">
            <a:avLst/>
          </a:prstGeom>
          <a:noFill/>
          <a:ln w="9525">
            <a:noFill/>
            <a:miter lim="800000"/>
            <a:headEnd/>
            <a:tailEnd/>
          </a:ln>
        </p:spPr>
        <p:txBody>
          <a:bodyPr wrap="none">
            <a:prstTxWarp prst="textNoShape">
              <a:avLst/>
            </a:prstTxWarp>
            <a:spAutoFit/>
          </a:bodyPr>
          <a:lstStyle/>
          <a:p>
            <a:r>
              <a:rPr lang="en-US"/>
              <a:t>Novel labels</a:t>
            </a:r>
          </a:p>
        </p:txBody>
      </p:sp>
      <p:pic>
        <p:nvPicPr>
          <p:cNvPr id="926727" name="Picture 7"/>
          <p:cNvPicPr>
            <a:picLocks noChangeAspect="1" noChangeArrowheads="1"/>
          </p:cNvPicPr>
          <p:nvPr/>
        </p:nvPicPr>
        <p:blipFill>
          <a:blip r:embed="rId4"/>
          <a:srcRect/>
          <a:stretch>
            <a:fillRect/>
          </a:stretch>
        </p:blipFill>
        <p:spPr bwMode="auto">
          <a:xfrm>
            <a:off x="2667000" y="3657600"/>
            <a:ext cx="3086100" cy="863600"/>
          </a:xfrm>
          <a:prstGeom prst="rect">
            <a:avLst/>
          </a:prstGeom>
          <a:noFill/>
          <a:ln w="9525">
            <a:noFill/>
            <a:miter lim="800000"/>
            <a:headEnd/>
            <a:tailEnd/>
          </a:ln>
          <a:effectLst/>
        </p:spPr>
      </p:pic>
      <p:sp>
        <p:nvSpPr>
          <p:cNvPr id="926728" name="Text Box 8"/>
          <p:cNvSpPr txBox="1">
            <a:spLocks noChangeArrowheads="1"/>
          </p:cNvSpPr>
          <p:nvPr/>
        </p:nvSpPr>
        <p:spPr bwMode="auto">
          <a:xfrm>
            <a:off x="381000" y="4876800"/>
            <a:ext cx="2894013" cy="457200"/>
          </a:xfrm>
          <a:prstGeom prst="rect">
            <a:avLst/>
          </a:prstGeom>
          <a:noFill/>
          <a:ln w="9525">
            <a:noFill/>
            <a:miter lim="800000"/>
            <a:headEnd/>
            <a:tailEnd/>
          </a:ln>
        </p:spPr>
        <p:txBody>
          <a:bodyPr wrap="none">
            <a:prstTxWarp prst="textNoShape">
              <a:avLst/>
            </a:prstTxWarp>
            <a:spAutoFit/>
          </a:bodyPr>
          <a:lstStyle/>
          <a:p>
            <a:r>
              <a:rPr lang="en-US" b="0"/>
              <a:t>Test: 14-month-olds</a:t>
            </a:r>
          </a:p>
        </p:txBody>
      </p:sp>
      <p:sp>
        <p:nvSpPr>
          <p:cNvPr id="926729" name="Text Box 9"/>
          <p:cNvSpPr txBox="1">
            <a:spLocks noChangeArrowheads="1"/>
          </p:cNvSpPr>
          <p:nvPr/>
        </p:nvSpPr>
        <p:spPr bwMode="auto">
          <a:xfrm>
            <a:off x="533400" y="5334000"/>
            <a:ext cx="26749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“Where’s the bin?”</a:t>
            </a:r>
          </a:p>
        </p:txBody>
      </p:sp>
      <p:pic>
        <p:nvPicPr>
          <p:cNvPr id="926730" name="Picture 10"/>
          <p:cNvPicPr>
            <a:picLocks noChangeAspect="1" noChangeArrowheads="1"/>
          </p:cNvPicPr>
          <p:nvPr/>
        </p:nvPicPr>
        <p:blipFill>
          <a:blip r:embed="rId5"/>
          <a:srcRect/>
          <a:stretch>
            <a:fillRect/>
          </a:stretch>
        </p:blipFill>
        <p:spPr bwMode="auto">
          <a:xfrm>
            <a:off x="3352800" y="5105400"/>
            <a:ext cx="2070100" cy="1435100"/>
          </a:xfrm>
          <a:prstGeom prst="rect">
            <a:avLst/>
          </a:prstGeom>
          <a:noFill/>
          <a:ln w="9525">
            <a:noFill/>
            <a:miter lim="800000"/>
            <a:headEnd/>
            <a:tailEnd/>
          </a:ln>
          <a:effectLst/>
        </p:spPr>
      </p:pic>
      <p:sp>
        <p:nvSpPr>
          <p:cNvPr id="926731" name="Line 11"/>
          <p:cNvSpPr>
            <a:spLocks noChangeShapeType="1"/>
          </p:cNvSpPr>
          <p:nvPr/>
        </p:nvSpPr>
        <p:spPr bwMode="auto">
          <a:xfrm flipH="1" flipV="1">
            <a:off x="35814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6732" name="Line 12"/>
          <p:cNvSpPr>
            <a:spLocks noChangeShapeType="1"/>
          </p:cNvSpPr>
          <p:nvPr/>
        </p:nvSpPr>
        <p:spPr bwMode="auto">
          <a:xfrm flipH="1" flipV="1">
            <a:off x="37338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6733" name="Line 13"/>
          <p:cNvSpPr>
            <a:spLocks noChangeShapeType="1"/>
          </p:cNvSpPr>
          <p:nvPr/>
        </p:nvSpPr>
        <p:spPr bwMode="auto">
          <a:xfrm flipV="1">
            <a:off x="46482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6734" name="Line 14"/>
          <p:cNvSpPr>
            <a:spLocks noChangeShapeType="1"/>
          </p:cNvSpPr>
          <p:nvPr/>
        </p:nvSpPr>
        <p:spPr bwMode="auto">
          <a:xfrm flipV="1">
            <a:off x="4724400" y="4191000"/>
            <a:ext cx="533400" cy="1066800"/>
          </a:xfrm>
          <a:prstGeom prst="line">
            <a:avLst/>
          </a:prstGeom>
          <a:noFill/>
          <a:ln w="25400">
            <a:solidFill>
              <a:schemeClr val="folHlink"/>
            </a:solidFill>
            <a:prstDash val="dash"/>
            <a:round/>
            <a:headEnd/>
            <a:tailEnd/>
          </a:ln>
        </p:spPr>
        <p:txBody>
          <a:bodyPr wrap="none" anchor="ctr">
            <a:prstTxWarp prst="textNoShape">
              <a:avLst/>
            </a:prstTxWarp>
          </a:bodyPr>
          <a:lstStyle/>
          <a:p>
            <a:endParaRPr lang="en-US"/>
          </a:p>
        </p:txBody>
      </p:sp>
      <p:sp>
        <p:nvSpPr>
          <p:cNvPr id="926735" name="Line 15"/>
          <p:cNvSpPr>
            <a:spLocks noChangeShapeType="1"/>
          </p:cNvSpPr>
          <p:nvPr/>
        </p:nvSpPr>
        <p:spPr bwMode="auto">
          <a:xfrm flipH="1" flipV="1">
            <a:off x="3657600" y="42672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6736" name="Line 16"/>
          <p:cNvSpPr>
            <a:spLocks noChangeShapeType="1"/>
          </p:cNvSpPr>
          <p:nvPr/>
        </p:nvSpPr>
        <p:spPr bwMode="auto">
          <a:xfrm flipH="1" flipV="1">
            <a:off x="3581400" y="43434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6737" name="Line 17"/>
          <p:cNvSpPr>
            <a:spLocks noChangeShapeType="1"/>
          </p:cNvSpPr>
          <p:nvPr/>
        </p:nvSpPr>
        <p:spPr bwMode="auto">
          <a:xfrm flipH="1" flipV="1">
            <a:off x="3581400" y="4419600"/>
            <a:ext cx="685800" cy="990600"/>
          </a:xfrm>
          <a:prstGeom prst="line">
            <a:avLst/>
          </a:prstGeom>
          <a:noFill/>
          <a:ln w="25400">
            <a:solidFill>
              <a:schemeClr val="tx2"/>
            </a:solidFill>
            <a:prstDash val="dash"/>
            <a:round/>
            <a:headEnd/>
            <a:tailEnd/>
          </a:ln>
        </p:spPr>
        <p:txBody>
          <a:bodyPr wrap="none" anchor="ctr">
            <a:prstTxWarp prst="textNoShape">
              <a:avLst/>
            </a:prstTxWarp>
          </a:bodyPr>
          <a:lstStyle/>
          <a:p>
            <a:endParaRPr lang="en-US"/>
          </a:p>
        </p:txBody>
      </p:sp>
      <p:sp>
        <p:nvSpPr>
          <p:cNvPr id="926738" name="Text Box 18"/>
          <p:cNvSpPr txBox="1">
            <a:spLocks noChangeArrowheads="1"/>
          </p:cNvSpPr>
          <p:nvPr/>
        </p:nvSpPr>
        <p:spPr bwMode="auto">
          <a:xfrm>
            <a:off x="6019800" y="3886200"/>
            <a:ext cx="2987675" cy="2292350"/>
          </a:xfrm>
          <a:prstGeom prst="rect">
            <a:avLst/>
          </a:prstGeom>
          <a:noFill/>
          <a:ln w="9525">
            <a:solidFill>
              <a:schemeClr val="tx2"/>
            </a:solidFill>
            <a:miter lim="800000"/>
            <a:headEnd/>
            <a:tailEnd/>
          </a:ln>
        </p:spPr>
        <p:txBody>
          <a:bodyPr>
            <a:prstTxWarp prst="textNoShape">
              <a:avLst/>
            </a:prstTxWarp>
            <a:spAutoFit/>
          </a:bodyPr>
          <a:lstStyle/>
          <a:p>
            <a:r>
              <a:rPr lang="en-US" b="0">
                <a:solidFill>
                  <a:schemeClr val="tx2"/>
                </a:solidFill>
              </a:rPr>
              <a:t>14-month-old infants look significantly more at the correct novel object - they do have detail for words!</a:t>
            </a:r>
          </a:p>
        </p:txBody>
      </p:sp>
      <p:sp>
        <p:nvSpPr>
          <p:cNvPr id="926739" name="Rectangle 19"/>
          <p:cNvSpPr>
            <a:spLocks noChangeArrowheads="1"/>
          </p:cNvSpPr>
          <p:nvPr/>
        </p:nvSpPr>
        <p:spPr bwMode="auto">
          <a:xfrm>
            <a:off x="304800" y="3352800"/>
            <a:ext cx="5562600" cy="3352800"/>
          </a:xfrm>
          <a:prstGeom prst="rect">
            <a:avLst/>
          </a:prstGeom>
          <a:noFill/>
          <a:ln w="9525">
            <a:solidFill>
              <a:schemeClr val="tx2"/>
            </a:solid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6731"/>
                                        </p:tgtEl>
                                        <p:attrNameLst>
                                          <p:attrName>style.visibility</p:attrName>
                                        </p:attrNameLst>
                                      </p:cBhvr>
                                      <p:to>
                                        <p:strVal val="visible"/>
                                      </p:to>
                                    </p:set>
                                    <p:animEffect transition="in" filter="dissolve">
                                      <p:cBhvr>
                                        <p:cTn id="7" dur="500"/>
                                        <p:tgtEl>
                                          <p:spTgt spid="9267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6732"/>
                                        </p:tgtEl>
                                        <p:attrNameLst>
                                          <p:attrName>style.visibility</p:attrName>
                                        </p:attrNameLst>
                                      </p:cBhvr>
                                      <p:to>
                                        <p:strVal val="visible"/>
                                      </p:to>
                                    </p:set>
                                    <p:animEffect transition="in" filter="dissolve">
                                      <p:cBhvr>
                                        <p:cTn id="11" dur="500"/>
                                        <p:tgtEl>
                                          <p:spTgt spid="92673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26734"/>
                                        </p:tgtEl>
                                        <p:attrNameLst>
                                          <p:attrName>style.visibility</p:attrName>
                                        </p:attrNameLst>
                                      </p:cBhvr>
                                      <p:to>
                                        <p:strVal val="visible"/>
                                      </p:to>
                                    </p:set>
                                    <p:animEffect transition="in" filter="dissolve">
                                      <p:cBhvr>
                                        <p:cTn id="15" dur="500"/>
                                        <p:tgtEl>
                                          <p:spTgt spid="92673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26735"/>
                                        </p:tgtEl>
                                        <p:attrNameLst>
                                          <p:attrName>style.visibility</p:attrName>
                                        </p:attrNameLst>
                                      </p:cBhvr>
                                      <p:to>
                                        <p:strVal val="visible"/>
                                      </p:to>
                                    </p:set>
                                    <p:animEffect transition="in" filter="dissolve">
                                      <p:cBhvr>
                                        <p:cTn id="19" dur="500"/>
                                        <p:tgtEl>
                                          <p:spTgt spid="92673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26733"/>
                                        </p:tgtEl>
                                        <p:attrNameLst>
                                          <p:attrName>style.visibility</p:attrName>
                                        </p:attrNameLst>
                                      </p:cBhvr>
                                      <p:to>
                                        <p:strVal val="visible"/>
                                      </p:to>
                                    </p:set>
                                    <p:animEffect transition="in" filter="dissolve">
                                      <p:cBhvr>
                                        <p:cTn id="23" dur="500"/>
                                        <p:tgtEl>
                                          <p:spTgt spid="92673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26736"/>
                                        </p:tgtEl>
                                        <p:attrNameLst>
                                          <p:attrName>style.visibility</p:attrName>
                                        </p:attrNameLst>
                                      </p:cBhvr>
                                      <p:to>
                                        <p:strVal val="visible"/>
                                      </p:to>
                                    </p:set>
                                    <p:animEffect transition="in" filter="dissolve">
                                      <p:cBhvr>
                                        <p:cTn id="27" dur="500"/>
                                        <p:tgtEl>
                                          <p:spTgt spid="92673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26737"/>
                                        </p:tgtEl>
                                        <p:attrNameLst>
                                          <p:attrName>style.visibility</p:attrName>
                                        </p:attrNameLst>
                                      </p:cBhvr>
                                      <p:to>
                                        <p:strVal val="visible"/>
                                      </p:to>
                                    </p:set>
                                    <p:animEffect transition="in" filter="dissolve">
                                      <p:cBhvr>
                                        <p:cTn id="31" dur="500"/>
                                        <p:tgtEl>
                                          <p:spTgt spid="926737"/>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92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31" grpId="0" animBg="1"/>
      <p:bldP spid="926732" grpId="0" animBg="1"/>
      <p:bldP spid="926733" grpId="0" animBg="1"/>
      <p:bldP spid="926734" grpId="0" animBg="1"/>
      <p:bldP spid="926735" grpId="0" animBg="1"/>
      <p:bldP spid="926736" grpId="0" animBg="1"/>
      <p:bldP spid="926737" grpId="0" animBg="1"/>
      <p:bldP spid="926738"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8770"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solidFill>
                  <a:schemeClr val="tx2"/>
                </a:solidFill>
              </a:rPr>
              <a:t>The problem with the Stager-Werker Task</a:t>
            </a:r>
          </a:p>
        </p:txBody>
      </p:sp>
      <p:sp>
        <p:nvSpPr>
          <p:cNvPr id="928771" name="Text Box 3"/>
          <p:cNvSpPr txBox="1">
            <a:spLocks noChangeArrowheads="1"/>
          </p:cNvSpPr>
          <p:nvPr/>
        </p:nvSpPr>
        <p:spPr bwMode="auto">
          <a:xfrm>
            <a:off x="457200" y="1524000"/>
            <a:ext cx="8054975" cy="4108450"/>
          </a:xfrm>
          <a:prstGeom prst="rect">
            <a:avLst/>
          </a:prstGeom>
          <a:noFill/>
          <a:ln w="9525">
            <a:noFill/>
            <a:miter lim="800000"/>
            <a:headEnd/>
            <a:tailEnd/>
          </a:ln>
        </p:spPr>
        <p:txBody>
          <a:bodyPr>
            <a:prstTxWarp prst="textNoShape">
              <a:avLst/>
            </a:prstTxWarp>
            <a:spAutoFit/>
          </a:bodyPr>
          <a:lstStyle/>
          <a:p>
            <a:pPr>
              <a:spcBef>
                <a:spcPct val="50000"/>
              </a:spcBef>
            </a:pPr>
            <a:r>
              <a:rPr lang="en-US" b="0"/>
              <a:t>Maybe the problem with the 14-month-olds in the Stager-Werker task was that they encoded the phonetic forms with </a:t>
            </a:r>
            <a:r>
              <a:rPr lang="en-US" b="0">
                <a:solidFill>
                  <a:schemeClr val="tx2"/>
                </a:solidFill>
              </a:rPr>
              <a:t>low confidence</a:t>
            </a:r>
            <a:r>
              <a:rPr lang="en-US" b="0"/>
              <a:t>.  So, when tested on the original switch task, they didn’t have enough confidence in their representation of the novel form to realize it was the wrong label for the novel object.</a:t>
            </a:r>
          </a:p>
          <a:p>
            <a:pPr>
              <a:spcBef>
                <a:spcPct val="50000"/>
              </a:spcBef>
            </a:pPr>
            <a:endParaRPr lang="en-US" b="0"/>
          </a:p>
          <a:p>
            <a:pPr>
              <a:spcBef>
                <a:spcPct val="50000"/>
              </a:spcBef>
            </a:pPr>
            <a:r>
              <a:rPr lang="en-US" b="0"/>
              <a:t>Yoshida et al. 2009: “Calling a </a:t>
            </a:r>
            <a:r>
              <a:rPr lang="en-US" b="0" i="1"/>
              <a:t>din</a:t>
            </a:r>
            <a:r>
              <a:rPr lang="en-US" b="0"/>
              <a:t> object by the word </a:t>
            </a:r>
            <a:r>
              <a:rPr lang="en-US" b="0" i="1"/>
              <a:t>bin</a:t>
            </a:r>
            <a:r>
              <a:rPr lang="en-US" b="0"/>
              <a:t> is not good pronunciation to the 14-month-old, but neither is it categorically incorrect.”</a:t>
            </a:r>
            <a:endParaRPr lang="en-US" sz="2200" b="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0" y="0"/>
            <a:ext cx="9144000" cy="1143000"/>
          </a:xfrm>
          <a:noFill/>
          <a:ln/>
        </p:spPr>
        <p:txBody>
          <a:bodyPr/>
          <a:lstStyle/>
          <a:p>
            <a:r>
              <a:rPr lang="en-US" sz="3200"/>
              <a:t>Why does having a familiar word help?</a:t>
            </a:r>
            <a:br>
              <a:rPr lang="en-US" sz="3200"/>
            </a:br>
            <a:endParaRPr lang="en-US" sz="3200"/>
          </a:p>
        </p:txBody>
      </p:sp>
      <p:sp>
        <p:nvSpPr>
          <p:cNvPr id="930819" name="Text Box 3"/>
          <p:cNvSpPr txBox="1">
            <a:spLocks noChangeArrowheads="1"/>
          </p:cNvSpPr>
          <p:nvPr/>
        </p:nvSpPr>
        <p:spPr bwMode="auto">
          <a:xfrm>
            <a:off x="228600" y="762000"/>
            <a:ext cx="8534400" cy="52308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a:p>
            <a:pPr>
              <a:spcBef>
                <a:spcPct val="50000"/>
              </a:spcBef>
            </a:pPr>
            <a:r>
              <a:rPr lang="en-US" sz="2200" b="0"/>
              <a:t>Idea: Children build up more confidence in the word form the more times they hear it.</a:t>
            </a:r>
          </a:p>
          <a:p>
            <a:pPr>
              <a:spcBef>
                <a:spcPct val="50000"/>
              </a:spcBef>
            </a:pPr>
            <a:endParaRPr lang="en-US" sz="2200" b="0">
              <a:solidFill>
                <a:schemeClr val="folHlink"/>
              </a:solidFill>
            </a:endParaRPr>
          </a:p>
          <a:p>
            <a:pPr>
              <a:spcBef>
                <a:spcPct val="50000"/>
              </a:spcBef>
            </a:pPr>
            <a:r>
              <a:rPr lang="en-US" sz="2200" b="0"/>
              <a:t>	</a:t>
            </a:r>
            <a:r>
              <a:rPr lang="en-US" sz="2200" b="0" i="1"/>
              <a:t>{p/b/d/g}{a/o/u}{l/r} = “pall”, “dor”</a:t>
            </a:r>
          </a:p>
          <a:p>
            <a:pPr>
              <a:spcBef>
                <a:spcPct val="50000"/>
              </a:spcBef>
            </a:pPr>
            <a:r>
              <a:rPr lang="en-US" sz="2200" b="0" i="1"/>
              <a:t>	…			“gull”, “ball”</a:t>
            </a:r>
          </a:p>
          <a:p>
            <a:pPr>
              <a:spcBef>
                <a:spcPct val="50000"/>
              </a:spcBef>
            </a:pPr>
            <a:r>
              <a:rPr lang="en-US" sz="2200" b="0" i="1"/>
              <a:t>	</a:t>
            </a:r>
          </a:p>
          <a:p>
            <a:pPr>
              <a:spcBef>
                <a:spcPct val="50000"/>
              </a:spcBef>
            </a:pPr>
            <a:r>
              <a:rPr lang="en-US" sz="2200" b="0" i="1"/>
              <a:t>	(p/b}{a}{l/r} = “pall”, “ball”, </a:t>
            </a:r>
          </a:p>
          <a:p>
            <a:pPr>
              <a:spcBef>
                <a:spcPct val="50000"/>
              </a:spcBef>
            </a:pPr>
            <a:r>
              <a:rPr lang="en-US" sz="2200" b="0" i="1"/>
              <a:t>	…		“bar”, “par”</a:t>
            </a:r>
          </a:p>
          <a:p>
            <a:pPr>
              <a:spcBef>
                <a:spcPct val="50000"/>
              </a:spcBef>
            </a:pPr>
            <a:r>
              <a:rPr lang="en-US" sz="2200" b="0" i="1"/>
              <a:t>	</a:t>
            </a:r>
          </a:p>
          <a:p>
            <a:pPr>
              <a:spcBef>
                <a:spcPct val="50000"/>
              </a:spcBef>
            </a:pPr>
            <a:r>
              <a:rPr lang="en-US" sz="2200" b="0" i="1"/>
              <a:t>	{b}{a}{l} = “</a:t>
            </a:r>
            <a:r>
              <a:rPr lang="en-US" sz="2200" b="0" i="1">
                <a:solidFill>
                  <a:schemeClr val="tx2"/>
                </a:solidFill>
              </a:rPr>
              <a:t>ball</a:t>
            </a:r>
            <a:r>
              <a:rPr lang="en-US" sz="2200" b="0" i="1"/>
              <a:t>”</a:t>
            </a:r>
            <a:r>
              <a:rPr lang="en-US" sz="2200" b="0"/>
              <a:t> </a:t>
            </a:r>
          </a:p>
        </p:txBody>
      </p:sp>
      <p:pic>
        <p:nvPicPr>
          <p:cNvPr id="930820" name="Picture 4"/>
          <p:cNvPicPr>
            <a:picLocks noChangeAspect="1" noChangeArrowheads="1"/>
          </p:cNvPicPr>
          <p:nvPr/>
        </p:nvPicPr>
        <p:blipFill>
          <a:blip r:embed="rId3"/>
          <a:srcRect/>
          <a:stretch>
            <a:fillRect/>
          </a:stretch>
        </p:blipFill>
        <p:spPr bwMode="auto">
          <a:xfrm>
            <a:off x="6553200" y="3276600"/>
            <a:ext cx="1263650" cy="11223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0" y="228600"/>
            <a:ext cx="9144000" cy="1143000"/>
          </a:xfrm>
        </p:spPr>
        <p:txBody>
          <a:bodyPr/>
          <a:lstStyle/>
          <a:p>
            <a:r>
              <a:rPr lang="en-US" sz="3200"/>
              <a:t>Recap: Sounds, Words, and Detail</a:t>
            </a:r>
            <a:endParaRPr lang="en-US"/>
          </a:p>
        </p:txBody>
      </p:sp>
      <p:sp>
        <p:nvSpPr>
          <p:cNvPr id="932867" name="Rectangle 3"/>
          <p:cNvSpPr>
            <a:spLocks noGrp="1" noChangeArrowheads="1"/>
          </p:cNvSpPr>
          <p:nvPr>
            <p:ph type="body" idx="1"/>
          </p:nvPr>
        </p:nvSpPr>
        <p:spPr>
          <a:xfrm>
            <a:off x="0" y="1295400"/>
            <a:ext cx="9144000" cy="5181600"/>
          </a:xfrm>
        </p:spPr>
        <p:txBody>
          <a:bodyPr/>
          <a:lstStyle/>
          <a:p>
            <a:pPr>
              <a:buFontTx/>
              <a:buNone/>
            </a:pPr>
            <a:endParaRPr lang="en-US" sz="2200"/>
          </a:p>
          <a:p>
            <a:pPr>
              <a:buFontTx/>
              <a:buNone/>
            </a:pPr>
            <a:r>
              <a:rPr lang="en-US" sz="2200"/>
              <a:t>Word-learning is very hard for younger children, so detail seems to be initially missed when they first learn words.</a:t>
            </a:r>
          </a:p>
          <a:p>
            <a:endParaRPr lang="en-US" sz="2200"/>
          </a:p>
          <a:p>
            <a:pPr>
              <a:buFontTx/>
              <a:buNone/>
            </a:pPr>
            <a:r>
              <a:rPr lang="en-US" sz="2200"/>
              <a:t>Many exposures are needed to learn detailed word forms at the earliest stages of word-learning.</a:t>
            </a:r>
          </a:p>
          <a:p>
            <a:endParaRPr lang="en-US" sz="2200"/>
          </a:p>
          <a:p>
            <a:pPr>
              <a:buFontTx/>
              <a:buNone/>
            </a:pPr>
            <a:r>
              <a:rPr lang="en-US" sz="2200"/>
              <a:t>When children are tested with a visual choice task, they show more knowledge of detailed word forms than when they are tested with a Switch procedure task.</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685800" y="0"/>
            <a:ext cx="7772400" cy="1143000"/>
          </a:xfrm>
        </p:spPr>
        <p:txBody>
          <a:bodyPr/>
          <a:lstStyle/>
          <a:p>
            <a:r>
              <a:rPr lang="en-US" sz="3200"/>
              <a:t>Questions?</a:t>
            </a:r>
          </a:p>
        </p:txBody>
      </p:sp>
      <p:sp>
        <p:nvSpPr>
          <p:cNvPr id="982019" name="Rectangle 3"/>
          <p:cNvSpPr>
            <a:spLocks noGrp="1" noChangeArrowheads="1"/>
          </p:cNvSpPr>
          <p:nvPr>
            <p:ph type="body" idx="1"/>
          </p:nvPr>
        </p:nvSpPr>
        <p:spPr>
          <a:xfrm>
            <a:off x="685800" y="5410200"/>
            <a:ext cx="7772400" cy="685800"/>
          </a:xfrm>
        </p:spPr>
        <p:txBody>
          <a:bodyPr/>
          <a:lstStyle/>
          <a:p>
            <a:pPr>
              <a:lnSpc>
                <a:spcPct val="90000"/>
              </a:lnSpc>
              <a:buFontTx/>
              <a:buNone/>
            </a:pPr>
            <a:r>
              <a:rPr lang="en-US" sz="2000"/>
              <a:t>You should be able to do all the questions on HW1 and all the review questions for sounds &amp; sounds of words.</a:t>
            </a:r>
          </a:p>
        </p:txBody>
      </p:sp>
      <p:pic>
        <p:nvPicPr>
          <p:cNvPr id="982020" name="Picture 4"/>
          <p:cNvPicPr>
            <a:picLocks noChangeAspect="1" noChangeArrowheads="1"/>
          </p:cNvPicPr>
          <p:nvPr/>
        </p:nvPicPr>
        <p:blipFill>
          <a:blip r:embed="rId2"/>
          <a:srcRect/>
          <a:stretch>
            <a:fillRect/>
          </a:stretch>
        </p:blipFill>
        <p:spPr bwMode="auto">
          <a:xfrm>
            <a:off x="1752600" y="1066800"/>
            <a:ext cx="5818188" cy="39735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0"/>
            <a:ext cx="7772400" cy="1143000"/>
          </a:xfrm>
          <a:noFill/>
          <a:ln/>
        </p:spPr>
        <p:txBody>
          <a:bodyPr/>
          <a:lstStyle/>
          <a:p>
            <a:r>
              <a:rPr lang="en-US" sz="3200"/>
              <a:t>What’s Involved in Word Learning</a:t>
            </a:r>
          </a:p>
        </p:txBody>
      </p:sp>
      <p:sp>
        <p:nvSpPr>
          <p:cNvPr id="863235" name="Text Box 3"/>
          <p:cNvSpPr txBox="1">
            <a:spLocks noChangeArrowheads="1"/>
          </p:cNvSpPr>
          <p:nvPr/>
        </p:nvSpPr>
        <p:spPr bwMode="auto">
          <a:xfrm>
            <a:off x="403225" y="1363663"/>
            <a:ext cx="7064375"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Word learning: mapping between concept, word, and </a:t>
            </a:r>
            <a:r>
              <a:rPr lang="en-US" sz="2200" b="0">
                <a:solidFill>
                  <a:schemeClr val="tx2"/>
                </a:solidFill>
              </a:rPr>
              <a:t>word’s variable acoustic signal</a:t>
            </a:r>
            <a:endParaRPr lang="en-US" sz="2200" b="0"/>
          </a:p>
        </p:txBody>
      </p:sp>
      <p:sp>
        <p:nvSpPr>
          <p:cNvPr id="863236" name="Text Box 4"/>
          <p:cNvSpPr txBox="1">
            <a:spLocks noChangeArrowheads="1"/>
          </p:cNvSpPr>
          <p:nvPr/>
        </p:nvSpPr>
        <p:spPr bwMode="auto">
          <a:xfrm>
            <a:off x="7315200" y="1752600"/>
            <a:ext cx="1116013" cy="427038"/>
          </a:xfrm>
          <a:prstGeom prst="rect">
            <a:avLst/>
          </a:prstGeom>
          <a:noFill/>
          <a:ln w="9525">
            <a:noFill/>
            <a:miter lim="800000"/>
            <a:headEnd/>
            <a:tailEnd/>
          </a:ln>
        </p:spPr>
        <p:txBody>
          <a:bodyPr wrap="none">
            <a:prstTxWarp prst="textNoShape">
              <a:avLst/>
            </a:prstTxWarp>
            <a:spAutoFit/>
          </a:bodyPr>
          <a:lstStyle/>
          <a:p>
            <a:r>
              <a:rPr lang="en-US" sz="2200" b="0"/>
              <a:t>“goblin”</a:t>
            </a:r>
          </a:p>
        </p:txBody>
      </p:sp>
      <p:pic>
        <p:nvPicPr>
          <p:cNvPr id="863237" name="Picture 5"/>
          <p:cNvPicPr>
            <a:picLocks noChangeAspect="1" noChangeArrowheads="1"/>
          </p:cNvPicPr>
          <p:nvPr/>
        </p:nvPicPr>
        <p:blipFill>
          <a:blip r:embed="rId6"/>
          <a:srcRect/>
          <a:stretch>
            <a:fillRect/>
          </a:stretch>
        </p:blipFill>
        <p:spPr bwMode="auto">
          <a:xfrm>
            <a:off x="762000" y="5181600"/>
            <a:ext cx="5842000" cy="1333500"/>
          </a:xfrm>
          <a:prstGeom prst="rect">
            <a:avLst/>
          </a:prstGeom>
          <a:noFill/>
          <a:ln w="9525">
            <a:noFill/>
            <a:miter lim="800000"/>
            <a:headEnd/>
            <a:tailEnd/>
          </a:ln>
          <a:effectLst/>
        </p:spPr>
      </p:pic>
      <p:pic>
        <p:nvPicPr>
          <p:cNvPr id="863238" name="Picture 6"/>
          <p:cNvPicPr>
            <a:picLocks noChangeAspect="1" noChangeArrowheads="1"/>
          </p:cNvPicPr>
          <p:nvPr/>
        </p:nvPicPr>
        <p:blipFill>
          <a:blip r:embed="rId7"/>
          <a:srcRect/>
          <a:stretch>
            <a:fillRect/>
          </a:stretch>
        </p:blipFill>
        <p:spPr bwMode="auto">
          <a:xfrm>
            <a:off x="762000" y="3657600"/>
            <a:ext cx="5842000" cy="1371600"/>
          </a:xfrm>
          <a:prstGeom prst="rect">
            <a:avLst/>
          </a:prstGeom>
          <a:noFill/>
          <a:ln w="9525">
            <a:noFill/>
            <a:miter lim="800000"/>
            <a:headEnd/>
            <a:tailEnd/>
          </a:ln>
          <a:effectLst/>
        </p:spPr>
      </p:pic>
      <p:pic>
        <p:nvPicPr>
          <p:cNvPr id="863239" name="Picture 7"/>
          <p:cNvPicPr>
            <a:picLocks noChangeAspect="1" noChangeArrowheads="1"/>
          </p:cNvPicPr>
          <p:nvPr/>
        </p:nvPicPr>
        <p:blipFill>
          <a:blip r:embed="rId8"/>
          <a:srcRect/>
          <a:stretch>
            <a:fillRect/>
          </a:stretch>
        </p:blipFill>
        <p:spPr bwMode="auto">
          <a:xfrm>
            <a:off x="762000" y="2286000"/>
            <a:ext cx="5829300" cy="1320800"/>
          </a:xfrm>
          <a:prstGeom prst="rect">
            <a:avLst/>
          </a:prstGeom>
          <a:noFill/>
          <a:ln w="9525">
            <a:noFill/>
            <a:miter lim="800000"/>
            <a:headEnd/>
            <a:tailEnd/>
          </a:ln>
          <a:effectLst/>
        </p:spPr>
      </p:pic>
      <p:pic>
        <p:nvPicPr>
          <p:cNvPr id="863240" name="Picture 8">
            <a:hlinkClick r:id="" action="ppaction://media"/>
          </p:cNvPr>
          <p:cNvPicPr>
            <a:picLocks noRot="1" noChangeAspect="1" noChangeArrowheads="1"/>
          </p:cNvPicPr>
          <p:nvPr>
            <a:wavAudioFile r:embed="rId1" name="Embedded Sound 1"/>
          </p:nvPr>
        </p:nvPicPr>
        <p:blipFill>
          <a:blip r:embed="rId9"/>
          <a:srcRect/>
          <a:stretch>
            <a:fillRect/>
          </a:stretch>
        </p:blipFill>
        <p:spPr bwMode="auto">
          <a:xfrm>
            <a:off x="7620000" y="2667000"/>
            <a:ext cx="406400" cy="406400"/>
          </a:xfrm>
          <a:prstGeom prst="rect">
            <a:avLst/>
          </a:prstGeom>
          <a:noFill/>
        </p:spPr>
      </p:pic>
      <p:pic>
        <p:nvPicPr>
          <p:cNvPr id="863241" name="Picture 9">
            <a:hlinkClick r:id="" action="ppaction://media"/>
          </p:cNvPr>
          <p:cNvPicPr>
            <a:picLocks noRot="1" noChangeAspect="1" noChangeArrowheads="1"/>
          </p:cNvPicPr>
          <p:nvPr>
            <a:wavAudioFile r:embed="rId2" name="Embedded Sound 2"/>
          </p:nvPr>
        </p:nvPicPr>
        <p:blipFill>
          <a:blip r:embed="rId9"/>
          <a:srcRect/>
          <a:stretch>
            <a:fillRect/>
          </a:stretch>
        </p:blipFill>
        <p:spPr bwMode="auto">
          <a:xfrm>
            <a:off x="7696200" y="4114800"/>
            <a:ext cx="406400" cy="406400"/>
          </a:xfrm>
          <a:prstGeom prst="rect">
            <a:avLst/>
          </a:prstGeom>
          <a:noFill/>
        </p:spPr>
      </p:pic>
      <p:pic>
        <p:nvPicPr>
          <p:cNvPr id="863242" name="goblin3sing.wav">
            <a:hlinkClick r:id="" action="ppaction://media"/>
          </p:cNvPr>
          <p:cNvPicPr>
            <a:picLocks noRot="1" noChangeAspect="1" noChangeArrowheads="1"/>
          </p:cNvPicPr>
          <p:nvPr>
            <a:audioFile r:link="rId3"/>
          </p:nvPr>
        </p:nvPicPr>
        <p:blipFill>
          <a:blip r:embed="rId9"/>
          <a:srcRect/>
          <a:stretch>
            <a:fillRect/>
          </a:stretch>
        </p:blipFill>
        <p:spPr bwMode="auto">
          <a:xfrm>
            <a:off x="7696200" y="5562600"/>
            <a:ext cx="406400" cy="4064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6324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 fill="hold"/>
                                        <p:tgtEl>
                                          <p:spTgt spid="863240"/>
                                        </p:tgtEl>
                                      </p:cBhvr>
                                    </p:cmd>
                                  </p:childTnLst>
                                </p:cTn>
                              </p:par>
                            </p:childTnLst>
                          </p:cTn>
                        </p:par>
                      </p:childTnLst>
                    </p:cTn>
                  </p:par>
                </p:childTnLst>
              </p:cTn>
              <p:nextCondLst>
                <p:cond evt="onClick" delay="0">
                  <p:tgtEl>
                    <p:spTgt spid="86324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3240"/>
                </p:tgtEl>
              </p:cMediaNode>
            </p:audio>
            <p:seq concurrent="1" nextAc="seek">
              <p:cTn id="8" restart="whenNotActive" fill="hold" evtFilter="cancelBubble" nodeType="interactiveSeq">
                <p:stCondLst>
                  <p:cond evt="onClick" delay="0">
                    <p:tgtEl>
                      <p:spTgt spid="86324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1" fill="hold"/>
                                        <p:tgtEl>
                                          <p:spTgt spid="863241"/>
                                        </p:tgtEl>
                                      </p:cBhvr>
                                    </p:cmd>
                                  </p:childTnLst>
                                </p:cTn>
                              </p:par>
                            </p:childTnLst>
                          </p:cTn>
                        </p:par>
                      </p:childTnLst>
                    </p:cTn>
                  </p:par>
                </p:childTnLst>
              </p:cTn>
              <p:nextCondLst>
                <p:cond evt="onClick" delay="0">
                  <p:tgtEl>
                    <p:spTgt spid="86324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63241"/>
                </p:tgtEl>
              </p:cMediaNode>
            </p:audio>
            <p:seq concurrent="1" nextAc="seek">
              <p:cTn id="14" restart="whenNotActive" fill="hold" evtFilter="cancelBubble" nodeType="interactiveSeq">
                <p:stCondLst>
                  <p:cond evt="onClick" delay="0">
                    <p:tgtEl>
                      <p:spTgt spid="86324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46" fill="hold"/>
                                        <p:tgtEl>
                                          <p:spTgt spid="863242"/>
                                        </p:tgtEl>
                                      </p:cBhvr>
                                    </p:cmd>
                                  </p:childTnLst>
                                </p:cTn>
                              </p:par>
                            </p:childTnLst>
                          </p:cTn>
                        </p:par>
                      </p:childTnLst>
                    </p:cTn>
                  </p:par>
                </p:childTnLst>
              </p:cTn>
              <p:nextCondLst>
                <p:cond evt="onClick" delay="0">
                  <p:tgtEl>
                    <p:spTgt spid="86324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63242"/>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685800" y="152400"/>
            <a:ext cx="7772400" cy="1143000"/>
          </a:xfrm>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65283" name="Rectangle 3"/>
          <p:cNvSpPr>
            <a:spLocks noGrp="1" noChangeArrowheads="1"/>
          </p:cNvSpPr>
          <p:nvPr>
            <p:ph type="body" idx="1"/>
          </p:nvPr>
        </p:nvSpPr>
        <p:spPr>
          <a:xfrm>
            <a:off x="228600" y="1371600"/>
            <a:ext cx="8686800" cy="2133600"/>
          </a:xfrm>
        </p:spPr>
        <p:txBody>
          <a:bodyPr/>
          <a:lstStyle/>
          <a:p>
            <a:pPr>
              <a:buFontTx/>
              <a:buNone/>
            </a:pPr>
            <a:r>
              <a:rPr lang="en-US" sz="2200">
                <a:ea typeface="Lucida Sans Unicode" pitchFamily="-84" charset="0"/>
                <a:cs typeface="Lucida Sans Unicode" pitchFamily="-84" charset="0"/>
              </a:rPr>
              <a:t>Learning nonsense words that are </a:t>
            </a:r>
            <a:r>
              <a:rPr lang="en-US" sz="2200">
                <a:solidFill>
                  <a:schemeClr val="tx2"/>
                </a:solidFill>
                <a:ea typeface="Lucida Sans Unicode" pitchFamily="-84" charset="0"/>
                <a:cs typeface="Lucida Sans Unicode" pitchFamily="-84" charset="0"/>
              </a:rPr>
              <a:t>minimal pairs (differ by one phoneme)</a:t>
            </a:r>
            <a:r>
              <a:rPr lang="en-US" sz="2200">
                <a:ea typeface="Lucida Sans Unicode" pitchFamily="-84" charset="0"/>
                <a:cs typeface="Lucida Sans Unicode" pitchFamily="-84" charset="0"/>
              </a:rPr>
              <a:t>: ‘</a:t>
            </a:r>
            <a:r>
              <a:rPr lang="en-US" sz="2200">
                <a:solidFill>
                  <a:schemeClr val="tx2"/>
                </a:solidFill>
                <a:ea typeface="Lucida Sans Unicode" pitchFamily="-84" charset="0"/>
                <a:cs typeface="Lucida Sans Unicode" pitchFamily="-84" charset="0"/>
              </a:rPr>
              <a:t>b</a:t>
            </a:r>
            <a:r>
              <a:rPr lang="en-US" sz="2200">
                <a:ea typeface="Lucida Sans Unicode" pitchFamily="-84" charset="0"/>
                <a:cs typeface="Lucida Sans Unicode" pitchFamily="-84" charset="0"/>
              </a:rPr>
              <a:t>ih’ vs. ‘</a:t>
            </a:r>
            <a:r>
              <a:rPr lang="en-US" sz="2200">
                <a:solidFill>
                  <a:schemeClr val="tx2"/>
                </a:solidFill>
                <a:ea typeface="Lucida Sans Unicode" pitchFamily="-84" charset="0"/>
                <a:cs typeface="Lucida Sans Unicode" pitchFamily="-84" charset="0"/>
              </a:rPr>
              <a:t>d</a:t>
            </a:r>
            <a:r>
              <a:rPr lang="en-US" sz="2200">
                <a:ea typeface="Lucida Sans Unicode" pitchFamily="-84" charset="0"/>
                <a:cs typeface="Lucida Sans Unicode" pitchFamily="-84" charset="0"/>
              </a:rPr>
              <a:t>ih’.  Comparing against words that are not: ‘lif’ vs. ‘neem’</a:t>
            </a:r>
            <a:endParaRPr lang="en-US" sz="1800">
              <a:ea typeface="Lucida Sans Unicode" pitchFamily="-84" charset="0"/>
              <a:cs typeface="Lucida Sans Unicode" pitchFamily="-84" charset="0"/>
            </a:endParaRPr>
          </a:p>
          <a:p>
            <a:pPr>
              <a:buFontTx/>
              <a:buNone/>
            </a:pPr>
            <a:endParaRPr lang="en-US" sz="1800">
              <a:ea typeface="Lucida Sans Unicode" pitchFamily="-84" charset="0"/>
              <a:cs typeface="Lucida Sans Unicode" pitchFamily="-84" charset="0"/>
            </a:endParaRPr>
          </a:p>
        </p:txBody>
      </p:sp>
      <p:sp>
        <p:nvSpPr>
          <p:cNvPr id="865284" name="Text Box 4"/>
          <p:cNvSpPr txBox="1">
            <a:spLocks noChangeArrowheads="1"/>
          </p:cNvSpPr>
          <p:nvPr/>
        </p:nvSpPr>
        <p:spPr bwMode="auto">
          <a:xfrm>
            <a:off x="1600200" y="2590800"/>
            <a:ext cx="6553200" cy="396875"/>
          </a:xfrm>
          <a:prstGeom prst="rect">
            <a:avLst/>
          </a:prstGeom>
          <a:noFill/>
          <a:ln w="9525">
            <a:noFill/>
            <a:miter lim="800000"/>
            <a:headEnd/>
            <a:tailEnd/>
          </a:ln>
        </p:spPr>
        <p:txBody>
          <a:bodyPr>
            <a:prstTxWarp prst="textNoShape">
              <a:avLst/>
            </a:prstTxWarp>
            <a:spAutoFit/>
          </a:bodyPr>
          <a:lstStyle/>
          <a:p>
            <a:r>
              <a:rPr lang="en-US" sz="2000" b="0"/>
              <a:t>“Switch” Procedure: measures looking time</a:t>
            </a:r>
          </a:p>
        </p:txBody>
      </p:sp>
      <p:pic>
        <p:nvPicPr>
          <p:cNvPr id="865285" name="Picture 5"/>
          <p:cNvPicPr>
            <a:picLocks noChangeAspect="1" noChangeArrowheads="1"/>
          </p:cNvPicPr>
          <p:nvPr/>
        </p:nvPicPr>
        <p:blipFill>
          <a:blip r:embed="rId3"/>
          <a:srcRect/>
          <a:stretch>
            <a:fillRect/>
          </a:stretch>
        </p:blipFill>
        <p:spPr bwMode="auto">
          <a:xfrm>
            <a:off x="3124200" y="3352800"/>
            <a:ext cx="831850" cy="862013"/>
          </a:xfrm>
          <a:prstGeom prst="rect">
            <a:avLst/>
          </a:prstGeom>
          <a:noFill/>
          <a:ln w="9525">
            <a:noFill/>
            <a:miter lim="800000"/>
            <a:headEnd/>
            <a:tailEnd/>
          </a:ln>
          <a:effectLst/>
        </p:spPr>
      </p:pic>
      <p:sp>
        <p:nvSpPr>
          <p:cNvPr id="865286" name="Text Box 6"/>
          <p:cNvSpPr txBox="1">
            <a:spLocks noChangeArrowheads="1"/>
          </p:cNvSpPr>
          <p:nvPr/>
        </p:nvSpPr>
        <p:spPr bwMode="auto">
          <a:xfrm>
            <a:off x="3048000" y="28956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bih</a:t>
            </a:r>
            <a:r>
              <a:rPr lang="en-US" sz="1800" b="0">
                <a:solidFill>
                  <a:schemeClr val="tx2"/>
                </a:solidFill>
              </a:rPr>
              <a:t>…look at the </a:t>
            </a:r>
            <a:r>
              <a:rPr lang="en-US" sz="1800" b="0" i="1">
                <a:solidFill>
                  <a:schemeClr val="accent2"/>
                </a:solidFill>
              </a:rPr>
              <a:t>bih</a:t>
            </a:r>
            <a:endParaRPr lang="en-US" sz="1800" b="0">
              <a:solidFill>
                <a:schemeClr val="tx2"/>
              </a:solidFill>
            </a:endParaRPr>
          </a:p>
        </p:txBody>
      </p:sp>
      <p:pic>
        <p:nvPicPr>
          <p:cNvPr id="865287" name="Picture 7"/>
          <p:cNvPicPr>
            <a:picLocks noChangeAspect="1" noChangeArrowheads="1"/>
          </p:cNvPicPr>
          <p:nvPr/>
        </p:nvPicPr>
        <p:blipFill>
          <a:blip r:embed="rId3"/>
          <a:srcRect/>
          <a:stretch>
            <a:fillRect/>
          </a:stretch>
        </p:blipFill>
        <p:spPr bwMode="auto">
          <a:xfrm>
            <a:off x="2819400" y="5257800"/>
            <a:ext cx="831850" cy="862013"/>
          </a:xfrm>
          <a:prstGeom prst="rect">
            <a:avLst/>
          </a:prstGeom>
          <a:noFill/>
          <a:ln w="9525">
            <a:noFill/>
            <a:miter lim="800000"/>
            <a:headEnd/>
            <a:tailEnd/>
          </a:ln>
          <a:effectLst/>
        </p:spPr>
      </p:pic>
      <p:sp>
        <p:nvSpPr>
          <p:cNvPr id="865288" name="Text Box 8"/>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65289" name="Picture 9"/>
          <p:cNvPicPr>
            <a:picLocks noChangeAspect="1" noChangeArrowheads="1"/>
          </p:cNvPicPr>
          <p:nvPr/>
        </p:nvPicPr>
        <p:blipFill>
          <a:blip r:embed="rId3"/>
          <a:srcRect/>
          <a:stretch>
            <a:fillRect/>
          </a:stretch>
        </p:blipFill>
        <p:spPr bwMode="auto">
          <a:xfrm>
            <a:off x="5410200" y="5257800"/>
            <a:ext cx="831850" cy="862013"/>
          </a:xfrm>
          <a:prstGeom prst="rect">
            <a:avLst/>
          </a:prstGeom>
          <a:noFill/>
          <a:ln w="9525">
            <a:noFill/>
            <a:miter lim="800000"/>
            <a:headEnd/>
            <a:tailEnd/>
          </a:ln>
          <a:effectLst/>
        </p:spPr>
      </p:pic>
      <p:sp>
        <p:nvSpPr>
          <p:cNvPr id="865290" name="Text Box 10"/>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65291" name="Freeform 11"/>
          <p:cNvSpPr>
            <a:spLocks/>
          </p:cNvSpPr>
          <p:nvPr/>
        </p:nvSpPr>
        <p:spPr bwMode="auto">
          <a:xfrm>
            <a:off x="34290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2" name="Freeform 12"/>
          <p:cNvSpPr>
            <a:spLocks/>
          </p:cNvSpPr>
          <p:nvPr/>
        </p:nvSpPr>
        <p:spPr bwMode="auto">
          <a:xfrm>
            <a:off x="3352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3" name="Freeform 13"/>
          <p:cNvSpPr>
            <a:spLocks/>
          </p:cNvSpPr>
          <p:nvPr/>
        </p:nvSpPr>
        <p:spPr bwMode="auto">
          <a:xfrm>
            <a:off x="29591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4" name="Freeform 14"/>
          <p:cNvSpPr>
            <a:spLocks/>
          </p:cNvSpPr>
          <p:nvPr/>
        </p:nvSpPr>
        <p:spPr bwMode="auto">
          <a:xfrm>
            <a:off x="28956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5" name="Freeform 15"/>
          <p:cNvSpPr>
            <a:spLocks/>
          </p:cNvSpPr>
          <p:nvPr/>
        </p:nvSpPr>
        <p:spPr bwMode="auto">
          <a:xfrm>
            <a:off x="6019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6" name="Freeform 16"/>
          <p:cNvSpPr>
            <a:spLocks/>
          </p:cNvSpPr>
          <p:nvPr/>
        </p:nvSpPr>
        <p:spPr bwMode="auto">
          <a:xfrm>
            <a:off x="59436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7" name="Freeform 17"/>
          <p:cNvSpPr>
            <a:spLocks/>
          </p:cNvSpPr>
          <p:nvPr/>
        </p:nvSpPr>
        <p:spPr bwMode="auto">
          <a:xfrm>
            <a:off x="55499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8" name="Freeform 18"/>
          <p:cNvSpPr>
            <a:spLocks/>
          </p:cNvSpPr>
          <p:nvPr/>
        </p:nvSpPr>
        <p:spPr bwMode="auto">
          <a:xfrm>
            <a:off x="54864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299" name="Freeform 19"/>
          <p:cNvSpPr>
            <a:spLocks/>
          </p:cNvSpPr>
          <p:nvPr/>
        </p:nvSpPr>
        <p:spPr bwMode="auto">
          <a:xfrm>
            <a:off x="37338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300" name="Freeform 20"/>
          <p:cNvSpPr>
            <a:spLocks/>
          </p:cNvSpPr>
          <p:nvPr/>
        </p:nvSpPr>
        <p:spPr bwMode="auto">
          <a:xfrm>
            <a:off x="36576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301" name="Freeform 21"/>
          <p:cNvSpPr>
            <a:spLocks/>
          </p:cNvSpPr>
          <p:nvPr/>
        </p:nvSpPr>
        <p:spPr bwMode="auto">
          <a:xfrm>
            <a:off x="32639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302" name="Freeform 22"/>
          <p:cNvSpPr>
            <a:spLocks/>
          </p:cNvSpPr>
          <p:nvPr/>
        </p:nvSpPr>
        <p:spPr bwMode="auto">
          <a:xfrm>
            <a:off x="32004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5303" name="Text Box 23"/>
          <p:cNvSpPr txBox="1">
            <a:spLocks noChangeArrowheads="1"/>
          </p:cNvSpPr>
          <p:nvPr/>
        </p:nvSpPr>
        <p:spPr bwMode="auto">
          <a:xfrm>
            <a:off x="914400" y="36576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65304" name="Text Box 24"/>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pic>
        <p:nvPicPr>
          <p:cNvPr id="867331" name="Picture 3"/>
          <p:cNvPicPr>
            <a:picLocks noChangeAspect="1" noChangeArrowheads="1"/>
          </p:cNvPicPr>
          <p:nvPr/>
        </p:nvPicPr>
        <p:blipFill>
          <a:blip r:embed="rId3"/>
          <a:srcRect/>
          <a:stretch>
            <a:fillRect/>
          </a:stretch>
        </p:blipFill>
        <p:spPr bwMode="auto">
          <a:xfrm>
            <a:off x="5410200" y="3429000"/>
            <a:ext cx="831850" cy="862013"/>
          </a:xfrm>
          <a:prstGeom prst="rect">
            <a:avLst/>
          </a:prstGeom>
          <a:noFill/>
          <a:ln w="9525">
            <a:noFill/>
            <a:miter lim="800000"/>
            <a:headEnd/>
            <a:tailEnd/>
          </a:ln>
          <a:effectLst/>
        </p:spPr>
      </p:pic>
      <p:sp>
        <p:nvSpPr>
          <p:cNvPr id="867332" name="Text Box 4"/>
          <p:cNvSpPr txBox="1">
            <a:spLocks noChangeArrowheads="1"/>
          </p:cNvSpPr>
          <p:nvPr/>
        </p:nvSpPr>
        <p:spPr bwMode="auto">
          <a:xfrm>
            <a:off x="46482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bih</a:t>
            </a:r>
            <a:r>
              <a:rPr lang="en-US" sz="1800" b="0">
                <a:solidFill>
                  <a:schemeClr val="tx2"/>
                </a:solidFill>
              </a:rPr>
              <a:t>…look at the </a:t>
            </a:r>
            <a:r>
              <a:rPr lang="en-US" sz="1800" b="0" i="1">
                <a:solidFill>
                  <a:schemeClr val="accent2"/>
                </a:solidFill>
              </a:rPr>
              <a:t>bih</a:t>
            </a:r>
            <a:endParaRPr lang="en-US" sz="1800" b="0">
              <a:solidFill>
                <a:schemeClr val="tx2"/>
              </a:solidFill>
            </a:endParaRPr>
          </a:p>
        </p:txBody>
      </p:sp>
      <p:pic>
        <p:nvPicPr>
          <p:cNvPr id="867333" name="Picture 5"/>
          <p:cNvPicPr>
            <a:picLocks noChangeAspect="1" noChangeArrowheads="1"/>
          </p:cNvPicPr>
          <p:nvPr/>
        </p:nvPicPr>
        <p:blipFill>
          <a:blip r:embed="rId3"/>
          <a:srcRect/>
          <a:stretch>
            <a:fillRect/>
          </a:stretch>
        </p:blipFill>
        <p:spPr bwMode="auto">
          <a:xfrm>
            <a:off x="2819400" y="5257800"/>
            <a:ext cx="831850" cy="862013"/>
          </a:xfrm>
          <a:prstGeom prst="rect">
            <a:avLst/>
          </a:prstGeom>
          <a:noFill/>
          <a:ln w="9525">
            <a:noFill/>
            <a:miter lim="800000"/>
            <a:headEnd/>
            <a:tailEnd/>
          </a:ln>
          <a:effectLst/>
        </p:spPr>
      </p:pic>
      <p:sp>
        <p:nvSpPr>
          <p:cNvPr id="867334" name="Text Box 6"/>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67335" name="Picture 7"/>
          <p:cNvPicPr>
            <a:picLocks noChangeAspect="1" noChangeArrowheads="1"/>
          </p:cNvPicPr>
          <p:nvPr/>
        </p:nvPicPr>
        <p:blipFill>
          <a:blip r:embed="rId3"/>
          <a:srcRect/>
          <a:stretch>
            <a:fillRect/>
          </a:stretch>
        </p:blipFill>
        <p:spPr bwMode="auto">
          <a:xfrm>
            <a:off x="5410200" y="5257800"/>
            <a:ext cx="831850" cy="862013"/>
          </a:xfrm>
          <a:prstGeom prst="rect">
            <a:avLst/>
          </a:prstGeom>
          <a:noFill/>
          <a:ln w="9525">
            <a:noFill/>
            <a:miter lim="800000"/>
            <a:headEnd/>
            <a:tailEnd/>
          </a:ln>
          <a:effectLst/>
        </p:spPr>
      </p:pic>
      <p:sp>
        <p:nvSpPr>
          <p:cNvPr id="867336" name="Text Box 8"/>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67337" name="Freeform 9"/>
          <p:cNvSpPr>
            <a:spLocks/>
          </p:cNvSpPr>
          <p:nvPr/>
        </p:nvSpPr>
        <p:spPr bwMode="auto">
          <a:xfrm>
            <a:off x="34290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38" name="Freeform 10"/>
          <p:cNvSpPr>
            <a:spLocks/>
          </p:cNvSpPr>
          <p:nvPr/>
        </p:nvSpPr>
        <p:spPr bwMode="auto">
          <a:xfrm>
            <a:off x="3352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39" name="Freeform 11"/>
          <p:cNvSpPr>
            <a:spLocks/>
          </p:cNvSpPr>
          <p:nvPr/>
        </p:nvSpPr>
        <p:spPr bwMode="auto">
          <a:xfrm>
            <a:off x="29591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0" name="Freeform 12"/>
          <p:cNvSpPr>
            <a:spLocks/>
          </p:cNvSpPr>
          <p:nvPr/>
        </p:nvSpPr>
        <p:spPr bwMode="auto">
          <a:xfrm>
            <a:off x="28956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1" name="Freeform 13"/>
          <p:cNvSpPr>
            <a:spLocks/>
          </p:cNvSpPr>
          <p:nvPr/>
        </p:nvSpPr>
        <p:spPr bwMode="auto">
          <a:xfrm>
            <a:off x="6019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2" name="Freeform 14"/>
          <p:cNvSpPr>
            <a:spLocks/>
          </p:cNvSpPr>
          <p:nvPr/>
        </p:nvSpPr>
        <p:spPr bwMode="auto">
          <a:xfrm>
            <a:off x="59436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3" name="Freeform 15"/>
          <p:cNvSpPr>
            <a:spLocks/>
          </p:cNvSpPr>
          <p:nvPr/>
        </p:nvSpPr>
        <p:spPr bwMode="auto">
          <a:xfrm>
            <a:off x="55499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4" name="Freeform 16"/>
          <p:cNvSpPr>
            <a:spLocks/>
          </p:cNvSpPr>
          <p:nvPr/>
        </p:nvSpPr>
        <p:spPr bwMode="auto">
          <a:xfrm>
            <a:off x="54864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5" name="Freeform 17"/>
          <p:cNvSpPr>
            <a:spLocks/>
          </p:cNvSpPr>
          <p:nvPr/>
        </p:nvSpPr>
        <p:spPr bwMode="auto">
          <a:xfrm>
            <a:off x="37338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6" name="Freeform 18"/>
          <p:cNvSpPr>
            <a:spLocks/>
          </p:cNvSpPr>
          <p:nvPr/>
        </p:nvSpPr>
        <p:spPr bwMode="auto">
          <a:xfrm>
            <a:off x="36576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7" name="Freeform 19"/>
          <p:cNvSpPr>
            <a:spLocks/>
          </p:cNvSpPr>
          <p:nvPr/>
        </p:nvSpPr>
        <p:spPr bwMode="auto">
          <a:xfrm>
            <a:off x="32639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8" name="Freeform 20"/>
          <p:cNvSpPr>
            <a:spLocks/>
          </p:cNvSpPr>
          <p:nvPr/>
        </p:nvSpPr>
        <p:spPr bwMode="auto">
          <a:xfrm>
            <a:off x="32004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49" name="Text Box 21"/>
          <p:cNvSpPr txBox="1">
            <a:spLocks noChangeArrowheads="1"/>
          </p:cNvSpPr>
          <p:nvPr/>
        </p:nvSpPr>
        <p:spPr bwMode="auto">
          <a:xfrm>
            <a:off x="152400" y="37338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67350" name="Text Box 22"/>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pic>
        <p:nvPicPr>
          <p:cNvPr id="867351" name="Picture 23"/>
          <p:cNvPicPr>
            <a:picLocks noChangeAspect="1" noChangeArrowheads="1"/>
          </p:cNvPicPr>
          <p:nvPr/>
        </p:nvPicPr>
        <p:blipFill>
          <a:blip r:embed="rId4"/>
          <a:srcRect/>
          <a:stretch>
            <a:fillRect/>
          </a:stretch>
        </p:blipFill>
        <p:spPr bwMode="auto">
          <a:xfrm>
            <a:off x="1295400" y="1447800"/>
            <a:ext cx="5410200" cy="909638"/>
          </a:xfrm>
          <a:prstGeom prst="rect">
            <a:avLst/>
          </a:prstGeom>
          <a:noFill/>
          <a:ln w="9525">
            <a:noFill/>
            <a:miter lim="800000"/>
            <a:headEnd/>
            <a:tailEnd/>
          </a:ln>
          <a:effectLst/>
        </p:spPr>
      </p:pic>
      <p:sp>
        <p:nvSpPr>
          <p:cNvPr id="867352" name="Text Box 24"/>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pic>
        <p:nvPicPr>
          <p:cNvPr id="867353" name="Picture 25"/>
          <p:cNvPicPr>
            <a:picLocks noChangeAspect="1" noChangeArrowheads="1"/>
          </p:cNvPicPr>
          <p:nvPr/>
        </p:nvPicPr>
        <p:blipFill>
          <a:blip r:embed="rId5"/>
          <a:srcRect/>
          <a:stretch>
            <a:fillRect/>
          </a:stretch>
        </p:blipFill>
        <p:spPr bwMode="auto">
          <a:xfrm>
            <a:off x="2362200" y="3505200"/>
            <a:ext cx="838200" cy="838200"/>
          </a:xfrm>
          <a:prstGeom prst="rect">
            <a:avLst/>
          </a:prstGeom>
          <a:noFill/>
          <a:ln w="9525">
            <a:noFill/>
            <a:miter lim="800000"/>
            <a:headEnd/>
            <a:tailEnd/>
          </a:ln>
          <a:effectLst/>
        </p:spPr>
      </p:pic>
      <p:sp>
        <p:nvSpPr>
          <p:cNvPr id="867354" name="Freeform 26"/>
          <p:cNvSpPr>
            <a:spLocks/>
          </p:cNvSpPr>
          <p:nvPr/>
        </p:nvSpPr>
        <p:spPr bwMode="auto">
          <a:xfrm>
            <a:off x="60198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55" name="Freeform 27"/>
          <p:cNvSpPr>
            <a:spLocks/>
          </p:cNvSpPr>
          <p:nvPr/>
        </p:nvSpPr>
        <p:spPr bwMode="auto">
          <a:xfrm>
            <a:off x="59436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56" name="Freeform 28"/>
          <p:cNvSpPr>
            <a:spLocks/>
          </p:cNvSpPr>
          <p:nvPr/>
        </p:nvSpPr>
        <p:spPr bwMode="auto">
          <a:xfrm>
            <a:off x="55499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57" name="Freeform 29"/>
          <p:cNvSpPr>
            <a:spLocks/>
          </p:cNvSpPr>
          <p:nvPr/>
        </p:nvSpPr>
        <p:spPr bwMode="auto">
          <a:xfrm>
            <a:off x="54864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58" name="Freeform 30"/>
          <p:cNvSpPr>
            <a:spLocks/>
          </p:cNvSpPr>
          <p:nvPr/>
        </p:nvSpPr>
        <p:spPr bwMode="auto">
          <a:xfrm>
            <a:off x="29718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59" name="Freeform 31"/>
          <p:cNvSpPr>
            <a:spLocks/>
          </p:cNvSpPr>
          <p:nvPr/>
        </p:nvSpPr>
        <p:spPr bwMode="auto">
          <a:xfrm>
            <a:off x="28956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60" name="Freeform 32"/>
          <p:cNvSpPr>
            <a:spLocks/>
          </p:cNvSpPr>
          <p:nvPr/>
        </p:nvSpPr>
        <p:spPr bwMode="auto">
          <a:xfrm>
            <a:off x="24257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61" name="Freeform 33"/>
          <p:cNvSpPr>
            <a:spLocks/>
          </p:cNvSpPr>
          <p:nvPr/>
        </p:nvSpPr>
        <p:spPr bwMode="auto">
          <a:xfrm>
            <a:off x="2362200" y="36576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67362" name="Text Box 34"/>
          <p:cNvSpPr txBox="1">
            <a:spLocks noChangeArrowheads="1"/>
          </p:cNvSpPr>
          <p:nvPr/>
        </p:nvSpPr>
        <p:spPr bwMode="auto">
          <a:xfrm>
            <a:off x="7620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dih</a:t>
            </a:r>
            <a:r>
              <a:rPr lang="en-US" sz="1800" b="0">
                <a:solidFill>
                  <a:schemeClr val="tx2"/>
                </a:solidFill>
              </a:rPr>
              <a:t>…look at the </a:t>
            </a:r>
            <a:r>
              <a:rPr lang="en-US" sz="1800" b="0" i="1">
                <a:solidFill>
                  <a:schemeClr val="accent2"/>
                </a:solidFill>
              </a:rPr>
              <a:t>dih</a:t>
            </a:r>
            <a:endParaRPr lang="en-US" sz="1800" b="0">
              <a:solidFill>
                <a:schemeClr val="tx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9378" name="Picture 2"/>
          <p:cNvPicPr>
            <a:picLocks noChangeAspect="1" noChangeArrowheads="1"/>
          </p:cNvPicPr>
          <p:nvPr/>
        </p:nvPicPr>
        <p:blipFill>
          <a:blip r:embed="rId3"/>
          <a:srcRect/>
          <a:stretch>
            <a:fillRect/>
          </a:stretch>
        </p:blipFill>
        <p:spPr bwMode="auto">
          <a:xfrm>
            <a:off x="3124200" y="2514600"/>
            <a:ext cx="615950" cy="3594100"/>
          </a:xfrm>
          <a:prstGeom prst="rect">
            <a:avLst/>
          </a:prstGeom>
          <a:noFill/>
          <a:ln w="9525">
            <a:noFill/>
            <a:miter lim="800000"/>
            <a:headEnd/>
            <a:tailEnd/>
          </a:ln>
          <a:effectLst/>
        </p:spPr>
      </p:pic>
      <p:sp>
        <p:nvSpPr>
          <p:cNvPr id="869379" name="Rectangle 3"/>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pic>
        <p:nvPicPr>
          <p:cNvPr id="869380" name="Picture 4"/>
          <p:cNvPicPr>
            <a:picLocks noChangeAspect="1" noChangeArrowheads="1"/>
          </p:cNvPicPr>
          <p:nvPr/>
        </p:nvPicPr>
        <p:blipFill>
          <a:blip r:embed="rId4"/>
          <a:srcRect/>
          <a:stretch>
            <a:fillRect/>
          </a:stretch>
        </p:blipFill>
        <p:spPr bwMode="auto">
          <a:xfrm>
            <a:off x="1295400" y="1447800"/>
            <a:ext cx="5410200" cy="909638"/>
          </a:xfrm>
          <a:prstGeom prst="rect">
            <a:avLst/>
          </a:prstGeom>
          <a:noFill/>
          <a:ln w="9525">
            <a:noFill/>
            <a:miter lim="800000"/>
            <a:headEnd/>
            <a:tailEnd/>
          </a:ln>
          <a:effectLst/>
        </p:spPr>
      </p:pic>
      <p:sp>
        <p:nvSpPr>
          <p:cNvPr id="869381" name="Text Box 5"/>
          <p:cNvSpPr txBox="1">
            <a:spLocks noChangeArrowheads="1"/>
          </p:cNvSpPr>
          <p:nvPr/>
        </p:nvSpPr>
        <p:spPr bwMode="auto">
          <a:xfrm>
            <a:off x="6934200" y="1676400"/>
            <a:ext cx="19812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14-month-olds</a:t>
            </a:r>
          </a:p>
        </p:txBody>
      </p:sp>
      <p:pic>
        <p:nvPicPr>
          <p:cNvPr id="869382" name="Picture 6"/>
          <p:cNvPicPr>
            <a:picLocks noChangeAspect="1" noChangeArrowheads="1"/>
          </p:cNvPicPr>
          <p:nvPr/>
        </p:nvPicPr>
        <p:blipFill>
          <a:blip r:embed="rId5"/>
          <a:srcRect/>
          <a:stretch>
            <a:fillRect/>
          </a:stretch>
        </p:blipFill>
        <p:spPr bwMode="auto">
          <a:xfrm>
            <a:off x="3733800" y="2514600"/>
            <a:ext cx="920750" cy="4191000"/>
          </a:xfrm>
          <a:prstGeom prst="rect">
            <a:avLst/>
          </a:prstGeom>
          <a:noFill/>
          <a:ln w="9525">
            <a:noFill/>
            <a:miter lim="800000"/>
            <a:headEnd/>
            <a:tailEnd/>
          </a:ln>
          <a:effectLst/>
        </p:spPr>
      </p:pic>
      <p:sp>
        <p:nvSpPr>
          <p:cNvPr id="869383" name="Oval 7"/>
          <p:cNvSpPr>
            <a:spLocks noChangeArrowheads="1"/>
          </p:cNvSpPr>
          <p:nvPr/>
        </p:nvSpPr>
        <p:spPr bwMode="auto">
          <a:xfrm>
            <a:off x="3810000" y="3657600"/>
            <a:ext cx="762000" cy="14478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
        <p:nvSpPr>
          <p:cNvPr id="869384" name="Text Box 8"/>
          <p:cNvSpPr txBox="1">
            <a:spLocks noChangeArrowheads="1"/>
          </p:cNvSpPr>
          <p:nvPr/>
        </p:nvSpPr>
        <p:spPr bwMode="auto">
          <a:xfrm>
            <a:off x="5105400" y="3581400"/>
            <a:ext cx="3505200" cy="1006475"/>
          </a:xfrm>
          <a:prstGeom prst="rect">
            <a:avLst/>
          </a:prstGeom>
          <a:noFill/>
          <a:ln w="9525">
            <a:noFill/>
            <a:miter lim="800000"/>
            <a:headEnd/>
            <a:tailEnd/>
          </a:ln>
        </p:spPr>
        <p:txBody>
          <a:bodyPr>
            <a:prstTxWarp prst="textNoShape">
              <a:avLst/>
            </a:prstTxWarp>
            <a:spAutoFit/>
          </a:bodyPr>
          <a:lstStyle/>
          <a:p>
            <a:r>
              <a:rPr lang="en-US" sz="2000" b="0"/>
              <a:t>No looking time difference = 14-month-olds didn’t notice the difference!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pic>
        <p:nvPicPr>
          <p:cNvPr id="871427" name="Picture 3"/>
          <p:cNvPicPr>
            <a:picLocks noChangeAspect="1" noChangeArrowheads="1"/>
          </p:cNvPicPr>
          <p:nvPr/>
        </p:nvPicPr>
        <p:blipFill>
          <a:blip r:embed="rId3"/>
          <a:srcRect/>
          <a:stretch>
            <a:fillRect/>
          </a:stretch>
        </p:blipFill>
        <p:spPr bwMode="auto">
          <a:xfrm>
            <a:off x="3733800" y="3429000"/>
            <a:ext cx="831850" cy="862013"/>
          </a:xfrm>
          <a:prstGeom prst="rect">
            <a:avLst/>
          </a:prstGeom>
          <a:noFill/>
          <a:ln w="9525">
            <a:noFill/>
            <a:miter lim="800000"/>
            <a:headEnd/>
            <a:tailEnd/>
          </a:ln>
          <a:effectLst/>
        </p:spPr>
      </p:pic>
      <p:sp>
        <p:nvSpPr>
          <p:cNvPr id="871428" name="Text Box 4"/>
          <p:cNvSpPr txBox="1">
            <a:spLocks noChangeArrowheads="1"/>
          </p:cNvSpPr>
          <p:nvPr/>
        </p:nvSpPr>
        <p:spPr bwMode="auto">
          <a:xfrm>
            <a:off x="2971800" y="29718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…this is a </a:t>
            </a:r>
            <a:r>
              <a:rPr lang="en-US" sz="1800" b="0" i="1">
                <a:solidFill>
                  <a:schemeClr val="accent2"/>
                </a:solidFill>
              </a:rPr>
              <a:t>bih</a:t>
            </a:r>
            <a:r>
              <a:rPr lang="en-US" sz="1800" b="0">
                <a:solidFill>
                  <a:schemeClr val="tx2"/>
                </a:solidFill>
              </a:rPr>
              <a:t>…look at the </a:t>
            </a:r>
            <a:r>
              <a:rPr lang="en-US" sz="1800" b="0" i="1">
                <a:solidFill>
                  <a:schemeClr val="accent2"/>
                </a:solidFill>
              </a:rPr>
              <a:t>bih</a:t>
            </a:r>
            <a:endParaRPr lang="en-US" sz="1800" b="0">
              <a:solidFill>
                <a:schemeClr val="tx2"/>
              </a:solidFill>
            </a:endParaRPr>
          </a:p>
        </p:txBody>
      </p:sp>
      <p:pic>
        <p:nvPicPr>
          <p:cNvPr id="871429" name="Picture 5"/>
          <p:cNvPicPr>
            <a:picLocks noChangeAspect="1" noChangeArrowheads="1"/>
          </p:cNvPicPr>
          <p:nvPr/>
        </p:nvPicPr>
        <p:blipFill>
          <a:blip r:embed="rId3"/>
          <a:srcRect/>
          <a:stretch>
            <a:fillRect/>
          </a:stretch>
        </p:blipFill>
        <p:spPr bwMode="auto">
          <a:xfrm>
            <a:off x="2819400" y="5257800"/>
            <a:ext cx="831850" cy="862013"/>
          </a:xfrm>
          <a:prstGeom prst="rect">
            <a:avLst/>
          </a:prstGeom>
          <a:noFill/>
          <a:ln w="9525">
            <a:noFill/>
            <a:miter lim="800000"/>
            <a:headEnd/>
            <a:tailEnd/>
          </a:ln>
          <a:effectLst/>
        </p:spPr>
      </p:pic>
      <p:sp>
        <p:nvSpPr>
          <p:cNvPr id="871430" name="Text Box 6"/>
          <p:cNvSpPr txBox="1">
            <a:spLocks noChangeArrowheads="1"/>
          </p:cNvSpPr>
          <p:nvPr/>
        </p:nvSpPr>
        <p:spPr bwMode="auto">
          <a:xfrm>
            <a:off x="24384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Same: </a:t>
            </a:r>
          </a:p>
          <a:p>
            <a:r>
              <a:rPr lang="en-US" sz="1800" b="0">
                <a:solidFill>
                  <a:schemeClr val="tx2"/>
                </a:solidFill>
              </a:rPr>
              <a:t>look at the </a:t>
            </a:r>
            <a:r>
              <a:rPr lang="en-US" sz="1800" b="0" i="1">
                <a:solidFill>
                  <a:schemeClr val="accent2"/>
                </a:solidFill>
              </a:rPr>
              <a:t>bih</a:t>
            </a:r>
            <a:r>
              <a:rPr lang="en-US" sz="1800" b="0" i="1">
                <a:solidFill>
                  <a:schemeClr val="tx2"/>
                </a:solidFill>
              </a:rPr>
              <a:t>!</a:t>
            </a:r>
            <a:endParaRPr lang="en-US" sz="1800" b="0">
              <a:solidFill>
                <a:schemeClr val="tx2"/>
              </a:solidFill>
            </a:endParaRPr>
          </a:p>
        </p:txBody>
      </p:sp>
      <p:pic>
        <p:nvPicPr>
          <p:cNvPr id="871431" name="Picture 7"/>
          <p:cNvPicPr>
            <a:picLocks noChangeAspect="1" noChangeArrowheads="1"/>
          </p:cNvPicPr>
          <p:nvPr/>
        </p:nvPicPr>
        <p:blipFill>
          <a:blip r:embed="rId3"/>
          <a:srcRect/>
          <a:stretch>
            <a:fillRect/>
          </a:stretch>
        </p:blipFill>
        <p:spPr bwMode="auto">
          <a:xfrm>
            <a:off x="5410200" y="5257800"/>
            <a:ext cx="831850" cy="862013"/>
          </a:xfrm>
          <a:prstGeom prst="rect">
            <a:avLst/>
          </a:prstGeom>
          <a:noFill/>
          <a:ln w="9525">
            <a:noFill/>
            <a:miter lim="800000"/>
            <a:headEnd/>
            <a:tailEnd/>
          </a:ln>
          <a:effectLst/>
        </p:spPr>
      </p:pic>
      <p:sp>
        <p:nvSpPr>
          <p:cNvPr id="871432" name="Text Box 8"/>
          <p:cNvSpPr txBox="1">
            <a:spLocks noChangeArrowheads="1"/>
          </p:cNvSpPr>
          <p:nvPr/>
        </p:nvSpPr>
        <p:spPr bwMode="auto">
          <a:xfrm>
            <a:off x="4800600" y="4572000"/>
            <a:ext cx="1981200" cy="641350"/>
          </a:xfrm>
          <a:prstGeom prst="rect">
            <a:avLst/>
          </a:prstGeom>
          <a:noFill/>
          <a:ln w="9525">
            <a:noFill/>
            <a:miter lim="800000"/>
            <a:headEnd/>
            <a:tailEnd/>
          </a:ln>
        </p:spPr>
        <p:txBody>
          <a:bodyPr>
            <a:prstTxWarp prst="textNoShape">
              <a:avLst/>
            </a:prstTxWarp>
            <a:spAutoFit/>
          </a:bodyPr>
          <a:lstStyle/>
          <a:p>
            <a:r>
              <a:rPr lang="en-US" sz="1800" b="0">
                <a:solidFill>
                  <a:schemeClr val="tx2"/>
                </a:solidFill>
              </a:rPr>
              <a:t>Switch: </a:t>
            </a:r>
          </a:p>
          <a:p>
            <a:r>
              <a:rPr lang="en-US" sz="1800" b="0">
                <a:solidFill>
                  <a:schemeClr val="tx2"/>
                </a:solidFill>
              </a:rPr>
              <a:t>look at the </a:t>
            </a:r>
            <a:r>
              <a:rPr lang="en-US" sz="1800" b="0" i="1">
                <a:solidFill>
                  <a:schemeClr val="bg2"/>
                </a:solidFill>
              </a:rPr>
              <a:t>dih</a:t>
            </a:r>
            <a:r>
              <a:rPr lang="en-US" sz="1800" b="0" i="1">
                <a:solidFill>
                  <a:schemeClr val="tx2"/>
                </a:solidFill>
              </a:rPr>
              <a:t>!</a:t>
            </a:r>
            <a:endParaRPr lang="en-US" sz="1800" b="0">
              <a:solidFill>
                <a:schemeClr val="tx2"/>
              </a:solidFill>
            </a:endParaRPr>
          </a:p>
        </p:txBody>
      </p:sp>
      <p:sp>
        <p:nvSpPr>
          <p:cNvPr id="871433" name="Freeform 9"/>
          <p:cNvSpPr>
            <a:spLocks/>
          </p:cNvSpPr>
          <p:nvPr/>
        </p:nvSpPr>
        <p:spPr bwMode="auto">
          <a:xfrm>
            <a:off x="34290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4" name="Freeform 10"/>
          <p:cNvSpPr>
            <a:spLocks/>
          </p:cNvSpPr>
          <p:nvPr/>
        </p:nvSpPr>
        <p:spPr bwMode="auto">
          <a:xfrm>
            <a:off x="3352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5" name="Freeform 11"/>
          <p:cNvSpPr>
            <a:spLocks/>
          </p:cNvSpPr>
          <p:nvPr/>
        </p:nvSpPr>
        <p:spPr bwMode="auto">
          <a:xfrm>
            <a:off x="29591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6" name="Freeform 12"/>
          <p:cNvSpPr>
            <a:spLocks/>
          </p:cNvSpPr>
          <p:nvPr/>
        </p:nvSpPr>
        <p:spPr bwMode="auto">
          <a:xfrm>
            <a:off x="28956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7" name="Freeform 13"/>
          <p:cNvSpPr>
            <a:spLocks/>
          </p:cNvSpPr>
          <p:nvPr/>
        </p:nvSpPr>
        <p:spPr bwMode="auto">
          <a:xfrm>
            <a:off x="60198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8" name="Freeform 14"/>
          <p:cNvSpPr>
            <a:spLocks/>
          </p:cNvSpPr>
          <p:nvPr/>
        </p:nvSpPr>
        <p:spPr bwMode="auto">
          <a:xfrm>
            <a:off x="5943600" y="5334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39" name="Freeform 15"/>
          <p:cNvSpPr>
            <a:spLocks/>
          </p:cNvSpPr>
          <p:nvPr/>
        </p:nvSpPr>
        <p:spPr bwMode="auto">
          <a:xfrm>
            <a:off x="5549900" y="5334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0" name="Freeform 16"/>
          <p:cNvSpPr>
            <a:spLocks/>
          </p:cNvSpPr>
          <p:nvPr/>
        </p:nvSpPr>
        <p:spPr bwMode="auto">
          <a:xfrm>
            <a:off x="5486400" y="5410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1" name="Freeform 17"/>
          <p:cNvSpPr>
            <a:spLocks/>
          </p:cNvSpPr>
          <p:nvPr/>
        </p:nvSpPr>
        <p:spPr bwMode="auto">
          <a:xfrm>
            <a:off x="20574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2" name="Freeform 18"/>
          <p:cNvSpPr>
            <a:spLocks/>
          </p:cNvSpPr>
          <p:nvPr/>
        </p:nvSpPr>
        <p:spPr bwMode="auto">
          <a:xfrm>
            <a:off x="1981200" y="34290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3" name="Freeform 19"/>
          <p:cNvSpPr>
            <a:spLocks/>
          </p:cNvSpPr>
          <p:nvPr/>
        </p:nvSpPr>
        <p:spPr bwMode="auto">
          <a:xfrm>
            <a:off x="3263900" y="34290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4" name="Freeform 20"/>
          <p:cNvSpPr>
            <a:spLocks/>
          </p:cNvSpPr>
          <p:nvPr/>
        </p:nvSpPr>
        <p:spPr bwMode="auto">
          <a:xfrm>
            <a:off x="32004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5" name="Text Box 21"/>
          <p:cNvSpPr txBox="1">
            <a:spLocks noChangeArrowheads="1"/>
          </p:cNvSpPr>
          <p:nvPr/>
        </p:nvSpPr>
        <p:spPr bwMode="auto">
          <a:xfrm>
            <a:off x="152400" y="3733800"/>
            <a:ext cx="1600200" cy="396875"/>
          </a:xfrm>
          <a:prstGeom prst="rect">
            <a:avLst/>
          </a:prstGeom>
          <a:noFill/>
          <a:ln w="9525">
            <a:noFill/>
            <a:miter lim="800000"/>
            <a:headEnd/>
            <a:tailEnd/>
          </a:ln>
        </p:spPr>
        <p:txBody>
          <a:bodyPr>
            <a:prstTxWarp prst="textNoShape">
              <a:avLst/>
            </a:prstTxWarp>
            <a:spAutoFit/>
          </a:bodyPr>
          <a:lstStyle/>
          <a:p>
            <a:r>
              <a:rPr lang="en-US" sz="2000" b="0"/>
              <a:t>Habituation</a:t>
            </a:r>
          </a:p>
        </p:txBody>
      </p:sp>
      <p:sp>
        <p:nvSpPr>
          <p:cNvPr id="871446" name="Text Box 22"/>
          <p:cNvSpPr txBox="1">
            <a:spLocks noChangeArrowheads="1"/>
          </p:cNvSpPr>
          <p:nvPr/>
        </p:nvSpPr>
        <p:spPr bwMode="auto">
          <a:xfrm>
            <a:off x="914400" y="5105400"/>
            <a:ext cx="1600200" cy="396875"/>
          </a:xfrm>
          <a:prstGeom prst="rect">
            <a:avLst/>
          </a:prstGeom>
          <a:noFill/>
          <a:ln w="9525">
            <a:noFill/>
            <a:miter lim="800000"/>
            <a:headEnd/>
            <a:tailEnd/>
          </a:ln>
        </p:spPr>
        <p:txBody>
          <a:bodyPr>
            <a:prstTxWarp prst="textNoShape">
              <a:avLst/>
            </a:prstTxWarp>
            <a:spAutoFit/>
          </a:bodyPr>
          <a:lstStyle/>
          <a:p>
            <a:r>
              <a:rPr lang="en-US" sz="2000" b="0"/>
              <a:t>Test</a:t>
            </a:r>
          </a:p>
        </p:txBody>
      </p:sp>
      <p:sp>
        <p:nvSpPr>
          <p:cNvPr id="871447" name="Text Box 23"/>
          <p:cNvSpPr txBox="1">
            <a:spLocks noChangeArrowheads="1"/>
          </p:cNvSpPr>
          <p:nvPr/>
        </p:nvSpPr>
        <p:spPr bwMode="auto">
          <a:xfrm>
            <a:off x="6934200" y="1676400"/>
            <a:ext cx="19812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8-month-olds &amp;</a:t>
            </a:r>
          </a:p>
          <a:p>
            <a:r>
              <a:rPr lang="en-US" sz="2000" b="0">
                <a:solidFill>
                  <a:schemeClr val="tx2"/>
                </a:solidFill>
              </a:rPr>
              <a:t>14-month-olds</a:t>
            </a:r>
          </a:p>
        </p:txBody>
      </p:sp>
      <p:sp>
        <p:nvSpPr>
          <p:cNvPr id="871448" name="Freeform 24"/>
          <p:cNvSpPr>
            <a:spLocks/>
          </p:cNvSpPr>
          <p:nvPr/>
        </p:nvSpPr>
        <p:spPr bwMode="auto">
          <a:xfrm>
            <a:off x="43434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49" name="Freeform 25"/>
          <p:cNvSpPr>
            <a:spLocks/>
          </p:cNvSpPr>
          <p:nvPr/>
        </p:nvSpPr>
        <p:spPr bwMode="auto">
          <a:xfrm>
            <a:off x="4267200" y="35052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0" name="Freeform 26"/>
          <p:cNvSpPr>
            <a:spLocks/>
          </p:cNvSpPr>
          <p:nvPr/>
        </p:nvSpPr>
        <p:spPr bwMode="auto">
          <a:xfrm>
            <a:off x="3873500" y="35052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1" name="Freeform 27"/>
          <p:cNvSpPr>
            <a:spLocks/>
          </p:cNvSpPr>
          <p:nvPr/>
        </p:nvSpPr>
        <p:spPr bwMode="auto">
          <a:xfrm>
            <a:off x="38100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2" name="Freeform 28"/>
          <p:cNvSpPr>
            <a:spLocks/>
          </p:cNvSpPr>
          <p:nvPr/>
        </p:nvSpPr>
        <p:spPr bwMode="auto">
          <a:xfrm>
            <a:off x="29718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3" name="Freeform 29"/>
          <p:cNvSpPr>
            <a:spLocks/>
          </p:cNvSpPr>
          <p:nvPr/>
        </p:nvSpPr>
        <p:spPr bwMode="auto">
          <a:xfrm>
            <a:off x="2895600" y="4114800"/>
            <a:ext cx="76200" cy="228600"/>
          </a:xfrm>
          <a:custGeom>
            <a:avLst/>
            <a:gdLst/>
            <a:ahLst/>
            <a:cxnLst>
              <a:cxn ang="0">
                <a:pos x="0" y="0"/>
              </a:cxn>
              <a:cxn ang="0">
                <a:pos x="48" y="96"/>
              </a:cxn>
              <a:cxn ang="0">
                <a:pos x="0" y="144"/>
              </a:cxn>
            </a:cxnLst>
            <a:rect l="0" t="0" r="r" b="b"/>
            <a:pathLst>
              <a:path w="48" h="144">
                <a:moveTo>
                  <a:pt x="0" y="0"/>
                </a:moveTo>
                <a:cubicBezTo>
                  <a:pt x="24" y="36"/>
                  <a:pt x="48" y="72"/>
                  <a:pt x="48" y="96"/>
                </a:cubicBezTo>
                <a:cubicBezTo>
                  <a:pt x="48" y="120"/>
                  <a:pt x="8" y="136"/>
                  <a:pt x="0"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4" name="Freeform 30"/>
          <p:cNvSpPr>
            <a:spLocks/>
          </p:cNvSpPr>
          <p:nvPr/>
        </p:nvSpPr>
        <p:spPr bwMode="auto">
          <a:xfrm>
            <a:off x="2425700" y="35814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sp>
        <p:nvSpPr>
          <p:cNvPr id="871455" name="Freeform 31"/>
          <p:cNvSpPr>
            <a:spLocks/>
          </p:cNvSpPr>
          <p:nvPr/>
        </p:nvSpPr>
        <p:spPr bwMode="auto">
          <a:xfrm>
            <a:off x="2362200" y="3657600"/>
            <a:ext cx="88900" cy="228600"/>
          </a:xfrm>
          <a:custGeom>
            <a:avLst/>
            <a:gdLst/>
            <a:ahLst/>
            <a:cxnLst>
              <a:cxn ang="0">
                <a:pos x="8" y="0"/>
              </a:cxn>
              <a:cxn ang="0">
                <a:pos x="8" y="48"/>
              </a:cxn>
              <a:cxn ang="0">
                <a:pos x="56" y="144"/>
              </a:cxn>
            </a:cxnLst>
            <a:rect l="0" t="0" r="r" b="b"/>
            <a:pathLst>
              <a:path w="56" h="144">
                <a:moveTo>
                  <a:pt x="8" y="0"/>
                </a:moveTo>
                <a:cubicBezTo>
                  <a:pt x="4" y="12"/>
                  <a:pt x="0" y="24"/>
                  <a:pt x="8" y="48"/>
                </a:cubicBezTo>
                <a:cubicBezTo>
                  <a:pt x="16" y="72"/>
                  <a:pt x="36" y="108"/>
                  <a:pt x="56" y="144"/>
                </a:cubicBezTo>
              </a:path>
            </a:pathLst>
          </a:custGeom>
          <a:noFill/>
          <a:ln w="9525">
            <a:solidFill>
              <a:schemeClr val="bg1"/>
            </a:solidFill>
            <a:round/>
            <a:headEnd/>
            <a:tailEnd/>
          </a:ln>
        </p:spPr>
        <p:txBody>
          <a:bodyPr wrap="none" anchor="ctr">
            <a:prstTxWarp prst="textNoShape">
              <a:avLst/>
            </a:prstTxWarp>
          </a:bodyPr>
          <a:lstStyle/>
          <a:p>
            <a:endParaRPr lang="en-US"/>
          </a:p>
        </p:txBody>
      </p:sp>
      <p:pic>
        <p:nvPicPr>
          <p:cNvPr id="871456" name="Picture 32"/>
          <p:cNvPicPr>
            <a:picLocks noChangeAspect="1" noChangeArrowheads="1"/>
          </p:cNvPicPr>
          <p:nvPr/>
        </p:nvPicPr>
        <p:blipFill>
          <a:blip r:embed="rId4"/>
          <a:srcRect/>
          <a:stretch>
            <a:fillRect/>
          </a:stretch>
        </p:blipFill>
        <p:spPr bwMode="auto">
          <a:xfrm>
            <a:off x="1143000" y="1524000"/>
            <a:ext cx="5638800" cy="841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685800" y="152400"/>
            <a:ext cx="7772400" cy="1143000"/>
          </a:xfrm>
          <a:noFill/>
          <a:ln/>
        </p:spPr>
        <p:txBody>
          <a:bodyPr/>
          <a:lstStyle/>
          <a:p>
            <a:r>
              <a:rPr lang="en-US" sz="3600">
                <a:ea typeface="Lucida Sans Unicode" pitchFamily="-84" charset="0"/>
                <a:cs typeface="Lucida Sans Unicode" pitchFamily="-84" charset="0"/>
              </a:rPr>
              <a:t>Word Learning Experiment</a:t>
            </a:r>
            <a:br>
              <a:rPr lang="en-US" sz="3600">
                <a:ea typeface="Lucida Sans Unicode" pitchFamily="-84" charset="0"/>
                <a:cs typeface="Lucida Sans Unicode" pitchFamily="-84" charset="0"/>
              </a:rPr>
            </a:br>
            <a:r>
              <a:rPr lang="en-US" sz="3600">
                <a:ea typeface="Lucida Sans Unicode" pitchFamily="-84" charset="0"/>
                <a:cs typeface="Lucida Sans Unicode" pitchFamily="-84" charset="0"/>
              </a:rPr>
              <a:t>(Stager &amp; Werker 1997)</a:t>
            </a:r>
            <a:endParaRPr lang="en-US">
              <a:ea typeface="Lucida Sans Unicode" pitchFamily="-84" charset="0"/>
              <a:cs typeface="Lucida Sans Unicode" pitchFamily="-84" charset="0"/>
            </a:endParaRPr>
          </a:p>
        </p:txBody>
      </p:sp>
      <p:sp>
        <p:nvSpPr>
          <p:cNvPr id="873475" name="Text Box 3"/>
          <p:cNvSpPr txBox="1">
            <a:spLocks noChangeArrowheads="1"/>
          </p:cNvSpPr>
          <p:nvPr/>
        </p:nvSpPr>
        <p:spPr bwMode="auto">
          <a:xfrm>
            <a:off x="6934200" y="1676400"/>
            <a:ext cx="1981200" cy="701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8-month-olds &amp;</a:t>
            </a:r>
          </a:p>
          <a:p>
            <a:r>
              <a:rPr lang="en-US" sz="2000" b="0">
                <a:solidFill>
                  <a:schemeClr val="tx2"/>
                </a:solidFill>
              </a:rPr>
              <a:t>14-month-olds</a:t>
            </a:r>
          </a:p>
        </p:txBody>
      </p:sp>
      <p:pic>
        <p:nvPicPr>
          <p:cNvPr id="873476" name="Picture 4"/>
          <p:cNvPicPr>
            <a:picLocks noChangeAspect="1" noChangeArrowheads="1"/>
          </p:cNvPicPr>
          <p:nvPr/>
        </p:nvPicPr>
        <p:blipFill>
          <a:blip r:embed="rId3"/>
          <a:srcRect/>
          <a:stretch>
            <a:fillRect/>
          </a:stretch>
        </p:blipFill>
        <p:spPr bwMode="auto">
          <a:xfrm>
            <a:off x="1143000" y="1524000"/>
            <a:ext cx="5638800" cy="841375"/>
          </a:xfrm>
          <a:prstGeom prst="rect">
            <a:avLst/>
          </a:prstGeom>
          <a:noFill/>
          <a:ln w="9525">
            <a:noFill/>
            <a:miter lim="800000"/>
            <a:headEnd/>
            <a:tailEnd/>
          </a:ln>
          <a:effectLst/>
        </p:spPr>
      </p:pic>
      <p:pic>
        <p:nvPicPr>
          <p:cNvPr id="873477" name="Picture 5"/>
          <p:cNvPicPr>
            <a:picLocks noChangeAspect="1" noChangeArrowheads="1"/>
          </p:cNvPicPr>
          <p:nvPr/>
        </p:nvPicPr>
        <p:blipFill>
          <a:blip r:embed="rId4"/>
          <a:srcRect/>
          <a:stretch>
            <a:fillRect/>
          </a:stretch>
        </p:blipFill>
        <p:spPr bwMode="auto">
          <a:xfrm>
            <a:off x="3124200" y="2514600"/>
            <a:ext cx="615950" cy="3594100"/>
          </a:xfrm>
          <a:prstGeom prst="rect">
            <a:avLst/>
          </a:prstGeom>
          <a:noFill/>
          <a:ln w="9525">
            <a:noFill/>
            <a:miter lim="800000"/>
            <a:headEnd/>
            <a:tailEnd/>
          </a:ln>
          <a:effectLst/>
        </p:spPr>
      </p:pic>
      <p:pic>
        <p:nvPicPr>
          <p:cNvPr id="873478" name="Picture 6"/>
          <p:cNvPicPr>
            <a:picLocks noChangeAspect="1" noChangeArrowheads="1"/>
          </p:cNvPicPr>
          <p:nvPr/>
        </p:nvPicPr>
        <p:blipFill>
          <a:blip r:embed="rId5"/>
          <a:srcRect/>
          <a:stretch>
            <a:fillRect/>
          </a:stretch>
        </p:blipFill>
        <p:spPr bwMode="auto">
          <a:xfrm>
            <a:off x="3733800" y="2514600"/>
            <a:ext cx="1382713" cy="4114800"/>
          </a:xfrm>
          <a:prstGeom prst="rect">
            <a:avLst/>
          </a:prstGeom>
          <a:noFill/>
          <a:ln w="9525">
            <a:noFill/>
            <a:miter lim="800000"/>
            <a:headEnd/>
            <a:tailEnd/>
          </a:ln>
          <a:effectLst/>
        </p:spPr>
      </p:pic>
      <p:sp>
        <p:nvSpPr>
          <p:cNvPr id="873479" name="Oval 7"/>
          <p:cNvSpPr>
            <a:spLocks noChangeArrowheads="1"/>
          </p:cNvSpPr>
          <p:nvPr/>
        </p:nvSpPr>
        <p:spPr bwMode="auto">
          <a:xfrm>
            <a:off x="4343400" y="3657600"/>
            <a:ext cx="762000" cy="1447800"/>
          </a:xfrm>
          <a:prstGeom prst="ellipse">
            <a:avLst/>
          </a:prstGeom>
          <a:noFill/>
          <a:ln w="38100">
            <a:solidFill>
              <a:schemeClr val="bg2"/>
            </a:solidFill>
            <a:round/>
            <a:headEnd/>
            <a:tailEnd/>
          </a:ln>
        </p:spPr>
        <p:txBody>
          <a:bodyPr wrap="none" anchor="ctr">
            <a:prstTxWarp prst="textNoShape">
              <a:avLst/>
            </a:prstTxWarp>
          </a:bodyPr>
          <a:lstStyle/>
          <a:p>
            <a:endParaRPr lang="en-US"/>
          </a:p>
        </p:txBody>
      </p:sp>
      <p:sp>
        <p:nvSpPr>
          <p:cNvPr id="873480" name="Text Box 8"/>
          <p:cNvSpPr txBox="1">
            <a:spLocks noChangeArrowheads="1"/>
          </p:cNvSpPr>
          <p:nvPr/>
        </p:nvSpPr>
        <p:spPr bwMode="auto">
          <a:xfrm>
            <a:off x="5410200" y="3657600"/>
            <a:ext cx="3352800" cy="1006475"/>
          </a:xfrm>
          <a:prstGeom prst="rect">
            <a:avLst/>
          </a:prstGeom>
          <a:noFill/>
          <a:ln w="9525">
            <a:noFill/>
            <a:miter lim="800000"/>
            <a:headEnd/>
            <a:tailEnd/>
          </a:ln>
        </p:spPr>
        <p:txBody>
          <a:bodyPr>
            <a:prstTxWarp prst="textNoShape">
              <a:avLst/>
            </a:prstTxWarp>
            <a:spAutoFit/>
          </a:bodyPr>
          <a:lstStyle/>
          <a:p>
            <a:r>
              <a:rPr lang="en-US" sz="2000" b="0"/>
              <a:t>No difference in looking time = 14-month-olds didn’t notice the difference again!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6148</TotalTime>
  <Words>2192</Words>
  <Application>Microsoft Macintosh PowerPoint</Application>
  <PresentationFormat>On-screen Show (4:3)</PresentationFormat>
  <Paragraphs>262</Paragraphs>
  <Slides>39</Slides>
  <Notes>38</Notes>
  <HiddenSlides>0</HiddenSlides>
  <MMClips>3</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39</vt:i4>
      </vt:variant>
    </vt:vector>
  </HeadingPairs>
  <TitlesOfParts>
    <vt:vector size="45" baseType="lpstr">
      <vt:lpstr>Arial</vt:lpstr>
      <vt:lpstr>ＭＳ Ｐゴシック</vt:lpstr>
      <vt:lpstr>Osaka</vt:lpstr>
      <vt:lpstr>Times</vt:lpstr>
      <vt:lpstr>Lucida Sans Unicode</vt:lpstr>
      <vt:lpstr>Blank Presentation</vt:lpstr>
      <vt:lpstr>Psych 156A/ Ling 150: Acquisition of Language II</vt:lpstr>
      <vt:lpstr>Announcements</vt:lpstr>
      <vt:lpstr>Word Forms</vt:lpstr>
      <vt:lpstr>What’s Involved in Word Learning</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Word Learning Experiment (Stager &amp; Werker 1997)</vt:lpstr>
      <vt:lpstr>Key Findings</vt:lpstr>
      <vt:lpstr>What’s going on?</vt:lpstr>
      <vt:lpstr>What children may be doing</vt:lpstr>
      <vt:lpstr>Slide 19</vt:lpstr>
      <vt:lpstr>Werker et al. 2002:  Vocabulary Size Matters</vt:lpstr>
      <vt:lpstr>Werker et al. 2002:  Vocabulary Size Matters</vt:lpstr>
      <vt:lpstr>Werker et al. 2002:  Vocabulary Size Matters</vt:lpstr>
      <vt:lpstr>Werker et al. 2002:  Vocabulary Size Matters</vt:lpstr>
      <vt:lpstr>Werker et al. 2002:  Vocabulary Size Matters</vt:lpstr>
      <vt:lpstr>Werker et al. 2002:  Vocabulary Size Matters</vt:lpstr>
      <vt:lpstr>Werker et al. 2002:  Vocabulary Size Matters</vt:lpstr>
      <vt:lpstr>Werker et al. 2002:  Vocabulary Size Matters</vt:lpstr>
      <vt:lpstr>More vocabulary =  more necessary distinctions</vt:lpstr>
      <vt:lpstr>Swingley &amp; Aslin 2002: Familiar Word Tests</vt:lpstr>
      <vt:lpstr>Swingley 2005:  Familiar Words for Younger Children</vt:lpstr>
      <vt:lpstr>Swingley 2005:  Familiar Words for Younger Children</vt:lpstr>
      <vt:lpstr>Was the task too hard for 14-month-olds?</vt:lpstr>
      <vt:lpstr>The Visual Choice Task “Preferential Looking”</vt:lpstr>
      <vt:lpstr>The Visual Choice Task “Preferential Looking”</vt:lpstr>
      <vt:lpstr>Slide 35</vt:lpstr>
      <vt:lpstr>Slide 36</vt:lpstr>
      <vt:lpstr>Why does having a familiar word help? </vt:lpstr>
      <vt:lpstr>Recap: Sounds, Words, and Detail</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390</cp:revision>
  <dcterms:created xsi:type="dcterms:W3CDTF">2012-04-12T22:52:48Z</dcterms:created>
  <dcterms:modified xsi:type="dcterms:W3CDTF">2012-04-12T22:57:15Z</dcterms:modified>
</cp:coreProperties>
</file>