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slides/slide24.xml" ContentType="application/vnd.openxmlformats-officedocument.presentationml.slide+xml"/>
  <Override PartName="/ppt/notesSlides/notesSlide10.xml" ContentType="application/vnd.openxmlformats-officedocument.presentationml.notes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Override PartName="/ppt/viewProps.xml" ContentType="application/vnd.openxmlformats-officedocument.presentationml.viewProps+xml"/>
  <Default Extension="jpeg" ContentType="image/jpeg"/>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Default Extension="doc" ContentType="application/msword"/>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1" r:id="rId1"/>
  </p:sldMasterIdLst>
  <p:notesMasterIdLst>
    <p:notesMasterId r:id="rId56"/>
  </p:notesMasterIdLst>
  <p:sldIdLst>
    <p:sldId id="256" r:id="rId2"/>
    <p:sldId id="257" r:id="rId3"/>
    <p:sldId id="259" r:id="rId4"/>
    <p:sldId id="260" r:id="rId5"/>
    <p:sldId id="261" r:id="rId6"/>
    <p:sldId id="263" r:id="rId7"/>
    <p:sldId id="319" r:id="rId8"/>
    <p:sldId id="320" r:id="rId9"/>
    <p:sldId id="321" r:id="rId10"/>
    <p:sldId id="322" r:id="rId11"/>
    <p:sldId id="323" r:id="rId12"/>
    <p:sldId id="324" r:id="rId13"/>
    <p:sldId id="325" r:id="rId14"/>
    <p:sldId id="327" r:id="rId15"/>
    <p:sldId id="328" r:id="rId16"/>
    <p:sldId id="329" r:id="rId17"/>
    <p:sldId id="330" r:id="rId18"/>
    <p:sldId id="331" r:id="rId19"/>
    <p:sldId id="332" r:id="rId20"/>
    <p:sldId id="333" r:id="rId21"/>
    <p:sldId id="334" r:id="rId22"/>
    <p:sldId id="335" r:id="rId23"/>
    <p:sldId id="316" r:id="rId24"/>
    <p:sldId id="336" r:id="rId25"/>
    <p:sldId id="337" r:id="rId26"/>
    <p:sldId id="338" r:id="rId27"/>
    <p:sldId id="339" r:id="rId28"/>
    <p:sldId id="340" r:id="rId29"/>
    <p:sldId id="341" r:id="rId30"/>
    <p:sldId id="342" r:id="rId31"/>
    <p:sldId id="343" r:id="rId32"/>
    <p:sldId id="344" r:id="rId33"/>
    <p:sldId id="345" r:id="rId34"/>
    <p:sldId id="346" r:id="rId35"/>
    <p:sldId id="347" r:id="rId36"/>
    <p:sldId id="349" r:id="rId37"/>
    <p:sldId id="350" r:id="rId38"/>
    <p:sldId id="351" r:id="rId39"/>
    <p:sldId id="361" r:id="rId40"/>
    <p:sldId id="362" r:id="rId41"/>
    <p:sldId id="363" r:id="rId42"/>
    <p:sldId id="360" r:id="rId43"/>
    <p:sldId id="318" r:id="rId44"/>
    <p:sldId id="364" r:id="rId45"/>
    <p:sldId id="365" r:id="rId46"/>
    <p:sldId id="366" r:id="rId47"/>
    <p:sldId id="367" r:id="rId48"/>
    <p:sldId id="368" r:id="rId49"/>
    <p:sldId id="369" r:id="rId50"/>
    <p:sldId id="370" r:id="rId51"/>
    <p:sldId id="371" r:id="rId52"/>
    <p:sldId id="284" r:id="rId53"/>
    <p:sldId id="314" r:id="rId54"/>
    <p:sldId id="315" r:id="rId55"/>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1pPr>
    <a:lvl2pPr marL="4572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2pPr>
    <a:lvl3pPr marL="9144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3pPr>
    <a:lvl4pPr marL="13716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4pPr>
    <a:lvl5pPr marL="18288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204C78"/>
    <a:srgbClr val="BF881A"/>
    <a:srgbClr val="CA3109"/>
    <a:srgbClr val="FFFFFF"/>
    <a:srgbClr val="C29EF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9193" autoAdjust="0"/>
    <p:restoredTop sz="90929"/>
  </p:normalViewPr>
  <p:slideViewPr>
    <p:cSldViewPr>
      <p:cViewPr varScale="1">
        <p:scale>
          <a:sx n="141" d="100"/>
          <a:sy n="141" d="100"/>
        </p:scale>
        <p:origin x="-29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8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1331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vl1pPr>
          </a:lstStyle>
          <a:p>
            <a:fld id="{9A0D6185-8E8A-7C4A-9EFE-1E715545950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2pPr>
    <a:lvl3pPr marL="9144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3pPr>
    <a:lvl4pPr marL="13716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4pPr>
    <a:lvl5pPr marL="18288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87C511-B62B-7645-B99F-C5D135D14215}" type="slidenum">
              <a:rPr lang="en-US"/>
              <a:pPr/>
              <a:t>1</a:t>
            </a:fld>
            <a:endParaRPr lang="en-US"/>
          </a:p>
        </p:txBody>
      </p:sp>
      <p:sp>
        <p:nvSpPr>
          <p:cNvPr id="108134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134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CB035EB-1733-024D-A859-20AE91A7763D}" type="slidenum">
              <a:rPr lang="en-US"/>
              <a:pPr/>
              <a:t>10</a:t>
            </a:fld>
            <a:endParaRPr lang="en-US"/>
          </a:p>
        </p:txBody>
      </p:sp>
      <p:sp>
        <p:nvSpPr>
          <p:cNvPr id="242585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C5851E6-A6F9-BB4A-9565-5B8C4F9EC2FF}" type="slidenum">
              <a:rPr lang="en-US" sz="1200" b="0"/>
              <a:pPr algn="r"/>
              <a:t>10</a:t>
            </a:fld>
            <a:endParaRPr lang="en-US" sz="1200" b="0"/>
          </a:p>
        </p:txBody>
      </p:sp>
      <p:sp>
        <p:nvSpPr>
          <p:cNvPr id="2425859"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2586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FFF59A-095F-944D-AB17-B06C369FA112}" type="slidenum">
              <a:rPr lang="en-US"/>
              <a:pPr/>
              <a:t>11</a:t>
            </a:fld>
            <a:endParaRPr lang="en-US"/>
          </a:p>
        </p:txBody>
      </p:sp>
      <p:sp>
        <p:nvSpPr>
          <p:cNvPr id="242790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2790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0894D0-C55C-E846-8E83-8A9792C2C9FA}" type="slidenum">
              <a:rPr lang="en-US"/>
              <a:pPr/>
              <a:t>12</a:t>
            </a:fld>
            <a:endParaRPr lang="en-US"/>
          </a:p>
        </p:txBody>
      </p:sp>
      <p:sp>
        <p:nvSpPr>
          <p:cNvPr id="242995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29955"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753C54-B62C-8047-AD6A-B0EDCF6D7E0D}" type="slidenum">
              <a:rPr lang="en-US"/>
              <a:pPr/>
              <a:t>13</a:t>
            </a:fld>
            <a:endParaRPr lang="en-US"/>
          </a:p>
        </p:txBody>
      </p:sp>
      <p:sp>
        <p:nvSpPr>
          <p:cNvPr id="243200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32003"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00ECC-731B-3D42-AE9A-A0AAC832C5D3}" type="slidenum">
              <a:rPr lang="en-US"/>
              <a:pPr/>
              <a:t>14</a:t>
            </a:fld>
            <a:endParaRPr lang="en-US"/>
          </a:p>
        </p:txBody>
      </p:sp>
      <p:sp>
        <p:nvSpPr>
          <p:cNvPr id="243507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35075"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D2FFF16-2CF2-FD4C-9CB6-F5875C2EF327}" type="slidenum">
              <a:rPr lang="en-US"/>
              <a:pPr/>
              <a:t>15</a:t>
            </a:fld>
            <a:endParaRPr lang="en-US"/>
          </a:p>
        </p:txBody>
      </p:sp>
      <p:sp>
        <p:nvSpPr>
          <p:cNvPr id="24371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C9A9553-B089-3040-856C-51CA5618F132}" type="slidenum">
              <a:rPr lang="en-US" sz="1200" b="0"/>
              <a:pPr algn="r"/>
              <a:t>15</a:t>
            </a:fld>
            <a:endParaRPr lang="en-US" sz="1200" b="0"/>
          </a:p>
        </p:txBody>
      </p:sp>
      <p:sp>
        <p:nvSpPr>
          <p:cNvPr id="2437123"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3712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7C68C75-DAB2-CD43-A5CD-A96D63E69698}" type="slidenum">
              <a:rPr lang="en-US"/>
              <a:pPr/>
              <a:t>16</a:t>
            </a:fld>
            <a:endParaRPr lang="en-US"/>
          </a:p>
        </p:txBody>
      </p:sp>
      <p:sp>
        <p:nvSpPr>
          <p:cNvPr id="24391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34389D8-1086-104B-8673-2AFF5A9D7F73}" type="slidenum">
              <a:rPr lang="en-US" sz="1200" b="0"/>
              <a:pPr algn="r"/>
              <a:t>16</a:t>
            </a:fld>
            <a:endParaRPr lang="en-US" sz="1200" b="0"/>
          </a:p>
        </p:txBody>
      </p:sp>
      <p:sp>
        <p:nvSpPr>
          <p:cNvPr id="2439171"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3917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52DD23D-EB75-9242-90AF-1CC5CC354DB2}" type="slidenum">
              <a:rPr lang="en-US"/>
              <a:pPr/>
              <a:t>17</a:t>
            </a:fld>
            <a:endParaRPr lang="en-US"/>
          </a:p>
        </p:txBody>
      </p:sp>
      <p:sp>
        <p:nvSpPr>
          <p:cNvPr id="24412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E5DFD75E-BBC3-5C4E-BB46-2D7D3CC47E2F}" type="slidenum">
              <a:rPr lang="en-US" sz="1200" b="0"/>
              <a:pPr algn="r"/>
              <a:t>17</a:t>
            </a:fld>
            <a:endParaRPr lang="en-US" sz="1200" b="0"/>
          </a:p>
        </p:txBody>
      </p:sp>
      <p:sp>
        <p:nvSpPr>
          <p:cNvPr id="2441219"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4122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730C9D4-97F8-C64A-9101-612963DA403F}" type="slidenum">
              <a:rPr lang="en-US"/>
              <a:pPr/>
              <a:t>18</a:t>
            </a:fld>
            <a:endParaRPr lang="en-US"/>
          </a:p>
        </p:txBody>
      </p:sp>
      <p:sp>
        <p:nvSpPr>
          <p:cNvPr id="24432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FD94FCD-1536-EB4F-B1C0-CE30EACAA714}" type="slidenum">
              <a:rPr lang="en-US" sz="1200" b="0"/>
              <a:pPr algn="r"/>
              <a:t>18</a:t>
            </a:fld>
            <a:endParaRPr lang="en-US" sz="1200" b="0"/>
          </a:p>
        </p:txBody>
      </p:sp>
      <p:sp>
        <p:nvSpPr>
          <p:cNvPr id="2443267"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4326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47808F9-10A4-644F-B716-472E349C3279}" type="slidenum">
              <a:rPr lang="en-US"/>
              <a:pPr/>
              <a:t>19</a:t>
            </a:fld>
            <a:endParaRPr lang="en-US"/>
          </a:p>
        </p:txBody>
      </p:sp>
      <p:sp>
        <p:nvSpPr>
          <p:cNvPr id="24453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F11A524-9B8F-294C-96AE-094F07412A78}" type="slidenum">
              <a:rPr lang="en-US" sz="1200" b="0"/>
              <a:pPr algn="r"/>
              <a:t>19</a:t>
            </a:fld>
            <a:endParaRPr lang="en-US" sz="1200" b="0"/>
          </a:p>
        </p:txBody>
      </p:sp>
      <p:sp>
        <p:nvSpPr>
          <p:cNvPr id="2445315"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4531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B32CAC-BA1E-ED42-96DE-EF790BC67469}" type="slidenum">
              <a:rPr lang="en-US"/>
              <a:pPr/>
              <a:t>2</a:t>
            </a:fld>
            <a:endParaRPr lang="en-US"/>
          </a:p>
        </p:txBody>
      </p:sp>
      <p:sp>
        <p:nvSpPr>
          <p:cNvPr id="229273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9273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52ABD92-E8BE-5540-AEF5-44B6916D8037}" type="slidenum">
              <a:rPr lang="en-US"/>
              <a:pPr/>
              <a:t>20</a:t>
            </a:fld>
            <a:endParaRPr lang="en-US"/>
          </a:p>
        </p:txBody>
      </p:sp>
      <p:sp>
        <p:nvSpPr>
          <p:cNvPr id="24473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7D0CC99-F8E8-5242-BF3A-9ADA14F2CE53}" type="slidenum">
              <a:rPr lang="en-US" sz="1200" b="0"/>
              <a:pPr algn="r"/>
              <a:t>20</a:t>
            </a:fld>
            <a:endParaRPr lang="en-US" sz="1200" b="0"/>
          </a:p>
        </p:txBody>
      </p:sp>
      <p:sp>
        <p:nvSpPr>
          <p:cNvPr id="2447363"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4736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54F6EAA-AE0B-8948-9541-4E3AA8D3A8DB}" type="slidenum">
              <a:rPr lang="en-US"/>
              <a:pPr/>
              <a:t>21</a:t>
            </a:fld>
            <a:endParaRPr lang="en-US"/>
          </a:p>
        </p:txBody>
      </p:sp>
      <p:sp>
        <p:nvSpPr>
          <p:cNvPr id="24494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58C2057-6B2D-874F-859C-3161001FB1B2}" type="slidenum">
              <a:rPr lang="en-US" sz="1200" b="0"/>
              <a:pPr algn="r"/>
              <a:t>21</a:t>
            </a:fld>
            <a:endParaRPr lang="en-US" sz="1200" b="0"/>
          </a:p>
        </p:txBody>
      </p:sp>
      <p:sp>
        <p:nvSpPr>
          <p:cNvPr id="2449411"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4941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957D55A-9E68-D549-9516-BCA8E1911301}" type="slidenum">
              <a:rPr lang="en-US"/>
              <a:pPr/>
              <a:t>22</a:t>
            </a:fld>
            <a:endParaRPr lang="en-US"/>
          </a:p>
        </p:txBody>
      </p:sp>
      <p:sp>
        <p:nvSpPr>
          <p:cNvPr id="245145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5996713-AEDA-0649-9FCD-E119A9ACCB9F}" type="slidenum">
              <a:rPr lang="en-US" sz="1200" b="0"/>
              <a:pPr algn="r"/>
              <a:t>22</a:t>
            </a:fld>
            <a:endParaRPr lang="en-US" sz="1200" b="0"/>
          </a:p>
        </p:txBody>
      </p:sp>
      <p:sp>
        <p:nvSpPr>
          <p:cNvPr id="2451459"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5146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5D7217-F7A6-9C4D-B402-A0E6007ACEE8}" type="slidenum">
              <a:rPr lang="en-US"/>
              <a:pPr/>
              <a:t>52</a:t>
            </a:fld>
            <a:endParaRPr lang="en-US"/>
          </a:p>
        </p:txBody>
      </p:sp>
      <p:sp>
        <p:nvSpPr>
          <p:cNvPr id="234803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4803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BF7967-117B-CA4C-B383-3190B3EE01B6}" type="slidenum">
              <a:rPr lang="en-US"/>
              <a:pPr/>
              <a:t>53</a:t>
            </a:fld>
            <a:endParaRPr lang="en-US"/>
          </a:p>
        </p:txBody>
      </p:sp>
      <p:sp>
        <p:nvSpPr>
          <p:cNvPr id="240947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0947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A53F45-6384-3648-AD00-95BA037E167B}" type="slidenum">
              <a:rPr lang="en-US"/>
              <a:pPr/>
              <a:t>54</a:t>
            </a:fld>
            <a:endParaRPr lang="en-US"/>
          </a:p>
        </p:txBody>
      </p:sp>
      <p:sp>
        <p:nvSpPr>
          <p:cNvPr id="241152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1152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ECBE4C-A0C7-2343-9B35-E91F020CAE92}" type="slidenum">
              <a:rPr lang="en-US"/>
              <a:pPr/>
              <a:t>3</a:t>
            </a:fld>
            <a:endParaRPr lang="en-US"/>
          </a:p>
        </p:txBody>
      </p:sp>
      <p:sp>
        <p:nvSpPr>
          <p:cNvPr id="229683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9683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05983D-8296-644F-9C5F-9DF75D1BA35F}" type="slidenum">
              <a:rPr lang="en-US"/>
              <a:pPr/>
              <a:t>4</a:t>
            </a:fld>
            <a:endParaRPr lang="en-US"/>
          </a:p>
        </p:txBody>
      </p:sp>
      <p:sp>
        <p:nvSpPr>
          <p:cNvPr id="229888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9888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3DBCA3-6A1C-BA45-8783-A983F64F6A17}" type="slidenum">
              <a:rPr lang="en-US"/>
              <a:pPr/>
              <a:t>5</a:t>
            </a:fld>
            <a:endParaRPr lang="en-US"/>
          </a:p>
        </p:txBody>
      </p:sp>
      <p:sp>
        <p:nvSpPr>
          <p:cNvPr id="230093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0093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E0EC55-17EC-2743-9F48-FBB218EBCBA4}" type="slidenum">
              <a:rPr lang="en-US"/>
              <a:pPr/>
              <a:t>6</a:t>
            </a:fld>
            <a:endParaRPr lang="en-US"/>
          </a:p>
        </p:txBody>
      </p:sp>
      <p:sp>
        <p:nvSpPr>
          <p:cNvPr id="230502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0502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7B93724-17D9-0A4D-9172-CB366E00A166}" type="slidenum">
              <a:rPr lang="en-US"/>
              <a:pPr/>
              <a:t>7</a:t>
            </a:fld>
            <a:endParaRPr lang="en-US"/>
          </a:p>
        </p:txBody>
      </p:sp>
      <p:sp>
        <p:nvSpPr>
          <p:cNvPr id="24197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6EF3BBE-CBC4-704D-BE41-F19A2BE6CB80}" type="slidenum">
              <a:rPr lang="en-US" sz="1200" b="0"/>
              <a:pPr algn="r"/>
              <a:t>7</a:t>
            </a:fld>
            <a:endParaRPr lang="en-US" sz="1200" b="0"/>
          </a:p>
        </p:txBody>
      </p:sp>
      <p:sp>
        <p:nvSpPr>
          <p:cNvPr id="2419715"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1971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1669950-81FE-3A40-B5D2-D484F76F6F59}" type="slidenum">
              <a:rPr lang="en-US"/>
              <a:pPr/>
              <a:t>8</a:t>
            </a:fld>
            <a:endParaRPr lang="en-US"/>
          </a:p>
        </p:txBody>
      </p:sp>
      <p:sp>
        <p:nvSpPr>
          <p:cNvPr id="24217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EF3FC9DE-7A76-6D43-9251-6DDE3EF92A53}" type="slidenum">
              <a:rPr lang="en-US" sz="1200" b="0"/>
              <a:pPr algn="r"/>
              <a:t>8</a:t>
            </a:fld>
            <a:endParaRPr lang="en-US" sz="1200" b="0"/>
          </a:p>
        </p:txBody>
      </p:sp>
      <p:sp>
        <p:nvSpPr>
          <p:cNvPr id="2421763"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2176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9BD9976-DB18-9E4F-BEC9-8F0521CEE4B0}" type="slidenum">
              <a:rPr lang="en-US"/>
              <a:pPr/>
              <a:t>9</a:t>
            </a:fld>
            <a:endParaRPr lang="en-US"/>
          </a:p>
        </p:txBody>
      </p:sp>
      <p:sp>
        <p:nvSpPr>
          <p:cNvPr id="24238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0FEF416-F917-DB4B-B3D6-4F022994A70D}" type="slidenum">
              <a:rPr lang="en-US" sz="1200" b="0"/>
              <a:pPr algn="r"/>
              <a:t>9</a:t>
            </a:fld>
            <a:endParaRPr lang="en-US" sz="1200" b="0"/>
          </a:p>
        </p:txBody>
      </p:sp>
      <p:sp>
        <p:nvSpPr>
          <p:cNvPr id="2423811"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2381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148" name="Rectangle 4"/>
          <p:cNvSpPr>
            <a:spLocks noGrp="1" noChangeArrowheads="1"/>
          </p:cNvSpPr>
          <p:nvPr>
            <p:ph type="dt" sz="half" idx="2"/>
          </p:nvPr>
        </p:nvSpPr>
        <p:spPr/>
        <p:txBody>
          <a:bodyPr/>
          <a:lstStyle>
            <a:lvl1pPr>
              <a:defRPr/>
            </a:lvl1pPr>
          </a:lstStyle>
          <a:p>
            <a:endParaRPr lang="en-US"/>
          </a:p>
        </p:txBody>
      </p:sp>
      <p:sp>
        <p:nvSpPr>
          <p:cNvPr id="6149" name="Rectangle 5"/>
          <p:cNvSpPr>
            <a:spLocks noGrp="1" noChangeArrowheads="1"/>
          </p:cNvSpPr>
          <p:nvPr>
            <p:ph type="ftr" sz="quarter" idx="3"/>
          </p:nvPr>
        </p:nvSpPr>
        <p:spPr/>
        <p:txBody>
          <a:bodyPr/>
          <a:lstStyle>
            <a:lvl1pPr>
              <a:defRPr/>
            </a:lvl1pPr>
          </a:lstStyle>
          <a:p>
            <a:endParaRPr lang="en-US"/>
          </a:p>
        </p:txBody>
      </p:sp>
      <p:sp>
        <p:nvSpPr>
          <p:cNvPr id="6150" name="Rectangle 6"/>
          <p:cNvSpPr>
            <a:spLocks noGrp="1" noChangeArrowheads="1"/>
          </p:cNvSpPr>
          <p:nvPr>
            <p:ph type="sldNum" sz="quarter" idx="4"/>
          </p:nvPr>
        </p:nvSpPr>
        <p:spPr/>
        <p:txBody>
          <a:bodyPr/>
          <a:lstStyle>
            <a:lvl1pPr>
              <a:defRPr/>
            </a:lvl1pPr>
          </a:lstStyle>
          <a:p>
            <a:fld id="{101F6FBF-1235-5A43-BCAE-9B39883F90F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E7762C-2087-B241-A26C-7DAA82AC90F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A488F4-E665-E74F-8197-AFABE0DDBCE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124269-28E4-6340-B163-5A696438BC7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0F26AC-A206-E44F-80EF-C335B5E65EE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2341513-43DD-B347-AA5C-CA0E5BAA036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B799AF3-D704-C040-BF5F-A9B845BA855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7F3274C-95BD-324F-A508-E15115B026A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4AB09AA-A478-2C45-A7E2-F63B61A3429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54917CA-1C6A-1E42-B2AD-8B3E907D86C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33DDD11-ADBB-764E-9229-2DA81508CD2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a typeface="+mn-ea"/>
                <a:cs typeface="+mn-cs"/>
              </a:defRPr>
            </a:lvl1pPr>
          </a:lstStyle>
          <a:p>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ea typeface="+mn-ea"/>
                <a:cs typeface="+mn-cs"/>
              </a:defRPr>
            </a:lvl1pPr>
          </a:lstStyle>
          <a:p>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a typeface="+mn-ea"/>
                <a:cs typeface="+mn-cs"/>
              </a:defRPr>
            </a:lvl1pPr>
          </a:lstStyle>
          <a:p>
            <a:fld id="{5CB80F07-7120-AD45-ADDB-BE0F1293D71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2pPr>
      <a:lvl3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3pPr>
      <a:lvl4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4pPr>
      <a:lvl5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5pPr>
      <a:lvl6pPr marL="4572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6pPr>
      <a:lvl7pPr marL="9144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7pPr>
      <a:lvl8pPr marL="13716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8pPr>
      <a:lvl9pPr marL="18288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Microsoft_Word_97_-_2004_Document3.doc"/><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Microsoft_Word_97_-_2004_Document4.doc"/><Relationship Id="rId5" Type="http://schemas.openxmlformats.org/officeDocument/2006/relationships/image" Target="../media/image2.png"/><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Microsoft_Word_97_-_2004_Document5.doc"/><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Microsoft_Word_97_-_2004_Document1.doc"/><Relationship Id="rId5"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Microsoft_Word_97_-_2004_Document2.doc"/><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0322" name="Rectangle 2"/>
          <p:cNvSpPr>
            <a:spLocks noGrp="1" noChangeArrowheads="1"/>
          </p:cNvSpPr>
          <p:nvPr>
            <p:ph type="ctrTitle"/>
          </p:nvPr>
        </p:nvSpPr>
        <p:spPr>
          <a:xfrm>
            <a:off x="0" y="1371600"/>
            <a:ext cx="9144000" cy="1143000"/>
          </a:xfrm>
        </p:spPr>
        <p:txBody>
          <a:bodyPr/>
          <a:lstStyle/>
          <a:p>
            <a:r>
              <a:rPr lang="en-US" sz="4000"/>
              <a:t>Psych 156A/ Ling 150:</a:t>
            </a:r>
            <a:br>
              <a:rPr lang="en-US" sz="4000"/>
            </a:br>
            <a:r>
              <a:rPr lang="en-US" sz="4000"/>
              <a:t>Acquisition of Language II</a:t>
            </a:r>
            <a:endParaRPr lang="en-US"/>
          </a:p>
        </p:txBody>
      </p:sp>
      <p:sp>
        <p:nvSpPr>
          <p:cNvPr id="1080323" name="Rectangle 3"/>
          <p:cNvSpPr>
            <a:spLocks noGrp="1" noChangeArrowheads="1"/>
          </p:cNvSpPr>
          <p:nvPr>
            <p:ph type="subTitle" idx="1"/>
          </p:nvPr>
        </p:nvSpPr>
        <p:spPr>
          <a:xfrm>
            <a:off x="457200" y="3352800"/>
            <a:ext cx="8229600" cy="1752600"/>
          </a:xfrm>
        </p:spPr>
        <p:txBody>
          <a:bodyPr/>
          <a:lstStyle/>
          <a:p>
            <a:r>
              <a:rPr lang="en-US"/>
              <a:t>Lecture 16</a:t>
            </a:r>
          </a:p>
          <a:p>
            <a:r>
              <a:rPr lang="en-US"/>
              <a:t>Language Structure II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24834" name="Rectangle 4"/>
          <p:cNvSpPr>
            <a:spLocks noGrp="1" noChangeArrowheads="1"/>
          </p:cNvSpPr>
          <p:nvPr>
            <p:ph type="title" idx="4294967295"/>
          </p:nvPr>
        </p:nvSpPr>
        <p:spPr>
          <a:xfrm>
            <a:off x="685800" y="228600"/>
            <a:ext cx="7772400" cy="1143000"/>
          </a:xfrm>
          <a:noFill/>
        </p:spPr>
        <p:txBody>
          <a:bodyPr/>
          <a:lstStyle/>
          <a:p>
            <a:r>
              <a:rPr lang="en-US" sz="3200"/>
              <a:t>Statistical Parameters</a:t>
            </a:r>
          </a:p>
        </p:txBody>
      </p:sp>
      <p:sp>
        <p:nvSpPr>
          <p:cNvPr id="2424835" name="Rectangle 5"/>
          <p:cNvSpPr>
            <a:spLocks noGrp="1" noChangeArrowheads="1"/>
          </p:cNvSpPr>
          <p:nvPr>
            <p:ph type="body" idx="4294967295"/>
          </p:nvPr>
        </p:nvSpPr>
        <p:spPr>
          <a:xfrm>
            <a:off x="304800" y="1295400"/>
            <a:ext cx="3505200" cy="2971800"/>
          </a:xfrm>
          <a:noFill/>
        </p:spPr>
        <p:txBody>
          <a:bodyPr/>
          <a:lstStyle/>
          <a:p>
            <a:pPr>
              <a:lnSpc>
                <a:spcPct val="90000"/>
              </a:lnSpc>
              <a:buFontTx/>
              <a:buNone/>
            </a:pPr>
            <a:r>
              <a:rPr lang="en-US" sz="2000"/>
              <a:t>Suppose this is a model of how many minutes late you’ll be to class.</a:t>
            </a:r>
          </a:p>
          <a:p>
            <a:pPr>
              <a:lnSpc>
                <a:spcPct val="90000"/>
              </a:lnSpc>
              <a:buFontTx/>
              <a:buNone/>
            </a:pPr>
            <a:r>
              <a:rPr lang="en-US" sz="2000"/>
              <a:t>	Let’s use the model with </a:t>
            </a:r>
            <a:r>
              <a:rPr lang="en-US" sz="2000">
                <a:sym typeface="Symbol" pitchFamily="-84" charset="2"/>
              </a:rPr>
              <a:t> = 0, and </a:t>
            </a:r>
            <a:r>
              <a:rPr lang="en-US" sz="2000" baseline="30000">
                <a:sym typeface="Symbol" pitchFamily="-84" charset="2"/>
              </a:rPr>
              <a:t>2</a:t>
            </a:r>
            <a:r>
              <a:rPr lang="en-US" sz="2000">
                <a:sym typeface="Symbol" pitchFamily="-84" charset="2"/>
              </a:rPr>
              <a:t> = 0.2. (blue line) </a:t>
            </a:r>
            <a:endParaRPr lang="en-US" sz="2000"/>
          </a:p>
          <a:p>
            <a:pPr>
              <a:lnSpc>
                <a:spcPct val="90000"/>
              </a:lnSpc>
              <a:buFontTx/>
              <a:buNone/>
            </a:pPr>
            <a:endParaRPr lang="en-US" sz="2000"/>
          </a:p>
        </p:txBody>
      </p:sp>
      <p:graphicFrame>
        <p:nvGraphicFramePr>
          <p:cNvPr id="2424836" name="Object 4"/>
          <p:cNvGraphicFramePr>
            <a:graphicFrameLocks noChangeAspect="1"/>
          </p:cNvGraphicFramePr>
          <p:nvPr/>
        </p:nvGraphicFramePr>
        <p:xfrm>
          <a:off x="3962400" y="1219200"/>
          <a:ext cx="4733925" cy="3027363"/>
        </p:xfrm>
        <a:graphic>
          <a:graphicData uri="http://schemas.openxmlformats.org/presentationml/2006/ole">
            <p:oleObj spid="_x0000_s2424836" name="Document" r:id="rId4" imgW="4733553" imgH="3026670" progId="Word.Document.8">
              <p:embed/>
            </p:oleObj>
          </a:graphicData>
        </a:graphic>
      </p:graphicFrame>
      <p:sp>
        <p:nvSpPr>
          <p:cNvPr id="2424837" name="Rectangle 7"/>
          <p:cNvSpPr>
            <a:spLocks noChangeArrowheads="1"/>
          </p:cNvSpPr>
          <p:nvPr/>
        </p:nvSpPr>
        <p:spPr bwMode="auto">
          <a:xfrm>
            <a:off x="381000" y="4572000"/>
            <a:ext cx="8305800" cy="914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How likely are you to be 5 minutes late, given these parameters?   </a:t>
            </a:r>
          </a:p>
          <a:p>
            <a:pPr marL="342900" indent="-342900" eaLnBrk="1" hangingPunct="1">
              <a:spcBef>
                <a:spcPct val="20000"/>
              </a:spcBef>
            </a:pPr>
            <a:endParaRPr lang="en-US" sz="2000" b="0">
              <a:ea typeface="Osaka" pitchFamily="-84" charset="-128"/>
              <a:cs typeface="Osaka" pitchFamily="-84" charset="-128"/>
            </a:endParaRPr>
          </a:p>
        </p:txBody>
      </p:sp>
      <p:sp>
        <p:nvSpPr>
          <p:cNvPr id="1719304" name="Rectangle 8"/>
          <p:cNvSpPr>
            <a:spLocks noChangeArrowheads="1"/>
          </p:cNvSpPr>
          <p:nvPr/>
        </p:nvSpPr>
        <p:spPr bwMode="auto">
          <a:xfrm>
            <a:off x="457200" y="5486400"/>
            <a:ext cx="8305800" cy="914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000" b="0">
                <a:solidFill>
                  <a:schemeClr val="folHlink"/>
                </a:solidFill>
                <a:ea typeface="Osaka" pitchFamily="-84" charset="-128"/>
                <a:cs typeface="Osaka" pitchFamily="-84" charset="-128"/>
              </a:rPr>
              <a:t>Not very likely!   We can tell this just by knowing the values of the two statistical parameters.  These parameter values allow us to infer the likelihood of some observed behavior.</a:t>
            </a:r>
          </a:p>
        </p:txBody>
      </p:sp>
      <p:sp>
        <p:nvSpPr>
          <p:cNvPr id="1719305" name="Oval 9"/>
          <p:cNvSpPr>
            <a:spLocks noChangeArrowheads="1"/>
          </p:cNvSpPr>
          <p:nvPr/>
        </p:nvSpPr>
        <p:spPr bwMode="auto">
          <a:xfrm>
            <a:off x="8305800" y="2438400"/>
            <a:ext cx="304800" cy="1752600"/>
          </a:xfrm>
          <a:prstGeom prst="ellipse">
            <a:avLst/>
          </a:prstGeom>
          <a:solidFill>
            <a:schemeClr val="folHlink">
              <a:alpha val="29019"/>
            </a:schemeClr>
          </a:solidFill>
          <a:ln w="9525">
            <a:solidFill>
              <a:schemeClr val="bg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93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19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9304" grpId="0"/>
      <p:bldP spid="1719305"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26882" name="Rectangle 4"/>
          <p:cNvSpPr>
            <a:spLocks noGrp="1" noChangeArrowheads="1"/>
          </p:cNvSpPr>
          <p:nvPr>
            <p:ph type="title" idx="4294967295"/>
          </p:nvPr>
        </p:nvSpPr>
        <p:spPr>
          <a:xfrm>
            <a:off x="685800" y="228600"/>
            <a:ext cx="7772400" cy="1143000"/>
          </a:xfrm>
          <a:noFill/>
        </p:spPr>
        <p:txBody>
          <a:bodyPr/>
          <a:lstStyle/>
          <a:p>
            <a:r>
              <a:rPr lang="en-US" sz="3200"/>
              <a:t>Statistical Parameters</a:t>
            </a:r>
          </a:p>
        </p:txBody>
      </p:sp>
      <p:sp>
        <p:nvSpPr>
          <p:cNvPr id="5" name="Rectangle 5"/>
          <p:cNvSpPr txBox="1">
            <a:spLocks noChangeArrowheads="1"/>
          </p:cNvSpPr>
          <p:nvPr/>
        </p:nvSpPr>
        <p:spPr bwMode="auto">
          <a:xfrm>
            <a:off x="304800" y="1295400"/>
            <a:ext cx="3505200" cy="2971800"/>
          </a:xfrm>
          <a:prstGeom prst="rect">
            <a:avLst/>
          </a:prstGeom>
          <a:noFill/>
          <a:ln w="9525">
            <a:noFill/>
            <a:miter lim="800000"/>
            <a:headEnd/>
            <a:tailEnd/>
          </a:ln>
          <a:effectLst/>
        </p:spPr>
        <p:txBody>
          <a:bodyPr>
            <a:prstTxWarp prst="textNoShape">
              <a:avLst/>
            </a:prstTxWarp>
          </a:bodyPr>
          <a:lstStyle/>
          <a:p>
            <a:pPr marL="342900" indent="-342900" eaLnBrk="1" hangingPunct="1">
              <a:lnSpc>
                <a:spcPct val="90000"/>
              </a:lnSpc>
              <a:spcBef>
                <a:spcPct val="20000"/>
              </a:spcBef>
              <a:defRPr/>
            </a:pPr>
            <a:r>
              <a:rPr lang="en-US" sz="2000" b="0" dirty="0">
                <a:latin typeface="Arial" charset="0"/>
                <a:ea typeface="ＭＳ Ｐゴシック" charset="-128"/>
                <a:cs typeface="ＭＳ Ｐゴシック" charset="-128"/>
              </a:rPr>
              <a:t>Observing different quantities of data with particular values can tell us which values of </a:t>
            </a:r>
            <a:r>
              <a:rPr lang="en-US" sz="2000" b="0" dirty="0" err="1">
                <a:latin typeface="Arial" charset="0"/>
                <a:ea typeface="ＭＳ Ｐゴシック" charset="-128"/>
                <a:cs typeface="ＭＳ Ｐゴシック" charset="-128"/>
              </a:rPr>
              <a:t>μ</a:t>
            </a:r>
            <a:r>
              <a:rPr lang="en-US" sz="2000" b="0" dirty="0">
                <a:latin typeface="Arial" charset="0"/>
                <a:ea typeface="ＭＳ Ｐゴシック" charset="-128"/>
                <a:cs typeface="ＭＳ Ｐゴシック" charset="-128"/>
              </a:rPr>
              <a:t> and σ</a:t>
            </a:r>
            <a:r>
              <a:rPr lang="en-US" sz="2000" b="0" baseline="30000" dirty="0">
                <a:latin typeface="Arial" charset="0"/>
                <a:ea typeface="ＭＳ Ｐゴシック" charset="-128"/>
                <a:cs typeface="ＭＳ Ｐゴシック" charset="-128"/>
              </a:rPr>
              <a:t>2</a:t>
            </a:r>
            <a:r>
              <a:rPr lang="en-US" sz="2000" b="0" dirty="0">
                <a:latin typeface="Arial" charset="0"/>
                <a:ea typeface="ＭＳ Ｐゴシック" charset="-128"/>
                <a:cs typeface="ＭＳ Ｐゴシック" charset="-128"/>
              </a:rPr>
              <a:t> are most likely, if we know we are looking to determine the values of </a:t>
            </a:r>
            <a:r>
              <a:rPr lang="en-US" sz="2000" b="0" dirty="0" err="1">
                <a:latin typeface="Arial" charset="0"/>
                <a:ea typeface="ＭＳ Ｐゴシック" charset="-128"/>
                <a:cs typeface="ＭＳ Ｐゴシック" charset="-128"/>
              </a:rPr>
              <a:t>μ</a:t>
            </a:r>
            <a:r>
              <a:rPr lang="en-US" sz="2000" b="0" dirty="0">
                <a:latin typeface="Arial" charset="0"/>
                <a:ea typeface="ＭＳ Ｐゴシック" charset="-128"/>
                <a:cs typeface="ＭＳ Ｐゴシック" charset="-128"/>
              </a:rPr>
              <a:t> and σ</a:t>
            </a:r>
            <a:r>
              <a:rPr lang="en-US" sz="2000" b="0" baseline="30000" dirty="0">
                <a:latin typeface="Arial" charset="0"/>
                <a:ea typeface="ＭＳ Ｐゴシック" charset="-128"/>
                <a:cs typeface="ＭＳ Ｐゴシック" charset="-128"/>
              </a:rPr>
              <a:t>2</a:t>
            </a:r>
            <a:r>
              <a:rPr lang="en-US" sz="2000" b="0" dirty="0">
                <a:latin typeface="Arial" charset="0"/>
                <a:ea typeface="ＭＳ Ｐゴシック" charset="-128"/>
                <a:cs typeface="ＭＳ Ｐゴシック" charset="-128"/>
              </a:rPr>
              <a:t> in function φ(X)</a:t>
            </a:r>
            <a:endParaRPr lang="en-US" sz="2000" b="0" kern="0" dirty="0">
              <a:latin typeface="+mn-lt"/>
              <a:ea typeface="+mn-ea"/>
              <a:cs typeface="+mn-cs"/>
            </a:endParaRPr>
          </a:p>
        </p:txBody>
      </p:sp>
      <p:graphicFrame>
        <p:nvGraphicFramePr>
          <p:cNvPr id="2426884" name="Object 4"/>
          <p:cNvGraphicFramePr>
            <a:graphicFrameLocks noChangeAspect="1"/>
          </p:cNvGraphicFramePr>
          <p:nvPr/>
        </p:nvGraphicFramePr>
        <p:xfrm>
          <a:off x="3962400" y="1219200"/>
          <a:ext cx="4733925" cy="3027363"/>
        </p:xfrm>
        <a:graphic>
          <a:graphicData uri="http://schemas.openxmlformats.org/presentationml/2006/ole">
            <p:oleObj spid="_x0000_s2426884" name="Document" r:id="rId4" imgW="4733553" imgH="3026670" progId="Word.Document.8">
              <p:embed/>
            </p:oleObj>
          </a:graphicData>
        </a:graphic>
      </p:graphicFrame>
      <p:sp>
        <p:nvSpPr>
          <p:cNvPr id="2426885" name="Rectangle 7"/>
          <p:cNvSpPr>
            <a:spLocks noChangeArrowheads="1"/>
          </p:cNvSpPr>
          <p:nvPr/>
        </p:nvSpPr>
        <p:spPr bwMode="auto">
          <a:xfrm>
            <a:off x="381000" y="4876800"/>
            <a:ext cx="8305800" cy="990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Observing data points distributed like the green curve tells us that </a:t>
            </a:r>
            <a:r>
              <a:rPr lang="en-US" sz="2000" b="0"/>
              <a:t>μ is likely to be around -2, for example.</a:t>
            </a:r>
            <a:endParaRPr lang="en-US" sz="2000" b="0">
              <a:ea typeface="Osaka" pitchFamily="-84" charset="-128"/>
              <a:cs typeface="Osaka" pitchFamily="-84" charset="-128"/>
            </a:endParaRPr>
          </a:p>
        </p:txBody>
      </p:sp>
      <p:sp>
        <p:nvSpPr>
          <p:cNvPr id="9" name="Oval 9"/>
          <p:cNvSpPr>
            <a:spLocks noChangeArrowheads="1"/>
          </p:cNvSpPr>
          <p:nvPr/>
        </p:nvSpPr>
        <p:spPr bwMode="auto">
          <a:xfrm>
            <a:off x="5105400" y="2286000"/>
            <a:ext cx="1295400" cy="1752600"/>
          </a:xfrm>
          <a:prstGeom prst="ellipse">
            <a:avLst/>
          </a:prstGeom>
          <a:solidFill>
            <a:schemeClr val="folHlink">
              <a:alpha val="29019"/>
            </a:schemeClr>
          </a:solidFill>
          <a:ln w="9525">
            <a:solidFill>
              <a:schemeClr val="bg1"/>
            </a:solidFill>
            <a:round/>
            <a:headEnd/>
            <a:tailEnd/>
          </a:ln>
        </p:spPr>
        <p:txBody>
          <a:bodyPr wrap="none" anchor="ctr">
            <a:prstTxWarp prst="textNoShape">
              <a:avLst/>
            </a:prstTxWarp>
          </a:bodyPr>
          <a:lstStyle/>
          <a:p>
            <a:endParaRPr lang="en-US"/>
          </a:p>
        </p:txBody>
      </p:sp>
      <p:pic>
        <p:nvPicPr>
          <p:cNvPr id="2426887" name="Picture 9"/>
          <p:cNvPicPr>
            <a:picLocks noChangeAspect="1"/>
          </p:cNvPicPr>
          <p:nvPr/>
        </p:nvPicPr>
        <p:blipFill>
          <a:blip r:embed="rId5"/>
          <a:srcRect/>
          <a:stretch>
            <a:fillRect/>
          </a:stretch>
        </p:blipFill>
        <p:spPr bwMode="auto">
          <a:xfrm>
            <a:off x="685800" y="3657600"/>
            <a:ext cx="2667000" cy="955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delay="0"/>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28930" name="Rectangle 4"/>
          <p:cNvSpPr>
            <a:spLocks noGrp="1" noChangeArrowheads="1"/>
          </p:cNvSpPr>
          <p:nvPr>
            <p:ph type="title" idx="4294967295"/>
          </p:nvPr>
        </p:nvSpPr>
        <p:spPr>
          <a:xfrm>
            <a:off x="685800" y="228600"/>
            <a:ext cx="7772400" cy="1143000"/>
          </a:xfrm>
          <a:noFill/>
        </p:spPr>
        <p:txBody>
          <a:bodyPr/>
          <a:lstStyle/>
          <a:p>
            <a:r>
              <a:rPr lang="en-US" sz="3200"/>
              <a:t>Statistical vs. Linguistic Parameters</a:t>
            </a:r>
          </a:p>
        </p:txBody>
      </p:sp>
      <p:graphicFrame>
        <p:nvGraphicFramePr>
          <p:cNvPr id="2428931" name="Object 3"/>
          <p:cNvGraphicFramePr>
            <a:graphicFrameLocks noChangeAspect="1"/>
          </p:cNvGraphicFramePr>
          <p:nvPr/>
        </p:nvGraphicFramePr>
        <p:xfrm>
          <a:off x="3962400" y="1219200"/>
          <a:ext cx="4733925" cy="3027363"/>
        </p:xfrm>
        <a:graphic>
          <a:graphicData uri="http://schemas.openxmlformats.org/presentationml/2006/ole">
            <p:oleObj spid="_x0000_s2428931" name="Document" r:id="rId4" imgW="4733553" imgH="3026670" progId="Word.Document.8">
              <p:embed/>
            </p:oleObj>
          </a:graphicData>
        </a:graphic>
      </p:graphicFrame>
      <p:sp>
        <p:nvSpPr>
          <p:cNvPr id="2428932" name="Rectangle 7"/>
          <p:cNvSpPr>
            <a:spLocks noChangeArrowheads="1"/>
          </p:cNvSpPr>
          <p:nvPr/>
        </p:nvSpPr>
        <p:spPr bwMode="auto">
          <a:xfrm>
            <a:off x="381000" y="1143000"/>
            <a:ext cx="3429000" cy="3352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000" b="0"/>
              <a:t>Important similarity: 	</a:t>
            </a:r>
          </a:p>
          <a:p>
            <a:pPr marL="342900" indent="-342900" eaLnBrk="1" hangingPunct="1">
              <a:spcBef>
                <a:spcPct val="20000"/>
              </a:spcBef>
            </a:pPr>
            <a:r>
              <a:rPr lang="en-US" sz="2000" b="0"/>
              <a:t>We do not see the process that generates the data, but only the data themselves. This means that in order to form our expectations about X, we are, in effect, reverse engineering the observable data.</a:t>
            </a:r>
            <a:endParaRPr lang="en-US" sz="2000" b="0">
              <a:ea typeface="Osaka" pitchFamily="-84" charset="-128"/>
              <a:cs typeface="Osaka" pitchFamily="-84" charset="-128"/>
            </a:endParaRPr>
          </a:p>
        </p:txBody>
      </p:sp>
      <p:sp>
        <p:nvSpPr>
          <p:cNvPr id="2428933" name="Rectangle 9"/>
          <p:cNvSpPr>
            <a:spLocks noChangeArrowheads="1"/>
          </p:cNvSpPr>
          <p:nvPr/>
        </p:nvSpPr>
        <p:spPr bwMode="auto">
          <a:xfrm>
            <a:off x="304800" y="4800600"/>
            <a:ext cx="8001000" cy="13112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Our knowledge of the underlying function/principle that generates these data - φ(X) - as well as the associated parameters - μ, and σ</a:t>
            </a:r>
            <a:r>
              <a:rPr lang="en-US" sz="2000" b="0" baseline="30000">
                <a:solidFill>
                  <a:schemeClr val="tx2"/>
                </a:solidFill>
              </a:rPr>
              <a:t>2</a:t>
            </a:r>
            <a:r>
              <a:rPr lang="en-US" sz="2000" b="0">
                <a:solidFill>
                  <a:schemeClr val="tx2"/>
                </a:solidFill>
              </a:rPr>
              <a:t> -  allows us to represent an infinite number of expectations about the behavior of variable X.</a:t>
            </a:r>
            <a:endParaRPr lang="en-US" sz="2000">
              <a:solidFill>
                <a:schemeClr val="accent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30978" name="Title 1"/>
          <p:cNvSpPr>
            <a:spLocks noGrp="1"/>
          </p:cNvSpPr>
          <p:nvPr>
            <p:ph type="title" idx="4294967295"/>
          </p:nvPr>
        </p:nvSpPr>
        <p:spPr>
          <a:xfrm>
            <a:off x="152400" y="152400"/>
            <a:ext cx="8839200" cy="1143000"/>
          </a:xfrm>
        </p:spPr>
        <p:txBody>
          <a:bodyPr/>
          <a:lstStyle/>
          <a:p>
            <a:r>
              <a:rPr lang="en-US" sz="3200"/>
              <a:t>Linguistic principles vs. linguistic parameters</a:t>
            </a:r>
          </a:p>
        </p:txBody>
      </p:sp>
      <p:sp>
        <p:nvSpPr>
          <p:cNvPr id="2430979" name="Content Placeholder 2"/>
          <p:cNvSpPr>
            <a:spLocks noGrp="1"/>
          </p:cNvSpPr>
          <p:nvPr>
            <p:ph idx="4294967295"/>
          </p:nvPr>
        </p:nvSpPr>
        <p:spPr>
          <a:xfrm>
            <a:off x="381000" y="1295400"/>
            <a:ext cx="8610600" cy="5334000"/>
          </a:xfrm>
        </p:spPr>
        <p:txBody>
          <a:bodyPr/>
          <a:lstStyle/>
          <a:p>
            <a:pPr>
              <a:buFontTx/>
              <a:buNone/>
            </a:pPr>
            <a:r>
              <a:rPr lang="en-US" sz="2000"/>
              <a:t>	Both principles and parameters are often thought of as </a:t>
            </a:r>
            <a:r>
              <a:rPr lang="en-US" sz="2000">
                <a:solidFill>
                  <a:schemeClr val="accent2"/>
                </a:solidFill>
              </a:rPr>
              <a:t>innate domain-specific abstractions</a:t>
            </a:r>
            <a:r>
              <a:rPr lang="en-US" sz="2000">
                <a:solidFill>
                  <a:srgbClr val="2CF1E9"/>
                </a:solidFill>
              </a:rPr>
              <a:t> </a:t>
            </a:r>
            <a:r>
              <a:rPr lang="en-US" sz="2000"/>
              <a:t>that connect to many structural properties about language. </a:t>
            </a:r>
          </a:p>
          <a:p>
            <a:pPr>
              <a:buFontTx/>
              <a:buNone/>
            </a:pPr>
            <a:endParaRPr lang="en-US" sz="2000"/>
          </a:p>
          <a:p>
            <a:pPr>
              <a:buFontTx/>
              <a:buNone/>
            </a:pPr>
            <a:r>
              <a:rPr lang="en-US" sz="2000"/>
              <a:t>	Linguistic principles correspond to the properties that are invariant across all human languages. Comparison: </a:t>
            </a:r>
            <a:r>
              <a:rPr lang="en-US" sz="2000">
                <a:solidFill>
                  <a:schemeClr val="tx2"/>
                </a:solidFill>
              </a:rPr>
              <a:t>the equation’s form</a:t>
            </a:r>
            <a:r>
              <a:rPr lang="en-US" sz="2000"/>
              <a:t>– it is the statistical “principle” that explains the observed data. </a:t>
            </a:r>
          </a:p>
          <a:p>
            <a:pPr>
              <a:buFontTx/>
              <a:buNone/>
            </a:pPr>
            <a:endParaRPr lang="en-US" sz="2000"/>
          </a:p>
          <a:p>
            <a:pPr>
              <a:buFontTx/>
              <a:buNone/>
            </a:pPr>
            <a:endParaRPr lang="en-US" sz="2000"/>
          </a:p>
          <a:p>
            <a:pPr>
              <a:buFontTx/>
              <a:buNone/>
            </a:pPr>
            <a:endParaRPr lang="en-US" sz="2000"/>
          </a:p>
          <a:p>
            <a:pPr>
              <a:buFontTx/>
              <a:buNone/>
            </a:pPr>
            <a:r>
              <a:rPr lang="en-US" sz="2000"/>
              <a:t>	</a:t>
            </a:r>
          </a:p>
          <a:p>
            <a:pPr>
              <a:buFontTx/>
              <a:buNone/>
            </a:pPr>
            <a:r>
              <a:rPr lang="en-US" sz="2000"/>
              <a:t>	</a:t>
            </a:r>
            <a:r>
              <a:rPr lang="en-US" sz="1900"/>
              <a:t>Linguistic parameters correspond to the properties that vary across human languages. Comparison: </a:t>
            </a:r>
            <a:r>
              <a:rPr lang="en-US" sz="1900">
                <a:solidFill>
                  <a:schemeClr val="accent2"/>
                </a:solidFill>
              </a:rPr>
              <a:t>μ and σ</a:t>
            </a:r>
            <a:r>
              <a:rPr lang="en-US" sz="1900" baseline="30000">
                <a:solidFill>
                  <a:schemeClr val="accent2"/>
                </a:solidFill>
              </a:rPr>
              <a:t>2</a:t>
            </a:r>
            <a:r>
              <a:rPr lang="en-US" sz="1900">
                <a:solidFill>
                  <a:srgbClr val="FFFF00"/>
                </a:solidFill>
              </a:rPr>
              <a:t> </a:t>
            </a:r>
            <a:r>
              <a:rPr lang="en-US" sz="1900"/>
              <a:t>determine the exact form of the curve that represents the likelihood of observing certain data. While different values for these parameters can produce many different curves, these curves share their underlying form due to the common invariant function.</a:t>
            </a:r>
          </a:p>
        </p:txBody>
      </p:sp>
      <p:pic>
        <p:nvPicPr>
          <p:cNvPr id="2430980" name="Picture 3"/>
          <p:cNvPicPr>
            <a:picLocks noChangeAspect="1"/>
          </p:cNvPicPr>
          <p:nvPr/>
        </p:nvPicPr>
        <p:blipFill>
          <a:blip r:embed="rId3"/>
          <a:srcRect/>
          <a:stretch>
            <a:fillRect/>
          </a:stretch>
        </p:blipFill>
        <p:spPr bwMode="auto">
          <a:xfrm>
            <a:off x="3124200" y="3733800"/>
            <a:ext cx="2667000" cy="955675"/>
          </a:xfrm>
          <a:prstGeom prst="rect">
            <a:avLst/>
          </a:prstGeom>
          <a:noFill/>
          <a:ln w="31750">
            <a:solidFill>
              <a:schemeClr val="tx2"/>
            </a:solidFill>
            <a:round/>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34050" name="Title 1"/>
          <p:cNvSpPr>
            <a:spLocks noGrp="1"/>
          </p:cNvSpPr>
          <p:nvPr>
            <p:ph type="title" idx="4294967295"/>
          </p:nvPr>
        </p:nvSpPr>
        <p:spPr>
          <a:xfrm>
            <a:off x="152400" y="152400"/>
            <a:ext cx="8839200" cy="1143000"/>
          </a:xfrm>
        </p:spPr>
        <p:txBody>
          <a:bodyPr/>
          <a:lstStyle/>
          <a:p>
            <a:r>
              <a:rPr lang="en-US" sz="3200"/>
              <a:t>The utility of connecting to multiple properties</a:t>
            </a:r>
          </a:p>
        </p:txBody>
      </p:sp>
      <p:sp>
        <p:nvSpPr>
          <p:cNvPr id="2434051" name="Content Placeholder 2"/>
          <p:cNvSpPr>
            <a:spLocks noGrp="1"/>
          </p:cNvSpPr>
          <p:nvPr>
            <p:ph idx="4294967295"/>
          </p:nvPr>
        </p:nvSpPr>
        <p:spPr>
          <a:xfrm>
            <a:off x="152400" y="1600200"/>
            <a:ext cx="8839200" cy="4724400"/>
          </a:xfrm>
        </p:spPr>
        <p:txBody>
          <a:bodyPr/>
          <a:lstStyle/>
          <a:p>
            <a:pPr>
              <a:buFontTx/>
              <a:buNone/>
            </a:pPr>
            <a:r>
              <a:rPr lang="en-US" sz="2000"/>
              <a:t>	The fact that parameters connect to multiple structural properties then becomes a very good thing from the perspective of someone trying to acquire language. This is because a child can learn about that parameter’s value by observing many different kinds of examples in the language. </a:t>
            </a:r>
          </a:p>
          <a:p>
            <a:pPr>
              <a:buFontTx/>
              <a:buNone/>
            </a:pPr>
            <a:endParaRPr lang="en-US" sz="2000"/>
          </a:p>
          <a:p>
            <a:pPr>
              <a:buFontTx/>
              <a:buNone/>
            </a:pPr>
            <a:r>
              <a:rPr lang="en-US" sz="2000"/>
              <a:t>	“The richer the deductive structure associated with a particular parameter, </a:t>
            </a:r>
            <a:r>
              <a:rPr lang="en-US" sz="2000">
                <a:solidFill>
                  <a:schemeClr val="accent2"/>
                </a:solidFill>
              </a:rPr>
              <a:t>the greater the range of potential ‘triggering’ data</a:t>
            </a:r>
            <a:r>
              <a:rPr lang="en-US" sz="2000"/>
              <a:t> which will be available to the child for the ‘fixing’ of the particular parameter” – Hyams (1987)</a:t>
            </a:r>
          </a:p>
          <a:p>
            <a:pPr>
              <a:buFontTx/>
              <a:buNone/>
            </a:pPr>
            <a:endParaRPr lang="en-US" sz="2000"/>
          </a:p>
          <a:p>
            <a:pPr>
              <a:buFontTx/>
              <a:buNone/>
            </a:pPr>
            <a:r>
              <a:rPr lang="en-US" sz="2000"/>
              <a:t>	Parameters can be especially useful when a child is trying to learn the things about language structure that are otherwise hard to learn, perhaps because they are very complex properties themselves or because they appear very infrequently in the available data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36098" name="Rectangle 4"/>
          <p:cNvSpPr>
            <a:spLocks noGrp="1" noChangeArrowheads="1"/>
          </p:cNvSpPr>
          <p:nvPr>
            <p:ph type="title" idx="4294967295"/>
          </p:nvPr>
        </p:nvSpPr>
        <p:spPr>
          <a:xfrm>
            <a:off x="685800" y="228600"/>
            <a:ext cx="7772400" cy="1143000"/>
          </a:xfrm>
          <a:noFill/>
        </p:spPr>
        <p:txBody>
          <a:bodyPr/>
          <a:lstStyle/>
          <a:p>
            <a:r>
              <a:rPr lang="en-US" sz="3200"/>
              <a:t>Why Hard-To-Learn Structures Are Easier</a:t>
            </a:r>
          </a:p>
        </p:txBody>
      </p:sp>
      <p:sp>
        <p:nvSpPr>
          <p:cNvPr id="2436099" name="Rectangle 5"/>
          <p:cNvSpPr>
            <a:spLocks noGrp="1" noChangeArrowheads="1"/>
          </p:cNvSpPr>
          <p:nvPr>
            <p:ph type="body" idx="4294967295"/>
          </p:nvPr>
        </p:nvSpPr>
        <p:spPr>
          <a:xfrm>
            <a:off x="304800" y="1295400"/>
            <a:ext cx="8610600" cy="2971800"/>
          </a:xfrm>
          <a:noFill/>
        </p:spPr>
        <p:txBody>
          <a:bodyPr/>
          <a:lstStyle/>
          <a:p>
            <a:pPr>
              <a:lnSpc>
                <a:spcPct val="90000"/>
              </a:lnSpc>
              <a:buFontTx/>
              <a:buNone/>
            </a:pPr>
            <a:r>
              <a:rPr lang="en-US" sz="2400"/>
              <a:t>Let’s assume a number of properties are all connected to parameter P, which can take one of two values: </a:t>
            </a:r>
            <a:r>
              <a:rPr lang="en-US" sz="2400">
                <a:solidFill>
                  <a:schemeClr val="accent2"/>
                </a:solidFill>
              </a:rPr>
              <a:t>a </a:t>
            </a:r>
            <a:r>
              <a:rPr lang="en-US" sz="2400"/>
              <a:t>or </a:t>
            </a:r>
            <a:r>
              <a:rPr lang="en-US" sz="2400">
                <a:solidFill>
                  <a:schemeClr val="tx2"/>
                </a:solidFill>
              </a:rPr>
              <a:t>b</a:t>
            </a:r>
            <a:r>
              <a:rPr lang="en-US" sz="2400"/>
              <a:t>.</a:t>
            </a:r>
            <a:r>
              <a:rPr lang="en-US" sz="2400">
                <a:sym typeface="Symbol" pitchFamily="-84" charset="2"/>
              </a:rPr>
              <a:t> </a:t>
            </a:r>
            <a:endParaRPr lang="en-US" sz="2400"/>
          </a:p>
          <a:p>
            <a:pPr>
              <a:lnSpc>
                <a:spcPct val="90000"/>
              </a:lnSpc>
              <a:buFontTx/>
              <a:buNone/>
            </a:pPr>
            <a:endParaRPr lang="en-US" sz="2400"/>
          </a:p>
        </p:txBody>
      </p:sp>
      <p:sp>
        <p:nvSpPr>
          <p:cNvPr id="2436100" name="Text Box 20"/>
          <p:cNvSpPr txBox="1">
            <a:spLocks noChangeArrowheads="1"/>
          </p:cNvSpPr>
          <p:nvPr/>
        </p:nvSpPr>
        <p:spPr bwMode="auto">
          <a:xfrm>
            <a:off x="457200" y="35814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P1</a:t>
            </a:r>
          </a:p>
        </p:txBody>
      </p:sp>
      <p:sp>
        <p:nvSpPr>
          <p:cNvPr id="2436101" name="Text Box 21"/>
          <p:cNvSpPr txBox="1">
            <a:spLocks noChangeArrowheads="1"/>
          </p:cNvSpPr>
          <p:nvPr/>
        </p:nvSpPr>
        <p:spPr bwMode="auto">
          <a:xfrm>
            <a:off x="457200" y="39624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P2</a:t>
            </a:r>
          </a:p>
        </p:txBody>
      </p:sp>
      <p:sp>
        <p:nvSpPr>
          <p:cNvPr id="2436102" name="Text Box 22"/>
          <p:cNvSpPr txBox="1">
            <a:spLocks noChangeArrowheads="1"/>
          </p:cNvSpPr>
          <p:nvPr/>
        </p:nvSpPr>
        <p:spPr bwMode="auto">
          <a:xfrm>
            <a:off x="457200" y="43434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P3</a:t>
            </a:r>
          </a:p>
        </p:txBody>
      </p:sp>
      <p:sp>
        <p:nvSpPr>
          <p:cNvPr id="2436103" name="Text Box 23"/>
          <p:cNvSpPr txBox="1">
            <a:spLocks noChangeArrowheads="1"/>
          </p:cNvSpPr>
          <p:nvPr/>
        </p:nvSpPr>
        <p:spPr bwMode="auto">
          <a:xfrm>
            <a:off x="457200" y="48768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P4</a:t>
            </a:r>
          </a:p>
        </p:txBody>
      </p:sp>
      <p:sp>
        <p:nvSpPr>
          <p:cNvPr id="2436104" name="Text Box 24"/>
          <p:cNvSpPr txBox="1">
            <a:spLocks noChangeArrowheads="1"/>
          </p:cNvSpPr>
          <p:nvPr/>
        </p:nvSpPr>
        <p:spPr bwMode="auto">
          <a:xfrm>
            <a:off x="457200" y="57150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P5</a:t>
            </a:r>
          </a:p>
        </p:txBody>
      </p:sp>
      <p:sp>
        <p:nvSpPr>
          <p:cNvPr id="2436105" name="Rectangle 25"/>
          <p:cNvSpPr>
            <a:spLocks noChangeArrowheads="1"/>
          </p:cNvSpPr>
          <p:nvPr/>
        </p:nvSpPr>
        <p:spPr bwMode="auto">
          <a:xfrm>
            <a:off x="457200" y="3581400"/>
            <a:ext cx="609600" cy="4572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36106" name="Rectangle 26"/>
          <p:cNvSpPr>
            <a:spLocks noChangeArrowheads="1"/>
          </p:cNvSpPr>
          <p:nvPr/>
        </p:nvSpPr>
        <p:spPr bwMode="auto">
          <a:xfrm>
            <a:off x="457200" y="4038600"/>
            <a:ext cx="609600" cy="3048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36107" name="Rectangle 27"/>
          <p:cNvSpPr>
            <a:spLocks noChangeArrowheads="1"/>
          </p:cNvSpPr>
          <p:nvPr/>
        </p:nvSpPr>
        <p:spPr bwMode="auto">
          <a:xfrm>
            <a:off x="457200" y="4343400"/>
            <a:ext cx="609600" cy="3810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36108" name="Rectangle 28"/>
          <p:cNvSpPr>
            <a:spLocks noChangeArrowheads="1"/>
          </p:cNvSpPr>
          <p:nvPr/>
        </p:nvSpPr>
        <p:spPr bwMode="auto">
          <a:xfrm>
            <a:off x="457200" y="4800600"/>
            <a:ext cx="609600" cy="7620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36109" name="Rectangle 29"/>
          <p:cNvSpPr>
            <a:spLocks noChangeArrowheads="1"/>
          </p:cNvSpPr>
          <p:nvPr/>
        </p:nvSpPr>
        <p:spPr bwMode="auto">
          <a:xfrm>
            <a:off x="457200" y="5562600"/>
            <a:ext cx="609600" cy="7620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36110" name="Text Box 30"/>
          <p:cNvSpPr txBox="1">
            <a:spLocks noChangeArrowheads="1"/>
          </p:cNvSpPr>
          <p:nvPr/>
        </p:nvSpPr>
        <p:spPr bwMode="auto">
          <a:xfrm>
            <a:off x="2057400" y="2362200"/>
            <a:ext cx="387350"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a:t>
            </a:r>
          </a:p>
        </p:txBody>
      </p:sp>
      <p:sp>
        <p:nvSpPr>
          <p:cNvPr id="2436111" name="Rectangle 31"/>
          <p:cNvSpPr>
            <a:spLocks noChangeArrowheads="1"/>
          </p:cNvSpPr>
          <p:nvPr/>
        </p:nvSpPr>
        <p:spPr bwMode="auto">
          <a:xfrm>
            <a:off x="2057400" y="2362200"/>
            <a:ext cx="381000" cy="4572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cxnSp>
        <p:nvCxnSpPr>
          <p:cNvPr id="2436112" name="AutoShape 32"/>
          <p:cNvCxnSpPr>
            <a:cxnSpLocks noChangeShapeType="1"/>
            <a:stCxn id="2436105" idx="3"/>
            <a:endCxn id="2436111" idx="2"/>
          </p:cNvCxnSpPr>
          <p:nvPr/>
        </p:nvCxnSpPr>
        <p:spPr bwMode="auto">
          <a:xfrm flipV="1">
            <a:off x="1066800" y="2819400"/>
            <a:ext cx="1181100" cy="990600"/>
          </a:xfrm>
          <a:prstGeom prst="straightConnector1">
            <a:avLst/>
          </a:prstGeom>
          <a:noFill/>
          <a:ln w="9525">
            <a:solidFill>
              <a:schemeClr val="folHlink"/>
            </a:solidFill>
            <a:round/>
            <a:headEnd/>
            <a:tailEnd/>
          </a:ln>
        </p:spPr>
      </p:cxnSp>
      <p:cxnSp>
        <p:nvCxnSpPr>
          <p:cNvPr id="2436113" name="AutoShape 33"/>
          <p:cNvCxnSpPr>
            <a:cxnSpLocks noChangeShapeType="1"/>
            <a:stCxn id="2436106" idx="3"/>
            <a:endCxn id="2436111" idx="2"/>
          </p:cNvCxnSpPr>
          <p:nvPr/>
        </p:nvCxnSpPr>
        <p:spPr bwMode="auto">
          <a:xfrm flipV="1">
            <a:off x="1066800" y="2819400"/>
            <a:ext cx="1181100" cy="1371600"/>
          </a:xfrm>
          <a:prstGeom prst="straightConnector1">
            <a:avLst/>
          </a:prstGeom>
          <a:noFill/>
          <a:ln w="9525">
            <a:solidFill>
              <a:schemeClr val="folHlink"/>
            </a:solidFill>
            <a:round/>
            <a:headEnd/>
            <a:tailEnd/>
          </a:ln>
        </p:spPr>
      </p:cxnSp>
      <p:cxnSp>
        <p:nvCxnSpPr>
          <p:cNvPr id="2436114" name="AutoShape 34"/>
          <p:cNvCxnSpPr>
            <a:cxnSpLocks noChangeShapeType="1"/>
            <a:stCxn id="2436107" idx="3"/>
            <a:endCxn id="2436111" idx="2"/>
          </p:cNvCxnSpPr>
          <p:nvPr/>
        </p:nvCxnSpPr>
        <p:spPr bwMode="auto">
          <a:xfrm flipV="1">
            <a:off x="1066800" y="2819400"/>
            <a:ext cx="1181100" cy="1714500"/>
          </a:xfrm>
          <a:prstGeom prst="straightConnector1">
            <a:avLst/>
          </a:prstGeom>
          <a:noFill/>
          <a:ln w="9525">
            <a:solidFill>
              <a:schemeClr val="folHlink"/>
            </a:solidFill>
            <a:round/>
            <a:headEnd/>
            <a:tailEnd/>
          </a:ln>
        </p:spPr>
      </p:cxnSp>
      <p:cxnSp>
        <p:nvCxnSpPr>
          <p:cNvPr id="2436115" name="AutoShape 35"/>
          <p:cNvCxnSpPr>
            <a:cxnSpLocks noChangeShapeType="1"/>
            <a:stCxn id="2436108" idx="3"/>
            <a:endCxn id="2436111" idx="2"/>
          </p:cNvCxnSpPr>
          <p:nvPr/>
        </p:nvCxnSpPr>
        <p:spPr bwMode="auto">
          <a:xfrm flipV="1">
            <a:off x="1066800" y="2819400"/>
            <a:ext cx="1181100" cy="2362200"/>
          </a:xfrm>
          <a:prstGeom prst="straightConnector1">
            <a:avLst/>
          </a:prstGeom>
          <a:noFill/>
          <a:ln w="9525">
            <a:solidFill>
              <a:schemeClr val="folHlink"/>
            </a:solidFill>
            <a:round/>
            <a:headEnd/>
            <a:tailEnd/>
          </a:ln>
        </p:spPr>
      </p:cxnSp>
      <p:cxnSp>
        <p:nvCxnSpPr>
          <p:cNvPr id="2436116" name="AutoShape 36"/>
          <p:cNvCxnSpPr>
            <a:cxnSpLocks noChangeShapeType="1"/>
            <a:stCxn id="2436109" idx="3"/>
            <a:endCxn id="2436111" idx="2"/>
          </p:cNvCxnSpPr>
          <p:nvPr/>
        </p:nvCxnSpPr>
        <p:spPr bwMode="auto">
          <a:xfrm flipV="1">
            <a:off x="1066800" y="2819400"/>
            <a:ext cx="1181100" cy="3124200"/>
          </a:xfrm>
          <a:prstGeom prst="straightConnector1">
            <a:avLst/>
          </a:prstGeom>
          <a:noFill/>
          <a:ln w="9525">
            <a:solidFill>
              <a:schemeClr val="folHlink"/>
            </a:solidFill>
            <a:round/>
            <a:headEnd/>
            <a:tailEnd/>
          </a:ln>
        </p:spPr>
      </p:cxnSp>
      <p:sp>
        <p:nvSpPr>
          <p:cNvPr id="2436117" name="Text Box 37"/>
          <p:cNvSpPr txBox="1">
            <a:spLocks noChangeArrowheads="1"/>
          </p:cNvSpPr>
          <p:nvPr/>
        </p:nvSpPr>
        <p:spPr bwMode="auto">
          <a:xfrm>
            <a:off x="2590800" y="2362200"/>
            <a:ext cx="1133475" cy="457200"/>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ea typeface="Osaka" pitchFamily="-84" charset="-128"/>
                <a:cs typeface="Osaka" pitchFamily="-84" charset="-128"/>
              </a:rPr>
              <a:t>a</a:t>
            </a:r>
            <a:r>
              <a:rPr lang="en-US" b="0">
                <a:ea typeface="Osaka" pitchFamily="-84" charset="-128"/>
                <a:cs typeface="Osaka" pitchFamily="-84" charset="-128"/>
              </a:rPr>
              <a:t> or </a:t>
            </a:r>
            <a:r>
              <a:rPr lang="en-US" b="0">
                <a:solidFill>
                  <a:schemeClr val="tx2"/>
                </a:solidFill>
                <a:ea typeface="Osaka" pitchFamily="-84" charset="-128"/>
                <a:cs typeface="Osaka" pitchFamily="-84" charset="-128"/>
              </a:rPr>
              <a:t>b</a:t>
            </a:r>
            <a:r>
              <a:rPr lang="en-US" b="0">
                <a:ea typeface="Osaka" pitchFamily="-84" charset="-128"/>
                <a:cs typeface="Osaka" pitchFamily="-84" charset="-128"/>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38146" name="Rectangle 4"/>
          <p:cNvSpPr>
            <a:spLocks noGrp="1" noChangeArrowheads="1"/>
          </p:cNvSpPr>
          <p:nvPr>
            <p:ph type="title" idx="4294967295"/>
          </p:nvPr>
        </p:nvSpPr>
        <p:spPr>
          <a:xfrm>
            <a:off x="685800" y="228600"/>
            <a:ext cx="7772400" cy="1143000"/>
          </a:xfrm>
          <a:noFill/>
        </p:spPr>
        <p:txBody>
          <a:bodyPr/>
          <a:lstStyle/>
          <a:p>
            <a:r>
              <a:rPr lang="en-US" sz="3200"/>
              <a:t>Why Hard-To-Learn Structures Are Easier</a:t>
            </a:r>
          </a:p>
        </p:txBody>
      </p:sp>
      <p:sp>
        <p:nvSpPr>
          <p:cNvPr id="2438147" name="Rectangle 5"/>
          <p:cNvSpPr>
            <a:spLocks noGrp="1" noChangeArrowheads="1"/>
          </p:cNvSpPr>
          <p:nvPr>
            <p:ph type="body" idx="4294967295"/>
          </p:nvPr>
        </p:nvSpPr>
        <p:spPr>
          <a:xfrm>
            <a:off x="304800" y="1295400"/>
            <a:ext cx="8610600" cy="2971800"/>
          </a:xfrm>
          <a:noFill/>
        </p:spPr>
        <p:txBody>
          <a:bodyPr/>
          <a:lstStyle/>
          <a:p>
            <a:pPr>
              <a:lnSpc>
                <a:spcPct val="90000"/>
              </a:lnSpc>
              <a:buFontTx/>
              <a:buNone/>
            </a:pPr>
            <a:r>
              <a:rPr lang="en-US" sz="2400"/>
              <a:t>How do we learn whether P4 shows behavior </a:t>
            </a:r>
            <a:r>
              <a:rPr lang="en-US" sz="2400">
                <a:solidFill>
                  <a:schemeClr val="accent2"/>
                </a:solidFill>
              </a:rPr>
              <a:t>a</a:t>
            </a:r>
            <a:r>
              <a:rPr lang="en-US" sz="2400"/>
              <a:t> or </a:t>
            </a:r>
            <a:r>
              <a:rPr lang="en-US" sz="2400">
                <a:solidFill>
                  <a:schemeClr val="tx2"/>
                </a:solidFill>
              </a:rPr>
              <a:t>b</a:t>
            </a:r>
            <a:r>
              <a:rPr lang="en-US" sz="2400"/>
              <a:t>?  </a:t>
            </a:r>
          </a:p>
          <a:p>
            <a:pPr>
              <a:lnSpc>
                <a:spcPct val="90000"/>
              </a:lnSpc>
              <a:buFontTx/>
              <a:buNone/>
            </a:pPr>
            <a:r>
              <a:rPr lang="en-US" sz="2400"/>
              <a:t>One way is to observe many instances of P4.</a:t>
            </a:r>
            <a:r>
              <a:rPr lang="en-US" sz="2400">
                <a:sym typeface="Symbol" pitchFamily="-84" charset="2"/>
              </a:rPr>
              <a:t> </a:t>
            </a:r>
            <a:endParaRPr lang="en-US" sz="2400"/>
          </a:p>
          <a:p>
            <a:pPr>
              <a:lnSpc>
                <a:spcPct val="90000"/>
              </a:lnSpc>
              <a:buFontTx/>
              <a:buNone/>
            </a:pPr>
            <a:endParaRPr lang="en-US" sz="2400"/>
          </a:p>
        </p:txBody>
      </p:sp>
      <p:sp>
        <p:nvSpPr>
          <p:cNvPr id="2438148" name="Text Box 6"/>
          <p:cNvSpPr txBox="1">
            <a:spLocks noChangeArrowheads="1"/>
          </p:cNvSpPr>
          <p:nvPr/>
        </p:nvSpPr>
        <p:spPr bwMode="auto">
          <a:xfrm>
            <a:off x="457200" y="35814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P1</a:t>
            </a:r>
          </a:p>
        </p:txBody>
      </p:sp>
      <p:sp>
        <p:nvSpPr>
          <p:cNvPr id="2438149" name="Text Box 7"/>
          <p:cNvSpPr txBox="1">
            <a:spLocks noChangeArrowheads="1"/>
          </p:cNvSpPr>
          <p:nvPr/>
        </p:nvSpPr>
        <p:spPr bwMode="auto">
          <a:xfrm>
            <a:off x="457200" y="39624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P2</a:t>
            </a:r>
          </a:p>
        </p:txBody>
      </p:sp>
      <p:sp>
        <p:nvSpPr>
          <p:cNvPr id="2438150" name="Text Box 8"/>
          <p:cNvSpPr txBox="1">
            <a:spLocks noChangeArrowheads="1"/>
          </p:cNvSpPr>
          <p:nvPr/>
        </p:nvSpPr>
        <p:spPr bwMode="auto">
          <a:xfrm>
            <a:off x="457200" y="43434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P3</a:t>
            </a:r>
          </a:p>
        </p:txBody>
      </p:sp>
      <p:sp>
        <p:nvSpPr>
          <p:cNvPr id="2438151" name="Text Box 9"/>
          <p:cNvSpPr txBox="1">
            <a:spLocks noChangeArrowheads="1"/>
          </p:cNvSpPr>
          <p:nvPr/>
        </p:nvSpPr>
        <p:spPr bwMode="auto">
          <a:xfrm>
            <a:off x="457200" y="48768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P4</a:t>
            </a:r>
          </a:p>
        </p:txBody>
      </p:sp>
      <p:sp>
        <p:nvSpPr>
          <p:cNvPr id="2438152" name="Text Box 10"/>
          <p:cNvSpPr txBox="1">
            <a:spLocks noChangeArrowheads="1"/>
          </p:cNvSpPr>
          <p:nvPr/>
        </p:nvSpPr>
        <p:spPr bwMode="auto">
          <a:xfrm>
            <a:off x="457200" y="57150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P5</a:t>
            </a:r>
          </a:p>
        </p:txBody>
      </p:sp>
      <p:sp>
        <p:nvSpPr>
          <p:cNvPr id="2438153" name="Rectangle 11"/>
          <p:cNvSpPr>
            <a:spLocks noChangeArrowheads="1"/>
          </p:cNvSpPr>
          <p:nvPr/>
        </p:nvSpPr>
        <p:spPr bwMode="auto">
          <a:xfrm>
            <a:off x="457200" y="3581400"/>
            <a:ext cx="609600" cy="4572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38154" name="Rectangle 12"/>
          <p:cNvSpPr>
            <a:spLocks noChangeArrowheads="1"/>
          </p:cNvSpPr>
          <p:nvPr/>
        </p:nvSpPr>
        <p:spPr bwMode="auto">
          <a:xfrm>
            <a:off x="457200" y="4038600"/>
            <a:ext cx="609600" cy="3048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38155" name="Rectangle 13"/>
          <p:cNvSpPr>
            <a:spLocks noChangeArrowheads="1"/>
          </p:cNvSpPr>
          <p:nvPr/>
        </p:nvSpPr>
        <p:spPr bwMode="auto">
          <a:xfrm>
            <a:off x="457200" y="4343400"/>
            <a:ext cx="609600" cy="3810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38156" name="Rectangle 14"/>
          <p:cNvSpPr>
            <a:spLocks noChangeArrowheads="1"/>
          </p:cNvSpPr>
          <p:nvPr/>
        </p:nvSpPr>
        <p:spPr bwMode="auto">
          <a:xfrm>
            <a:off x="457200" y="4800600"/>
            <a:ext cx="609600" cy="7620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38157" name="Rectangle 15"/>
          <p:cNvSpPr>
            <a:spLocks noChangeArrowheads="1"/>
          </p:cNvSpPr>
          <p:nvPr/>
        </p:nvSpPr>
        <p:spPr bwMode="auto">
          <a:xfrm>
            <a:off x="457200" y="5562600"/>
            <a:ext cx="609600" cy="7620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38158" name="Text Box 16"/>
          <p:cNvSpPr txBox="1">
            <a:spLocks noChangeArrowheads="1"/>
          </p:cNvSpPr>
          <p:nvPr/>
        </p:nvSpPr>
        <p:spPr bwMode="auto">
          <a:xfrm>
            <a:off x="2057400" y="2362200"/>
            <a:ext cx="387350"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a:t>
            </a:r>
          </a:p>
        </p:txBody>
      </p:sp>
      <p:sp>
        <p:nvSpPr>
          <p:cNvPr id="2438159" name="Rectangle 17"/>
          <p:cNvSpPr>
            <a:spLocks noChangeArrowheads="1"/>
          </p:cNvSpPr>
          <p:nvPr/>
        </p:nvSpPr>
        <p:spPr bwMode="auto">
          <a:xfrm>
            <a:off x="2057400" y="2362200"/>
            <a:ext cx="381000" cy="4572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cxnSp>
        <p:nvCxnSpPr>
          <p:cNvPr id="2438160" name="AutoShape 18"/>
          <p:cNvCxnSpPr>
            <a:cxnSpLocks noChangeShapeType="1"/>
            <a:stCxn id="2438153" idx="3"/>
            <a:endCxn id="2438159" idx="2"/>
          </p:cNvCxnSpPr>
          <p:nvPr/>
        </p:nvCxnSpPr>
        <p:spPr bwMode="auto">
          <a:xfrm flipV="1">
            <a:off x="1066800" y="2819400"/>
            <a:ext cx="1181100" cy="990600"/>
          </a:xfrm>
          <a:prstGeom prst="straightConnector1">
            <a:avLst/>
          </a:prstGeom>
          <a:noFill/>
          <a:ln w="9525">
            <a:solidFill>
              <a:schemeClr val="folHlink"/>
            </a:solidFill>
            <a:round/>
            <a:headEnd/>
            <a:tailEnd/>
          </a:ln>
        </p:spPr>
      </p:cxnSp>
      <p:cxnSp>
        <p:nvCxnSpPr>
          <p:cNvPr id="2438161" name="AutoShape 19"/>
          <p:cNvCxnSpPr>
            <a:cxnSpLocks noChangeShapeType="1"/>
            <a:stCxn id="2438154" idx="3"/>
            <a:endCxn id="2438159" idx="2"/>
          </p:cNvCxnSpPr>
          <p:nvPr/>
        </p:nvCxnSpPr>
        <p:spPr bwMode="auto">
          <a:xfrm flipV="1">
            <a:off x="1066800" y="2819400"/>
            <a:ext cx="1181100" cy="1371600"/>
          </a:xfrm>
          <a:prstGeom prst="straightConnector1">
            <a:avLst/>
          </a:prstGeom>
          <a:noFill/>
          <a:ln w="9525">
            <a:solidFill>
              <a:schemeClr val="folHlink"/>
            </a:solidFill>
            <a:round/>
            <a:headEnd/>
            <a:tailEnd/>
          </a:ln>
        </p:spPr>
      </p:cxnSp>
      <p:cxnSp>
        <p:nvCxnSpPr>
          <p:cNvPr id="2438162" name="AutoShape 20"/>
          <p:cNvCxnSpPr>
            <a:cxnSpLocks noChangeShapeType="1"/>
            <a:stCxn id="2438155" idx="3"/>
            <a:endCxn id="2438159" idx="2"/>
          </p:cNvCxnSpPr>
          <p:nvPr/>
        </p:nvCxnSpPr>
        <p:spPr bwMode="auto">
          <a:xfrm flipV="1">
            <a:off x="1066800" y="2819400"/>
            <a:ext cx="1181100" cy="1714500"/>
          </a:xfrm>
          <a:prstGeom prst="straightConnector1">
            <a:avLst/>
          </a:prstGeom>
          <a:noFill/>
          <a:ln w="9525">
            <a:solidFill>
              <a:schemeClr val="folHlink"/>
            </a:solidFill>
            <a:round/>
            <a:headEnd/>
            <a:tailEnd/>
          </a:ln>
        </p:spPr>
      </p:cxnSp>
      <p:cxnSp>
        <p:nvCxnSpPr>
          <p:cNvPr id="2438163" name="AutoShape 21"/>
          <p:cNvCxnSpPr>
            <a:cxnSpLocks noChangeShapeType="1"/>
            <a:stCxn id="2438156" idx="3"/>
            <a:endCxn id="2438159" idx="2"/>
          </p:cNvCxnSpPr>
          <p:nvPr/>
        </p:nvCxnSpPr>
        <p:spPr bwMode="auto">
          <a:xfrm flipV="1">
            <a:off x="1066800" y="2819400"/>
            <a:ext cx="1181100" cy="2362200"/>
          </a:xfrm>
          <a:prstGeom prst="straightConnector1">
            <a:avLst/>
          </a:prstGeom>
          <a:noFill/>
          <a:ln w="9525">
            <a:solidFill>
              <a:schemeClr val="folHlink"/>
            </a:solidFill>
            <a:round/>
            <a:headEnd/>
            <a:tailEnd/>
          </a:ln>
        </p:spPr>
      </p:cxnSp>
      <p:cxnSp>
        <p:nvCxnSpPr>
          <p:cNvPr id="2438164" name="AutoShape 22"/>
          <p:cNvCxnSpPr>
            <a:cxnSpLocks noChangeShapeType="1"/>
            <a:stCxn id="2438157" idx="3"/>
            <a:endCxn id="2438159" idx="2"/>
          </p:cNvCxnSpPr>
          <p:nvPr/>
        </p:nvCxnSpPr>
        <p:spPr bwMode="auto">
          <a:xfrm flipV="1">
            <a:off x="1066800" y="2819400"/>
            <a:ext cx="1181100" cy="3124200"/>
          </a:xfrm>
          <a:prstGeom prst="straightConnector1">
            <a:avLst/>
          </a:prstGeom>
          <a:noFill/>
          <a:ln w="9525">
            <a:solidFill>
              <a:schemeClr val="folHlink"/>
            </a:solidFill>
            <a:round/>
            <a:headEnd/>
            <a:tailEnd/>
          </a:ln>
        </p:spPr>
      </p:cxnSp>
      <p:sp>
        <p:nvSpPr>
          <p:cNvPr id="2438165" name="Text Box 23"/>
          <p:cNvSpPr txBox="1">
            <a:spLocks noChangeArrowheads="1"/>
          </p:cNvSpPr>
          <p:nvPr/>
        </p:nvSpPr>
        <p:spPr bwMode="auto">
          <a:xfrm>
            <a:off x="2590800" y="2362200"/>
            <a:ext cx="1133475" cy="457200"/>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ea typeface="Osaka" pitchFamily="-84" charset="-128"/>
                <a:cs typeface="Osaka" pitchFamily="-84" charset="-128"/>
              </a:rPr>
              <a:t>a</a:t>
            </a:r>
            <a:r>
              <a:rPr lang="en-US" b="0">
                <a:ea typeface="Osaka" pitchFamily="-84" charset="-128"/>
                <a:cs typeface="Osaka" pitchFamily="-84" charset="-128"/>
              </a:rPr>
              <a:t> or </a:t>
            </a:r>
            <a:r>
              <a:rPr lang="en-US" b="0">
                <a:solidFill>
                  <a:schemeClr val="tx2"/>
                </a:solidFill>
                <a:ea typeface="Osaka" pitchFamily="-84" charset="-128"/>
                <a:cs typeface="Osaka" pitchFamily="-84" charset="-128"/>
              </a:rPr>
              <a:t>b</a:t>
            </a:r>
            <a:r>
              <a:rPr lang="en-US" b="0">
                <a:ea typeface="Osaka" pitchFamily="-84" charset="-128"/>
                <a:cs typeface="Osaka" pitchFamily="-84" charset="-128"/>
              </a:rPr>
              <a:t>?</a:t>
            </a:r>
          </a:p>
        </p:txBody>
      </p:sp>
      <p:sp>
        <p:nvSpPr>
          <p:cNvPr id="2438166" name="Text Box 24"/>
          <p:cNvSpPr txBox="1">
            <a:spLocks noChangeArrowheads="1"/>
          </p:cNvSpPr>
          <p:nvPr/>
        </p:nvSpPr>
        <p:spPr bwMode="auto">
          <a:xfrm>
            <a:off x="1143000" y="4876800"/>
            <a:ext cx="3116263" cy="457200"/>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ea typeface="Osaka" pitchFamily="-84" charset="-128"/>
                <a:cs typeface="Osaka" pitchFamily="-84" charset="-128"/>
              </a:rPr>
              <a:t>a a a a a a a a a a</a:t>
            </a:r>
            <a:r>
              <a:rPr lang="en-US" b="0">
                <a:ea typeface="Osaka" pitchFamily="-84" charset="-128"/>
                <a:cs typeface="Osaka" pitchFamily="-84" charset="-128"/>
              </a:rPr>
              <a:t>…</a:t>
            </a:r>
            <a:r>
              <a:rPr lang="en-US" b="0">
                <a:solidFill>
                  <a:srgbClr val="56FF2E"/>
                </a:solidFill>
                <a:ea typeface="Osaka" pitchFamily="-84" charset="-128"/>
                <a:cs typeface="Osaka" pitchFamily="-84" charset="-128"/>
              </a:rPr>
              <a:t>  </a:t>
            </a:r>
            <a:endParaRPr lang="en-US" b="0">
              <a:ea typeface="Osaka" pitchFamily="-84" charset="-128"/>
              <a:cs typeface="Osaka" pitchFamily="-8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40194" name="Rectangle 4"/>
          <p:cNvSpPr>
            <a:spLocks noGrp="1" noChangeArrowheads="1"/>
          </p:cNvSpPr>
          <p:nvPr>
            <p:ph type="title" idx="4294967295"/>
          </p:nvPr>
        </p:nvSpPr>
        <p:spPr>
          <a:xfrm>
            <a:off x="685800" y="228600"/>
            <a:ext cx="7772400" cy="1143000"/>
          </a:xfrm>
          <a:noFill/>
        </p:spPr>
        <p:txBody>
          <a:bodyPr/>
          <a:lstStyle/>
          <a:p>
            <a:r>
              <a:rPr lang="en-US" sz="3200"/>
              <a:t>Why Hard-To-Learn Structures Are Easier</a:t>
            </a:r>
          </a:p>
        </p:txBody>
      </p:sp>
      <p:sp>
        <p:nvSpPr>
          <p:cNvPr id="2440195" name="Rectangle 5"/>
          <p:cNvSpPr>
            <a:spLocks noGrp="1" noChangeArrowheads="1"/>
          </p:cNvSpPr>
          <p:nvPr>
            <p:ph type="body" idx="4294967295"/>
          </p:nvPr>
        </p:nvSpPr>
        <p:spPr>
          <a:xfrm>
            <a:off x="304800" y="1295400"/>
            <a:ext cx="8610600" cy="2971800"/>
          </a:xfrm>
          <a:noFill/>
        </p:spPr>
        <p:txBody>
          <a:bodyPr/>
          <a:lstStyle/>
          <a:p>
            <a:pPr>
              <a:lnSpc>
                <a:spcPct val="90000"/>
              </a:lnSpc>
              <a:buFontTx/>
              <a:buNone/>
            </a:pPr>
            <a:r>
              <a:rPr lang="en-US" sz="2400"/>
              <a:t>But what if P4 occurs very rarely?  We might never see any examples of P4.</a:t>
            </a:r>
            <a:r>
              <a:rPr lang="en-US" sz="2400">
                <a:sym typeface="Symbol" pitchFamily="-84" charset="2"/>
              </a:rPr>
              <a:t> </a:t>
            </a:r>
            <a:endParaRPr lang="en-US" sz="2400"/>
          </a:p>
          <a:p>
            <a:pPr>
              <a:lnSpc>
                <a:spcPct val="90000"/>
              </a:lnSpc>
              <a:buFontTx/>
              <a:buNone/>
            </a:pPr>
            <a:endParaRPr lang="en-US" sz="2400"/>
          </a:p>
        </p:txBody>
      </p:sp>
      <p:sp>
        <p:nvSpPr>
          <p:cNvPr id="2440196" name="Text Box 6"/>
          <p:cNvSpPr txBox="1">
            <a:spLocks noChangeArrowheads="1"/>
          </p:cNvSpPr>
          <p:nvPr/>
        </p:nvSpPr>
        <p:spPr bwMode="auto">
          <a:xfrm>
            <a:off x="457200" y="35814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P1</a:t>
            </a:r>
          </a:p>
        </p:txBody>
      </p:sp>
      <p:sp>
        <p:nvSpPr>
          <p:cNvPr id="2440197" name="Text Box 7"/>
          <p:cNvSpPr txBox="1">
            <a:spLocks noChangeArrowheads="1"/>
          </p:cNvSpPr>
          <p:nvPr/>
        </p:nvSpPr>
        <p:spPr bwMode="auto">
          <a:xfrm>
            <a:off x="457200" y="39624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P2</a:t>
            </a:r>
          </a:p>
        </p:txBody>
      </p:sp>
      <p:sp>
        <p:nvSpPr>
          <p:cNvPr id="2440198" name="Text Box 8"/>
          <p:cNvSpPr txBox="1">
            <a:spLocks noChangeArrowheads="1"/>
          </p:cNvSpPr>
          <p:nvPr/>
        </p:nvSpPr>
        <p:spPr bwMode="auto">
          <a:xfrm>
            <a:off x="457200" y="43434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P3</a:t>
            </a:r>
          </a:p>
        </p:txBody>
      </p:sp>
      <p:sp>
        <p:nvSpPr>
          <p:cNvPr id="2440199" name="Text Box 9"/>
          <p:cNvSpPr txBox="1">
            <a:spLocks noChangeArrowheads="1"/>
          </p:cNvSpPr>
          <p:nvPr/>
        </p:nvSpPr>
        <p:spPr bwMode="auto">
          <a:xfrm>
            <a:off x="457200" y="48768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P4</a:t>
            </a:r>
          </a:p>
        </p:txBody>
      </p:sp>
      <p:sp>
        <p:nvSpPr>
          <p:cNvPr id="2440200" name="Text Box 10"/>
          <p:cNvSpPr txBox="1">
            <a:spLocks noChangeArrowheads="1"/>
          </p:cNvSpPr>
          <p:nvPr/>
        </p:nvSpPr>
        <p:spPr bwMode="auto">
          <a:xfrm>
            <a:off x="457200" y="57150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P5</a:t>
            </a:r>
          </a:p>
        </p:txBody>
      </p:sp>
      <p:sp>
        <p:nvSpPr>
          <p:cNvPr id="2440201" name="Rectangle 11"/>
          <p:cNvSpPr>
            <a:spLocks noChangeArrowheads="1"/>
          </p:cNvSpPr>
          <p:nvPr/>
        </p:nvSpPr>
        <p:spPr bwMode="auto">
          <a:xfrm>
            <a:off x="457200" y="3581400"/>
            <a:ext cx="609600" cy="4572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40202" name="Rectangle 12"/>
          <p:cNvSpPr>
            <a:spLocks noChangeArrowheads="1"/>
          </p:cNvSpPr>
          <p:nvPr/>
        </p:nvSpPr>
        <p:spPr bwMode="auto">
          <a:xfrm>
            <a:off x="457200" y="4038600"/>
            <a:ext cx="609600" cy="3048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40203" name="Rectangle 13"/>
          <p:cNvSpPr>
            <a:spLocks noChangeArrowheads="1"/>
          </p:cNvSpPr>
          <p:nvPr/>
        </p:nvSpPr>
        <p:spPr bwMode="auto">
          <a:xfrm>
            <a:off x="457200" y="4343400"/>
            <a:ext cx="609600" cy="3810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40204" name="Rectangle 14"/>
          <p:cNvSpPr>
            <a:spLocks noChangeArrowheads="1"/>
          </p:cNvSpPr>
          <p:nvPr/>
        </p:nvSpPr>
        <p:spPr bwMode="auto">
          <a:xfrm>
            <a:off x="457200" y="4800600"/>
            <a:ext cx="609600" cy="7620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40205" name="Rectangle 15"/>
          <p:cNvSpPr>
            <a:spLocks noChangeArrowheads="1"/>
          </p:cNvSpPr>
          <p:nvPr/>
        </p:nvSpPr>
        <p:spPr bwMode="auto">
          <a:xfrm>
            <a:off x="457200" y="5562600"/>
            <a:ext cx="609600" cy="7620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40206" name="Text Box 16"/>
          <p:cNvSpPr txBox="1">
            <a:spLocks noChangeArrowheads="1"/>
          </p:cNvSpPr>
          <p:nvPr/>
        </p:nvSpPr>
        <p:spPr bwMode="auto">
          <a:xfrm>
            <a:off x="2057400" y="2362200"/>
            <a:ext cx="387350"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a:t>
            </a:r>
          </a:p>
        </p:txBody>
      </p:sp>
      <p:sp>
        <p:nvSpPr>
          <p:cNvPr id="2440207" name="Rectangle 17"/>
          <p:cNvSpPr>
            <a:spLocks noChangeArrowheads="1"/>
          </p:cNvSpPr>
          <p:nvPr/>
        </p:nvSpPr>
        <p:spPr bwMode="auto">
          <a:xfrm>
            <a:off x="2057400" y="2362200"/>
            <a:ext cx="381000" cy="4572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cxnSp>
        <p:nvCxnSpPr>
          <p:cNvPr id="2440208" name="AutoShape 18"/>
          <p:cNvCxnSpPr>
            <a:cxnSpLocks noChangeShapeType="1"/>
            <a:stCxn id="2440201" idx="3"/>
            <a:endCxn id="2440207" idx="2"/>
          </p:cNvCxnSpPr>
          <p:nvPr/>
        </p:nvCxnSpPr>
        <p:spPr bwMode="auto">
          <a:xfrm flipV="1">
            <a:off x="1066800" y="2819400"/>
            <a:ext cx="1181100" cy="990600"/>
          </a:xfrm>
          <a:prstGeom prst="straightConnector1">
            <a:avLst/>
          </a:prstGeom>
          <a:noFill/>
          <a:ln w="9525">
            <a:solidFill>
              <a:schemeClr val="folHlink"/>
            </a:solidFill>
            <a:round/>
            <a:headEnd/>
            <a:tailEnd/>
          </a:ln>
        </p:spPr>
      </p:cxnSp>
      <p:cxnSp>
        <p:nvCxnSpPr>
          <p:cNvPr id="2440209" name="AutoShape 19"/>
          <p:cNvCxnSpPr>
            <a:cxnSpLocks noChangeShapeType="1"/>
            <a:stCxn id="2440202" idx="3"/>
            <a:endCxn id="2440207" idx="2"/>
          </p:cNvCxnSpPr>
          <p:nvPr/>
        </p:nvCxnSpPr>
        <p:spPr bwMode="auto">
          <a:xfrm flipV="1">
            <a:off x="1066800" y="2819400"/>
            <a:ext cx="1181100" cy="1371600"/>
          </a:xfrm>
          <a:prstGeom prst="straightConnector1">
            <a:avLst/>
          </a:prstGeom>
          <a:noFill/>
          <a:ln w="9525">
            <a:solidFill>
              <a:schemeClr val="folHlink"/>
            </a:solidFill>
            <a:round/>
            <a:headEnd/>
            <a:tailEnd/>
          </a:ln>
        </p:spPr>
      </p:cxnSp>
      <p:cxnSp>
        <p:nvCxnSpPr>
          <p:cNvPr id="2440210" name="AutoShape 20"/>
          <p:cNvCxnSpPr>
            <a:cxnSpLocks noChangeShapeType="1"/>
            <a:stCxn id="2440203" idx="3"/>
            <a:endCxn id="2440207" idx="2"/>
          </p:cNvCxnSpPr>
          <p:nvPr/>
        </p:nvCxnSpPr>
        <p:spPr bwMode="auto">
          <a:xfrm flipV="1">
            <a:off x="1066800" y="2819400"/>
            <a:ext cx="1181100" cy="1714500"/>
          </a:xfrm>
          <a:prstGeom prst="straightConnector1">
            <a:avLst/>
          </a:prstGeom>
          <a:noFill/>
          <a:ln w="9525">
            <a:solidFill>
              <a:schemeClr val="folHlink"/>
            </a:solidFill>
            <a:round/>
            <a:headEnd/>
            <a:tailEnd/>
          </a:ln>
        </p:spPr>
      </p:cxnSp>
      <p:cxnSp>
        <p:nvCxnSpPr>
          <p:cNvPr id="2440211" name="AutoShape 21"/>
          <p:cNvCxnSpPr>
            <a:cxnSpLocks noChangeShapeType="1"/>
            <a:stCxn id="2440204" idx="3"/>
            <a:endCxn id="2440207" idx="2"/>
          </p:cNvCxnSpPr>
          <p:nvPr/>
        </p:nvCxnSpPr>
        <p:spPr bwMode="auto">
          <a:xfrm flipV="1">
            <a:off x="1066800" y="2819400"/>
            <a:ext cx="1181100" cy="2362200"/>
          </a:xfrm>
          <a:prstGeom prst="straightConnector1">
            <a:avLst/>
          </a:prstGeom>
          <a:noFill/>
          <a:ln w="9525">
            <a:solidFill>
              <a:schemeClr val="folHlink"/>
            </a:solidFill>
            <a:round/>
            <a:headEnd/>
            <a:tailEnd/>
          </a:ln>
        </p:spPr>
      </p:cxnSp>
      <p:cxnSp>
        <p:nvCxnSpPr>
          <p:cNvPr id="2440212" name="AutoShape 22"/>
          <p:cNvCxnSpPr>
            <a:cxnSpLocks noChangeShapeType="1"/>
            <a:stCxn id="2440205" idx="3"/>
            <a:endCxn id="2440207" idx="2"/>
          </p:cNvCxnSpPr>
          <p:nvPr/>
        </p:nvCxnSpPr>
        <p:spPr bwMode="auto">
          <a:xfrm flipV="1">
            <a:off x="1066800" y="2819400"/>
            <a:ext cx="1181100" cy="3124200"/>
          </a:xfrm>
          <a:prstGeom prst="straightConnector1">
            <a:avLst/>
          </a:prstGeom>
          <a:noFill/>
          <a:ln w="9525">
            <a:solidFill>
              <a:schemeClr val="folHlink"/>
            </a:solidFill>
            <a:round/>
            <a:headEnd/>
            <a:tailEnd/>
          </a:ln>
        </p:spPr>
      </p:cxnSp>
      <p:sp>
        <p:nvSpPr>
          <p:cNvPr id="2440213" name="Text Box 23"/>
          <p:cNvSpPr txBox="1">
            <a:spLocks noChangeArrowheads="1"/>
          </p:cNvSpPr>
          <p:nvPr/>
        </p:nvSpPr>
        <p:spPr bwMode="auto">
          <a:xfrm>
            <a:off x="2590800" y="2362200"/>
            <a:ext cx="1133475" cy="457200"/>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ea typeface="Osaka" pitchFamily="-84" charset="-128"/>
                <a:cs typeface="Osaka" pitchFamily="-84" charset="-128"/>
              </a:rPr>
              <a:t>a </a:t>
            </a:r>
            <a:r>
              <a:rPr lang="en-US" b="0">
                <a:ea typeface="Osaka" pitchFamily="-84" charset="-128"/>
                <a:cs typeface="Osaka" pitchFamily="-84" charset="-128"/>
              </a:rPr>
              <a:t>or </a:t>
            </a:r>
            <a:r>
              <a:rPr lang="en-US" b="0">
                <a:solidFill>
                  <a:schemeClr val="tx2"/>
                </a:solidFill>
                <a:ea typeface="Osaka" pitchFamily="-84" charset="-128"/>
                <a:cs typeface="Osaka" pitchFamily="-84" charset="-128"/>
              </a:rPr>
              <a:t>b</a:t>
            </a:r>
            <a:r>
              <a:rPr lang="en-US" b="0">
                <a:ea typeface="Osaka" pitchFamily="-84" charset="-128"/>
                <a:cs typeface="Osaka" pitchFamily="-84" charset="-128"/>
              </a:rPr>
              <a:t>?</a:t>
            </a:r>
          </a:p>
        </p:txBody>
      </p:sp>
      <p:sp>
        <p:nvSpPr>
          <p:cNvPr id="2440214" name="Text Box 26"/>
          <p:cNvSpPr txBox="1">
            <a:spLocks noChangeArrowheads="1"/>
          </p:cNvSpPr>
          <p:nvPr/>
        </p:nvSpPr>
        <p:spPr bwMode="auto">
          <a:xfrm>
            <a:off x="990600" y="4724400"/>
            <a:ext cx="692150" cy="457200"/>
          </a:xfrm>
          <a:prstGeom prst="rect">
            <a:avLst/>
          </a:prstGeom>
          <a:noFill/>
          <a:ln w="9525">
            <a:noFill/>
            <a:miter lim="800000"/>
            <a:headEnd/>
            <a:tailEnd/>
          </a:ln>
        </p:spPr>
        <p:txBody>
          <a:bodyPr wrap="none">
            <a:prstTxWarp prst="textNoShape">
              <a:avLst/>
            </a:prstTxWarp>
            <a:spAutoFit/>
          </a:bodyPr>
          <a:lstStyle/>
          <a:p>
            <a:r>
              <a:rPr lang="en-US" b="0">
                <a:ea typeface="Osaka" pitchFamily="-84" charset="-128"/>
                <a:cs typeface="Osaka" pitchFamily="-84" charset="-128"/>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42242" name="Rectangle 4"/>
          <p:cNvSpPr>
            <a:spLocks noGrp="1" noChangeArrowheads="1"/>
          </p:cNvSpPr>
          <p:nvPr>
            <p:ph type="title" idx="4294967295"/>
          </p:nvPr>
        </p:nvSpPr>
        <p:spPr>
          <a:xfrm>
            <a:off x="685800" y="228600"/>
            <a:ext cx="7772400" cy="1143000"/>
          </a:xfrm>
          <a:noFill/>
        </p:spPr>
        <p:txBody>
          <a:bodyPr/>
          <a:lstStyle/>
          <a:p>
            <a:r>
              <a:rPr lang="en-US" sz="3200"/>
              <a:t>Why Hard-To-Learn Structures Are Easier</a:t>
            </a:r>
          </a:p>
        </p:txBody>
      </p:sp>
      <p:sp>
        <p:nvSpPr>
          <p:cNvPr id="2442243" name="Rectangle 5"/>
          <p:cNvSpPr>
            <a:spLocks noGrp="1" noChangeArrowheads="1"/>
          </p:cNvSpPr>
          <p:nvPr>
            <p:ph type="body" idx="4294967295"/>
          </p:nvPr>
        </p:nvSpPr>
        <p:spPr>
          <a:xfrm>
            <a:off x="304800" y="1143000"/>
            <a:ext cx="8610600" cy="2971800"/>
          </a:xfrm>
          <a:noFill/>
        </p:spPr>
        <p:txBody>
          <a:bodyPr/>
          <a:lstStyle/>
          <a:p>
            <a:pPr>
              <a:lnSpc>
                <a:spcPct val="90000"/>
              </a:lnSpc>
              <a:buFontTx/>
              <a:buNone/>
            </a:pPr>
            <a:r>
              <a:rPr lang="en-US" sz="2400"/>
              <a:t>Fortunately, if P4 is connected to P, we can learn the value for P4 by learning the value of P.  Also fortunately, P is connected to P1, P2, P3, and P5.</a:t>
            </a:r>
            <a:r>
              <a:rPr lang="en-US" sz="2400">
                <a:sym typeface="Symbol" pitchFamily="-84" charset="2"/>
              </a:rPr>
              <a:t> </a:t>
            </a:r>
            <a:endParaRPr lang="en-US" sz="2400"/>
          </a:p>
          <a:p>
            <a:pPr>
              <a:lnSpc>
                <a:spcPct val="90000"/>
              </a:lnSpc>
              <a:buFontTx/>
              <a:buNone/>
            </a:pPr>
            <a:endParaRPr lang="en-US" sz="2400"/>
          </a:p>
        </p:txBody>
      </p:sp>
      <p:sp>
        <p:nvSpPr>
          <p:cNvPr id="2442244" name="Text Box 6"/>
          <p:cNvSpPr txBox="1">
            <a:spLocks noChangeArrowheads="1"/>
          </p:cNvSpPr>
          <p:nvPr/>
        </p:nvSpPr>
        <p:spPr bwMode="auto">
          <a:xfrm>
            <a:off x="457200" y="35814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P1</a:t>
            </a:r>
          </a:p>
        </p:txBody>
      </p:sp>
      <p:sp>
        <p:nvSpPr>
          <p:cNvPr id="2442245" name="Text Box 7"/>
          <p:cNvSpPr txBox="1">
            <a:spLocks noChangeArrowheads="1"/>
          </p:cNvSpPr>
          <p:nvPr/>
        </p:nvSpPr>
        <p:spPr bwMode="auto">
          <a:xfrm>
            <a:off x="457200" y="39624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P2</a:t>
            </a:r>
          </a:p>
        </p:txBody>
      </p:sp>
      <p:sp>
        <p:nvSpPr>
          <p:cNvPr id="2442246" name="Text Box 8"/>
          <p:cNvSpPr txBox="1">
            <a:spLocks noChangeArrowheads="1"/>
          </p:cNvSpPr>
          <p:nvPr/>
        </p:nvSpPr>
        <p:spPr bwMode="auto">
          <a:xfrm>
            <a:off x="457200" y="43434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P3</a:t>
            </a:r>
          </a:p>
        </p:txBody>
      </p:sp>
      <p:sp>
        <p:nvSpPr>
          <p:cNvPr id="2442247" name="Text Box 9"/>
          <p:cNvSpPr txBox="1">
            <a:spLocks noChangeArrowheads="1"/>
          </p:cNvSpPr>
          <p:nvPr/>
        </p:nvSpPr>
        <p:spPr bwMode="auto">
          <a:xfrm>
            <a:off x="457200" y="48768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P4</a:t>
            </a:r>
          </a:p>
        </p:txBody>
      </p:sp>
      <p:sp>
        <p:nvSpPr>
          <p:cNvPr id="2442248" name="Text Box 10"/>
          <p:cNvSpPr txBox="1">
            <a:spLocks noChangeArrowheads="1"/>
          </p:cNvSpPr>
          <p:nvPr/>
        </p:nvSpPr>
        <p:spPr bwMode="auto">
          <a:xfrm>
            <a:off x="457200" y="57150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P5</a:t>
            </a:r>
          </a:p>
        </p:txBody>
      </p:sp>
      <p:sp>
        <p:nvSpPr>
          <p:cNvPr id="2442249" name="Rectangle 11"/>
          <p:cNvSpPr>
            <a:spLocks noChangeArrowheads="1"/>
          </p:cNvSpPr>
          <p:nvPr/>
        </p:nvSpPr>
        <p:spPr bwMode="auto">
          <a:xfrm>
            <a:off x="457200" y="3581400"/>
            <a:ext cx="609600" cy="4572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42250" name="Rectangle 12"/>
          <p:cNvSpPr>
            <a:spLocks noChangeArrowheads="1"/>
          </p:cNvSpPr>
          <p:nvPr/>
        </p:nvSpPr>
        <p:spPr bwMode="auto">
          <a:xfrm>
            <a:off x="457200" y="4038600"/>
            <a:ext cx="609600" cy="3048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42251" name="Rectangle 13"/>
          <p:cNvSpPr>
            <a:spLocks noChangeArrowheads="1"/>
          </p:cNvSpPr>
          <p:nvPr/>
        </p:nvSpPr>
        <p:spPr bwMode="auto">
          <a:xfrm>
            <a:off x="457200" y="4343400"/>
            <a:ext cx="609600" cy="3810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42252" name="Rectangle 14"/>
          <p:cNvSpPr>
            <a:spLocks noChangeArrowheads="1"/>
          </p:cNvSpPr>
          <p:nvPr/>
        </p:nvSpPr>
        <p:spPr bwMode="auto">
          <a:xfrm>
            <a:off x="457200" y="4800600"/>
            <a:ext cx="609600" cy="7620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42253" name="Rectangle 15"/>
          <p:cNvSpPr>
            <a:spLocks noChangeArrowheads="1"/>
          </p:cNvSpPr>
          <p:nvPr/>
        </p:nvSpPr>
        <p:spPr bwMode="auto">
          <a:xfrm>
            <a:off x="457200" y="5562600"/>
            <a:ext cx="609600" cy="7620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42254" name="Text Box 16"/>
          <p:cNvSpPr txBox="1">
            <a:spLocks noChangeArrowheads="1"/>
          </p:cNvSpPr>
          <p:nvPr/>
        </p:nvSpPr>
        <p:spPr bwMode="auto">
          <a:xfrm>
            <a:off x="2057400" y="2362200"/>
            <a:ext cx="387350"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a:t>
            </a:r>
          </a:p>
        </p:txBody>
      </p:sp>
      <p:sp>
        <p:nvSpPr>
          <p:cNvPr id="2442255" name="Rectangle 17"/>
          <p:cNvSpPr>
            <a:spLocks noChangeArrowheads="1"/>
          </p:cNvSpPr>
          <p:nvPr/>
        </p:nvSpPr>
        <p:spPr bwMode="auto">
          <a:xfrm>
            <a:off x="2057400" y="2362200"/>
            <a:ext cx="381000" cy="4572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cxnSp>
        <p:nvCxnSpPr>
          <p:cNvPr id="1730578" name="AutoShape 18"/>
          <p:cNvCxnSpPr>
            <a:cxnSpLocks noChangeShapeType="1"/>
            <a:stCxn id="2442249" idx="3"/>
            <a:endCxn id="2442255" idx="2"/>
          </p:cNvCxnSpPr>
          <p:nvPr/>
        </p:nvCxnSpPr>
        <p:spPr bwMode="auto">
          <a:xfrm flipV="1">
            <a:off x="1066800" y="2819400"/>
            <a:ext cx="1181100" cy="990600"/>
          </a:xfrm>
          <a:prstGeom prst="straightConnector1">
            <a:avLst/>
          </a:prstGeom>
          <a:noFill/>
          <a:ln w="9525">
            <a:solidFill>
              <a:schemeClr val="folHlink"/>
            </a:solidFill>
            <a:round/>
            <a:headEnd/>
            <a:tailEnd/>
          </a:ln>
        </p:spPr>
      </p:cxnSp>
      <p:cxnSp>
        <p:nvCxnSpPr>
          <p:cNvPr id="1730579" name="AutoShape 19"/>
          <p:cNvCxnSpPr>
            <a:cxnSpLocks noChangeShapeType="1"/>
            <a:stCxn id="2442250" idx="3"/>
            <a:endCxn id="2442255" idx="2"/>
          </p:cNvCxnSpPr>
          <p:nvPr/>
        </p:nvCxnSpPr>
        <p:spPr bwMode="auto">
          <a:xfrm flipV="1">
            <a:off x="1066800" y="2819400"/>
            <a:ext cx="1181100" cy="1371600"/>
          </a:xfrm>
          <a:prstGeom prst="straightConnector1">
            <a:avLst/>
          </a:prstGeom>
          <a:noFill/>
          <a:ln w="9525">
            <a:solidFill>
              <a:schemeClr val="folHlink"/>
            </a:solidFill>
            <a:round/>
            <a:headEnd/>
            <a:tailEnd/>
          </a:ln>
        </p:spPr>
      </p:cxnSp>
      <p:cxnSp>
        <p:nvCxnSpPr>
          <p:cNvPr id="1730580" name="AutoShape 20"/>
          <p:cNvCxnSpPr>
            <a:cxnSpLocks noChangeShapeType="1"/>
            <a:stCxn id="2442251" idx="3"/>
            <a:endCxn id="2442255" idx="2"/>
          </p:cNvCxnSpPr>
          <p:nvPr/>
        </p:nvCxnSpPr>
        <p:spPr bwMode="auto">
          <a:xfrm flipV="1">
            <a:off x="1066800" y="2819400"/>
            <a:ext cx="1181100" cy="1714500"/>
          </a:xfrm>
          <a:prstGeom prst="straightConnector1">
            <a:avLst/>
          </a:prstGeom>
          <a:noFill/>
          <a:ln w="9525">
            <a:solidFill>
              <a:schemeClr val="folHlink"/>
            </a:solidFill>
            <a:round/>
            <a:headEnd/>
            <a:tailEnd/>
          </a:ln>
        </p:spPr>
      </p:cxnSp>
      <p:cxnSp>
        <p:nvCxnSpPr>
          <p:cNvPr id="1730581" name="AutoShape 21"/>
          <p:cNvCxnSpPr>
            <a:cxnSpLocks noChangeShapeType="1"/>
            <a:stCxn id="2442252" idx="3"/>
            <a:endCxn id="2442255" idx="2"/>
          </p:cNvCxnSpPr>
          <p:nvPr/>
        </p:nvCxnSpPr>
        <p:spPr bwMode="auto">
          <a:xfrm flipV="1">
            <a:off x="1066800" y="2819400"/>
            <a:ext cx="1181100" cy="2362200"/>
          </a:xfrm>
          <a:prstGeom prst="straightConnector1">
            <a:avLst/>
          </a:prstGeom>
          <a:noFill/>
          <a:ln w="9525">
            <a:solidFill>
              <a:schemeClr val="folHlink"/>
            </a:solidFill>
            <a:round/>
            <a:headEnd/>
            <a:tailEnd/>
          </a:ln>
        </p:spPr>
      </p:cxnSp>
      <p:cxnSp>
        <p:nvCxnSpPr>
          <p:cNvPr id="1730582" name="AutoShape 22"/>
          <p:cNvCxnSpPr>
            <a:cxnSpLocks noChangeShapeType="1"/>
            <a:stCxn id="2442253" idx="3"/>
            <a:endCxn id="2442255" idx="2"/>
          </p:cNvCxnSpPr>
          <p:nvPr/>
        </p:nvCxnSpPr>
        <p:spPr bwMode="auto">
          <a:xfrm flipV="1">
            <a:off x="1066800" y="2819400"/>
            <a:ext cx="1181100" cy="3124200"/>
          </a:xfrm>
          <a:prstGeom prst="straightConnector1">
            <a:avLst/>
          </a:prstGeom>
          <a:noFill/>
          <a:ln w="9525">
            <a:solidFill>
              <a:schemeClr val="folHlink"/>
            </a:solidFill>
            <a:round/>
            <a:headEnd/>
            <a:tailEnd/>
          </a:ln>
        </p:spPr>
      </p:cxnSp>
      <p:sp>
        <p:nvSpPr>
          <p:cNvPr id="2442261" name="Text Box 23"/>
          <p:cNvSpPr txBox="1">
            <a:spLocks noChangeArrowheads="1"/>
          </p:cNvSpPr>
          <p:nvPr/>
        </p:nvSpPr>
        <p:spPr bwMode="auto">
          <a:xfrm>
            <a:off x="2590800" y="2362200"/>
            <a:ext cx="1133475" cy="457200"/>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ea typeface="Osaka" pitchFamily="-84" charset="-128"/>
                <a:cs typeface="Osaka" pitchFamily="-84" charset="-128"/>
              </a:rPr>
              <a:t>a </a:t>
            </a:r>
            <a:r>
              <a:rPr lang="en-US" b="0">
                <a:ea typeface="Osaka" pitchFamily="-84" charset="-128"/>
                <a:cs typeface="Osaka" pitchFamily="-84" charset="-128"/>
              </a:rPr>
              <a:t>or </a:t>
            </a:r>
            <a:r>
              <a:rPr lang="en-US" b="0">
                <a:solidFill>
                  <a:schemeClr val="tx2"/>
                </a:solidFill>
                <a:ea typeface="Osaka" pitchFamily="-84" charset="-128"/>
                <a:cs typeface="Osaka" pitchFamily="-84" charset="-128"/>
              </a:rPr>
              <a:t>b</a:t>
            </a:r>
            <a:r>
              <a:rPr lang="en-US" b="0">
                <a:ea typeface="Osaka" pitchFamily="-84" charset="-128"/>
                <a:cs typeface="Osaka" pitchFamily="-84" charset="-128"/>
              </a:rPr>
              <a:t>?</a:t>
            </a:r>
          </a:p>
        </p:txBody>
      </p:sp>
      <p:sp>
        <p:nvSpPr>
          <p:cNvPr id="2442262" name="Text Box 24"/>
          <p:cNvSpPr txBox="1">
            <a:spLocks noChangeArrowheads="1"/>
          </p:cNvSpPr>
          <p:nvPr/>
        </p:nvSpPr>
        <p:spPr bwMode="auto">
          <a:xfrm>
            <a:off x="990600" y="4724400"/>
            <a:ext cx="692150" cy="457200"/>
          </a:xfrm>
          <a:prstGeom prst="rect">
            <a:avLst/>
          </a:prstGeom>
          <a:noFill/>
          <a:ln w="9525">
            <a:noFill/>
            <a:miter lim="800000"/>
            <a:headEnd/>
            <a:tailEnd/>
          </a:ln>
        </p:spPr>
        <p:txBody>
          <a:bodyPr wrap="none">
            <a:prstTxWarp prst="textNoShape">
              <a:avLst/>
            </a:prstTxWarp>
            <a:spAutoFit/>
          </a:bodyPr>
          <a:lstStyle/>
          <a:p>
            <a:r>
              <a:rPr lang="en-US" b="0">
                <a:ea typeface="Osaka" pitchFamily="-84" charset="-128"/>
                <a:cs typeface="Osaka" pitchFamily="-84" charset="-12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1730581"/>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5" presetClass="emph" presetSubtype="0" fill="hold" nodeType="clickEffect">
                                  <p:stCondLst>
                                    <p:cond delay="0"/>
                                  </p:stCondLst>
                                  <p:childTnLst>
                                    <p:anim calcmode="discrete" valueType="str">
                                      <p:cBhvr>
                                        <p:cTn id="10" dur="1000" fill="hold"/>
                                        <p:tgtEl>
                                          <p:spTgt spid="1730578"/>
                                        </p:tgtEl>
                                        <p:attrNameLst>
                                          <p:attrName>style.visibility</p:attrName>
                                        </p:attrNameLst>
                                      </p:cBhvr>
                                      <p:tavLst>
                                        <p:tav tm="0">
                                          <p:val>
                                            <p:strVal val="hidden"/>
                                          </p:val>
                                        </p:tav>
                                        <p:tav tm="50000">
                                          <p:val>
                                            <p:strVal val="visible"/>
                                          </p:val>
                                        </p:tav>
                                      </p:tavLst>
                                    </p:anim>
                                  </p:childTnLst>
                                </p:cTn>
                              </p:par>
                              <p:par>
                                <p:cTn id="11" presetID="35" presetClass="emph" presetSubtype="0" fill="hold" nodeType="withEffect">
                                  <p:stCondLst>
                                    <p:cond delay="0"/>
                                  </p:stCondLst>
                                  <p:childTnLst>
                                    <p:anim calcmode="discrete" valueType="str">
                                      <p:cBhvr>
                                        <p:cTn id="12" dur="1000" fill="hold"/>
                                        <p:tgtEl>
                                          <p:spTgt spid="1730579"/>
                                        </p:tgtEl>
                                        <p:attrNameLst>
                                          <p:attrName>style.visibility</p:attrName>
                                        </p:attrNameLst>
                                      </p:cBhvr>
                                      <p:tavLst>
                                        <p:tav tm="0">
                                          <p:val>
                                            <p:strVal val="hidden"/>
                                          </p:val>
                                        </p:tav>
                                        <p:tav tm="50000">
                                          <p:val>
                                            <p:strVal val="visible"/>
                                          </p:val>
                                        </p:tav>
                                      </p:tavLst>
                                    </p:anim>
                                  </p:childTnLst>
                                </p:cTn>
                              </p:par>
                              <p:par>
                                <p:cTn id="13" presetID="35" presetClass="emph" presetSubtype="0" fill="hold" nodeType="withEffect">
                                  <p:stCondLst>
                                    <p:cond delay="0"/>
                                  </p:stCondLst>
                                  <p:childTnLst>
                                    <p:anim calcmode="discrete" valueType="str">
                                      <p:cBhvr>
                                        <p:cTn id="14" dur="1000" fill="hold"/>
                                        <p:tgtEl>
                                          <p:spTgt spid="1730580"/>
                                        </p:tgtEl>
                                        <p:attrNameLst>
                                          <p:attrName>style.visibility</p:attrName>
                                        </p:attrNameLst>
                                      </p:cBhvr>
                                      <p:tavLst>
                                        <p:tav tm="0">
                                          <p:val>
                                            <p:strVal val="hidden"/>
                                          </p:val>
                                        </p:tav>
                                        <p:tav tm="50000">
                                          <p:val>
                                            <p:strVal val="visible"/>
                                          </p:val>
                                        </p:tav>
                                      </p:tavLst>
                                    </p:anim>
                                  </p:childTnLst>
                                </p:cTn>
                              </p:par>
                              <p:par>
                                <p:cTn id="15" presetID="35" presetClass="emph" presetSubtype="0" fill="hold" nodeType="withEffect">
                                  <p:stCondLst>
                                    <p:cond delay="0"/>
                                  </p:stCondLst>
                                  <p:childTnLst>
                                    <p:anim calcmode="discrete" valueType="str">
                                      <p:cBhvr>
                                        <p:cTn id="16" dur="1000" fill="hold"/>
                                        <p:tgtEl>
                                          <p:spTgt spid="173058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44290" name="Rectangle 4"/>
          <p:cNvSpPr>
            <a:spLocks noGrp="1" noChangeArrowheads="1"/>
          </p:cNvSpPr>
          <p:nvPr>
            <p:ph type="title" idx="4294967295"/>
          </p:nvPr>
        </p:nvSpPr>
        <p:spPr>
          <a:xfrm>
            <a:off x="685800" y="228600"/>
            <a:ext cx="7772400" cy="1143000"/>
          </a:xfrm>
          <a:noFill/>
        </p:spPr>
        <p:txBody>
          <a:bodyPr/>
          <a:lstStyle/>
          <a:p>
            <a:r>
              <a:rPr lang="en-US" sz="3200"/>
              <a:t>Why Hard-To-Learn Structures Are Easier</a:t>
            </a:r>
          </a:p>
        </p:txBody>
      </p:sp>
      <p:sp>
        <p:nvSpPr>
          <p:cNvPr id="2444291" name="Rectangle 5"/>
          <p:cNvSpPr>
            <a:spLocks noGrp="1" noChangeArrowheads="1"/>
          </p:cNvSpPr>
          <p:nvPr>
            <p:ph type="body" idx="4294967295"/>
          </p:nvPr>
        </p:nvSpPr>
        <p:spPr>
          <a:xfrm>
            <a:off x="304800" y="1143000"/>
            <a:ext cx="8610600" cy="2971800"/>
          </a:xfrm>
          <a:noFill/>
        </p:spPr>
        <p:txBody>
          <a:bodyPr/>
          <a:lstStyle/>
          <a:p>
            <a:pPr>
              <a:lnSpc>
                <a:spcPct val="90000"/>
              </a:lnSpc>
              <a:buFontTx/>
              <a:buNone/>
            </a:pPr>
            <a:r>
              <a:rPr lang="en-US" sz="2400"/>
              <a:t>Step 1: Observe P1, P2, P3, </a:t>
            </a:r>
            <a:r>
              <a:rPr lang="en-US" sz="2400" i="1"/>
              <a:t>or</a:t>
            </a:r>
            <a:r>
              <a:rPr lang="en-US" sz="2400"/>
              <a:t> P5.  In this case, all the observed examples of these structures are behavior </a:t>
            </a:r>
            <a:r>
              <a:rPr lang="en-US" sz="2400">
                <a:solidFill>
                  <a:schemeClr val="accent2"/>
                </a:solidFill>
              </a:rPr>
              <a:t>a</a:t>
            </a:r>
            <a:r>
              <a:rPr lang="en-US" sz="2400"/>
              <a:t>.  </a:t>
            </a:r>
            <a:r>
              <a:rPr lang="en-US" sz="2400">
                <a:sym typeface="Symbol" pitchFamily="-84" charset="2"/>
              </a:rPr>
              <a:t> </a:t>
            </a:r>
            <a:endParaRPr lang="en-US" sz="2400"/>
          </a:p>
          <a:p>
            <a:pPr>
              <a:lnSpc>
                <a:spcPct val="90000"/>
              </a:lnSpc>
              <a:buFontTx/>
              <a:buNone/>
            </a:pPr>
            <a:endParaRPr lang="en-US" sz="2400"/>
          </a:p>
        </p:txBody>
      </p:sp>
      <p:sp>
        <p:nvSpPr>
          <p:cNvPr id="2444292" name="Text Box 6"/>
          <p:cNvSpPr txBox="1">
            <a:spLocks noChangeArrowheads="1"/>
          </p:cNvSpPr>
          <p:nvPr/>
        </p:nvSpPr>
        <p:spPr bwMode="auto">
          <a:xfrm>
            <a:off x="457200" y="35814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P1</a:t>
            </a:r>
          </a:p>
        </p:txBody>
      </p:sp>
      <p:sp>
        <p:nvSpPr>
          <p:cNvPr id="2444293" name="Text Box 7"/>
          <p:cNvSpPr txBox="1">
            <a:spLocks noChangeArrowheads="1"/>
          </p:cNvSpPr>
          <p:nvPr/>
        </p:nvSpPr>
        <p:spPr bwMode="auto">
          <a:xfrm>
            <a:off x="457200" y="39624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P2</a:t>
            </a:r>
          </a:p>
        </p:txBody>
      </p:sp>
      <p:sp>
        <p:nvSpPr>
          <p:cNvPr id="2444294" name="Text Box 8"/>
          <p:cNvSpPr txBox="1">
            <a:spLocks noChangeArrowheads="1"/>
          </p:cNvSpPr>
          <p:nvPr/>
        </p:nvSpPr>
        <p:spPr bwMode="auto">
          <a:xfrm>
            <a:off x="457200" y="43434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P3</a:t>
            </a:r>
          </a:p>
        </p:txBody>
      </p:sp>
      <p:sp>
        <p:nvSpPr>
          <p:cNvPr id="2444295" name="Text Box 9"/>
          <p:cNvSpPr txBox="1">
            <a:spLocks noChangeArrowheads="1"/>
          </p:cNvSpPr>
          <p:nvPr/>
        </p:nvSpPr>
        <p:spPr bwMode="auto">
          <a:xfrm>
            <a:off x="457200" y="48768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P4</a:t>
            </a:r>
          </a:p>
        </p:txBody>
      </p:sp>
      <p:sp>
        <p:nvSpPr>
          <p:cNvPr id="2444296" name="Text Box 10"/>
          <p:cNvSpPr txBox="1">
            <a:spLocks noChangeArrowheads="1"/>
          </p:cNvSpPr>
          <p:nvPr/>
        </p:nvSpPr>
        <p:spPr bwMode="auto">
          <a:xfrm>
            <a:off x="457200" y="57150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P5</a:t>
            </a:r>
          </a:p>
        </p:txBody>
      </p:sp>
      <p:sp>
        <p:nvSpPr>
          <p:cNvPr id="2444297" name="Rectangle 11"/>
          <p:cNvSpPr>
            <a:spLocks noChangeArrowheads="1"/>
          </p:cNvSpPr>
          <p:nvPr/>
        </p:nvSpPr>
        <p:spPr bwMode="auto">
          <a:xfrm>
            <a:off x="457200" y="3581400"/>
            <a:ext cx="609600" cy="4572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44298" name="Rectangle 12"/>
          <p:cNvSpPr>
            <a:spLocks noChangeArrowheads="1"/>
          </p:cNvSpPr>
          <p:nvPr/>
        </p:nvSpPr>
        <p:spPr bwMode="auto">
          <a:xfrm>
            <a:off x="457200" y="4038600"/>
            <a:ext cx="609600" cy="3048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44299" name="Rectangle 13"/>
          <p:cNvSpPr>
            <a:spLocks noChangeArrowheads="1"/>
          </p:cNvSpPr>
          <p:nvPr/>
        </p:nvSpPr>
        <p:spPr bwMode="auto">
          <a:xfrm>
            <a:off x="457200" y="4343400"/>
            <a:ext cx="609600" cy="3810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44300" name="Rectangle 14"/>
          <p:cNvSpPr>
            <a:spLocks noChangeArrowheads="1"/>
          </p:cNvSpPr>
          <p:nvPr/>
        </p:nvSpPr>
        <p:spPr bwMode="auto">
          <a:xfrm>
            <a:off x="457200" y="4800600"/>
            <a:ext cx="609600" cy="7620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44301" name="Rectangle 15"/>
          <p:cNvSpPr>
            <a:spLocks noChangeArrowheads="1"/>
          </p:cNvSpPr>
          <p:nvPr/>
        </p:nvSpPr>
        <p:spPr bwMode="auto">
          <a:xfrm>
            <a:off x="457200" y="5562600"/>
            <a:ext cx="609600" cy="7620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44302" name="Text Box 16"/>
          <p:cNvSpPr txBox="1">
            <a:spLocks noChangeArrowheads="1"/>
          </p:cNvSpPr>
          <p:nvPr/>
        </p:nvSpPr>
        <p:spPr bwMode="auto">
          <a:xfrm>
            <a:off x="2057400" y="2362200"/>
            <a:ext cx="387350"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a:t>
            </a:r>
          </a:p>
        </p:txBody>
      </p:sp>
      <p:sp>
        <p:nvSpPr>
          <p:cNvPr id="2444303" name="Rectangle 17"/>
          <p:cNvSpPr>
            <a:spLocks noChangeArrowheads="1"/>
          </p:cNvSpPr>
          <p:nvPr/>
        </p:nvSpPr>
        <p:spPr bwMode="auto">
          <a:xfrm>
            <a:off x="2057400" y="2362200"/>
            <a:ext cx="381000" cy="4572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cxnSp>
        <p:nvCxnSpPr>
          <p:cNvPr id="2444304" name="AutoShape 18"/>
          <p:cNvCxnSpPr>
            <a:cxnSpLocks noChangeShapeType="1"/>
            <a:stCxn id="2444297" idx="3"/>
            <a:endCxn id="2444303" idx="2"/>
          </p:cNvCxnSpPr>
          <p:nvPr/>
        </p:nvCxnSpPr>
        <p:spPr bwMode="auto">
          <a:xfrm flipV="1">
            <a:off x="1066800" y="2819400"/>
            <a:ext cx="1181100" cy="990600"/>
          </a:xfrm>
          <a:prstGeom prst="straightConnector1">
            <a:avLst/>
          </a:prstGeom>
          <a:noFill/>
          <a:ln w="9525">
            <a:solidFill>
              <a:schemeClr val="folHlink"/>
            </a:solidFill>
            <a:round/>
            <a:headEnd/>
            <a:tailEnd/>
          </a:ln>
        </p:spPr>
      </p:cxnSp>
      <p:cxnSp>
        <p:nvCxnSpPr>
          <p:cNvPr id="2444305" name="AutoShape 19"/>
          <p:cNvCxnSpPr>
            <a:cxnSpLocks noChangeShapeType="1"/>
            <a:stCxn id="2444298" idx="3"/>
            <a:endCxn id="2444303" idx="2"/>
          </p:cNvCxnSpPr>
          <p:nvPr/>
        </p:nvCxnSpPr>
        <p:spPr bwMode="auto">
          <a:xfrm flipV="1">
            <a:off x="1066800" y="2819400"/>
            <a:ext cx="1181100" cy="1371600"/>
          </a:xfrm>
          <a:prstGeom prst="straightConnector1">
            <a:avLst/>
          </a:prstGeom>
          <a:noFill/>
          <a:ln w="9525">
            <a:solidFill>
              <a:schemeClr val="folHlink"/>
            </a:solidFill>
            <a:round/>
            <a:headEnd/>
            <a:tailEnd/>
          </a:ln>
        </p:spPr>
      </p:cxnSp>
      <p:cxnSp>
        <p:nvCxnSpPr>
          <p:cNvPr id="2444306" name="AutoShape 20"/>
          <p:cNvCxnSpPr>
            <a:cxnSpLocks noChangeShapeType="1"/>
            <a:stCxn id="2444299" idx="3"/>
            <a:endCxn id="2444303" idx="2"/>
          </p:cNvCxnSpPr>
          <p:nvPr/>
        </p:nvCxnSpPr>
        <p:spPr bwMode="auto">
          <a:xfrm flipV="1">
            <a:off x="1066800" y="2819400"/>
            <a:ext cx="1181100" cy="1714500"/>
          </a:xfrm>
          <a:prstGeom prst="straightConnector1">
            <a:avLst/>
          </a:prstGeom>
          <a:noFill/>
          <a:ln w="9525">
            <a:solidFill>
              <a:schemeClr val="folHlink"/>
            </a:solidFill>
            <a:round/>
            <a:headEnd/>
            <a:tailEnd/>
          </a:ln>
        </p:spPr>
      </p:cxnSp>
      <p:cxnSp>
        <p:nvCxnSpPr>
          <p:cNvPr id="2444307" name="AutoShape 21"/>
          <p:cNvCxnSpPr>
            <a:cxnSpLocks noChangeShapeType="1"/>
            <a:stCxn id="2444300" idx="3"/>
            <a:endCxn id="2444303" idx="2"/>
          </p:cNvCxnSpPr>
          <p:nvPr/>
        </p:nvCxnSpPr>
        <p:spPr bwMode="auto">
          <a:xfrm flipV="1">
            <a:off x="1066800" y="2819400"/>
            <a:ext cx="1181100" cy="2362200"/>
          </a:xfrm>
          <a:prstGeom prst="straightConnector1">
            <a:avLst/>
          </a:prstGeom>
          <a:noFill/>
          <a:ln w="9525">
            <a:solidFill>
              <a:schemeClr val="folHlink"/>
            </a:solidFill>
            <a:round/>
            <a:headEnd/>
            <a:tailEnd/>
          </a:ln>
        </p:spPr>
      </p:cxnSp>
      <p:cxnSp>
        <p:nvCxnSpPr>
          <p:cNvPr id="2444308" name="AutoShape 22"/>
          <p:cNvCxnSpPr>
            <a:cxnSpLocks noChangeShapeType="1"/>
            <a:stCxn id="2444301" idx="3"/>
            <a:endCxn id="2444303" idx="2"/>
          </p:cNvCxnSpPr>
          <p:nvPr/>
        </p:nvCxnSpPr>
        <p:spPr bwMode="auto">
          <a:xfrm flipV="1">
            <a:off x="1066800" y="2819400"/>
            <a:ext cx="1181100" cy="3124200"/>
          </a:xfrm>
          <a:prstGeom prst="straightConnector1">
            <a:avLst/>
          </a:prstGeom>
          <a:noFill/>
          <a:ln w="9525">
            <a:solidFill>
              <a:schemeClr val="folHlink"/>
            </a:solidFill>
            <a:round/>
            <a:headEnd/>
            <a:tailEnd/>
          </a:ln>
        </p:spPr>
      </p:cxnSp>
      <p:sp>
        <p:nvSpPr>
          <p:cNvPr id="2444309" name="Text Box 23"/>
          <p:cNvSpPr txBox="1">
            <a:spLocks noChangeArrowheads="1"/>
          </p:cNvSpPr>
          <p:nvPr/>
        </p:nvSpPr>
        <p:spPr bwMode="auto">
          <a:xfrm>
            <a:off x="2590800" y="2362200"/>
            <a:ext cx="1133475" cy="457200"/>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ea typeface="Osaka" pitchFamily="-84" charset="-128"/>
                <a:cs typeface="Osaka" pitchFamily="-84" charset="-128"/>
              </a:rPr>
              <a:t>a</a:t>
            </a:r>
            <a:r>
              <a:rPr lang="en-US" b="0">
                <a:ea typeface="Osaka" pitchFamily="-84" charset="-128"/>
                <a:cs typeface="Osaka" pitchFamily="-84" charset="-128"/>
              </a:rPr>
              <a:t> or </a:t>
            </a:r>
            <a:r>
              <a:rPr lang="en-US" b="0">
                <a:solidFill>
                  <a:schemeClr val="tx2"/>
                </a:solidFill>
                <a:ea typeface="Osaka" pitchFamily="-84" charset="-128"/>
                <a:cs typeface="Osaka" pitchFamily="-84" charset="-128"/>
              </a:rPr>
              <a:t>b</a:t>
            </a:r>
            <a:r>
              <a:rPr lang="en-US" b="0">
                <a:ea typeface="Osaka" pitchFamily="-84" charset="-128"/>
                <a:cs typeface="Osaka" pitchFamily="-84" charset="-128"/>
              </a:rPr>
              <a:t>?</a:t>
            </a:r>
          </a:p>
        </p:txBody>
      </p:sp>
      <p:sp>
        <p:nvSpPr>
          <p:cNvPr id="2444310" name="Text Box 25"/>
          <p:cNvSpPr txBox="1">
            <a:spLocks noChangeArrowheads="1"/>
          </p:cNvSpPr>
          <p:nvPr/>
        </p:nvSpPr>
        <p:spPr bwMode="auto">
          <a:xfrm>
            <a:off x="1219200" y="3581400"/>
            <a:ext cx="946150" cy="457200"/>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ea typeface="Osaka" pitchFamily="-84" charset="-128"/>
                <a:cs typeface="Osaka" pitchFamily="-84" charset="-128"/>
              </a:rPr>
              <a:t>a a a </a:t>
            </a:r>
          </a:p>
        </p:txBody>
      </p:sp>
      <p:sp>
        <p:nvSpPr>
          <p:cNvPr id="2444311" name="Text Box 26"/>
          <p:cNvSpPr txBox="1">
            <a:spLocks noChangeArrowheads="1"/>
          </p:cNvSpPr>
          <p:nvPr/>
        </p:nvSpPr>
        <p:spPr bwMode="auto">
          <a:xfrm>
            <a:off x="1219200" y="3962400"/>
            <a:ext cx="3370263" cy="457200"/>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ea typeface="Osaka" pitchFamily="-84" charset="-128"/>
                <a:cs typeface="Osaka" pitchFamily="-84" charset="-128"/>
              </a:rPr>
              <a:t>a a a a a a a a a a a…  </a:t>
            </a:r>
          </a:p>
        </p:txBody>
      </p:sp>
      <p:sp>
        <p:nvSpPr>
          <p:cNvPr id="2444312" name="Text Box 28"/>
          <p:cNvSpPr txBox="1">
            <a:spLocks noChangeArrowheads="1"/>
          </p:cNvSpPr>
          <p:nvPr/>
        </p:nvSpPr>
        <p:spPr bwMode="auto">
          <a:xfrm>
            <a:off x="990600" y="4724400"/>
            <a:ext cx="692150" cy="457200"/>
          </a:xfrm>
          <a:prstGeom prst="rect">
            <a:avLst/>
          </a:prstGeom>
          <a:noFill/>
          <a:ln w="9525">
            <a:noFill/>
            <a:miter lim="800000"/>
            <a:headEnd/>
            <a:tailEnd/>
          </a:ln>
        </p:spPr>
        <p:txBody>
          <a:bodyPr wrap="none">
            <a:prstTxWarp prst="textNoShape">
              <a:avLst/>
            </a:prstTxWarp>
            <a:spAutoFit/>
          </a:bodyPr>
          <a:lstStyle/>
          <a:p>
            <a:r>
              <a:rPr lang="en-US" b="0">
                <a:ea typeface="Osaka" pitchFamily="-84" charset="-128"/>
                <a:cs typeface="Osaka" pitchFamily="-84" charset="-128"/>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91714" name="Rectangle 2"/>
          <p:cNvSpPr>
            <a:spLocks noGrp="1" noChangeArrowheads="1"/>
          </p:cNvSpPr>
          <p:nvPr>
            <p:ph type="title"/>
          </p:nvPr>
        </p:nvSpPr>
        <p:spPr/>
        <p:txBody>
          <a:bodyPr/>
          <a:lstStyle/>
          <a:p>
            <a:r>
              <a:rPr lang="en-US" sz="3200"/>
              <a:t>Announcements</a:t>
            </a:r>
          </a:p>
        </p:txBody>
      </p:sp>
      <p:sp>
        <p:nvSpPr>
          <p:cNvPr id="2291715" name="Rectangle 3"/>
          <p:cNvSpPr>
            <a:spLocks noGrp="1" noChangeArrowheads="1"/>
          </p:cNvSpPr>
          <p:nvPr>
            <p:ph type="body" idx="1"/>
          </p:nvPr>
        </p:nvSpPr>
        <p:spPr>
          <a:xfrm>
            <a:off x="228600" y="1600200"/>
            <a:ext cx="8763000" cy="4114800"/>
          </a:xfrm>
        </p:spPr>
        <p:txBody>
          <a:bodyPr/>
          <a:lstStyle/>
          <a:p>
            <a:pPr>
              <a:buFontTx/>
              <a:buNone/>
            </a:pPr>
            <a:r>
              <a:rPr lang="en-US" sz="2400"/>
              <a:t>Be working on structure review questions</a:t>
            </a:r>
          </a:p>
          <a:p>
            <a:pPr>
              <a:buFontTx/>
              <a:buNone/>
            </a:pPr>
            <a:endParaRPr lang="en-US" sz="2400"/>
          </a:p>
          <a:p>
            <a:pPr>
              <a:buFontTx/>
              <a:buNone/>
            </a:pPr>
            <a:r>
              <a:rPr lang="en-US" sz="2400"/>
              <a:t>A correction was made to last time’s lecture notes – please make sure you have the most up-to-date version.</a:t>
            </a:r>
          </a:p>
          <a:p>
            <a:pPr>
              <a:buFontTx/>
              <a:buNone/>
            </a:pPr>
            <a:endParaRPr lang="en-US" sz="2400"/>
          </a:p>
          <a:p>
            <a:pPr>
              <a:buFontTx/>
              <a:buNone/>
            </a:pPr>
            <a:r>
              <a:rPr lang="en-US" sz="2400"/>
              <a:t>Read relevant sections of Yang (2011) as reference for next time (“learning as selection”, “learnability and development”).</a:t>
            </a:r>
          </a:p>
          <a:p>
            <a:pPr>
              <a:buFontTx/>
              <a:buNone/>
            </a:pPr>
            <a:endParaRPr lang="en-US" sz="2400"/>
          </a:p>
          <a:p>
            <a:pPr>
              <a:buFontTx/>
              <a:buNone/>
            </a:pPr>
            <a:r>
              <a:rPr lang="en-US" sz="2400"/>
              <a:t>Please fill out online evaluation forms for this class!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46338" name="Rectangle 4"/>
          <p:cNvSpPr>
            <a:spLocks noGrp="1" noChangeArrowheads="1"/>
          </p:cNvSpPr>
          <p:nvPr>
            <p:ph type="title" idx="4294967295"/>
          </p:nvPr>
        </p:nvSpPr>
        <p:spPr>
          <a:xfrm>
            <a:off x="685800" y="228600"/>
            <a:ext cx="7772400" cy="1143000"/>
          </a:xfrm>
          <a:noFill/>
        </p:spPr>
        <p:txBody>
          <a:bodyPr/>
          <a:lstStyle/>
          <a:p>
            <a:r>
              <a:rPr lang="en-US" sz="3200"/>
              <a:t>Why Hard-To-Learn Structures Are Easier</a:t>
            </a:r>
          </a:p>
        </p:txBody>
      </p:sp>
      <p:sp>
        <p:nvSpPr>
          <p:cNvPr id="2446339" name="Rectangle 5"/>
          <p:cNvSpPr>
            <a:spLocks noGrp="1" noChangeArrowheads="1"/>
          </p:cNvSpPr>
          <p:nvPr>
            <p:ph type="body" idx="4294967295"/>
          </p:nvPr>
        </p:nvSpPr>
        <p:spPr>
          <a:xfrm>
            <a:off x="304800" y="1143000"/>
            <a:ext cx="8610600" cy="2971800"/>
          </a:xfrm>
          <a:noFill/>
        </p:spPr>
        <p:txBody>
          <a:bodyPr/>
          <a:lstStyle/>
          <a:p>
            <a:pPr>
              <a:lnSpc>
                <a:spcPct val="90000"/>
              </a:lnSpc>
              <a:buFontTx/>
              <a:buNone/>
            </a:pPr>
            <a:r>
              <a:rPr lang="en-US" sz="2400"/>
              <a:t>Step 2: Use this knowledge to set the value of parameter P to </a:t>
            </a:r>
            <a:r>
              <a:rPr lang="en-US" sz="2400">
                <a:solidFill>
                  <a:schemeClr val="accent2"/>
                </a:solidFill>
              </a:rPr>
              <a:t>a</a:t>
            </a:r>
            <a:r>
              <a:rPr lang="en-US" sz="2400"/>
              <a:t>.  </a:t>
            </a:r>
            <a:r>
              <a:rPr lang="en-US" sz="2400">
                <a:sym typeface="Symbol" pitchFamily="-84" charset="2"/>
              </a:rPr>
              <a:t> </a:t>
            </a:r>
            <a:endParaRPr lang="en-US" sz="2400"/>
          </a:p>
          <a:p>
            <a:pPr>
              <a:lnSpc>
                <a:spcPct val="90000"/>
              </a:lnSpc>
              <a:buFontTx/>
              <a:buNone/>
            </a:pPr>
            <a:endParaRPr lang="en-US" sz="2400"/>
          </a:p>
        </p:txBody>
      </p:sp>
      <p:sp>
        <p:nvSpPr>
          <p:cNvPr id="2446340" name="Text Box 6"/>
          <p:cNvSpPr txBox="1">
            <a:spLocks noChangeArrowheads="1"/>
          </p:cNvSpPr>
          <p:nvPr/>
        </p:nvSpPr>
        <p:spPr bwMode="auto">
          <a:xfrm>
            <a:off x="457200" y="35814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P1</a:t>
            </a:r>
          </a:p>
        </p:txBody>
      </p:sp>
      <p:sp>
        <p:nvSpPr>
          <p:cNvPr id="2446341" name="Text Box 7"/>
          <p:cNvSpPr txBox="1">
            <a:spLocks noChangeArrowheads="1"/>
          </p:cNvSpPr>
          <p:nvPr/>
        </p:nvSpPr>
        <p:spPr bwMode="auto">
          <a:xfrm>
            <a:off x="457200" y="39624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P2</a:t>
            </a:r>
          </a:p>
        </p:txBody>
      </p:sp>
      <p:sp>
        <p:nvSpPr>
          <p:cNvPr id="2446342" name="Text Box 8"/>
          <p:cNvSpPr txBox="1">
            <a:spLocks noChangeArrowheads="1"/>
          </p:cNvSpPr>
          <p:nvPr/>
        </p:nvSpPr>
        <p:spPr bwMode="auto">
          <a:xfrm>
            <a:off x="457200" y="43434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P3</a:t>
            </a:r>
          </a:p>
        </p:txBody>
      </p:sp>
      <p:sp>
        <p:nvSpPr>
          <p:cNvPr id="2446343" name="Text Box 9"/>
          <p:cNvSpPr txBox="1">
            <a:spLocks noChangeArrowheads="1"/>
          </p:cNvSpPr>
          <p:nvPr/>
        </p:nvSpPr>
        <p:spPr bwMode="auto">
          <a:xfrm>
            <a:off x="457200" y="48768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P4</a:t>
            </a:r>
          </a:p>
        </p:txBody>
      </p:sp>
      <p:sp>
        <p:nvSpPr>
          <p:cNvPr id="2446344" name="Text Box 10"/>
          <p:cNvSpPr txBox="1">
            <a:spLocks noChangeArrowheads="1"/>
          </p:cNvSpPr>
          <p:nvPr/>
        </p:nvSpPr>
        <p:spPr bwMode="auto">
          <a:xfrm>
            <a:off x="457200" y="57150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P5</a:t>
            </a:r>
          </a:p>
        </p:txBody>
      </p:sp>
      <p:sp>
        <p:nvSpPr>
          <p:cNvPr id="2446345" name="Rectangle 11"/>
          <p:cNvSpPr>
            <a:spLocks noChangeArrowheads="1"/>
          </p:cNvSpPr>
          <p:nvPr/>
        </p:nvSpPr>
        <p:spPr bwMode="auto">
          <a:xfrm>
            <a:off x="457200" y="3581400"/>
            <a:ext cx="609600" cy="4572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46346" name="Rectangle 12"/>
          <p:cNvSpPr>
            <a:spLocks noChangeArrowheads="1"/>
          </p:cNvSpPr>
          <p:nvPr/>
        </p:nvSpPr>
        <p:spPr bwMode="auto">
          <a:xfrm>
            <a:off x="457200" y="4038600"/>
            <a:ext cx="609600" cy="3048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46347" name="Rectangle 13"/>
          <p:cNvSpPr>
            <a:spLocks noChangeArrowheads="1"/>
          </p:cNvSpPr>
          <p:nvPr/>
        </p:nvSpPr>
        <p:spPr bwMode="auto">
          <a:xfrm>
            <a:off x="457200" y="4343400"/>
            <a:ext cx="609600" cy="3810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46348" name="Rectangle 14"/>
          <p:cNvSpPr>
            <a:spLocks noChangeArrowheads="1"/>
          </p:cNvSpPr>
          <p:nvPr/>
        </p:nvSpPr>
        <p:spPr bwMode="auto">
          <a:xfrm>
            <a:off x="457200" y="4800600"/>
            <a:ext cx="609600" cy="7620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46349" name="Rectangle 15"/>
          <p:cNvSpPr>
            <a:spLocks noChangeArrowheads="1"/>
          </p:cNvSpPr>
          <p:nvPr/>
        </p:nvSpPr>
        <p:spPr bwMode="auto">
          <a:xfrm>
            <a:off x="457200" y="5562600"/>
            <a:ext cx="609600" cy="7620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46350" name="Text Box 16"/>
          <p:cNvSpPr txBox="1">
            <a:spLocks noChangeArrowheads="1"/>
          </p:cNvSpPr>
          <p:nvPr/>
        </p:nvSpPr>
        <p:spPr bwMode="auto">
          <a:xfrm>
            <a:off x="2057400" y="2362200"/>
            <a:ext cx="387350"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a:t>
            </a:r>
          </a:p>
        </p:txBody>
      </p:sp>
      <p:sp>
        <p:nvSpPr>
          <p:cNvPr id="2446351" name="Rectangle 17"/>
          <p:cNvSpPr>
            <a:spLocks noChangeArrowheads="1"/>
          </p:cNvSpPr>
          <p:nvPr/>
        </p:nvSpPr>
        <p:spPr bwMode="auto">
          <a:xfrm>
            <a:off x="2057400" y="2362200"/>
            <a:ext cx="381000" cy="4572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cxnSp>
        <p:nvCxnSpPr>
          <p:cNvPr id="2446352" name="AutoShape 18"/>
          <p:cNvCxnSpPr>
            <a:cxnSpLocks noChangeShapeType="1"/>
            <a:stCxn id="2446345" idx="3"/>
            <a:endCxn id="2446351" idx="2"/>
          </p:cNvCxnSpPr>
          <p:nvPr/>
        </p:nvCxnSpPr>
        <p:spPr bwMode="auto">
          <a:xfrm flipV="1">
            <a:off x="1066800" y="2819400"/>
            <a:ext cx="1181100" cy="990600"/>
          </a:xfrm>
          <a:prstGeom prst="straightConnector1">
            <a:avLst/>
          </a:prstGeom>
          <a:noFill/>
          <a:ln w="38100">
            <a:solidFill>
              <a:schemeClr val="accent2"/>
            </a:solidFill>
            <a:round/>
            <a:headEnd/>
            <a:tailEnd/>
          </a:ln>
        </p:spPr>
      </p:cxnSp>
      <p:cxnSp>
        <p:nvCxnSpPr>
          <p:cNvPr id="2446353" name="AutoShape 19"/>
          <p:cNvCxnSpPr>
            <a:cxnSpLocks noChangeShapeType="1"/>
            <a:stCxn id="2446346" idx="3"/>
            <a:endCxn id="2446351" idx="2"/>
          </p:cNvCxnSpPr>
          <p:nvPr/>
        </p:nvCxnSpPr>
        <p:spPr bwMode="auto">
          <a:xfrm flipV="1">
            <a:off x="1066800" y="2819400"/>
            <a:ext cx="1181100" cy="1371600"/>
          </a:xfrm>
          <a:prstGeom prst="straightConnector1">
            <a:avLst/>
          </a:prstGeom>
          <a:noFill/>
          <a:ln w="38100">
            <a:solidFill>
              <a:schemeClr val="accent2"/>
            </a:solidFill>
            <a:round/>
            <a:headEnd/>
            <a:tailEnd/>
          </a:ln>
        </p:spPr>
      </p:cxnSp>
      <p:cxnSp>
        <p:nvCxnSpPr>
          <p:cNvPr id="2446354" name="AutoShape 20"/>
          <p:cNvCxnSpPr>
            <a:cxnSpLocks noChangeShapeType="1"/>
            <a:stCxn id="2446347" idx="3"/>
            <a:endCxn id="2446351" idx="2"/>
          </p:cNvCxnSpPr>
          <p:nvPr/>
        </p:nvCxnSpPr>
        <p:spPr bwMode="auto">
          <a:xfrm flipV="1">
            <a:off x="1066800" y="2819400"/>
            <a:ext cx="1181100" cy="1714500"/>
          </a:xfrm>
          <a:prstGeom prst="straightConnector1">
            <a:avLst/>
          </a:prstGeom>
          <a:noFill/>
          <a:ln w="9525">
            <a:solidFill>
              <a:schemeClr val="folHlink"/>
            </a:solidFill>
            <a:round/>
            <a:headEnd/>
            <a:tailEnd/>
          </a:ln>
        </p:spPr>
      </p:cxnSp>
      <p:cxnSp>
        <p:nvCxnSpPr>
          <p:cNvPr id="2446355" name="AutoShape 21"/>
          <p:cNvCxnSpPr>
            <a:cxnSpLocks noChangeShapeType="1"/>
            <a:stCxn id="2446348" idx="3"/>
            <a:endCxn id="2446351" idx="2"/>
          </p:cNvCxnSpPr>
          <p:nvPr/>
        </p:nvCxnSpPr>
        <p:spPr bwMode="auto">
          <a:xfrm flipV="1">
            <a:off x="1066800" y="2819400"/>
            <a:ext cx="1181100" cy="2362200"/>
          </a:xfrm>
          <a:prstGeom prst="straightConnector1">
            <a:avLst/>
          </a:prstGeom>
          <a:noFill/>
          <a:ln w="9525">
            <a:solidFill>
              <a:schemeClr val="folHlink"/>
            </a:solidFill>
            <a:round/>
            <a:headEnd/>
            <a:tailEnd/>
          </a:ln>
        </p:spPr>
      </p:cxnSp>
      <p:cxnSp>
        <p:nvCxnSpPr>
          <p:cNvPr id="2446356" name="AutoShape 22"/>
          <p:cNvCxnSpPr>
            <a:cxnSpLocks noChangeShapeType="1"/>
            <a:stCxn id="2446349" idx="3"/>
            <a:endCxn id="2446351" idx="2"/>
          </p:cNvCxnSpPr>
          <p:nvPr/>
        </p:nvCxnSpPr>
        <p:spPr bwMode="auto">
          <a:xfrm flipV="1">
            <a:off x="1066800" y="2819400"/>
            <a:ext cx="1181100" cy="3124200"/>
          </a:xfrm>
          <a:prstGeom prst="straightConnector1">
            <a:avLst/>
          </a:prstGeom>
          <a:noFill/>
          <a:ln w="9525">
            <a:solidFill>
              <a:schemeClr val="folHlink"/>
            </a:solidFill>
            <a:round/>
            <a:headEnd/>
            <a:tailEnd/>
          </a:ln>
        </p:spPr>
      </p:cxnSp>
      <p:sp>
        <p:nvSpPr>
          <p:cNvPr id="2446357" name="Text Box 23"/>
          <p:cNvSpPr txBox="1">
            <a:spLocks noChangeArrowheads="1"/>
          </p:cNvSpPr>
          <p:nvPr/>
        </p:nvSpPr>
        <p:spPr bwMode="auto">
          <a:xfrm>
            <a:off x="2590800" y="2362200"/>
            <a:ext cx="354013" cy="457200"/>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ea typeface="Osaka" pitchFamily="-84" charset="-128"/>
                <a:cs typeface="Osaka" pitchFamily="-84" charset="-128"/>
              </a:rPr>
              <a:t>a</a:t>
            </a:r>
          </a:p>
        </p:txBody>
      </p:sp>
      <p:sp>
        <p:nvSpPr>
          <p:cNvPr id="2446358" name="Text Box 25"/>
          <p:cNvSpPr txBox="1">
            <a:spLocks noChangeArrowheads="1"/>
          </p:cNvSpPr>
          <p:nvPr/>
        </p:nvSpPr>
        <p:spPr bwMode="auto">
          <a:xfrm>
            <a:off x="1219200" y="3581400"/>
            <a:ext cx="946150" cy="457200"/>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ea typeface="Osaka" pitchFamily="-84" charset="-128"/>
                <a:cs typeface="Osaka" pitchFamily="-84" charset="-128"/>
              </a:rPr>
              <a:t>a a a </a:t>
            </a:r>
          </a:p>
        </p:txBody>
      </p:sp>
      <p:sp>
        <p:nvSpPr>
          <p:cNvPr id="2446359" name="Text Box 26"/>
          <p:cNvSpPr txBox="1">
            <a:spLocks noChangeArrowheads="1"/>
          </p:cNvSpPr>
          <p:nvPr/>
        </p:nvSpPr>
        <p:spPr bwMode="auto">
          <a:xfrm>
            <a:off x="1219200" y="3962400"/>
            <a:ext cx="3370263" cy="457200"/>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ea typeface="Osaka" pitchFamily="-84" charset="-128"/>
                <a:cs typeface="Osaka" pitchFamily="-84" charset="-128"/>
              </a:rPr>
              <a:t>a a a a a a a a a a a…  </a:t>
            </a:r>
          </a:p>
        </p:txBody>
      </p:sp>
      <p:sp>
        <p:nvSpPr>
          <p:cNvPr id="2446360" name="Text Box 28"/>
          <p:cNvSpPr txBox="1">
            <a:spLocks noChangeArrowheads="1"/>
          </p:cNvSpPr>
          <p:nvPr/>
        </p:nvSpPr>
        <p:spPr bwMode="auto">
          <a:xfrm>
            <a:off x="990600" y="4724400"/>
            <a:ext cx="692150" cy="457200"/>
          </a:xfrm>
          <a:prstGeom prst="rect">
            <a:avLst/>
          </a:prstGeom>
          <a:noFill/>
          <a:ln w="9525">
            <a:noFill/>
            <a:miter lim="800000"/>
            <a:headEnd/>
            <a:tailEnd/>
          </a:ln>
        </p:spPr>
        <p:txBody>
          <a:bodyPr wrap="none">
            <a:prstTxWarp prst="textNoShape">
              <a:avLst/>
            </a:prstTxWarp>
            <a:spAutoFit/>
          </a:bodyPr>
          <a:lstStyle/>
          <a:p>
            <a:r>
              <a:rPr lang="en-US" b="0">
                <a:ea typeface="Osaka" pitchFamily="-84" charset="-128"/>
                <a:cs typeface="Osaka" pitchFamily="-84" charset="-128"/>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48386" name="Rectangle 4"/>
          <p:cNvSpPr>
            <a:spLocks noGrp="1" noChangeArrowheads="1"/>
          </p:cNvSpPr>
          <p:nvPr>
            <p:ph type="title" idx="4294967295"/>
          </p:nvPr>
        </p:nvSpPr>
        <p:spPr>
          <a:xfrm>
            <a:off x="685800" y="228600"/>
            <a:ext cx="7772400" cy="1143000"/>
          </a:xfrm>
          <a:noFill/>
        </p:spPr>
        <p:txBody>
          <a:bodyPr/>
          <a:lstStyle/>
          <a:p>
            <a:r>
              <a:rPr lang="en-US" sz="3200"/>
              <a:t>Why Hard-To-Learn Structures Are Easier</a:t>
            </a:r>
          </a:p>
        </p:txBody>
      </p:sp>
      <p:sp>
        <p:nvSpPr>
          <p:cNvPr id="2448387" name="Rectangle 5"/>
          <p:cNvSpPr>
            <a:spLocks noGrp="1" noChangeArrowheads="1"/>
          </p:cNvSpPr>
          <p:nvPr>
            <p:ph type="body" idx="4294967295"/>
          </p:nvPr>
        </p:nvSpPr>
        <p:spPr>
          <a:xfrm>
            <a:off x="304800" y="1143000"/>
            <a:ext cx="8610600" cy="2971800"/>
          </a:xfrm>
          <a:noFill/>
        </p:spPr>
        <p:txBody>
          <a:bodyPr/>
          <a:lstStyle/>
          <a:p>
            <a:pPr>
              <a:lnSpc>
                <a:spcPct val="90000"/>
              </a:lnSpc>
              <a:buFontTx/>
              <a:buNone/>
            </a:pPr>
            <a:r>
              <a:rPr lang="en-US" sz="2400"/>
              <a:t>Step 3: </a:t>
            </a:r>
            <a:r>
              <a:rPr lang="en-US" sz="2200"/>
              <a:t>Since parameter P is connected to P4, we can predict that P4 will also show behavior </a:t>
            </a:r>
            <a:r>
              <a:rPr lang="en-US" sz="2200">
                <a:solidFill>
                  <a:schemeClr val="accent2"/>
                </a:solidFill>
              </a:rPr>
              <a:t>a</a:t>
            </a:r>
            <a:r>
              <a:rPr lang="en-US" sz="2200"/>
              <a:t> - even though we’ve never seen any examples of it! (We can also infer P3 and P5 the same way.)</a:t>
            </a:r>
            <a:endParaRPr lang="en-US" sz="2400"/>
          </a:p>
          <a:p>
            <a:pPr>
              <a:lnSpc>
                <a:spcPct val="90000"/>
              </a:lnSpc>
              <a:buFontTx/>
              <a:buNone/>
            </a:pPr>
            <a:endParaRPr lang="en-US" sz="2400"/>
          </a:p>
        </p:txBody>
      </p:sp>
      <p:sp>
        <p:nvSpPr>
          <p:cNvPr id="2448388" name="Text Box 28"/>
          <p:cNvSpPr txBox="1">
            <a:spLocks noChangeArrowheads="1"/>
          </p:cNvSpPr>
          <p:nvPr/>
        </p:nvSpPr>
        <p:spPr bwMode="auto">
          <a:xfrm>
            <a:off x="457200" y="35814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P1</a:t>
            </a:r>
          </a:p>
        </p:txBody>
      </p:sp>
      <p:sp>
        <p:nvSpPr>
          <p:cNvPr id="2448389" name="Text Box 29"/>
          <p:cNvSpPr txBox="1">
            <a:spLocks noChangeArrowheads="1"/>
          </p:cNvSpPr>
          <p:nvPr/>
        </p:nvSpPr>
        <p:spPr bwMode="auto">
          <a:xfrm>
            <a:off x="457200" y="39624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P2</a:t>
            </a:r>
          </a:p>
        </p:txBody>
      </p:sp>
      <p:sp>
        <p:nvSpPr>
          <p:cNvPr id="2448390" name="Text Box 30"/>
          <p:cNvSpPr txBox="1">
            <a:spLocks noChangeArrowheads="1"/>
          </p:cNvSpPr>
          <p:nvPr/>
        </p:nvSpPr>
        <p:spPr bwMode="auto">
          <a:xfrm>
            <a:off x="457200" y="43434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P3</a:t>
            </a:r>
          </a:p>
        </p:txBody>
      </p:sp>
      <p:sp>
        <p:nvSpPr>
          <p:cNvPr id="2448391" name="Text Box 31"/>
          <p:cNvSpPr txBox="1">
            <a:spLocks noChangeArrowheads="1"/>
          </p:cNvSpPr>
          <p:nvPr/>
        </p:nvSpPr>
        <p:spPr bwMode="auto">
          <a:xfrm>
            <a:off x="457200" y="48768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P4</a:t>
            </a:r>
          </a:p>
        </p:txBody>
      </p:sp>
      <p:sp>
        <p:nvSpPr>
          <p:cNvPr id="2448392" name="Text Box 32"/>
          <p:cNvSpPr txBox="1">
            <a:spLocks noChangeArrowheads="1"/>
          </p:cNvSpPr>
          <p:nvPr/>
        </p:nvSpPr>
        <p:spPr bwMode="auto">
          <a:xfrm>
            <a:off x="457200" y="57150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P5</a:t>
            </a:r>
          </a:p>
        </p:txBody>
      </p:sp>
      <p:sp>
        <p:nvSpPr>
          <p:cNvPr id="2448393" name="Rectangle 33"/>
          <p:cNvSpPr>
            <a:spLocks noChangeArrowheads="1"/>
          </p:cNvSpPr>
          <p:nvPr/>
        </p:nvSpPr>
        <p:spPr bwMode="auto">
          <a:xfrm>
            <a:off x="457200" y="3581400"/>
            <a:ext cx="609600" cy="4572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48394" name="Rectangle 34"/>
          <p:cNvSpPr>
            <a:spLocks noChangeArrowheads="1"/>
          </p:cNvSpPr>
          <p:nvPr/>
        </p:nvSpPr>
        <p:spPr bwMode="auto">
          <a:xfrm>
            <a:off x="457200" y="4038600"/>
            <a:ext cx="609600" cy="3048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48395" name="Rectangle 35"/>
          <p:cNvSpPr>
            <a:spLocks noChangeArrowheads="1"/>
          </p:cNvSpPr>
          <p:nvPr/>
        </p:nvSpPr>
        <p:spPr bwMode="auto">
          <a:xfrm>
            <a:off x="457200" y="4343400"/>
            <a:ext cx="609600" cy="3810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48396" name="Rectangle 36"/>
          <p:cNvSpPr>
            <a:spLocks noChangeArrowheads="1"/>
          </p:cNvSpPr>
          <p:nvPr/>
        </p:nvSpPr>
        <p:spPr bwMode="auto">
          <a:xfrm>
            <a:off x="457200" y="4800600"/>
            <a:ext cx="609600" cy="7620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48397" name="Rectangle 37"/>
          <p:cNvSpPr>
            <a:spLocks noChangeArrowheads="1"/>
          </p:cNvSpPr>
          <p:nvPr/>
        </p:nvSpPr>
        <p:spPr bwMode="auto">
          <a:xfrm>
            <a:off x="457200" y="5562600"/>
            <a:ext cx="609600" cy="7620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48398" name="Text Box 38"/>
          <p:cNvSpPr txBox="1">
            <a:spLocks noChangeArrowheads="1"/>
          </p:cNvSpPr>
          <p:nvPr/>
        </p:nvSpPr>
        <p:spPr bwMode="auto">
          <a:xfrm>
            <a:off x="2057400" y="2362200"/>
            <a:ext cx="387350"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a:t>
            </a:r>
          </a:p>
        </p:txBody>
      </p:sp>
      <p:sp>
        <p:nvSpPr>
          <p:cNvPr id="2448399" name="Rectangle 39"/>
          <p:cNvSpPr>
            <a:spLocks noChangeArrowheads="1"/>
          </p:cNvSpPr>
          <p:nvPr/>
        </p:nvSpPr>
        <p:spPr bwMode="auto">
          <a:xfrm>
            <a:off x="2057400" y="2362200"/>
            <a:ext cx="381000" cy="457200"/>
          </a:xfrm>
          <a:prstGeom prst="rect">
            <a:avLst/>
          </a:prstGeom>
          <a:noFill/>
          <a:ln w="9525">
            <a:solidFill>
              <a:schemeClr val="accent2"/>
            </a:solidFill>
            <a:miter lim="800000"/>
            <a:headEnd/>
            <a:tailEnd/>
          </a:ln>
        </p:spPr>
        <p:txBody>
          <a:bodyPr wrap="none" anchor="ctr">
            <a:prstTxWarp prst="textNoShape">
              <a:avLst/>
            </a:prstTxWarp>
          </a:bodyPr>
          <a:lstStyle/>
          <a:p>
            <a:endParaRPr lang="en-US"/>
          </a:p>
        </p:txBody>
      </p:sp>
      <p:cxnSp>
        <p:nvCxnSpPr>
          <p:cNvPr id="2448400" name="AutoShape 40"/>
          <p:cNvCxnSpPr>
            <a:cxnSpLocks noChangeShapeType="1"/>
            <a:stCxn id="2448393" idx="3"/>
            <a:endCxn id="2448399" idx="2"/>
          </p:cNvCxnSpPr>
          <p:nvPr/>
        </p:nvCxnSpPr>
        <p:spPr bwMode="auto">
          <a:xfrm flipV="1">
            <a:off x="1066800" y="2819400"/>
            <a:ext cx="1181100" cy="990600"/>
          </a:xfrm>
          <a:prstGeom prst="straightConnector1">
            <a:avLst/>
          </a:prstGeom>
          <a:noFill/>
          <a:ln w="9525">
            <a:solidFill>
              <a:schemeClr val="folHlink"/>
            </a:solidFill>
            <a:round/>
            <a:headEnd/>
            <a:tailEnd/>
          </a:ln>
        </p:spPr>
      </p:cxnSp>
      <p:cxnSp>
        <p:nvCxnSpPr>
          <p:cNvPr id="2448401" name="AutoShape 41"/>
          <p:cNvCxnSpPr>
            <a:cxnSpLocks noChangeShapeType="1"/>
            <a:stCxn id="2448394" idx="3"/>
            <a:endCxn id="2448399" idx="2"/>
          </p:cNvCxnSpPr>
          <p:nvPr/>
        </p:nvCxnSpPr>
        <p:spPr bwMode="auto">
          <a:xfrm flipV="1">
            <a:off x="1066800" y="2819400"/>
            <a:ext cx="1181100" cy="1371600"/>
          </a:xfrm>
          <a:prstGeom prst="straightConnector1">
            <a:avLst/>
          </a:prstGeom>
          <a:noFill/>
          <a:ln w="9525">
            <a:solidFill>
              <a:schemeClr val="folHlink"/>
            </a:solidFill>
            <a:round/>
            <a:headEnd/>
            <a:tailEnd/>
          </a:ln>
        </p:spPr>
      </p:cxnSp>
      <p:cxnSp>
        <p:nvCxnSpPr>
          <p:cNvPr id="2448402" name="AutoShape 42"/>
          <p:cNvCxnSpPr>
            <a:cxnSpLocks noChangeShapeType="1"/>
            <a:stCxn id="2448395" idx="3"/>
            <a:endCxn id="2448399" idx="2"/>
          </p:cNvCxnSpPr>
          <p:nvPr/>
        </p:nvCxnSpPr>
        <p:spPr bwMode="auto">
          <a:xfrm flipV="1">
            <a:off x="1066800" y="2819400"/>
            <a:ext cx="1181100" cy="1714500"/>
          </a:xfrm>
          <a:prstGeom prst="straightConnector1">
            <a:avLst/>
          </a:prstGeom>
          <a:noFill/>
          <a:ln w="9525">
            <a:solidFill>
              <a:schemeClr val="folHlink"/>
            </a:solidFill>
            <a:round/>
            <a:headEnd/>
            <a:tailEnd/>
          </a:ln>
        </p:spPr>
      </p:cxnSp>
      <p:cxnSp>
        <p:nvCxnSpPr>
          <p:cNvPr id="2448403" name="AutoShape 43"/>
          <p:cNvCxnSpPr>
            <a:cxnSpLocks noChangeShapeType="1"/>
            <a:stCxn id="2448396" idx="3"/>
            <a:endCxn id="2448399" idx="2"/>
          </p:cNvCxnSpPr>
          <p:nvPr/>
        </p:nvCxnSpPr>
        <p:spPr bwMode="auto">
          <a:xfrm flipV="1">
            <a:off x="1066800" y="2819400"/>
            <a:ext cx="1181100" cy="2362200"/>
          </a:xfrm>
          <a:prstGeom prst="straightConnector1">
            <a:avLst/>
          </a:prstGeom>
          <a:noFill/>
          <a:ln w="38100">
            <a:solidFill>
              <a:schemeClr val="accent2"/>
            </a:solidFill>
            <a:round/>
            <a:headEnd/>
            <a:tailEnd/>
          </a:ln>
        </p:spPr>
      </p:cxnSp>
      <p:cxnSp>
        <p:nvCxnSpPr>
          <p:cNvPr id="2448404" name="AutoShape 44"/>
          <p:cNvCxnSpPr>
            <a:cxnSpLocks noChangeShapeType="1"/>
            <a:stCxn id="2448397" idx="3"/>
            <a:endCxn id="2448399" idx="2"/>
          </p:cNvCxnSpPr>
          <p:nvPr/>
        </p:nvCxnSpPr>
        <p:spPr bwMode="auto">
          <a:xfrm flipV="1">
            <a:off x="1066800" y="2819400"/>
            <a:ext cx="1181100" cy="3124200"/>
          </a:xfrm>
          <a:prstGeom prst="straightConnector1">
            <a:avLst/>
          </a:prstGeom>
          <a:noFill/>
          <a:ln w="9525">
            <a:solidFill>
              <a:schemeClr val="folHlink"/>
            </a:solidFill>
            <a:round/>
            <a:headEnd/>
            <a:tailEnd/>
          </a:ln>
        </p:spPr>
      </p:cxnSp>
      <p:sp>
        <p:nvSpPr>
          <p:cNvPr id="2448405" name="Text Box 45"/>
          <p:cNvSpPr txBox="1">
            <a:spLocks noChangeArrowheads="1"/>
          </p:cNvSpPr>
          <p:nvPr/>
        </p:nvSpPr>
        <p:spPr bwMode="auto">
          <a:xfrm>
            <a:off x="2590800" y="2362200"/>
            <a:ext cx="354013" cy="457200"/>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ea typeface="Osaka" pitchFamily="-84" charset="-128"/>
                <a:cs typeface="Osaka" pitchFamily="-84" charset="-128"/>
              </a:rPr>
              <a:t>a</a:t>
            </a:r>
            <a:endParaRPr lang="en-US" b="0">
              <a:ea typeface="Osaka" pitchFamily="-84" charset="-128"/>
              <a:cs typeface="Osaka" pitchFamily="-84" charset="-128"/>
            </a:endParaRPr>
          </a:p>
        </p:txBody>
      </p:sp>
      <p:sp>
        <p:nvSpPr>
          <p:cNvPr id="2448406" name="Text Box 47"/>
          <p:cNvSpPr txBox="1">
            <a:spLocks noChangeArrowheads="1"/>
          </p:cNvSpPr>
          <p:nvPr/>
        </p:nvSpPr>
        <p:spPr bwMode="auto">
          <a:xfrm>
            <a:off x="1219200" y="3581400"/>
            <a:ext cx="946150" cy="457200"/>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ea typeface="Osaka" pitchFamily="-84" charset="-128"/>
                <a:cs typeface="Osaka" pitchFamily="-84" charset="-128"/>
              </a:rPr>
              <a:t>a a a </a:t>
            </a:r>
          </a:p>
        </p:txBody>
      </p:sp>
      <p:sp>
        <p:nvSpPr>
          <p:cNvPr id="2448407" name="Text Box 48"/>
          <p:cNvSpPr txBox="1">
            <a:spLocks noChangeArrowheads="1"/>
          </p:cNvSpPr>
          <p:nvPr/>
        </p:nvSpPr>
        <p:spPr bwMode="auto">
          <a:xfrm>
            <a:off x="1219200" y="3962400"/>
            <a:ext cx="3370263" cy="457200"/>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ea typeface="Osaka" pitchFamily="-84" charset="-128"/>
                <a:cs typeface="Osaka" pitchFamily="-84" charset="-128"/>
              </a:rPr>
              <a:t>a a a a a a a a a a a…  </a:t>
            </a:r>
          </a:p>
        </p:txBody>
      </p:sp>
      <p:sp>
        <p:nvSpPr>
          <p:cNvPr id="2448408" name="Text Box 49"/>
          <p:cNvSpPr txBox="1">
            <a:spLocks noChangeArrowheads="1"/>
          </p:cNvSpPr>
          <p:nvPr/>
        </p:nvSpPr>
        <p:spPr bwMode="auto">
          <a:xfrm>
            <a:off x="1066800" y="4724400"/>
            <a:ext cx="522288" cy="457200"/>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ea typeface="Osaka" pitchFamily="-84" charset="-128"/>
                <a:cs typeface="Osaka" pitchFamily="-84" charset="-128"/>
              </a:rPr>
              <a:t>a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0434" name="Rectangle 4"/>
          <p:cNvSpPr>
            <a:spLocks noGrp="1" noChangeArrowheads="1"/>
          </p:cNvSpPr>
          <p:nvPr>
            <p:ph type="title" idx="4294967295"/>
          </p:nvPr>
        </p:nvSpPr>
        <p:spPr>
          <a:xfrm>
            <a:off x="685800" y="228600"/>
            <a:ext cx="7772400" cy="1143000"/>
          </a:xfrm>
          <a:noFill/>
        </p:spPr>
        <p:txBody>
          <a:bodyPr/>
          <a:lstStyle/>
          <a:p>
            <a:r>
              <a:rPr lang="en-US" sz="3200"/>
              <a:t>Why acquisition is easier</a:t>
            </a:r>
          </a:p>
        </p:txBody>
      </p:sp>
      <p:sp>
        <p:nvSpPr>
          <p:cNvPr id="2450435" name="Rectangle 5"/>
          <p:cNvSpPr>
            <a:spLocks noGrp="1" noChangeArrowheads="1"/>
          </p:cNvSpPr>
          <p:nvPr>
            <p:ph type="body" idx="4294967295"/>
          </p:nvPr>
        </p:nvSpPr>
        <p:spPr>
          <a:xfrm>
            <a:off x="4343400" y="1676400"/>
            <a:ext cx="4419600" cy="4114800"/>
          </a:xfrm>
          <a:noFill/>
        </p:spPr>
        <p:txBody>
          <a:bodyPr/>
          <a:lstStyle/>
          <a:p>
            <a:pPr>
              <a:lnSpc>
                <a:spcPct val="90000"/>
              </a:lnSpc>
              <a:buFontTx/>
              <a:buNone/>
            </a:pPr>
            <a:r>
              <a:rPr lang="en-US" sz="2000"/>
              <a:t>	This highlights another benefit of parameters - we don’t have to learn the behavior of each structure individually. Instead, we can observe some structures (ex: P1 and P2) and infer the right behavior for the remaining structures (P3, P4, and P5).</a:t>
            </a:r>
          </a:p>
          <a:p>
            <a:pPr>
              <a:lnSpc>
                <a:spcPct val="90000"/>
              </a:lnSpc>
              <a:buFontTx/>
              <a:buNone/>
            </a:pPr>
            <a:endParaRPr lang="en-US" sz="2000"/>
          </a:p>
          <a:p>
            <a:pPr>
              <a:lnSpc>
                <a:spcPct val="90000"/>
              </a:lnSpc>
              <a:buFontTx/>
              <a:buNone/>
            </a:pPr>
            <a:r>
              <a:rPr lang="en-US" sz="2000"/>
              <a:t>	That is, instead of having to make 5 decisions (one for P1, P2, P3, P4, and P5), we actually only need to make one decision - is P </a:t>
            </a:r>
            <a:r>
              <a:rPr lang="en-US" sz="2000">
                <a:solidFill>
                  <a:schemeClr val="accent2"/>
                </a:solidFill>
              </a:rPr>
              <a:t>a</a:t>
            </a:r>
            <a:r>
              <a:rPr lang="en-US" sz="2000"/>
              <a:t> or </a:t>
            </a:r>
            <a:r>
              <a:rPr lang="en-US" sz="2000">
                <a:solidFill>
                  <a:schemeClr val="tx2"/>
                </a:solidFill>
              </a:rPr>
              <a:t>b</a:t>
            </a:r>
            <a:r>
              <a:rPr lang="en-US" sz="2000"/>
              <a:t>?</a:t>
            </a:r>
          </a:p>
          <a:p>
            <a:pPr>
              <a:lnSpc>
                <a:spcPct val="90000"/>
              </a:lnSpc>
              <a:buFontTx/>
              <a:buNone/>
            </a:pPr>
            <a:endParaRPr lang="en-US" sz="2000"/>
          </a:p>
        </p:txBody>
      </p:sp>
      <p:sp>
        <p:nvSpPr>
          <p:cNvPr id="2450436" name="Text Box 6"/>
          <p:cNvSpPr txBox="1">
            <a:spLocks noChangeArrowheads="1"/>
          </p:cNvSpPr>
          <p:nvPr/>
        </p:nvSpPr>
        <p:spPr bwMode="auto">
          <a:xfrm>
            <a:off x="457200" y="35814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P1</a:t>
            </a:r>
          </a:p>
        </p:txBody>
      </p:sp>
      <p:sp>
        <p:nvSpPr>
          <p:cNvPr id="2450437" name="Text Box 7"/>
          <p:cNvSpPr txBox="1">
            <a:spLocks noChangeArrowheads="1"/>
          </p:cNvSpPr>
          <p:nvPr/>
        </p:nvSpPr>
        <p:spPr bwMode="auto">
          <a:xfrm>
            <a:off x="457200" y="39624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P2</a:t>
            </a:r>
          </a:p>
        </p:txBody>
      </p:sp>
      <p:sp>
        <p:nvSpPr>
          <p:cNvPr id="2450438" name="Text Box 8"/>
          <p:cNvSpPr txBox="1">
            <a:spLocks noChangeArrowheads="1"/>
          </p:cNvSpPr>
          <p:nvPr/>
        </p:nvSpPr>
        <p:spPr bwMode="auto">
          <a:xfrm>
            <a:off x="457200" y="43434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P3</a:t>
            </a:r>
          </a:p>
        </p:txBody>
      </p:sp>
      <p:sp>
        <p:nvSpPr>
          <p:cNvPr id="2450439" name="Text Box 9"/>
          <p:cNvSpPr txBox="1">
            <a:spLocks noChangeArrowheads="1"/>
          </p:cNvSpPr>
          <p:nvPr/>
        </p:nvSpPr>
        <p:spPr bwMode="auto">
          <a:xfrm>
            <a:off x="457200" y="48768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P4</a:t>
            </a:r>
          </a:p>
        </p:txBody>
      </p:sp>
      <p:sp>
        <p:nvSpPr>
          <p:cNvPr id="2450440" name="Text Box 10"/>
          <p:cNvSpPr txBox="1">
            <a:spLocks noChangeArrowheads="1"/>
          </p:cNvSpPr>
          <p:nvPr/>
        </p:nvSpPr>
        <p:spPr bwMode="auto">
          <a:xfrm>
            <a:off x="457200" y="5715000"/>
            <a:ext cx="557213"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P5</a:t>
            </a:r>
          </a:p>
        </p:txBody>
      </p:sp>
      <p:sp>
        <p:nvSpPr>
          <p:cNvPr id="2450441" name="Rectangle 11"/>
          <p:cNvSpPr>
            <a:spLocks noChangeArrowheads="1"/>
          </p:cNvSpPr>
          <p:nvPr/>
        </p:nvSpPr>
        <p:spPr bwMode="auto">
          <a:xfrm>
            <a:off x="457200" y="3581400"/>
            <a:ext cx="609600" cy="4572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50442" name="Rectangle 12"/>
          <p:cNvSpPr>
            <a:spLocks noChangeArrowheads="1"/>
          </p:cNvSpPr>
          <p:nvPr/>
        </p:nvSpPr>
        <p:spPr bwMode="auto">
          <a:xfrm>
            <a:off x="457200" y="4038600"/>
            <a:ext cx="609600" cy="3048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50443" name="Rectangle 13"/>
          <p:cNvSpPr>
            <a:spLocks noChangeArrowheads="1"/>
          </p:cNvSpPr>
          <p:nvPr/>
        </p:nvSpPr>
        <p:spPr bwMode="auto">
          <a:xfrm>
            <a:off x="457200" y="4343400"/>
            <a:ext cx="609600" cy="3810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50444" name="Rectangle 14"/>
          <p:cNvSpPr>
            <a:spLocks noChangeArrowheads="1"/>
          </p:cNvSpPr>
          <p:nvPr/>
        </p:nvSpPr>
        <p:spPr bwMode="auto">
          <a:xfrm>
            <a:off x="457200" y="4800600"/>
            <a:ext cx="609600" cy="7620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50445" name="Rectangle 15"/>
          <p:cNvSpPr>
            <a:spLocks noChangeArrowheads="1"/>
          </p:cNvSpPr>
          <p:nvPr/>
        </p:nvSpPr>
        <p:spPr bwMode="auto">
          <a:xfrm>
            <a:off x="457200" y="5562600"/>
            <a:ext cx="609600" cy="762000"/>
          </a:xfrm>
          <a:prstGeom prst="rect">
            <a:avLst/>
          </a:prstGeom>
          <a:noFill/>
          <a:ln w="9525">
            <a:solidFill>
              <a:schemeClr val="folHlink"/>
            </a:solidFill>
            <a:miter lim="800000"/>
            <a:headEnd/>
            <a:tailEnd/>
          </a:ln>
        </p:spPr>
        <p:txBody>
          <a:bodyPr wrap="none" anchor="ctr">
            <a:prstTxWarp prst="textNoShape">
              <a:avLst/>
            </a:prstTxWarp>
          </a:bodyPr>
          <a:lstStyle/>
          <a:p>
            <a:endParaRPr lang="en-US"/>
          </a:p>
        </p:txBody>
      </p:sp>
      <p:sp>
        <p:nvSpPr>
          <p:cNvPr id="2450446" name="Text Box 16"/>
          <p:cNvSpPr txBox="1">
            <a:spLocks noChangeArrowheads="1"/>
          </p:cNvSpPr>
          <p:nvPr/>
        </p:nvSpPr>
        <p:spPr bwMode="auto">
          <a:xfrm>
            <a:off x="2057400" y="2362200"/>
            <a:ext cx="387350" cy="457200"/>
          </a:xfrm>
          <a:prstGeom prst="rect">
            <a:avLst/>
          </a:prstGeom>
          <a:noFill/>
          <a:ln w="9525">
            <a:noFill/>
            <a:miter lim="800000"/>
            <a:headEnd/>
            <a:tailEnd/>
          </a:ln>
        </p:spPr>
        <p:txBody>
          <a:bodyPr wrap="none">
            <a:prstTxWarp prst="textNoShape">
              <a:avLst/>
            </a:prstTxWarp>
            <a:spAutoFit/>
          </a:bodyPr>
          <a:lstStyle/>
          <a:p>
            <a:r>
              <a:rPr lang="en-US">
                <a:solidFill>
                  <a:schemeClr val="folHlink"/>
                </a:solidFill>
              </a:rPr>
              <a:t>P</a:t>
            </a:r>
          </a:p>
        </p:txBody>
      </p:sp>
      <p:sp>
        <p:nvSpPr>
          <p:cNvPr id="2450447" name="Rectangle 17"/>
          <p:cNvSpPr>
            <a:spLocks noChangeArrowheads="1"/>
          </p:cNvSpPr>
          <p:nvPr/>
        </p:nvSpPr>
        <p:spPr bwMode="auto">
          <a:xfrm>
            <a:off x="2057400" y="2362200"/>
            <a:ext cx="381000" cy="457200"/>
          </a:xfrm>
          <a:prstGeom prst="rect">
            <a:avLst/>
          </a:prstGeom>
          <a:noFill/>
          <a:ln w="9525">
            <a:solidFill>
              <a:schemeClr val="accent2"/>
            </a:solidFill>
            <a:miter lim="800000"/>
            <a:headEnd/>
            <a:tailEnd/>
          </a:ln>
        </p:spPr>
        <p:txBody>
          <a:bodyPr wrap="none" anchor="ctr">
            <a:prstTxWarp prst="textNoShape">
              <a:avLst/>
            </a:prstTxWarp>
          </a:bodyPr>
          <a:lstStyle/>
          <a:p>
            <a:endParaRPr lang="en-US"/>
          </a:p>
        </p:txBody>
      </p:sp>
      <p:cxnSp>
        <p:nvCxnSpPr>
          <p:cNvPr id="2450448" name="AutoShape 18"/>
          <p:cNvCxnSpPr>
            <a:cxnSpLocks noChangeShapeType="1"/>
            <a:stCxn id="2450441" idx="3"/>
            <a:endCxn id="2450447" idx="2"/>
          </p:cNvCxnSpPr>
          <p:nvPr/>
        </p:nvCxnSpPr>
        <p:spPr bwMode="auto">
          <a:xfrm flipV="1">
            <a:off x="1066800" y="2819400"/>
            <a:ext cx="1181100" cy="990600"/>
          </a:xfrm>
          <a:prstGeom prst="straightConnector1">
            <a:avLst/>
          </a:prstGeom>
          <a:noFill/>
          <a:ln w="9525">
            <a:solidFill>
              <a:schemeClr val="folHlink"/>
            </a:solidFill>
            <a:round/>
            <a:headEnd/>
            <a:tailEnd/>
          </a:ln>
        </p:spPr>
      </p:cxnSp>
      <p:cxnSp>
        <p:nvCxnSpPr>
          <p:cNvPr id="2450449" name="AutoShape 19"/>
          <p:cNvCxnSpPr>
            <a:cxnSpLocks noChangeShapeType="1"/>
            <a:stCxn id="2450442" idx="3"/>
            <a:endCxn id="2450447" idx="2"/>
          </p:cNvCxnSpPr>
          <p:nvPr/>
        </p:nvCxnSpPr>
        <p:spPr bwMode="auto">
          <a:xfrm flipV="1">
            <a:off x="1066800" y="2819400"/>
            <a:ext cx="1181100" cy="1371600"/>
          </a:xfrm>
          <a:prstGeom prst="straightConnector1">
            <a:avLst/>
          </a:prstGeom>
          <a:noFill/>
          <a:ln w="9525">
            <a:solidFill>
              <a:schemeClr val="folHlink"/>
            </a:solidFill>
            <a:round/>
            <a:headEnd/>
            <a:tailEnd/>
          </a:ln>
        </p:spPr>
      </p:cxnSp>
      <p:cxnSp>
        <p:nvCxnSpPr>
          <p:cNvPr id="2450450" name="AutoShape 20"/>
          <p:cNvCxnSpPr>
            <a:cxnSpLocks noChangeShapeType="1"/>
            <a:stCxn id="2450443" idx="3"/>
            <a:endCxn id="2450447" idx="2"/>
          </p:cNvCxnSpPr>
          <p:nvPr/>
        </p:nvCxnSpPr>
        <p:spPr bwMode="auto">
          <a:xfrm flipV="1">
            <a:off x="1066800" y="2819400"/>
            <a:ext cx="1181100" cy="1714500"/>
          </a:xfrm>
          <a:prstGeom prst="straightConnector1">
            <a:avLst/>
          </a:prstGeom>
          <a:noFill/>
          <a:ln w="38100">
            <a:solidFill>
              <a:schemeClr val="accent2"/>
            </a:solidFill>
            <a:round/>
            <a:headEnd/>
            <a:tailEnd/>
          </a:ln>
        </p:spPr>
      </p:cxnSp>
      <p:cxnSp>
        <p:nvCxnSpPr>
          <p:cNvPr id="2450451" name="AutoShape 21"/>
          <p:cNvCxnSpPr>
            <a:cxnSpLocks noChangeShapeType="1"/>
            <a:stCxn id="2450444" idx="3"/>
            <a:endCxn id="2450447" idx="2"/>
          </p:cNvCxnSpPr>
          <p:nvPr/>
        </p:nvCxnSpPr>
        <p:spPr bwMode="auto">
          <a:xfrm flipV="1">
            <a:off x="1066800" y="2819400"/>
            <a:ext cx="1181100" cy="2362200"/>
          </a:xfrm>
          <a:prstGeom prst="straightConnector1">
            <a:avLst/>
          </a:prstGeom>
          <a:noFill/>
          <a:ln w="9525">
            <a:solidFill>
              <a:schemeClr val="folHlink"/>
            </a:solidFill>
            <a:round/>
            <a:headEnd/>
            <a:tailEnd/>
          </a:ln>
        </p:spPr>
      </p:cxnSp>
      <p:cxnSp>
        <p:nvCxnSpPr>
          <p:cNvPr id="2450452" name="AutoShape 22"/>
          <p:cNvCxnSpPr>
            <a:cxnSpLocks noChangeShapeType="1"/>
            <a:stCxn id="2450445" idx="3"/>
            <a:endCxn id="2450447" idx="2"/>
          </p:cNvCxnSpPr>
          <p:nvPr/>
        </p:nvCxnSpPr>
        <p:spPr bwMode="auto">
          <a:xfrm flipV="1">
            <a:off x="1066800" y="2819400"/>
            <a:ext cx="1181100" cy="3124200"/>
          </a:xfrm>
          <a:prstGeom prst="straightConnector1">
            <a:avLst/>
          </a:prstGeom>
          <a:noFill/>
          <a:ln w="38100">
            <a:solidFill>
              <a:schemeClr val="accent2"/>
            </a:solidFill>
            <a:round/>
            <a:headEnd/>
            <a:tailEnd/>
          </a:ln>
        </p:spPr>
      </p:cxnSp>
      <p:sp>
        <p:nvSpPr>
          <p:cNvPr id="2450453" name="Text Box 23"/>
          <p:cNvSpPr txBox="1">
            <a:spLocks noChangeArrowheads="1"/>
          </p:cNvSpPr>
          <p:nvPr/>
        </p:nvSpPr>
        <p:spPr bwMode="auto">
          <a:xfrm>
            <a:off x="2590800" y="2362200"/>
            <a:ext cx="354013" cy="457200"/>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ea typeface="Osaka" pitchFamily="-84" charset="-128"/>
                <a:cs typeface="Osaka" pitchFamily="-84" charset="-128"/>
              </a:rPr>
              <a:t>a</a:t>
            </a:r>
          </a:p>
        </p:txBody>
      </p:sp>
      <p:sp>
        <p:nvSpPr>
          <p:cNvPr id="2450454" name="Text Box 24"/>
          <p:cNvSpPr txBox="1">
            <a:spLocks noChangeArrowheads="1"/>
          </p:cNvSpPr>
          <p:nvPr/>
        </p:nvSpPr>
        <p:spPr bwMode="auto">
          <a:xfrm>
            <a:off x="1371600" y="5715000"/>
            <a:ext cx="354013" cy="457200"/>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ea typeface="Osaka" pitchFamily="-84" charset="-128"/>
                <a:cs typeface="Osaka" pitchFamily="-84" charset="-128"/>
              </a:rPr>
              <a:t>a</a:t>
            </a:r>
          </a:p>
        </p:txBody>
      </p:sp>
      <p:sp>
        <p:nvSpPr>
          <p:cNvPr id="2450455" name="Text Box 25"/>
          <p:cNvSpPr txBox="1">
            <a:spLocks noChangeArrowheads="1"/>
          </p:cNvSpPr>
          <p:nvPr/>
        </p:nvSpPr>
        <p:spPr bwMode="auto">
          <a:xfrm>
            <a:off x="1219200" y="3581400"/>
            <a:ext cx="946150" cy="457200"/>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ea typeface="Osaka" pitchFamily="-84" charset="-128"/>
                <a:cs typeface="Osaka" pitchFamily="-84" charset="-128"/>
              </a:rPr>
              <a:t>a a a </a:t>
            </a:r>
          </a:p>
        </p:txBody>
      </p:sp>
      <p:sp>
        <p:nvSpPr>
          <p:cNvPr id="2450456" name="Text Box 26"/>
          <p:cNvSpPr txBox="1">
            <a:spLocks noChangeArrowheads="1"/>
          </p:cNvSpPr>
          <p:nvPr/>
        </p:nvSpPr>
        <p:spPr bwMode="auto">
          <a:xfrm>
            <a:off x="1219200" y="3962400"/>
            <a:ext cx="3370263" cy="457200"/>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ea typeface="Osaka" pitchFamily="-84" charset="-128"/>
                <a:cs typeface="Osaka" pitchFamily="-84" charset="-128"/>
              </a:rPr>
              <a:t>a a a a a a a a a a a…  </a:t>
            </a:r>
          </a:p>
        </p:txBody>
      </p:sp>
      <p:sp>
        <p:nvSpPr>
          <p:cNvPr id="2450457" name="Text Box 28"/>
          <p:cNvSpPr txBox="1">
            <a:spLocks noChangeArrowheads="1"/>
          </p:cNvSpPr>
          <p:nvPr/>
        </p:nvSpPr>
        <p:spPr bwMode="auto">
          <a:xfrm>
            <a:off x="1143000" y="4343400"/>
            <a:ext cx="522288" cy="457200"/>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ea typeface="Osaka" pitchFamily="-84" charset="-128"/>
                <a:cs typeface="Osaka" pitchFamily="-84" charset="-128"/>
              </a:rPr>
              <a:t>a  </a:t>
            </a:r>
          </a:p>
        </p:txBody>
      </p:sp>
      <p:sp>
        <p:nvSpPr>
          <p:cNvPr id="2450458" name="Text Box 29"/>
          <p:cNvSpPr txBox="1">
            <a:spLocks noChangeArrowheads="1"/>
          </p:cNvSpPr>
          <p:nvPr/>
        </p:nvSpPr>
        <p:spPr bwMode="auto">
          <a:xfrm>
            <a:off x="1066800" y="4724400"/>
            <a:ext cx="522288" cy="457200"/>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ea typeface="Osaka" pitchFamily="-84" charset="-128"/>
                <a:cs typeface="Osaka" pitchFamily="-84" charset="-128"/>
              </a:rPr>
              <a:t>a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13570" name="Rectangle 2"/>
          <p:cNvSpPr>
            <a:spLocks noGrp="1" noChangeArrowheads="1"/>
          </p:cNvSpPr>
          <p:nvPr>
            <p:ph type="ctrTitle"/>
          </p:nvPr>
        </p:nvSpPr>
        <p:spPr>
          <a:xfrm>
            <a:off x="685800" y="0"/>
            <a:ext cx="7772400" cy="1143000"/>
          </a:xfrm>
        </p:spPr>
        <p:txBody>
          <a:bodyPr/>
          <a:lstStyle/>
          <a:p>
            <a:r>
              <a:rPr lang="en-US" sz="3200"/>
              <a:t>Hierarchical Bayesian learning links: Overhypotheses</a:t>
            </a:r>
          </a:p>
        </p:txBody>
      </p:sp>
      <p:sp>
        <p:nvSpPr>
          <p:cNvPr id="2413572" name="Text Box 4"/>
          <p:cNvSpPr txBox="1">
            <a:spLocks noChangeArrowheads="1"/>
          </p:cNvSpPr>
          <p:nvPr/>
        </p:nvSpPr>
        <p:spPr bwMode="auto">
          <a:xfrm>
            <a:off x="381000" y="1981200"/>
            <a:ext cx="8321675" cy="1917700"/>
          </a:xfrm>
          <a:prstGeom prst="rect">
            <a:avLst/>
          </a:prstGeom>
          <a:noFill/>
          <a:ln w="9525">
            <a:noFill/>
            <a:miter lim="800000"/>
            <a:headEnd/>
            <a:tailEnd/>
          </a:ln>
        </p:spPr>
        <p:txBody>
          <a:bodyPr>
            <a:prstTxWarp prst="textNoShape">
              <a:avLst/>
            </a:prstTxWarp>
            <a:spAutoFit/>
          </a:bodyPr>
          <a:lstStyle/>
          <a:p>
            <a:r>
              <a:rPr lang="en-US" b="0">
                <a:solidFill>
                  <a:schemeClr val="bg2"/>
                </a:solidFill>
              </a:rPr>
              <a:t>Overhypotheses</a:t>
            </a:r>
            <a:r>
              <a:rPr lang="en-US" b="0"/>
              <a:t> in hierarchical Bayesian learning are generalizations made at a more abstract level, which cover many different data types.</a:t>
            </a:r>
          </a:p>
          <a:p>
            <a:endParaRPr lang="en-US" b="0"/>
          </a:p>
          <a:p>
            <a:r>
              <a:rPr lang="en-US" b="0"/>
              <a:t>In this way, they are similar in spirit to linguistic parameters.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4532" name="Rectangle 4"/>
          <p:cNvSpPr>
            <a:spLocks noChangeArrowheads="1"/>
          </p:cNvSpPr>
          <p:nvPr/>
        </p:nvSpPr>
        <p:spPr bwMode="auto">
          <a:xfrm>
            <a:off x="6858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Hierarchical Bayesian learning links: Overhypotheses</a:t>
            </a:r>
          </a:p>
        </p:txBody>
      </p:sp>
      <p:sp>
        <p:nvSpPr>
          <p:cNvPr id="2454533" name="Text Box 5"/>
          <p:cNvSpPr txBox="1">
            <a:spLocks noChangeArrowheads="1"/>
          </p:cNvSpPr>
          <p:nvPr/>
        </p:nvSpPr>
        <p:spPr bwMode="auto">
          <a:xfrm>
            <a:off x="152400" y="1143000"/>
            <a:ext cx="40386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Overhypothesis example</a:t>
            </a:r>
            <a:endParaRPr lang="en-US" b="0"/>
          </a:p>
        </p:txBody>
      </p:sp>
      <p:sp>
        <p:nvSpPr>
          <p:cNvPr id="2454534" name="Text Box 6"/>
          <p:cNvSpPr txBox="1">
            <a:spLocks noChangeArrowheads="1"/>
          </p:cNvSpPr>
          <p:nvPr/>
        </p:nvSpPr>
        <p:spPr bwMode="auto">
          <a:xfrm>
            <a:off x="152400" y="1676400"/>
            <a:ext cx="8763000" cy="457200"/>
          </a:xfrm>
          <a:prstGeom prst="rect">
            <a:avLst/>
          </a:prstGeom>
          <a:noFill/>
          <a:ln w="9525">
            <a:noFill/>
            <a:miter lim="800000"/>
            <a:headEnd/>
            <a:tailEnd/>
          </a:ln>
        </p:spPr>
        <p:txBody>
          <a:bodyPr>
            <a:prstTxWarp prst="textNoShape">
              <a:avLst/>
            </a:prstTxWarp>
            <a:spAutoFit/>
          </a:bodyPr>
          <a:lstStyle/>
          <a:p>
            <a:r>
              <a:rPr lang="en-US" b="0"/>
              <a:t>Suppose you are observing the contents of marble bags.   </a:t>
            </a:r>
          </a:p>
        </p:txBody>
      </p:sp>
      <p:pic>
        <p:nvPicPr>
          <p:cNvPr id="2454535" name="Picture 7"/>
          <p:cNvPicPr>
            <a:picLocks noChangeAspect="1" noChangeArrowheads="1"/>
          </p:cNvPicPr>
          <p:nvPr/>
        </p:nvPicPr>
        <p:blipFill>
          <a:blip r:embed="rId2"/>
          <a:srcRect/>
          <a:stretch>
            <a:fillRect/>
          </a:stretch>
        </p:blipFill>
        <p:spPr bwMode="auto">
          <a:xfrm>
            <a:off x="2819400" y="2590800"/>
            <a:ext cx="2443163" cy="327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5556" name="Rectangle 4"/>
          <p:cNvSpPr>
            <a:spLocks noChangeArrowheads="1"/>
          </p:cNvSpPr>
          <p:nvPr/>
        </p:nvSpPr>
        <p:spPr bwMode="auto">
          <a:xfrm>
            <a:off x="6858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Hierarchical Bayesian learning links: Overhypotheses</a:t>
            </a:r>
          </a:p>
        </p:txBody>
      </p:sp>
      <p:sp>
        <p:nvSpPr>
          <p:cNvPr id="2455557" name="Text Box 5"/>
          <p:cNvSpPr txBox="1">
            <a:spLocks noChangeArrowheads="1"/>
          </p:cNvSpPr>
          <p:nvPr/>
        </p:nvSpPr>
        <p:spPr bwMode="auto">
          <a:xfrm>
            <a:off x="152400" y="1143000"/>
            <a:ext cx="40386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Overhypothesis example</a:t>
            </a:r>
            <a:endParaRPr lang="en-US" b="0"/>
          </a:p>
        </p:txBody>
      </p:sp>
      <p:sp>
        <p:nvSpPr>
          <p:cNvPr id="2455558" name="Text Box 6"/>
          <p:cNvSpPr txBox="1">
            <a:spLocks noChangeArrowheads="1"/>
          </p:cNvSpPr>
          <p:nvPr/>
        </p:nvSpPr>
        <p:spPr bwMode="auto">
          <a:xfrm>
            <a:off x="152400" y="1676400"/>
            <a:ext cx="8763000" cy="457200"/>
          </a:xfrm>
          <a:prstGeom prst="rect">
            <a:avLst/>
          </a:prstGeom>
          <a:noFill/>
          <a:ln w="9525">
            <a:noFill/>
            <a:miter lim="800000"/>
            <a:headEnd/>
            <a:tailEnd/>
          </a:ln>
        </p:spPr>
        <p:txBody>
          <a:bodyPr>
            <a:prstTxWarp prst="textNoShape">
              <a:avLst/>
            </a:prstTxWarp>
            <a:spAutoFit/>
          </a:bodyPr>
          <a:lstStyle/>
          <a:p>
            <a:r>
              <a:rPr lang="en-US" b="0"/>
              <a:t>The first bag you look at has 20 black marbles.   </a:t>
            </a:r>
          </a:p>
        </p:txBody>
      </p:sp>
      <p:pic>
        <p:nvPicPr>
          <p:cNvPr id="2455559" name="Picture 7"/>
          <p:cNvPicPr>
            <a:picLocks noChangeAspect="1" noChangeArrowheads="1"/>
          </p:cNvPicPr>
          <p:nvPr/>
        </p:nvPicPr>
        <p:blipFill>
          <a:blip r:embed="rId2"/>
          <a:srcRect/>
          <a:stretch>
            <a:fillRect/>
          </a:stretch>
        </p:blipFill>
        <p:spPr bwMode="auto">
          <a:xfrm>
            <a:off x="457200" y="3962400"/>
            <a:ext cx="909638" cy="1219200"/>
          </a:xfrm>
          <a:prstGeom prst="rect">
            <a:avLst/>
          </a:prstGeom>
          <a:noFill/>
          <a:ln w="9525">
            <a:noFill/>
            <a:miter lim="800000"/>
            <a:headEnd/>
            <a:tailEnd/>
          </a:ln>
          <a:effectLst/>
        </p:spPr>
      </p:pic>
      <p:pic>
        <p:nvPicPr>
          <p:cNvPr id="2455560" name="Picture 8"/>
          <p:cNvPicPr>
            <a:picLocks noChangeAspect="1" noChangeArrowheads="1"/>
          </p:cNvPicPr>
          <p:nvPr/>
        </p:nvPicPr>
        <p:blipFill>
          <a:blip r:embed="rId3"/>
          <a:srcRect/>
          <a:stretch>
            <a:fillRect/>
          </a:stretch>
        </p:blipFill>
        <p:spPr bwMode="auto">
          <a:xfrm flipH="1">
            <a:off x="990600" y="5334000"/>
            <a:ext cx="306388" cy="306388"/>
          </a:xfrm>
          <a:prstGeom prst="rect">
            <a:avLst/>
          </a:prstGeom>
          <a:noFill/>
          <a:ln w="9525">
            <a:noFill/>
            <a:miter lim="800000"/>
            <a:headEnd/>
            <a:tailEnd/>
          </a:ln>
          <a:effectLst/>
        </p:spPr>
      </p:pic>
      <p:sp>
        <p:nvSpPr>
          <p:cNvPr id="2455561" name="Text Box 9"/>
          <p:cNvSpPr txBox="1">
            <a:spLocks noChangeArrowheads="1"/>
          </p:cNvSpPr>
          <p:nvPr/>
        </p:nvSpPr>
        <p:spPr bwMode="auto">
          <a:xfrm>
            <a:off x="457200"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6580" name="Rectangle 4"/>
          <p:cNvSpPr>
            <a:spLocks noChangeArrowheads="1"/>
          </p:cNvSpPr>
          <p:nvPr/>
        </p:nvSpPr>
        <p:spPr bwMode="auto">
          <a:xfrm>
            <a:off x="6858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Hierarchical Bayesian learning links: Overhypotheses</a:t>
            </a:r>
          </a:p>
        </p:txBody>
      </p:sp>
      <p:sp>
        <p:nvSpPr>
          <p:cNvPr id="2456581" name="Text Box 5"/>
          <p:cNvSpPr txBox="1">
            <a:spLocks noChangeArrowheads="1"/>
          </p:cNvSpPr>
          <p:nvPr/>
        </p:nvSpPr>
        <p:spPr bwMode="auto">
          <a:xfrm>
            <a:off x="152400" y="1143000"/>
            <a:ext cx="40386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Overhypothesis example</a:t>
            </a:r>
            <a:endParaRPr lang="en-US" b="0"/>
          </a:p>
        </p:txBody>
      </p:sp>
      <p:sp>
        <p:nvSpPr>
          <p:cNvPr id="2456582" name="Text Box 6"/>
          <p:cNvSpPr txBox="1">
            <a:spLocks noChangeArrowheads="1"/>
          </p:cNvSpPr>
          <p:nvPr/>
        </p:nvSpPr>
        <p:spPr bwMode="auto">
          <a:xfrm>
            <a:off x="152400" y="1676400"/>
            <a:ext cx="8763000" cy="457200"/>
          </a:xfrm>
          <a:prstGeom prst="rect">
            <a:avLst/>
          </a:prstGeom>
          <a:noFill/>
          <a:ln w="9525">
            <a:noFill/>
            <a:miter lim="800000"/>
            <a:headEnd/>
            <a:tailEnd/>
          </a:ln>
        </p:spPr>
        <p:txBody>
          <a:bodyPr>
            <a:prstTxWarp prst="textNoShape">
              <a:avLst/>
            </a:prstTxWarp>
            <a:spAutoFit/>
          </a:bodyPr>
          <a:lstStyle/>
          <a:p>
            <a:r>
              <a:rPr lang="en-US" b="0"/>
              <a:t>The second bag you look at has 20 white marbles.   </a:t>
            </a:r>
          </a:p>
        </p:txBody>
      </p:sp>
      <p:pic>
        <p:nvPicPr>
          <p:cNvPr id="2456583" name="Picture 7"/>
          <p:cNvPicPr>
            <a:picLocks noChangeAspect="1" noChangeArrowheads="1"/>
          </p:cNvPicPr>
          <p:nvPr/>
        </p:nvPicPr>
        <p:blipFill>
          <a:blip r:embed="rId2"/>
          <a:srcRect/>
          <a:stretch>
            <a:fillRect/>
          </a:stretch>
        </p:blipFill>
        <p:spPr bwMode="auto">
          <a:xfrm>
            <a:off x="457200" y="3962400"/>
            <a:ext cx="909638" cy="1219200"/>
          </a:xfrm>
          <a:prstGeom prst="rect">
            <a:avLst/>
          </a:prstGeom>
          <a:noFill/>
          <a:ln w="9525">
            <a:noFill/>
            <a:miter lim="800000"/>
            <a:headEnd/>
            <a:tailEnd/>
          </a:ln>
          <a:effectLst/>
        </p:spPr>
      </p:pic>
      <p:pic>
        <p:nvPicPr>
          <p:cNvPr id="2456584" name="Picture 8"/>
          <p:cNvPicPr>
            <a:picLocks noChangeAspect="1" noChangeArrowheads="1"/>
          </p:cNvPicPr>
          <p:nvPr/>
        </p:nvPicPr>
        <p:blipFill>
          <a:blip r:embed="rId3"/>
          <a:srcRect/>
          <a:stretch>
            <a:fillRect/>
          </a:stretch>
        </p:blipFill>
        <p:spPr bwMode="auto">
          <a:xfrm flipH="1">
            <a:off x="990600" y="5334000"/>
            <a:ext cx="306388" cy="306388"/>
          </a:xfrm>
          <a:prstGeom prst="rect">
            <a:avLst/>
          </a:prstGeom>
          <a:noFill/>
          <a:ln w="9525">
            <a:noFill/>
            <a:miter lim="800000"/>
            <a:headEnd/>
            <a:tailEnd/>
          </a:ln>
          <a:effectLst/>
        </p:spPr>
      </p:pic>
      <p:sp>
        <p:nvSpPr>
          <p:cNvPr id="2456585" name="Text Box 9"/>
          <p:cNvSpPr txBox="1">
            <a:spLocks noChangeArrowheads="1"/>
          </p:cNvSpPr>
          <p:nvPr/>
        </p:nvSpPr>
        <p:spPr bwMode="auto">
          <a:xfrm>
            <a:off x="457200"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56586" name="Picture 10"/>
          <p:cNvPicPr>
            <a:picLocks noChangeAspect="1" noChangeArrowheads="1"/>
          </p:cNvPicPr>
          <p:nvPr/>
        </p:nvPicPr>
        <p:blipFill>
          <a:blip r:embed="rId2"/>
          <a:srcRect/>
          <a:stretch>
            <a:fillRect/>
          </a:stretch>
        </p:blipFill>
        <p:spPr bwMode="auto">
          <a:xfrm>
            <a:off x="1905000" y="3962400"/>
            <a:ext cx="909638" cy="1219200"/>
          </a:xfrm>
          <a:prstGeom prst="rect">
            <a:avLst/>
          </a:prstGeom>
          <a:noFill/>
          <a:ln w="9525">
            <a:noFill/>
            <a:miter lim="800000"/>
            <a:headEnd/>
            <a:tailEnd/>
          </a:ln>
          <a:effectLst/>
        </p:spPr>
      </p:pic>
      <p:sp>
        <p:nvSpPr>
          <p:cNvPr id="2456588" name="Text Box 12"/>
          <p:cNvSpPr txBox="1">
            <a:spLocks noChangeArrowheads="1"/>
          </p:cNvSpPr>
          <p:nvPr/>
        </p:nvSpPr>
        <p:spPr bwMode="auto">
          <a:xfrm>
            <a:off x="1905000"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56589" name="Picture 13"/>
          <p:cNvPicPr>
            <a:picLocks noChangeAspect="1" noChangeArrowheads="1"/>
          </p:cNvPicPr>
          <p:nvPr/>
        </p:nvPicPr>
        <p:blipFill>
          <a:blip r:embed="rId4"/>
          <a:srcRect/>
          <a:stretch>
            <a:fillRect/>
          </a:stretch>
        </p:blipFill>
        <p:spPr bwMode="auto">
          <a:xfrm>
            <a:off x="2438400" y="5334000"/>
            <a:ext cx="284163" cy="2841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604" name="Rectangle 4"/>
          <p:cNvSpPr>
            <a:spLocks noChangeArrowheads="1"/>
          </p:cNvSpPr>
          <p:nvPr/>
        </p:nvSpPr>
        <p:spPr bwMode="auto">
          <a:xfrm>
            <a:off x="6858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Hierarchical Bayesian learning links: Overhypotheses</a:t>
            </a:r>
          </a:p>
        </p:txBody>
      </p:sp>
      <p:sp>
        <p:nvSpPr>
          <p:cNvPr id="2457605" name="Text Box 5"/>
          <p:cNvSpPr txBox="1">
            <a:spLocks noChangeArrowheads="1"/>
          </p:cNvSpPr>
          <p:nvPr/>
        </p:nvSpPr>
        <p:spPr bwMode="auto">
          <a:xfrm>
            <a:off x="152400" y="1143000"/>
            <a:ext cx="40386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Overhypothesis example</a:t>
            </a:r>
            <a:endParaRPr lang="en-US" b="0"/>
          </a:p>
        </p:txBody>
      </p:sp>
      <p:sp>
        <p:nvSpPr>
          <p:cNvPr id="2457606" name="Text Box 6"/>
          <p:cNvSpPr txBox="1">
            <a:spLocks noChangeArrowheads="1"/>
          </p:cNvSpPr>
          <p:nvPr/>
        </p:nvSpPr>
        <p:spPr bwMode="auto">
          <a:xfrm>
            <a:off x="152400" y="1676400"/>
            <a:ext cx="8991600" cy="457200"/>
          </a:xfrm>
          <a:prstGeom prst="rect">
            <a:avLst/>
          </a:prstGeom>
          <a:noFill/>
          <a:ln w="9525">
            <a:noFill/>
            <a:miter lim="800000"/>
            <a:headEnd/>
            <a:tailEnd/>
          </a:ln>
        </p:spPr>
        <p:txBody>
          <a:bodyPr>
            <a:prstTxWarp prst="textNoShape">
              <a:avLst/>
            </a:prstTxWarp>
            <a:spAutoFit/>
          </a:bodyPr>
          <a:lstStyle/>
          <a:p>
            <a:r>
              <a:rPr lang="en-US" b="0"/>
              <a:t>The third and fourth bags you look at have 20 black marbles.   </a:t>
            </a:r>
          </a:p>
        </p:txBody>
      </p:sp>
      <p:pic>
        <p:nvPicPr>
          <p:cNvPr id="2457607" name="Picture 7"/>
          <p:cNvPicPr>
            <a:picLocks noChangeAspect="1" noChangeArrowheads="1"/>
          </p:cNvPicPr>
          <p:nvPr/>
        </p:nvPicPr>
        <p:blipFill>
          <a:blip r:embed="rId2"/>
          <a:srcRect/>
          <a:stretch>
            <a:fillRect/>
          </a:stretch>
        </p:blipFill>
        <p:spPr bwMode="auto">
          <a:xfrm>
            <a:off x="457200" y="3962400"/>
            <a:ext cx="909638" cy="1219200"/>
          </a:xfrm>
          <a:prstGeom prst="rect">
            <a:avLst/>
          </a:prstGeom>
          <a:noFill/>
          <a:ln w="9525">
            <a:noFill/>
            <a:miter lim="800000"/>
            <a:headEnd/>
            <a:tailEnd/>
          </a:ln>
          <a:effectLst/>
        </p:spPr>
      </p:pic>
      <p:pic>
        <p:nvPicPr>
          <p:cNvPr id="2457608" name="Picture 8"/>
          <p:cNvPicPr>
            <a:picLocks noChangeAspect="1" noChangeArrowheads="1"/>
          </p:cNvPicPr>
          <p:nvPr/>
        </p:nvPicPr>
        <p:blipFill>
          <a:blip r:embed="rId3"/>
          <a:srcRect/>
          <a:stretch>
            <a:fillRect/>
          </a:stretch>
        </p:blipFill>
        <p:spPr bwMode="auto">
          <a:xfrm flipH="1">
            <a:off x="990600" y="5334000"/>
            <a:ext cx="306388" cy="306388"/>
          </a:xfrm>
          <a:prstGeom prst="rect">
            <a:avLst/>
          </a:prstGeom>
          <a:noFill/>
          <a:ln w="9525">
            <a:noFill/>
            <a:miter lim="800000"/>
            <a:headEnd/>
            <a:tailEnd/>
          </a:ln>
          <a:effectLst/>
        </p:spPr>
      </p:pic>
      <p:sp>
        <p:nvSpPr>
          <p:cNvPr id="2457609" name="Text Box 9"/>
          <p:cNvSpPr txBox="1">
            <a:spLocks noChangeArrowheads="1"/>
          </p:cNvSpPr>
          <p:nvPr/>
        </p:nvSpPr>
        <p:spPr bwMode="auto">
          <a:xfrm>
            <a:off x="457200"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57610" name="Picture 10"/>
          <p:cNvPicPr>
            <a:picLocks noChangeAspect="1" noChangeArrowheads="1"/>
          </p:cNvPicPr>
          <p:nvPr/>
        </p:nvPicPr>
        <p:blipFill>
          <a:blip r:embed="rId2"/>
          <a:srcRect/>
          <a:stretch>
            <a:fillRect/>
          </a:stretch>
        </p:blipFill>
        <p:spPr bwMode="auto">
          <a:xfrm>
            <a:off x="1905000" y="3962400"/>
            <a:ext cx="909638" cy="1219200"/>
          </a:xfrm>
          <a:prstGeom prst="rect">
            <a:avLst/>
          </a:prstGeom>
          <a:noFill/>
          <a:ln w="9525">
            <a:noFill/>
            <a:miter lim="800000"/>
            <a:headEnd/>
            <a:tailEnd/>
          </a:ln>
          <a:effectLst/>
        </p:spPr>
      </p:pic>
      <p:sp>
        <p:nvSpPr>
          <p:cNvPr id="2457611" name="Text Box 11"/>
          <p:cNvSpPr txBox="1">
            <a:spLocks noChangeArrowheads="1"/>
          </p:cNvSpPr>
          <p:nvPr/>
        </p:nvSpPr>
        <p:spPr bwMode="auto">
          <a:xfrm>
            <a:off x="1905000"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57612" name="Picture 12"/>
          <p:cNvPicPr>
            <a:picLocks noChangeAspect="1" noChangeArrowheads="1"/>
          </p:cNvPicPr>
          <p:nvPr/>
        </p:nvPicPr>
        <p:blipFill>
          <a:blip r:embed="rId4"/>
          <a:srcRect/>
          <a:stretch>
            <a:fillRect/>
          </a:stretch>
        </p:blipFill>
        <p:spPr bwMode="auto">
          <a:xfrm>
            <a:off x="2438400" y="5334000"/>
            <a:ext cx="284163" cy="284163"/>
          </a:xfrm>
          <a:prstGeom prst="rect">
            <a:avLst/>
          </a:prstGeom>
          <a:noFill/>
          <a:ln w="9525">
            <a:noFill/>
            <a:miter lim="800000"/>
            <a:headEnd/>
            <a:tailEnd/>
          </a:ln>
          <a:effectLst/>
        </p:spPr>
      </p:pic>
      <p:pic>
        <p:nvPicPr>
          <p:cNvPr id="2457613" name="Picture 13"/>
          <p:cNvPicPr>
            <a:picLocks noChangeAspect="1" noChangeArrowheads="1"/>
          </p:cNvPicPr>
          <p:nvPr/>
        </p:nvPicPr>
        <p:blipFill>
          <a:blip r:embed="rId2"/>
          <a:srcRect/>
          <a:stretch>
            <a:fillRect/>
          </a:stretch>
        </p:blipFill>
        <p:spPr bwMode="auto">
          <a:xfrm>
            <a:off x="3352800" y="3962400"/>
            <a:ext cx="909638" cy="1219200"/>
          </a:xfrm>
          <a:prstGeom prst="rect">
            <a:avLst/>
          </a:prstGeom>
          <a:noFill/>
          <a:ln w="9525">
            <a:noFill/>
            <a:miter lim="800000"/>
            <a:headEnd/>
            <a:tailEnd/>
          </a:ln>
          <a:effectLst/>
        </p:spPr>
      </p:pic>
      <p:pic>
        <p:nvPicPr>
          <p:cNvPr id="2457614" name="Picture 14"/>
          <p:cNvPicPr>
            <a:picLocks noChangeAspect="1" noChangeArrowheads="1"/>
          </p:cNvPicPr>
          <p:nvPr/>
        </p:nvPicPr>
        <p:blipFill>
          <a:blip r:embed="rId3"/>
          <a:srcRect/>
          <a:stretch>
            <a:fillRect/>
          </a:stretch>
        </p:blipFill>
        <p:spPr bwMode="auto">
          <a:xfrm flipH="1">
            <a:off x="3886200" y="5334000"/>
            <a:ext cx="306388" cy="306388"/>
          </a:xfrm>
          <a:prstGeom prst="rect">
            <a:avLst/>
          </a:prstGeom>
          <a:noFill/>
          <a:ln w="9525">
            <a:noFill/>
            <a:miter lim="800000"/>
            <a:headEnd/>
            <a:tailEnd/>
          </a:ln>
          <a:effectLst/>
        </p:spPr>
      </p:pic>
      <p:sp>
        <p:nvSpPr>
          <p:cNvPr id="2457615" name="Text Box 15"/>
          <p:cNvSpPr txBox="1">
            <a:spLocks noChangeArrowheads="1"/>
          </p:cNvSpPr>
          <p:nvPr/>
        </p:nvSpPr>
        <p:spPr bwMode="auto">
          <a:xfrm>
            <a:off x="3352800"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57616" name="Picture 16"/>
          <p:cNvPicPr>
            <a:picLocks noChangeAspect="1" noChangeArrowheads="1"/>
          </p:cNvPicPr>
          <p:nvPr/>
        </p:nvPicPr>
        <p:blipFill>
          <a:blip r:embed="rId2"/>
          <a:srcRect/>
          <a:stretch>
            <a:fillRect/>
          </a:stretch>
        </p:blipFill>
        <p:spPr bwMode="auto">
          <a:xfrm>
            <a:off x="4648200" y="3962400"/>
            <a:ext cx="909638" cy="1219200"/>
          </a:xfrm>
          <a:prstGeom prst="rect">
            <a:avLst/>
          </a:prstGeom>
          <a:noFill/>
          <a:ln w="9525">
            <a:noFill/>
            <a:miter lim="800000"/>
            <a:headEnd/>
            <a:tailEnd/>
          </a:ln>
          <a:effectLst/>
        </p:spPr>
      </p:pic>
      <p:pic>
        <p:nvPicPr>
          <p:cNvPr id="2457617" name="Picture 17"/>
          <p:cNvPicPr>
            <a:picLocks noChangeAspect="1" noChangeArrowheads="1"/>
          </p:cNvPicPr>
          <p:nvPr/>
        </p:nvPicPr>
        <p:blipFill>
          <a:blip r:embed="rId3"/>
          <a:srcRect/>
          <a:stretch>
            <a:fillRect/>
          </a:stretch>
        </p:blipFill>
        <p:spPr bwMode="auto">
          <a:xfrm flipH="1">
            <a:off x="5181600" y="5334000"/>
            <a:ext cx="306388" cy="306388"/>
          </a:xfrm>
          <a:prstGeom prst="rect">
            <a:avLst/>
          </a:prstGeom>
          <a:noFill/>
          <a:ln w="9525">
            <a:noFill/>
            <a:miter lim="800000"/>
            <a:headEnd/>
            <a:tailEnd/>
          </a:ln>
          <a:effectLst/>
        </p:spPr>
      </p:pic>
      <p:sp>
        <p:nvSpPr>
          <p:cNvPr id="2457618" name="Text Box 18"/>
          <p:cNvSpPr txBox="1">
            <a:spLocks noChangeArrowheads="1"/>
          </p:cNvSpPr>
          <p:nvPr/>
        </p:nvSpPr>
        <p:spPr bwMode="auto">
          <a:xfrm>
            <a:off x="4648200"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8628" name="Rectangle 4"/>
          <p:cNvSpPr>
            <a:spLocks noChangeArrowheads="1"/>
          </p:cNvSpPr>
          <p:nvPr/>
        </p:nvSpPr>
        <p:spPr bwMode="auto">
          <a:xfrm>
            <a:off x="682625"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Hierarchical Bayesian learning links: Overhypotheses</a:t>
            </a:r>
          </a:p>
        </p:txBody>
      </p:sp>
      <p:sp>
        <p:nvSpPr>
          <p:cNvPr id="2458629" name="Text Box 5"/>
          <p:cNvSpPr txBox="1">
            <a:spLocks noChangeArrowheads="1"/>
          </p:cNvSpPr>
          <p:nvPr/>
        </p:nvSpPr>
        <p:spPr bwMode="auto">
          <a:xfrm>
            <a:off x="149225" y="1143000"/>
            <a:ext cx="40386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Overhypothesis example</a:t>
            </a:r>
            <a:endParaRPr lang="en-US" b="0"/>
          </a:p>
        </p:txBody>
      </p:sp>
      <p:sp>
        <p:nvSpPr>
          <p:cNvPr id="2458630" name="Text Box 6"/>
          <p:cNvSpPr txBox="1">
            <a:spLocks noChangeArrowheads="1"/>
          </p:cNvSpPr>
          <p:nvPr/>
        </p:nvSpPr>
        <p:spPr bwMode="auto">
          <a:xfrm>
            <a:off x="149225" y="1676400"/>
            <a:ext cx="8991600" cy="1187450"/>
          </a:xfrm>
          <a:prstGeom prst="rect">
            <a:avLst/>
          </a:prstGeom>
          <a:noFill/>
          <a:ln w="9525">
            <a:noFill/>
            <a:miter lim="800000"/>
            <a:headEnd/>
            <a:tailEnd/>
          </a:ln>
        </p:spPr>
        <p:txBody>
          <a:bodyPr>
            <a:prstTxWarp prst="textNoShape">
              <a:avLst/>
            </a:prstTxWarp>
            <a:spAutoFit/>
          </a:bodyPr>
          <a:lstStyle/>
          <a:p>
            <a:r>
              <a:rPr lang="en-US" b="0"/>
              <a:t>You get a fifth bag and pull out a single marble.  It’s white.  What do you predict about the color distribution of the rest of the marbles in the bag?</a:t>
            </a:r>
          </a:p>
        </p:txBody>
      </p:sp>
      <p:pic>
        <p:nvPicPr>
          <p:cNvPr id="2458631" name="Picture 7"/>
          <p:cNvPicPr>
            <a:picLocks noChangeAspect="1" noChangeArrowheads="1"/>
          </p:cNvPicPr>
          <p:nvPr/>
        </p:nvPicPr>
        <p:blipFill>
          <a:blip r:embed="rId2"/>
          <a:srcRect/>
          <a:stretch>
            <a:fillRect/>
          </a:stretch>
        </p:blipFill>
        <p:spPr bwMode="auto">
          <a:xfrm>
            <a:off x="454025" y="3962400"/>
            <a:ext cx="909638" cy="1219200"/>
          </a:xfrm>
          <a:prstGeom prst="rect">
            <a:avLst/>
          </a:prstGeom>
          <a:noFill/>
          <a:ln w="9525">
            <a:noFill/>
            <a:miter lim="800000"/>
            <a:headEnd/>
            <a:tailEnd/>
          </a:ln>
          <a:effectLst/>
        </p:spPr>
      </p:pic>
      <p:pic>
        <p:nvPicPr>
          <p:cNvPr id="2458632" name="Picture 8"/>
          <p:cNvPicPr>
            <a:picLocks noChangeAspect="1" noChangeArrowheads="1"/>
          </p:cNvPicPr>
          <p:nvPr/>
        </p:nvPicPr>
        <p:blipFill>
          <a:blip r:embed="rId3"/>
          <a:srcRect/>
          <a:stretch>
            <a:fillRect/>
          </a:stretch>
        </p:blipFill>
        <p:spPr bwMode="auto">
          <a:xfrm flipH="1">
            <a:off x="987425" y="5334000"/>
            <a:ext cx="306388" cy="306388"/>
          </a:xfrm>
          <a:prstGeom prst="rect">
            <a:avLst/>
          </a:prstGeom>
          <a:noFill/>
          <a:ln w="9525">
            <a:noFill/>
            <a:miter lim="800000"/>
            <a:headEnd/>
            <a:tailEnd/>
          </a:ln>
          <a:effectLst/>
        </p:spPr>
      </p:pic>
      <p:sp>
        <p:nvSpPr>
          <p:cNvPr id="2458633" name="Text Box 9"/>
          <p:cNvSpPr txBox="1">
            <a:spLocks noChangeArrowheads="1"/>
          </p:cNvSpPr>
          <p:nvPr/>
        </p:nvSpPr>
        <p:spPr bwMode="auto">
          <a:xfrm>
            <a:off x="454025"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58634" name="Picture 10"/>
          <p:cNvPicPr>
            <a:picLocks noChangeAspect="1" noChangeArrowheads="1"/>
          </p:cNvPicPr>
          <p:nvPr/>
        </p:nvPicPr>
        <p:blipFill>
          <a:blip r:embed="rId2"/>
          <a:srcRect/>
          <a:stretch>
            <a:fillRect/>
          </a:stretch>
        </p:blipFill>
        <p:spPr bwMode="auto">
          <a:xfrm>
            <a:off x="1901825" y="3962400"/>
            <a:ext cx="909638" cy="1219200"/>
          </a:xfrm>
          <a:prstGeom prst="rect">
            <a:avLst/>
          </a:prstGeom>
          <a:noFill/>
          <a:ln w="9525">
            <a:noFill/>
            <a:miter lim="800000"/>
            <a:headEnd/>
            <a:tailEnd/>
          </a:ln>
          <a:effectLst/>
        </p:spPr>
      </p:pic>
      <p:sp>
        <p:nvSpPr>
          <p:cNvPr id="2458635" name="Text Box 11"/>
          <p:cNvSpPr txBox="1">
            <a:spLocks noChangeArrowheads="1"/>
          </p:cNvSpPr>
          <p:nvPr/>
        </p:nvSpPr>
        <p:spPr bwMode="auto">
          <a:xfrm>
            <a:off x="1901825"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58636" name="Picture 12"/>
          <p:cNvPicPr>
            <a:picLocks noChangeAspect="1" noChangeArrowheads="1"/>
          </p:cNvPicPr>
          <p:nvPr/>
        </p:nvPicPr>
        <p:blipFill>
          <a:blip r:embed="rId4"/>
          <a:srcRect/>
          <a:stretch>
            <a:fillRect/>
          </a:stretch>
        </p:blipFill>
        <p:spPr bwMode="auto">
          <a:xfrm>
            <a:off x="2435225" y="5334000"/>
            <a:ext cx="284163" cy="284163"/>
          </a:xfrm>
          <a:prstGeom prst="rect">
            <a:avLst/>
          </a:prstGeom>
          <a:noFill/>
          <a:ln w="9525">
            <a:noFill/>
            <a:miter lim="800000"/>
            <a:headEnd/>
            <a:tailEnd/>
          </a:ln>
          <a:effectLst/>
        </p:spPr>
      </p:pic>
      <p:pic>
        <p:nvPicPr>
          <p:cNvPr id="2458637" name="Picture 13"/>
          <p:cNvPicPr>
            <a:picLocks noChangeAspect="1" noChangeArrowheads="1"/>
          </p:cNvPicPr>
          <p:nvPr/>
        </p:nvPicPr>
        <p:blipFill>
          <a:blip r:embed="rId2"/>
          <a:srcRect/>
          <a:stretch>
            <a:fillRect/>
          </a:stretch>
        </p:blipFill>
        <p:spPr bwMode="auto">
          <a:xfrm>
            <a:off x="3349625" y="3962400"/>
            <a:ext cx="909638" cy="1219200"/>
          </a:xfrm>
          <a:prstGeom prst="rect">
            <a:avLst/>
          </a:prstGeom>
          <a:noFill/>
          <a:ln w="9525">
            <a:noFill/>
            <a:miter lim="800000"/>
            <a:headEnd/>
            <a:tailEnd/>
          </a:ln>
          <a:effectLst/>
        </p:spPr>
      </p:pic>
      <p:pic>
        <p:nvPicPr>
          <p:cNvPr id="2458638" name="Picture 14"/>
          <p:cNvPicPr>
            <a:picLocks noChangeAspect="1" noChangeArrowheads="1"/>
          </p:cNvPicPr>
          <p:nvPr/>
        </p:nvPicPr>
        <p:blipFill>
          <a:blip r:embed="rId3"/>
          <a:srcRect/>
          <a:stretch>
            <a:fillRect/>
          </a:stretch>
        </p:blipFill>
        <p:spPr bwMode="auto">
          <a:xfrm flipH="1">
            <a:off x="3883025" y="5334000"/>
            <a:ext cx="306388" cy="306388"/>
          </a:xfrm>
          <a:prstGeom prst="rect">
            <a:avLst/>
          </a:prstGeom>
          <a:noFill/>
          <a:ln w="9525">
            <a:noFill/>
            <a:miter lim="800000"/>
            <a:headEnd/>
            <a:tailEnd/>
          </a:ln>
          <a:effectLst/>
        </p:spPr>
      </p:pic>
      <p:sp>
        <p:nvSpPr>
          <p:cNvPr id="2458639" name="Text Box 15"/>
          <p:cNvSpPr txBox="1">
            <a:spLocks noChangeArrowheads="1"/>
          </p:cNvSpPr>
          <p:nvPr/>
        </p:nvSpPr>
        <p:spPr bwMode="auto">
          <a:xfrm>
            <a:off x="3349625"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58640" name="Picture 16"/>
          <p:cNvPicPr>
            <a:picLocks noChangeAspect="1" noChangeArrowheads="1"/>
          </p:cNvPicPr>
          <p:nvPr/>
        </p:nvPicPr>
        <p:blipFill>
          <a:blip r:embed="rId2"/>
          <a:srcRect/>
          <a:stretch>
            <a:fillRect/>
          </a:stretch>
        </p:blipFill>
        <p:spPr bwMode="auto">
          <a:xfrm>
            <a:off x="4645025" y="3962400"/>
            <a:ext cx="909638" cy="1219200"/>
          </a:xfrm>
          <a:prstGeom prst="rect">
            <a:avLst/>
          </a:prstGeom>
          <a:noFill/>
          <a:ln w="9525">
            <a:noFill/>
            <a:miter lim="800000"/>
            <a:headEnd/>
            <a:tailEnd/>
          </a:ln>
          <a:effectLst/>
        </p:spPr>
      </p:pic>
      <p:pic>
        <p:nvPicPr>
          <p:cNvPr id="2458641" name="Picture 17"/>
          <p:cNvPicPr>
            <a:picLocks noChangeAspect="1" noChangeArrowheads="1"/>
          </p:cNvPicPr>
          <p:nvPr/>
        </p:nvPicPr>
        <p:blipFill>
          <a:blip r:embed="rId3"/>
          <a:srcRect/>
          <a:stretch>
            <a:fillRect/>
          </a:stretch>
        </p:blipFill>
        <p:spPr bwMode="auto">
          <a:xfrm flipH="1">
            <a:off x="5178425" y="5334000"/>
            <a:ext cx="306388" cy="306388"/>
          </a:xfrm>
          <a:prstGeom prst="rect">
            <a:avLst/>
          </a:prstGeom>
          <a:noFill/>
          <a:ln w="9525">
            <a:noFill/>
            <a:miter lim="800000"/>
            <a:headEnd/>
            <a:tailEnd/>
          </a:ln>
          <a:effectLst/>
        </p:spPr>
      </p:pic>
      <p:sp>
        <p:nvSpPr>
          <p:cNvPr id="2458642" name="Text Box 18"/>
          <p:cNvSpPr txBox="1">
            <a:spLocks noChangeArrowheads="1"/>
          </p:cNvSpPr>
          <p:nvPr/>
        </p:nvSpPr>
        <p:spPr bwMode="auto">
          <a:xfrm>
            <a:off x="4645025"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58643" name="Picture 19"/>
          <p:cNvPicPr>
            <a:picLocks noChangeAspect="1" noChangeArrowheads="1"/>
          </p:cNvPicPr>
          <p:nvPr/>
        </p:nvPicPr>
        <p:blipFill>
          <a:blip r:embed="rId2"/>
          <a:srcRect/>
          <a:stretch>
            <a:fillRect/>
          </a:stretch>
        </p:blipFill>
        <p:spPr bwMode="auto">
          <a:xfrm>
            <a:off x="5943600" y="3962400"/>
            <a:ext cx="909638" cy="1219200"/>
          </a:xfrm>
          <a:prstGeom prst="rect">
            <a:avLst/>
          </a:prstGeom>
          <a:noFill/>
          <a:ln w="9525">
            <a:noFill/>
            <a:miter lim="800000"/>
            <a:headEnd/>
            <a:tailEnd/>
          </a:ln>
          <a:effectLst/>
        </p:spPr>
      </p:pic>
      <p:pic>
        <p:nvPicPr>
          <p:cNvPr id="2458644" name="Picture 20"/>
          <p:cNvPicPr>
            <a:picLocks noChangeAspect="1" noChangeArrowheads="1"/>
          </p:cNvPicPr>
          <p:nvPr/>
        </p:nvPicPr>
        <p:blipFill>
          <a:blip r:embed="rId4"/>
          <a:srcRect/>
          <a:stretch>
            <a:fillRect/>
          </a:stretch>
        </p:blipFill>
        <p:spPr bwMode="auto">
          <a:xfrm>
            <a:off x="6172200" y="3429000"/>
            <a:ext cx="284163" cy="284163"/>
          </a:xfrm>
          <a:prstGeom prst="rect">
            <a:avLst/>
          </a:prstGeom>
          <a:noFill/>
          <a:ln w="9525">
            <a:noFill/>
            <a:miter lim="800000"/>
            <a:headEnd/>
            <a:tailEnd/>
          </a:ln>
          <a:effectLst/>
        </p:spPr>
      </p:pic>
      <p:sp>
        <p:nvSpPr>
          <p:cNvPr id="2458645" name="Text Box 21"/>
          <p:cNvSpPr txBox="1">
            <a:spLocks noChangeArrowheads="1"/>
          </p:cNvSpPr>
          <p:nvPr/>
        </p:nvSpPr>
        <p:spPr bwMode="auto">
          <a:xfrm>
            <a:off x="5791200" y="3352800"/>
            <a:ext cx="354013" cy="457200"/>
          </a:xfrm>
          <a:prstGeom prst="rect">
            <a:avLst/>
          </a:prstGeom>
          <a:noFill/>
          <a:ln w="9525">
            <a:noFill/>
            <a:miter lim="800000"/>
            <a:headEnd/>
            <a:tailEnd/>
          </a:ln>
        </p:spPr>
        <p:txBody>
          <a:bodyPr wrap="none">
            <a:prstTxWarp prst="textNoShape">
              <a:avLst/>
            </a:prstTxWarp>
            <a:spAutoFit/>
          </a:bodyPr>
          <a:lstStyle/>
          <a:p>
            <a:r>
              <a:rPr lang="en-US"/>
              <a:t>1</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9652" name="Rectangle 4"/>
          <p:cNvSpPr>
            <a:spLocks noChangeArrowheads="1"/>
          </p:cNvSpPr>
          <p:nvPr/>
        </p:nvSpPr>
        <p:spPr bwMode="auto">
          <a:xfrm>
            <a:off x="682625"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Hierarchical Bayesian learning links: Overhypotheses</a:t>
            </a:r>
          </a:p>
        </p:txBody>
      </p:sp>
      <p:sp>
        <p:nvSpPr>
          <p:cNvPr id="2459653" name="Text Box 5"/>
          <p:cNvSpPr txBox="1">
            <a:spLocks noChangeArrowheads="1"/>
          </p:cNvSpPr>
          <p:nvPr/>
        </p:nvSpPr>
        <p:spPr bwMode="auto">
          <a:xfrm>
            <a:off x="149225" y="1143000"/>
            <a:ext cx="40386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Overhypothesis example</a:t>
            </a:r>
            <a:endParaRPr lang="en-US" b="0"/>
          </a:p>
        </p:txBody>
      </p:sp>
      <p:sp>
        <p:nvSpPr>
          <p:cNvPr id="2459654" name="Text Box 6"/>
          <p:cNvSpPr txBox="1">
            <a:spLocks noChangeArrowheads="1"/>
          </p:cNvSpPr>
          <p:nvPr/>
        </p:nvSpPr>
        <p:spPr bwMode="auto">
          <a:xfrm>
            <a:off x="149225" y="1676400"/>
            <a:ext cx="8991600" cy="822325"/>
          </a:xfrm>
          <a:prstGeom prst="rect">
            <a:avLst/>
          </a:prstGeom>
          <a:noFill/>
          <a:ln w="9525">
            <a:noFill/>
            <a:miter lim="800000"/>
            <a:headEnd/>
            <a:tailEnd/>
          </a:ln>
        </p:spPr>
        <p:txBody>
          <a:bodyPr>
            <a:prstTxWarp prst="textNoShape">
              <a:avLst/>
            </a:prstTxWarp>
            <a:spAutoFit/>
          </a:bodyPr>
          <a:lstStyle/>
          <a:p>
            <a:r>
              <a:rPr lang="en-US" b="0"/>
              <a:t>Most adults predict this bag will contain 19 other white marbles, for a total of 20 white marbles.</a:t>
            </a:r>
          </a:p>
        </p:txBody>
      </p:sp>
      <p:pic>
        <p:nvPicPr>
          <p:cNvPr id="2459655" name="Picture 7"/>
          <p:cNvPicPr>
            <a:picLocks noChangeAspect="1" noChangeArrowheads="1"/>
          </p:cNvPicPr>
          <p:nvPr/>
        </p:nvPicPr>
        <p:blipFill>
          <a:blip r:embed="rId2"/>
          <a:srcRect/>
          <a:stretch>
            <a:fillRect/>
          </a:stretch>
        </p:blipFill>
        <p:spPr bwMode="auto">
          <a:xfrm>
            <a:off x="454025" y="3962400"/>
            <a:ext cx="909638" cy="1219200"/>
          </a:xfrm>
          <a:prstGeom prst="rect">
            <a:avLst/>
          </a:prstGeom>
          <a:noFill/>
          <a:ln w="9525">
            <a:noFill/>
            <a:miter lim="800000"/>
            <a:headEnd/>
            <a:tailEnd/>
          </a:ln>
          <a:effectLst/>
        </p:spPr>
      </p:pic>
      <p:pic>
        <p:nvPicPr>
          <p:cNvPr id="2459656" name="Picture 8"/>
          <p:cNvPicPr>
            <a:picLocks noChangeAspect="1" noChangeArrowheads="1"/>
          </p:cNvPicPr>
          <p:nvPr/>
        </p:nvPicPr>
        <p:blipFill>
          <a:blip r:embed="rId3"/>
          <a:srcRect/>
          <a:stretch>
            <a:fillRect/>
          </a:stretch>
        </p:blipFill>
        <p:spPr bwMode="auto">
          <a:xfrm flipH="1">
            <a:off x="987425" y="5334000"/>
            <a:ext cx="306388" cy="306388"/>
          </a:xfrm>
          <a:prstGeom prst="rect">
            <a:avLst/>
          </a:prstGeom>
          <a:noFill/>
          <a:ln w="9525">
            <a:noFill/>
            <a:miter lim="800000"/>
            <a:headEnd/>
            <a:tailEnd/>
          </a:ln>
          <a:effectLst/>
        </p:spPr>
      </p:pic>
      <p:sp>
        <p:nvSpPr>
          <p:cNvPr id="2459657" name="Text Box 9"/>
          <p:cNvSpPr txBox="1">
            <a:spLocks noChangeArrowheads="1"/>
          </p:cNvSpPr>
          <p:nvPr/>
        </p:nvSpPr>
        <p:spPr bwMode="auto">
          <a:xfrm>
            <a:off x="454025"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59658" name="Picture 10"/>
          <p:cNvPicPr>
            <a:picLocks noChangeAspect="1" noChangeArrowheads="1"/>
          </p:cNvPicPr>
          <p:nvPr/>
        </p:nvPicPr>
        <p:blipFill>
          <a:blip r:embed="rId2"/>
          <a:srcRect/>
          <a:stretch>
            <a:fillRect/>
          </a:stretch>
        </p:blipFill>
        <p:spPr bwMode="auto">
          <a:xfrm>
            <a:off x="1901825" y="3962400"/>
            <a:ext cx="909638" cy="1219200"/>
          </a:xfrm>
          <a:prstGeom prst="rect">
            <a:avLst/>
          </a:prstGeom>
          <a:noFill/>
          <a:ln w="9525">
            <a:noFill/>
            <a:miter lim="800000"/>
            <a:headEnd/>
            <a:tailEnd/>
          </a:ln>
          <a:effectLst/>
        </p:spPr>
      </p:pic>
      <p:sp>
        <p:nvSpPr>
          <p:cNvPr id="2459659" name="Text Box 11"/>
          <p:cNvSpPr txBox="1">
            <a:spLocks noChangeArrowheads="1"/>
          </p:cNvSpPr>
          <p:nvPr/>
        </p:nvSpPr>
        <p:spPr bwMode="auto">
          <a:xfrm>
            <a:off x="1901825"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59660" name="Picture 12"/>
          <p:cNvPicPr>
            <a:picLocks noChangeAspect="1" noChangeArrowheads="1"/>
          </p:cNvPicPr>
          <p:nvPr/>
        </p:nvPicPr>
        <p:blipFill>
          <a:blip r:embed="rId4"/>
          <a:srcRect/>
          <a:stretch>
            <a:fillRect/>
          </a:stretch>
        </p:blipFill>
        <p:spPr bwMode="auto">
          <a:xfrm>
            <a:off x="2435225" y="5334000"/>
            <a:ext cx="284163" cy="284163"/>
          </a:xfrm>
          <a:prstGeom prst="rect">
            <a:avLst/>
          </a:prstGeom>
          <a:noFill/>
          <a:ln w="9525">
            <a:noFill/>
            <a:miter lim="800000"/>
            <a:headEnd/>
            <a:tailEnd/>
          </a:ln>
          <a:effectLst/>
        </p:spPr>
      </p:pic>
      <p:pic>
        <p:nvPicPr>
          <p:cNvPr id="2459661" name="Picture 13"/>
          <p:cNvPicPr>
            <a:picLocks noChangeAspect="1" noChangeArrowheads="1"/>
          </p:cNvPicPr>
          <p:nvPr/>
        </p:nvPicPr>
        <p:blipFill>
          <a:blip r:embed="rId2"/>
          <a:srcRect/>
          <a:stretch>
            <a:fillRect/>
          </a:stretch>
        </p:blipFill>
        <p:spPr bwMode="auto">
          <a:xfrm>
            <a:off x="3349625" y="3962400"/>
            <a:ext cx="909638" cy="1219200"/>
          </a:xfrm>
          <a:prstGeom prst="rect">
            <a:avLst/>
          </a:prstGeom>
          <a:noFill/>
          <a:ln w="9525">
            <a:noFill/>
            <a:miter lim="800000"/>
            <a:headEnd/>
            <a:tailEnd/>
          </a:ln>
          <a:effectLst/>
        </p:spPr>
      </p:pic>
      <p:pic>
        <p:nvPicPr>
          <p:cNvPr id="2459662" name="Picture 14"/>
          <p:cNvPicPr>
            <a:picLocks noChangeAspect="1" noChangeArrowheads="1"/>
          </p:cNvPicPr>
          <p:nvPr/>
        </p:nvPicPr>
        <p:blipFill>
          <a:blip r:embed="rId3"/>
          <a:srcRect/>
          <a:stretch>
            <a:fillRect/>
          </a:stretch>
        </p:blipFill>
        <p:spPr bwMode="auto">
          <a:xfrm flipH="1">
            <a:off x="3883025" y="5334000"/>
            <a:ext cx="306388" cy="306388"/>
          </a:xfrm>
          <a:prstGeom prst="rect">
            <a:avLst/>
          </a:prstGeom>
          <a:noFill/>
          <a:ln w="9525">
            <a:noFill/>
            <a:miter lim="800000"/>
            <a:headEnd/>
            <a:tailEnd/>
          </a:ln>
          <a:effectLst/>
        </p:spPr>
      </p:pic>
      <p:sp>
        <p:nvSpPr>
          <p:cNvPr id="2459663" name="Text Box 15"/>
          <p:cNvSpPr txBox="1">
            <a:spLocks noChangeArrowheads="1"/>
          </p:cNvSpPr>
          <p:nvPr/>
        </p:nvSpPr>
        <p:spPr bwMode="auto">
          <a:xfrm>
            <a:off x="3349625"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59664" name="Picture 16"/>
          <p:cNvPicPr>
            <a:picLocks noChangeAspect="1" noChangeArrowheads="1"/>
          </p:cNvPicPr>
          <p:nvPr/>
        </p:nvPicPr>
        <p:blipFill>
          <a:blip r:embed="rId2"/>
          <a:srcRect/>
          <a:stretch>
            <a:fillRect/>
          </a:stretch>
        </p:blipFill>
        <p:spPr bwMode="auto">
          <a:xfrm>
            <a:off x="4645025" y="3962400"/>
            <a:ext cx="909638" cy="1219200"/>
          </a:xfrm>
          <a:prstGeom prst="rect">
            <a:avLst/>
          </a:prstGeom>
          <a:noFill/>
          <a:ln w="9525">
            <a:noFill/>
            <a:miter lim="800000"/>
            <a:headEnd/>
            <a:tailEnd/>
          </a:ln>
          <a:effectLst/>
        </p:spPr>
      </p:pic>
      <p:pic>
        <p:nvPicPr>
          <p:cNvPr id="2459665" name="Picture 17"/>
          <p:cNvPicPr>
            <a:picLocks noChangeAspect="1" noChangeArrowheads="1"/>
          </p:cNvPicPr>
          <p:nvPr/>
        </p:nvPicPr>
        <p:blipFill>
          <a:blip r:embed="rId3"/>
          <a:srcRect/>
          <a:stretch>
            <a:fillRect/>
          </a:stretch>
        </p:blipFill>
        <p:spPr bwMode="auto">
          <a:xfrm flipH="1">
            <a:off x="5178425" y="5334000"/>
            <a:ext cx="306388" cy="306388"/>
          </a:xfrm>
          <a:prstGeom prst="rect">
            <a:avLst/>
          </a:prstGeom>
          <a:noFill/>
          <a:ln w="9525">
            <a:noFill/>
            <a:miter lim="800000"/>
            <a:headEnd/>
            <a:tailEnd/>
          </a:ln>
          <a:effectLst/>
        </p:spPr>
      </p:pic>
      <p:sp>
        <p:nvSpPr>
          <p:cNvPr id="2459666" name="Text Box 18"/>
          <p:cNvSpPr txBox="1">
            <a:spLocks noChangeArrowheads="1"/>
          </p:cNvSpPr>
          <p:nvPr/>
        </p:nvSpPr>
        <p:spPr bwMode="auto">
          <a:xfrm>
            <a:off x="4645025"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59673" name="Picture 25"/>
          <p:cNvPicPr>
            <a:picLocks noChangeAspect="1" noChangeArrowheads="1"/>
          </p:cNvPicPr>
          <p:nvPr/>
        </p:nvPicPr>
        <p:blipFill>
          <a:blip r:embed="rId2"/>
          <a:srcRect/>
          <a:stretch>
            <a:fillRect/>
          </a:stretch>
        </p:blipFill>
        <p:spPr bwMode="auto">
          <a:xfrm>
            <a:off x="5943600" y="3962400"/>
            <a:ext cx="909638" cy="1219200"/>
          </a:xfrm>
          <a:prstGeom prst="rect">
            <a:avLst/>
          </a:prstGeom>
          <a:noFill/>
          <a:ln w="9525">
            <a:noFill/>
            <a:miter lim="800000"/>
            <a:headEnd/>
            <a:tailEnd/>
          </a:ln>
          <a:effectLst/>
        </p:spPr>
      </p:pic>
      <p:pic>
        <p:nvPicPr>
          <p:cNvPr id="2459674" name="Picture 26"/>
          <p:cNvPicPr>
            <a:picLocks noChangeAspect="1" noChangeArrowheads="1"/>
          </p:cNvPicPr>
          <p:nvPr/>
        </p:nvPicPr>
        <p:blipFill>
          <a:blip r:embed="rId4"/>
          <a:srcRect/>
          <a:stretch>
            <a:fillRect/>
          </a:stretch>
        </p:blipFill>
        <p:spPr bwMode="auto">
          <a:xfrm>
            <a:off x="6172200" y="3429000"/>
            <a:ext cx="284163" cy="284163"/>
          </a:xfrm>
          <a:prstGeom prst="rect">
            <a:avLst/>
          </a:prstGeom>
          <a:noFill/>
          <a:ln w="9525">
            <a:noFill/>
            <a:miter lim="800000"/>
            <a:headEnd/>
            <a:tailEnd/>
          </a:ln>
          <a:effectLst/>
        </p:spPr>
      </p:pic>
      <p:sp>
        <p:nvSpPr>
          <p:cNvPr id="2459675" name="Text Box 27"/>
          <p:cNvSpPr txBox="1">
            <a:spLocks noChangeArrowheads="1"/>
          </p:cNvSpPr>
          <p:nvPr/>
        </p:nvSpPr>
        <p:spPr bwMode="auto">
          <a:xfrm>
            <a:off x="6629400" y="3352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59676" name="Picture 28"/>
          <p:cNvPicPr>
            <a:picLocks noChangeAspect="1" noChangeArrowheads="1"/>
          </p:cNvPicPr>
          <p:nvPr/>
        </p:nvPicPr>
        <p:blipFill>
          <a:blip r:embed="rId4"/>
          <a:srcRect/>
          <a:stretch>
            <a:fillRect/>
          </a:stretch>
        </p:blipFill>
        <p:spPr bwMode="auto">
          <a:xfrm>
            <a:off x="7086600" y="3429000"/>
            <a:ext cx="284163" cy="284163"/>
          </a:xfrm>
          <a:prstGeom prst="rect">
            <a:avLst/>
          </a:prstGeom>
          <a:noFill/>
          <a:ln w="9525">
            <a:noFill/>
            <a:miter lim="800000"/>
            <a:headEnd/>
            <a:tailEnd/>
          </a:ln>
          <a:effectLst/>
        </p:spPr>
      </p:pic>
      <p:sp>
        <p:nvSpPr>
          <p:cNvPr id="2459677" name="Line 29"/>
          <p:cNvSpPr>
            <a:spLocks noChangeShapeType="1"/>
          </p:cNvSpPr>
          <p:nvPr/>
        </p:nvSpPr>
        <p:spPr bwMode="auto">
          <a:xfrm>
            <a:off x="6477000" y="3581400"/>
            <a:ext cx="2286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59678" name="Text Box 30"/>
          <p:cNvSpPr txBox="1">
            <a:spLocks noChangeArrowheads="1"/>
          </p:cNvSpPr>
          <p:nvPr/>
        </p:nvSpPr>
        <p:spPr bwMode="auto">
          <a:xfrm>
            <a:off x="5791200" y="3352800"/>
            <a:ext cx="354013" cy="457200"/>
          </a:xfrm>
          <a:prstGeom prst="rect">
            <a:avLst/>
          </a:prstGeom>
          <a:noFill/>
          <a:ln w="9525">
            <a:noFill/>
            <a:miter lim="800000"/>
            <a:headEnd/>
            <a:tailEnd/>
          </a:ln>
        </p:spPr>
        <p:txBody>
          <a:bodyPr wrap="none">
            <a:prstTxWarp prst="textNoShape">
              <a:avLst/>
            </a:prstTxWarp>
            <a:spAutoFit/>
          </a:bodyPr>
          <a:lstStyle/>
          <a:p>
            <a:r>
              <a:rPr lang="en-US"/>
              <a:t>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95810" name="Rectangle 2"/>
          <p:cNvSpPr>
            <a:spLocks noGrp="1" noChangeArrowheads="1"/>
          </p:cNvSpPr>
          <p:nvPr>
            <p:ph type="title"/>
          </p:nvPr>
        </p:nvSpPr>
        <p:spPr>
          <a:xfrm>
            <a:off x="0" y="0"/>
            <a:ext cx="9144000" cy="1143000"/>
          </a:xfrm>
          <a:noFill/>
          <a:ln/>
        </p:spPr>
        <p:txBody>
          <a:bodyPr/>
          <a:lstStyle/>
          <a:p>
            <a:r>
              <a:rPr lang="en-US" sz="3200"/>
              <a:t>Universal Grammar: Parameters</a:t>
            </a:r>
          </a:p>
        </p:txBody>
      </p:sp>
      <p:sp>
        <p:nvSpPr>
          <p:cNvPr id="2295811" name="Text Box 3"/>
          <p:cNvSpPr txBox="1">
            <a:spLocks noChangeArrowheads="1"/>
          </p:cNvSpPr>
          <p:nvPr/>
        </p:nvSpPr>
        <p:spPr bwMode="auto">
          <a:xfrm>
            <a:off x="381000" y="1371600"/>
            <a:ext cx="8382000" cy="762000"/>
          </a:xfrm>
          <a:prstGeom prst="rect">
            <a:avLst/>
          </a:prstGeom>
          <a:noFill/>
          <a:ln w="9525">
            <a:noFill/>
            <a:miter lim="800000"/>
            <a:headEnd/>
            <a:tailEnd/>
          </a:ln>
        </p:spPr>
        <p:txBody>
          <a:bodyPr>
            <a:prstTxWarp prst="textNoShape">
              <a:avLst/>
            </a:prstTxWarp>
            <a:spAutoFit/>
          </a:bodyPr>
          <a:lstStyle/>
          <a:p>
            <a:r>
              <a:rPr lang="en-US" sz="2200" b="0"/>
              <a:t>Parameters: Constrained variation across languages.  Children must learn which option their native language uses.</a:t>
            </a:r>
          </a:p>
        </p:txBody>
      </p:sp>
      <p:sp>
        <p:nvSpPr>
          <p:cNvPr id="2295812" name="Text Box 4"/>
          <p:cNvSpPr txBox="1">
            <a:spLocks noChangeArrowheads="1"/>
          </p:cNvSpPr>
          <p:nvPr/>
        </p:nvSpPr>
        <p:spPr bwMode="auto">
          <a:xfrm>
            <a:off x="304800" y="2438400"/>
            <a:ext cx="3200400" cy="457200"/>
          </a:xfrm>
          <a:prstGeom prst="rect">
            <a:avLst/>
          </a:prstGeom>
          <a:noFill/>
          <a:ln w="9525">
            <a:noFill/>
            <a:miter lim="800000"/>
            <a:headEnd/>
            <a:tailEnd/>
          </a:ln>
        </p:spPr>
        <p:txBody>
          <a:bodyPr>
            <a:prstTxWarp prst="textNoShape">
              <a:avLst/>
            </a:prstTxWarp>
            <a:spAutoFit/>
          </a:bodyPr>
          <a:lstStyle/>
          <a:p>
            <a:r>
              <a:rPr lang="en-US" b="0"/>
              <a:t>Japanese/Navajo</a:t>
            </a:r>
            <a:endParaRPr lang="en-US" b="0">
              <a:solidFill>
                <a:srgbClr val="F25BFF"/>
              </a:solidFill>
            </a:endParaRPr>
          </a:p>
        </p:txBody>
      </p:sp>
      <p:sp>
        <p:nvSpPr>
          <p:cNvPr id="2295813" name="Text Box 5"/>
          <p:cNvSpPr txBox="1">
            <a:spLocks noChangeArrowheads="1"/>
          </p:cNvSpPr>
          <p:nvPr/>
        </p:nvSpPr>
        <p:spPr bwMode="auto">
          <a:xfrm>
            <a:off x="381000" y="3276600"/>
            <a:ext cx="2971800" cy="822325"/>
          </a:xfrm>
          <a:prstGeom prst="rect">
            <a:avLst/>
          </a:prstGeom>
          <a:noFill/>
          <a:ln w="9525">
            <a:noFill/>
            <a:miter lim="800000"/>
            <a:headEnd/>
            <a:tailEnd/>
          </a:ln>
        </p:spPr>
        <p:txBody>
          <a:bodyPr>
            <a:prstTxWarp prst="textNoShape">
              <a:avLst/>
            </a:prstTxWarp>
            <a:spAutoFit/>
          </a:bodyPr>
          <a:lstStyle/>
          <a:p>
            <a:r>
              <a:rPr lang="en-US" b="0"/>
              <a:t>Basic word order:</a:t>
            </a:r>
          </a:p>
          <a:p>
            <a:r>
              <a:rPr lang="en-US" b="0">
                <a:solidFill>
                  <a:schemeClr val="hlink"/>
                </a:solidFill>
              </a:rPr>
              <a:t>Subject</a:t>
            </a:r>
            <a:r>
              <a:rPr lang="en-US" b="0">
                <a:solidFill>
                  <a:srgbClr val="66FF5D"/>
                </a:solidFill>
              </a:rPr>
              <a:t> </a:t>
            </a:r>
            <a:r>
              <a:rPr lang="en-US" b="0">
                <a:solidFill>
                  <a:schemeClr val="accent2"/>
                </a:solidFill>
              </a:rPr>
              <a:t>Object</a:t>
            </a:r>
            <a:r>
              <a:rPr lang="en-US" b="0">
                <a:solidFill>
                  <a:schemeClr val="folHlink"/>
                </a:solidFill>
              </a:rPr>
              <a:t> </a:t>
            </a:r>
            <a:r>
              <a:rPr lang="en-US" b="0">
                <a:solidFill>
                  <a:schemeClr val="bg2"/>
                </a:solidFill>
              </a:rPr>
              <a:t>Verb</a:t>
            </a:r>
            <a:endParaRPr lang="en-US" b="0">
              <a:solidFill>
                <a:srgbClr val="F25BFF"/>
              </a:solidFill>
            </a:endParaRPr>
          </a:p>
        </p:txBody>
      </p:sp>
      <p:sp>
        <p:nvSpPr>
          <p:cNvPr id="2295814" name="Text Box 6"/>
          <p:cNvSpPr txBox="1">
            <a:spLocks noChangeArrowheads="1"/>
          </p:cNvSpPr>
          <p:nvPr/>
        </p:nvSpPr>
        <p:spPr bwMode="auto">
          <a:xfrm>
            <a:off x="457200" y="4343400"/>
            <a:ext cx="4038600" cy="822325"/>
          </a:xfrm>
          <a:prstGeom prst="rect">
            <a:avLst/>
          </a:prstGeom>
          <a:noFill/>
          <a:ln w="9525">
            <a:noFill/>
            <a:miter lim="800000"/>
            <a:headEnd/>
            <a:tailEnd/>
          </a:ln>
        </p:spPr>
        <p:txBody>
          <a:bodyPr>
            <a:prstTxWarp prst="textNoShape">
              <a:avLst/>
            </a:prstTxWarp>
            <a:spAutoFit/>
          </a:bodyPr>
          <a:lstStyle/>
          <a:p>
            <a:r>
              <a:rPr lang="en-US" b="0"/>
              <a:t>Postpositions:</a:t>
            </a:r>
          </a:p>
          <a:p>
            <a:r>
              <a:rPr lang="en-US" b="0">
                <a:solidFill>
                  <a:schemeClr val="accent1"/>
                </a:solidFill>
              </a:rPr>
              <a:t>Noun Phrase</a:t>
            </a:r>
            <a:r>
              <a:rPr lang="en-US" b="0">
                <a:solidFill>
                  <a:srgbClr val="66FF5D"/>
                </a:solidFill>
              </a:rPr>
              <a:t> </a:t>
            </a:r>
            <a:r>
              <a:rPr lang="en-US" b="0">
                <a:solidFill>
                  <a:schemeClr val="tx2"/>
                </a:solidFill>
              </a:rPr>
              <a:t>Postposition</a:t>
            </a:r>
            <a:endParaRPr lang="en-US" b="0"/>
          </a:p>
        </p:txBody>
      </p:sp>
      <p:sp>
        <p:nvSpPr>
          <p:cNvPr id="2295815" name="Text Box 7"/>
          <p:cNvSpPr txBox="1">
            <a:spLocks noChangeArrowheads="1"/>
          </p:cNvSpPr>
          <p:nvPr/>
        </p:nvSpPr>
        <p:spPr bwMode="auto">
          <a:xfrm>
            <a:off x="457200" y="5486400"/>
            <a:ext cx="4191000" cy="822325"/>
          </a:xfrm>
          <a:prstGeom prst="rect">
            <a:avLst/>
          </a:prstGeom>
          <a:noFill/>
          <a:ln w="9525">
            <a:noFill/>
            <a:miter lim="800000"/>
            <a:headEnd/>
            <a:tailEnd/>
          </a:ln>
        </p:spPr>
        <p:txBody>
          <a:bodyPr>
            <a:prstTxWarp prst="textNoShape">
              <a:avLst/>
            </a:prstTxWarp>
            <a:spAutoFit/>
          </a:bodyPr>
          <a:lstStyle/>
          <a:p>
            <a:r>
              <a:rPr lang="en-US" b="0"/>
              <a:t>Possessor before Possessed</a:t>
            </a:r>
          </a:p>
          <a:p>
            <a:r>
              <a:rPr lang="en-US" b="0">
                <a:solidFill>
                  <a:schemeClr val="hlink"/>
                </a:solidFill>
              </a:rPr>
              <a:t>Possessor</a:t>
            </a:r>
            <a:r>
              <a:rPr lang="en-US" b="0">
                <a:solidFill>
                  <a:srgbClr val="66FF5D"/>
                </a:solidFill>
              </a:rPr>
              <a:t> </a:t>
            </a:r>
            <a:r>
              <a:rPr lang="en-US" b="0">
                <a:solidFill>
                  <a:schemeClr val="tx2"/>
                </a:solidFill>
              </a:rPr>
              <a:t>Possession</a:t>
            </a:r>
            <a:endParaRPr lang="en-US" b="0">
              <a:solidFill>
                <a:srgbClr val="F25BFF"/>
              </a:solidFill>
            </a:endParaRPr>
          </a:p>
        </p:txBody>
      </p:sp>
      <p:sp>
        <p:nvSpPr>
          <p:cNvPr id="2295816" name="Text Box 8"/>
          <p:cNvSpPr txBox="1">
            <a:spLocks noChangeArrowheads="1"/>
          </p:cNvSpPr>
          <p:nvPr/>
        </p:nvSpPr>
        <p:spPr bwMode="auto">
          <a:xfrm>
            <a:off x="5791200" y="2824163"/>
            <a:ext cx="387350"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S</a:t>
            </a:r>
          </a:p>
        </p:txBody>
      </p:sp>
      <p:sp>
        <p:nvSpPr>
          <p:cNvPr id="2295817" name="Text Box 9"/>
          <p:cNvSpPr txBox="1">
            <a:spLocks noChangeArrowheads="1"/>
          </p:cNvSpPr>
          <p:nvPr/>
        </p:nvSpPr>
        <p:spPr bwMode="auto">
          <a:xfrm>
            <a:off x="4724400" y="3281363"/>
            <a:ext cx="608013" cy="457200"/>
          </a:xfrm>
          <a:prstGeom prst="rect">
            <a:avLst/>
          </a:prstGeom>
          <a:noFill/>
          <a:ln w="9525">
            <a:noFill/>
            <a:miter lim="800000"/>
            <a:headEnd/>
            <a:tailEnd/>
          </a:ln>
        </p:spPr>
        <p:txBody>
          <a:bodyPr wrap="none">
            <a:prstTxWarp prst="textNoShape">
              <a:avLst/>
            </a:prstTxWarp>
            <a:spAutoFit/>
          </a:bodyPr>
          <a:lstStyle/>
          <a:p>
            <a:r>
              <a:rPr lang="en-US" b="0">
                <a:solidFill>
                  <a:schemeClr val="hlink"/>
                </a:solidFill>
              </a:rPr>
              <a:t>NP</a:t>
            </a:r>
            <a:endParaRPr lang="en-US" b="0">
              <a:solidFill>
                <a:schemeClr val="tx2"/>
              </a:solidFill>
            </a:endParaRPr>
          </a:p>
        </p:txBody>
      </p:sp>
      <p:sp>
        <p:nvSpPr>
          <p:cNvPr id="2295818" name="Text Box 10"/>
          <p:cNvSpPr txBox="1">
            <a:spLocks noChangeArrowheads="1"/>
          </p:cNvSpPr>
          <p:nvPr/>
        </p:nvSpPr>
        <p:spPr bwMode="auto">
          <a:xfrm>
            <a:off x="6400800" y="3205163"/>
            <a:ext cx="590550"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VP</a:t>
            </a:r>
          </a:p>
        </p:txBody>
      </p:sp>
      <p:sp>
        <p:nvSpPr>
          <p:cNvPr id="2295819" name="Text Box 11"/>
          <p:cNvSpPr txBox="1">
            <a:spLocks noChangeArrowheads="1"/>
          </p:cNvSpPr>
          <p:nvPr/>
        </p:nvSpPr>
        <p:spPr bwMode="auto">
          <a:xfrm>
            <a:off x="6400800" y="3814763"/>
            <a:ext cx="608013" cy="457200"/>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rPr>
              <a:t>NP</a:t>
            </a:r>
            <a:endParaRPr lang="en-US" b="0">
              <a:solidFill>
                <a:schemeClr val="tx2"/>
              </a:solidFill>
            </a:endParaRPr>
          </a:p>
        </p:txBody>
      </p:sp>
      <p:sp>
        <p:nvSpPr>
          <p:cNvPr id="2295820" name="Line 12"/>
          <p:cNvSpPr>
            <a:spLocks noChangeShapeType="1"/>
          </p:cNvSpPr>
          <p:nvPr/>
        </p:nvSpPr>
        <p:spPr bwMode="auto">
          <a:xfrm>
            <a:off x="6629400" y="3581400"/>
            <a:ext cx="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95821" name="Line 13"/>
          <p:cNvSpPr>
            <a:spLocks noChangeShapeType="1"/>
          </p:cNvSpPr>
          <p:nvPr/>
        </p:nvSpPr>
        <p:spPr bwMode="auto">
          <a:xfrm>
            <a:off x="6629400" y="3581400"/>
            <a:ext cx="457200" cy="228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95822" name="Line 14"/>
          <p:cNvSpPr>
            <a:spLocks noChangeShapeType="1"/>
          </p:cNvSpPr>
          <p:nvPr/>
        </p:nvSpPr>
        <p:spPr bwMode="auto">
          <a:xfrm>
            <a:off x="6019800" y="3200400"/>
            <a:ext cx="381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95823" name="Line 15"/>
          <p:cNvSpPr>
            <a:spLocks noChangeShapeType="1"/>
          </p:cNvSpPr>
          <p:nvPr/>
        </p:nvSpPr>
        <p:spPr bwMode="auto">
          <a:xfrm flipH="1">
            <a:off x="5105400" y="3200400"/>
            <a:ext cx="9144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95824" name="Text Box 16"/>
          <p:cNvSpPr txBox="1">
            <a:spLocks noChangeArrowheads="1"/>
          </p:cNvSpPr>
          <p:nvPr/>
        </p:nvSpPr>
        <p:spPr bwMode="auto">
          <a:xfrm>
            <a:off x="5943600" y="4191000"/>
            <a:ext cx="1295400" cy="457200"/>
          </a:xfrm>
          <a:prstGeom prst="rect">
            <a:avLst/>
          </a:prstGeom>
          <a:noFill/>
          <a:ln w="9525">
            <a:noFill/>
            <a:miter lim="800000"/>
            <a:headEnd/>
            <a:tailEnd/>
          </a:ln>
        </p:spPr>
        <p:txBody>
          <a:bodyPr>
            <a:prstTxWarp prst="textNoShape">
              <a:avLst/>
            </a:prstTxWarp>
            <a:spAutoFit/>
          </a:bodyPr>
          <a:lstStyle/>
          <a:p>
            <a:r>
              <a:rPr lang="en-US" b="0">
                <a:solidFill>
                  <a:schemeClr val="accent2"/>
                </a:solidFill>
              </a:rPr>
              <a:t>Object</a:t>
            </a:r>
            <a:endParaRPr lang="en-US" b="0">
              <a:solidFill>
                <a:srgbClr val="F25BFF"/>
              </a:solidFill>
            </a:endParaRPr>
          </a:p>
        </p:txBody>
      </p:sp>
      <p:sp>
        <p:nvSpPr>
          <p:cNvPr id="2295825" name="Text Box 17"/>
          <p:cNvSpPr txBox="1">
            <a:spLocks noChangeArrowheads="1"/>
          </p:cNvSpPr>
          <p:nvPr/>
        </p:nvSpPr>
        <p:spPr bwMode="auto">
          <a:xfrm>
            <a:off x="4572000" y="3733800"/>
            <a:ext cx="2362200" cy="457200"/>
          </a:xfrm>
          <a:prstGeom prst="rect">
            <a:avLst/>
          </a:prstGeom>
          <a:noFill/>
          <a:ln w="9525">
            <a:noFill/>
            <a:miter lim="800000"/>
            <a:headEnd/>
            <a:tailEnd/>
          </a:ln>
        </p:spPr>
        <p:txBody>
          <a:bodyPr>
            <a:prstTxWarp prst="textNoShape">
              <a:avLst/>
            </a:prstTxWarp>
            <a:spAutoFit/>
          </a:bodyPr>
          <a:lstStyle/>
          <a:p>
            <a:r>
              <a:rPr lang="en-US" b="0">
                <a:solidFill>
                  <a:schemeClr val="hlink"/>
                </a:solidFill>
              </a:rPr>
              <a:t>Subject</a:t>
            </a:r>
            <a:endParaRPr lang="en-US" b="0">
              <a:solidFill>
                <a:srgbClr val="F25BFF"/>
              </a:solidFill>
            </a:endParaRPr>
          </a:p>
        </p:txBody>
      </p:sp>
      <p:sp>
        <p:nvSpPr>
          <p:cNvPr id="2295826" name="Text Box 18"/>
          <p:cNvSpPr txBox="1">
            <a:spLocks noChangeArrowheads="1"/>
          </p:cNvSpPr>
          <p:nvPr/>
        </p:nvSpPr>
        <p:spPr bwMode="auto">
          <a:xfrm>
            <a:off x="7010400" y="3810000"/>
            <a:ext cx="9906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Verb</a:t>
            </a:r>
            <a:endParaRPr lang="en-US" b="0">
              <a:solidFill>
                <a:srgbClr val="F25BFF"/>
              </a:solidFill>
            </a:endParaRPr>
          </a:p>
        </p:txBody>
      </p:sp>
      <p:sp>
        <p:nvSpPr>
          <p:cNvPr id="2295827" name="Text Box 19"/>
          <p:cNvSpPr txBox="1">
            <a:spLocks noChangeArrowheads="1"/>
          </p:cNvSpPr>
          <p:nvPr/>
        </p:nvSpPr>
        <p:spPr bwMode="auto">
          <a:xfrm>
            <a:off x="6096000" y="4800600"/>
            <a:ext cx="590550"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PP</a:t>
            </a:r>
          </a:p>
        </p:txBody>
      </p:sp>
      <p:sp>
        <p:nvSpPr>
          <p:cNvPr id="2295828" name="Text Box 20"/>
          <p:cNvSpPr txBox="1">
            <a:spLocks noChangeArrowheads="1"/>
          </p:cNvSpPr>
          <p:nvPr/>
        </p:nvSpPr>
        <p:spPr bwMode="auto">
          <a:xfrm>
            <a:off x="6096000" y="5410200"/>
            <a:ext cx="608013" cy="457200"/>
          </a:xfrm>
          <a:prstGeom prst="rect">
            <a:avLst/>
          </a:prstGeom>
          <a:noFill/>
          <a:ln w="9525">
            <a:noFill/>
            <a:miter lim="800000"/>
            <a:headEnd/>
            <a:tailEnd/>
          </a:ln>
        </p:spPr>
        <p:txBody>
          <a:bodyPr wrap="none">
            <a:prstTxWarp prst="textNoShape">
              <a:avLst/>
            </a:prstTxWarp>
            <a:spAutoFit/>
          </a:bodyPr>
          <a:lstStyle/>
          <a:p>
            <a:r>
              <a:rPr lang="en-US" b="0">
                <a:solidFill>
                  <a:schemeClr val="accent1"/>
                </a:solidFill>
              </a:rPr>
              <a:t>NP</a:t>
            </a:r>
            <a:endParaRPr lang="en-US" b="0">
              <a:solidFill>
                <a:schemeClr val="tx2"/>
              </a:solidFill>
            </a:endParaRPr>
          </a:p>
        </p:txBody>
      </p:sp>
      <p:sp>
        <p:nvSpPr>
          <p:cNvPr id="2295829" name="Line 21"/>
          <p:cNvSpPr>
            <a:spLocks noChangeShapeType="1"/>
          </p:cNvSpPr>
          <p:nvPr/>
        </p:nvSpPr>
        <p:spPr bwMode="auto">
          <a:xfrm>
            <a:off x="6324600" y="5176838"/>
            <a:ext cx="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95830" name="Line 22"/>
          <p:cNvSpPr>
            <a:spLocks noChangeShapeType="1"/>
          </p:cNvSpPr>
          <p:nvPr/>
        </p:nvSpPr>
        <p:spPr bwMode="auto">
          <a:xfrm>
            <a:off x="6324600" y="5176838"/>
            <a:ext cx="457200" cy="228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95831" name="Text Box 23"/>
          <p:cNvSpPr txBox="1">
            <a:spLocks noChangeArrowheads="1"/>
          </p:cNvSpPr>
          <p:nvPr/>
        </p:nvSpPr>
        <p:spPr bwMode="auto">
          <a:xfrm>
            <a:off x="5638800" y="5786438"/>
            <a:ext cx="1295400" cy="457200"/>
          </a:xfrm>
          <a:prstGeom prst="rect">
            <a:avLst/>
          </a:prstGeom>
          <a:noFill/>
          <a:ln w="9525">
            <a:noFill/>
            <a:miter lim="800000"/>
            <a:headEnd/>
            <a:tailEnd/>
          </a:ln>
        </p:spPr>
        <p:txBody>
          <a:bodyPr>
            <a:prstTxWarp prst="textNoShape">
              <a:avLst/>
            </a:prstTxWarp>
            <a:spAutoFit/>
          </a:bodyPr>
          <a:lstStyle/>
          <a:p>
            <a:r>
              <a:rPr lang="en-US" b="0">
                <a:solidFill>
                  <a:schemeClr val="accent1"/>
                </a:solidFill>
              </a:rPr>
              <a:t>Object</a:t>
            </a:r>
            <a:endParaRPr lang="en-US" b="0">
              <a:solidFill>
                <a:srgbClr val="F25BFF"/>
              </a:solidFill>
            </a:endParaRPr>
          </a:p>
        </p:txBody>
      </p:sp>
      <p:sp>
        <p:nvSpPr>
          <p:cNvPr id="2295832" name="Text Box 24"/>
          <p:cNvSpPr txBox="1">
            <a:spLocks noChangeArrowheads="1"/>
          </p:cNvSpPr>
          <p:nvPr/>
        </p:nvSpPr>
        <p:spPr bwMode="auto">
          <a:xfrm>
            <a:off x="6705600" y="5405438"/>
            <a:ext cx="990600" cy="457200"/>
          </a:xfrm>
          <a:prstGeom prst="rect">
            <a:avLst/>
          </a:prstGeom>
          <a:noFill/>
          <a:ln w="9525">
            <a:noFill/>
            <a:miter lim="800000"/>
            <a:headEnd/>
            <a:tailEnd/>
          </a:ln>
        </p:spPr>
        <p:txBody>
          <a:bodyPr>
            <a:prstTxWarp prst="textNoShape">
              <a:avLst/>
            </a:prstTxWarp>
            <a:spAutoFit/>
          </a:bodyPr>
          <a:lstStyle/>
          <a:p>
            <a:r>
              <a:rPr lang="en-US" b="0">
                <a:solidFill>
                  <a:schemeClr val="tx2"/>
                </a:solidFill>
              </a:rPr>
              <a:t>P</a:t>
            </a:r>
            <a:endParaRPr lang="en-US" b="0">
              <a:solidFill>
                <a:srgbClr val="F25BFF"/>
              </a:solidFill>
            </a:endParaRPr>
          </a:p>
        </p:txBody>
      </p:sp>
      <p:sp>
        <p:nvSpPr>
          <p:cNvPr id="2295833" name="Text Box 25"/>
          <p:cNvSpPr txBox="1">
            <a:spLocks noChangeArrowheads="1"/>
          </p:cNvSpPr>
          <p:nvPr/>
        </p:nvSpPr>
        <p:spPr bwMode="auto">
          <a:xfrm>
            <a:off x="6781800" y="5715000"/>
            <a:ext cx="2133600" cy="457200"/>
          </a:xfrm>
          <a:prstGeom prst="rect">
            <a:avLst/>
          </a:prstGeom>
          <a:noFill/>
          <a:ln w="9525">
            <a:noFill/>
            <a:miter lim="800000"/>
            <a:headEnd/>
            <a:tailEnd/>
          </a:ln>
        </p:spPr>
        <p:txBody>
          <a:bodyPr>
            <a:prstTxWarp prst="textNoShape">
              <a:avLst/>
            </a:prstTxWarp>
            <a:spAutoFit/>
          </a:bodyPr>
          <a:lstStyle/>
          <a:p>
            <a:r>
              <a:rPr lang="en-US" b="0">
                <a:solidFill>
                  <a:schemeClr val="tx2"/>
                </a:solidFill>
              </a:rPr>
              <a:t>Postposition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60676" name="Rectangle 4"/>
          <p:cNvSpPr>
            <a:spLocks noChangeArrowheads="1"/>
          </p:cNvSpPr>
          <p:nvPr/>
        </p:nvSpPr>
        <p:spPr bwMode="auto">
          <a:xfrm>
            <a:off x="682625"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Hierarchical Bayesian learning links: Overhypotheses</a:t>
            </a:r>
          </a:p>
        </p:txBody>
      </p:sp>
      <p:sp>
        <p:nvSpPr>
          <p:cNvPr id="2460677" name="Text Box 5"/>
          <p:cNvSpPr txBox="1">
            <a:spLocks noChangeArrowheads="1"/>
          </p:cNvSpPr>
          <p:nvPr/>
        </p:nvSpPr>
        <p:spPr bwMode="auto">
          <a:xfrm>
            <a:off x="149225" y="1143000"/>
            <a:ext cx="40386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Overhypothesis example</a:t>
            </a:r>
            <a:endParaRPr lang="en-US" b="0"/>
          </a:p>
        </p:txBody>
      </p:sp>
      <p:sp>
        <p:nvSpPr>
          <p:cNvPr id="2460678" name="Text Box 6"/>
          <p:cNvSpPr txBox="1">
            <a:spLocks noChangeArrowheads="1"/>
          </p:cNvSpPr>
          <p:nvPr/>
        </p:nvSpPr>
        <p:spPr bwMode="auto">
          <a:xfrm>
            <a:off x="149225" y="1676400"/>
            <a:ext cx="8991600" cy="822325"/>
          </a:xfrm>
          <a:prstGeom prst="rect">
            <a:avLst/>
          </a:prstGeom>
          <a:noFill/>
          <a:ln w="9525">
            <a:noFill/>
            <a:miter lim="800000"/>
            <a:headEnd/>
            <a:tailEnd/>
          </a:ln>
        </p:spPr>
        <p:txBody>
          <a:bodyPr>
            <a:prstTxWarp prst="textNoShape">
              <a:avLst/>
            </a:prstTxWarp>
            <a:spAutoFit/>
          </a:bodyPr>
          <a:lstStyle/>
          <a:p>
            <a:r>
              <a:rPr lang="en-US" b="0"/>
              <a:t>What if you then get a sixth bag and pull out a single purple marble from it?</a:t>
            </a:r>
          </a:p>
        </p:txBody>
      </p:sp>
      <p:pic>
        <p:nvPicPr>
          <p:cNvPr id="2460679" name="Picture 7"/>
          <p:cNvPicPr>
            <a:picLocks noChangeAspect="1" noChangeArrowheads="1"/>
          </p:cNvPicPr>
          <p:nvPr/>
        </p:nvPicPr>
        <p:blipFill>
          <a:blip r:embed="rId2"/>
          <a:srcRect/>
          <a:stretch>
            <a:fillRect/>
          </a:stretch>
        </p:blipFill>
        <p:spPr bwMode="auto">
          <a:xfrm>
            <a:off x="454025" y="3962400"/>
            <a:ext cx="909638" cy="1219200"/>
          </a:xfrm>
          <a:prstGeom prst="rect">
            <a:avLst/>
          </a:prstGeom>
          <a:noFill/>
          <a:ln w="9525">
            <a:noFill/>
            <a:miter lim="800000"/>
            <a:headEnd/>
            <a:tailEnd/>
          </a:ln>
          <a:effectLst/>
        </p:spPr>
      </p:pic>
      <p:pic>
        <p:nvPicPr>
          <p:cNvPr id="2460680" name="Picture 8"/>
          <p:cNvPicPr>
            <a:picLocks noChangeAspect="1" noChangeArrowheads="1"/>
          </p:cNvPicPr>
          <p:nvPr/>
        </p:nvPicPr>
        <p:blipFill>
          <a:blip r:embed="rId3"/>
          <a:srcRect/>
          <a:stretch>
            <a:fillRect/>
          </a:stretch>
        </p:blipFill>
        <p:spPr bwMode="auto">
          <a:xfrm flipH="1">
            <a:off x="987425" y="5334000"/>
            <a:ext cx="306388" cy="306388"/>
          </a:xfrm>
          <a:prstGeom prst="rect">
            <a:avLst/>
          </a:prstGeom>
          <a:noFill/>
          <a:ln w="9525">
            <a:noFill/>
            <a:miter lim="800000"/>
            <a:headEnd/>
            <a:tailEnd/>
          </a:ln>
          <a:effectLst/>
        </p:spPr>
      </p:pic>
      <p:sp>
        <p:nvSpPr>
          <p:cNvPr id="2460681" name="Text Box 9"/>
          <p:cNvSpPr txBox="1">
            <a:spLocks noChangeArrowheads="1"/>
          </p:cNvSpPr>
          <p:nvPr/>
        </p:nvSpPr>
        <p:spPr bwMode="auto">
          <a:xfrm>
            <a:off x="454025"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60682" name="Picture 10"/>
          <p:cNvPicPr>
            <a:picLocks noChangeAspect="1" noChangeArrowheads="1"/>
          </p:cNvPicPr>
          <p:nvPr/>
        </p:nvPicPr>
        <p:blipFill>
          <a:blip r:embed="rId2"/>
          <a:srcRect/>
          <a:stretch>
            <a:fillRect/>
          </a:stretch>
        </p:blipFill>
        <p:spPr bwMode="auto">
          <a:xfrm>
            <a:off x="1901825" y="3962400"/>
            <a:ext cx="909638" cy="1219200"/>
          </a:xfrm>
          <a:prstGeom prst="rect">
            <a:avLst/>
          </a:prstGeom>
          <a:noFill/>
          <a:ln w="9525">
            <a:noFill/>
            <a:miter lim="800000"/>
            <a:headEnd/>
            <a:tailEnd/>
          </a:ln>
          <a:effectLst/>
        </p:spPr>
      </p:pic>
      <p:sp>
        <p:nvSpPr>
          <p:cNvPr id="2460683" name="Text Box 11"/>
          <p:cNvSpPr txBox="1">
            <a:spLocks noChangeArrowheads="1"/>
          </p:cNvSpPr>
          <p:nvPr/>
        </p:nvSpPr>
        <p:spPr bwMode="auto">
          <a:xfrm>
            <a:off x="1901825"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60684" name="Picture 12"/>
          <p:cNvPicPr>
            <a:picLocks noChangeAspect="1" noChangeArrowheads="1"/>
          </p:cNvPicPr>
          <p:nvPr/>
        </p:nvPicPr>
        <p:blipFill>
          <a:blip r:embed="rId4"/>
          <a:srcRect/>
          <a:stretch>
            <a:fillRect/>
          </a:stretch>
        </p:blipFill>
        <p:spPr bwMode="auto">
          <a:xfrm>
            <a:off x="2435225" y="5334000"/>
            <a:ext cx="284163" cy="284163"/>
          </a:xfrm>
          <a:prstGeom prst="rect">
            <a:avLst/>
          </a:prstGeom>
          <a:noFill/>
          <a:ln w="9525">
            <a:noFill/>
            <a:miter lim="800000"/>
            <a:headEnd/>
            <a:tailEnd/>
          </a:ln>
          <a:effectLst/>
        </p:spPr>
      </p:pic>
      <p:pic>
        <p:nvPicPr>
          <p:cNvPr id="2460685" name="Picture 13"/>
          <p:cNvPicPr>
            <a:picLocks noChangeAspect="1" noChangeArrowheads="1"/>
          </p:cNvPicPr>
          <p:nvPr/>
        </p:nvPicPr>
        <p:blipFill>
          <a:blip r:embed="rId2"/>
          <a:srcRect/>
          <a:stretch>
            <a:fillRect/>
          </a:stretch>
        </p:blipFill>
        <p:spPr bwMode="auto">
          <a:xfrm>
            <a:off x="3349625" y="3962400"/>
            <a:ext cx="909638" cy="1219200"/>
          </a:xfrm>
          <a:prstGeom prst="rect">
            <a:avLst/>
          </a:prstGeom>
          <a:noFill/>
          <a:ln w="9525">
            <a:noFill/>
            <a:miter lim="800000"/>
            <a:headEnd/>
            <a:tailEnd/>
          </a:ln>
          <a:effectLst/>
        </p:spPr>
      </p:pic>
      <p:pic>
        <p:nvPicPr>
          <p:cNvPr id="2460686" name="Picture 14"/>
          <p:cNvPicPr>
            <a:picLocks noChangeAspect="1" noChangeArrowheads="1"/>
          </p:cNvPicPr>
          <p:nvPr/>
        </p:nvPicPr>
        <p:blipFill>
          <a:blip r:embed="rId3"/>
          <a:srcRect/>
          <a:stretch>
            <a:fillRect/>
          </a:stretch>
        </p:blipFill>
        <p:spPr bwMode="auto">
          <a:xfrm flipH="1">
            <a:off x="3883025" y="5334000"/>
            <a:ext cx="306388" cy="306388"/>
          </a:xfrm>
          <a:prstGeom prst="rect">
            <a:avLst/>
          </a:prstGeom>
          <a:noFill/>
          <a:ln w="9525">
            <a:noFill/>
            <a:miter lim="800000"/>
            <a:headEnd/>
            <a:tailEnd/>
          </a:ln>
          <a:effectLst/>
        </p:spPr>
      </p:pic>
      <p:sp>
        <p:nvSpPr>
          <p:cNvPr id="2460687" name="Text Box 15"/>
          <p:cNvSpPr txBox="1">
            <a:spLocks noChangeArrowheads="1"/>
          </p:cNvSpPr>
          <p:nvPr/>
        </p:nvSpPr>
        <p:spPr bwMode="auto">
          <a:xfrm>
            <a:off x="3349625"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60688" name="Picture 16"/>
          <p:cNvPicPr>
            <a:picLocks noChangeAspect="1" noChangeArrowheads="1"/>
          </p:cNvPicPr>
          <p:nvPr/>
        </p:nvPicPr>
        <p:blipFill>
          <a:blip r:embed="rId2"/>
          <a:srcRect/>
          <a:stretch>
            <a:fillRect/>
          </a:stretch>
        </p:blipFill>
        <p:spPr bwMode="auto">
          <a:xfrm>
            <a:off x="4645025" y="3962400"/>
            <a:ext cx="909638" cy="1219200"/>
          </a:xfrm>
          <a:prstGeom prst="rect">
            <a:avLst/>
          </a:prstGeom>
          <a:noFill/>
          <a:ln w="9525">
            <a:noFill/>
            <a:miter lim="800000"/>
            <a:headEnd/>
            <a:tailEnd/>
          </a:ln>
          <a:effectLst/>
        </p:spPr>
      </p:pic>
      <p:pic>
        <p:nvPicPr>
          <p:cNvPr id="2460689" name="Picture 17"/>
          <p:cNvPicPr>
            <a:picLocks noChangeAspect="1" noChangeArrowheads="1"/>
          </p:cNvPicPr>
          <p:nvPr/>
        </p:nvPicPr>
        <p:blipFill>
          <a:blip r:embed="rId3"/>
          <a:srcRect/>
          <a:stretch>
            <a:fillRect/>
          </a:stretch>
        </p:blipFill>
        <p:spPr bwMode="auto">
          <a:xfrm flipH="1">
            <a:off x="5178425" y="5334000"/>
            <a:ext cx="306388" cy="306388"/>
          </a:xfrm>
          <a:prstGeom prst="rect">
            <a:avLst/>
          </a:prstGeom>
          <a:noFill/>
          <a:ln w="9525">
            <a:noFill/>
            <a:miter lim="800000"/>
            <a:headEnd/>
            <a:tailEnd/>
          </a:ln>
          <a:effectLst/>
        </p:spPr>
      </p:pic>
      <p:sp>
        <p:nvSpPr>
          <p:cNvPr id="2460690" name="Text Box 18"/>
          <p:cNvSpPr txBox="1">
            <a:spLocks noChangeArrowheads="1"/>
          </p:cNvSpPr>
          <p:nvPr/>
        </p:nvSpPr>
        <p:spPr bwMode="auto">
          <a:xfrm>
            <a:off x="4645025"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60702" name="Picture 30"/>
          <p:cNvPicPr>
            <a:picLocks noChangeAspect="1" noChangeArrowheads="1"/>
          </p:cNvPicPr>
          <p:nvPr/>
        </p:nvPicPr>
        <p:blipFill>
          <a:blip r:embed="rId2"/>
          <a:srcRect/>
          <a:stretch>
            <a:fillRect/>
          </a:stretch>
        </p:blipFill>
        <p:spPr bwMode="auto">
          <a:xfrm>
            <a:off x="5943600" y="3962400"/>
            <a:ext cx="909638" cy="1219200"/>
          </a:xfrm>
          <a:prstGeom prst="rect">
            <a:avLst/>
          </a:prstGeom>
          <a:noFill/>
          <a:ln w="9525">
            <a:noFill/>
            <a:miter lim="800000"/>
            <a:headEnd/>
            <a:tailEnd/>
          </a:ln>
          <a:effectLst/>
        </p:spPr>
      </p:pic>
      <p:pic>
        <p:nvPicPr>
          <p:cNvPr id="2460703" name="Picture 31"/>
          <p:cNvPicPr>
            <a:picLocks noChangeAspect="1" noChangeArrowheads="1"/>
          </p:cNvPicPr>
          <p:nvPr/>
        </p:nvPicPr>
        <p:blipFill>
          <a:blip r:embed="rId4"/>
          <a:srcRect/>
          <a:stretch>
            <a:fillRect/>
          </a:stretch>
        </p:blipFill>
        <p:spPr bwMode="auto">
          <a:xfrm>
            <a:off x="6172200" y="3429000"/>
            <a:ext cx="284163" cy="284163"/>
          </a:xfrm>
          <a:prstGeom prst="rect">
            <a:avLst/>
          </a:prstGeom>
          <a:noFill/>
          <a:ln w="9525">
            <a:noFill/>
            <a:miter lim="800000"/>
            <a:headEnd/>
            <a:tailEnd/>
          </a:ln>
          <a:effectLst/>
        </p:spPr>
      </p:pic>
      <p:sp>
        <p:nvSpPr>
          <p:cNvPr id="2460704" name="Text Box 32"/>
          <p:cNvSpPr txBox="1">
            <a:spLocks noChangeArrowheads="1"/>
          </p:cNvSpPr>
          <p:nvPr/>
        </p:nvSpPr>
        <p:spPr bwMode="auto">
          <a:xfrm>
            <a:off x="6629400" y="3352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60705" name="Picture 33"/>
          <p:cNvPicPr>
            <a:picLocks noChangeAspect="1" noChangeArrowheads="1"/>
          </p:cNvPicPr>
          <p:nvPr/>
        </p:nvPicPr>
        <p:blipFill>
          <a:blip r:embed="rId4"/>
          <a:srcRect/>
          <a:stretch>
            <a:fillRect/>
          </a:stretch>
        </p:blipFill>
        <p:spPr bwMode="auto">
          <a:xfrm>
            <a:off x="7086600" y="3429000"/>
            <a:ext cx="284163" cy="284163"/>
          </a:xfrm>
          <a:prstGeom prst="rect">
            <a:avLst/>
          </a:prstGeom>
          <a:noFill/>
          <a:ln w="9525">
            <a:noFill/>
            <a:miter lim="800000"/>
            <a:headEnd/>
            <a:tailEnd/>
          </a:ln>
          <a:effectLst/>
        </p:spPr>
      </p:pic>
      <p:sp>
        <p:nvSpPr>
          <p:cNvPr id="2460706" name="Line 34"/>
          <p:cNvSpPr>
            <a:spLocks noChangeShapeType="1"/>
          </p:cNvSpPr>
          <p:nvPr/>
        </p:nvSpPr>
        <p:spPr bwMode="auto">
          <a:xfrm>
            <a:off x="6477000" y="3581400"/>
            <a:ext cx="2286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60707" name="Text Box 35"/>
          <p:cNvSpPr txBox="1">
            <a:spLocks noChangeArrowheads="1"/>
          </p:cNvSpPr>
          <p:nvPr/>
        </p:nvSpPr>
        <p:spPr bwMode="auto">
          <a:xfrm>
            <a:off x="5791200" y="3352800"/>
            <a:ext cx="354013" cy="457200"/>
          </a:xfrm>
          <a:prstGeom prst="rect">
            <a:avLst/>
          </a:prstGeom>
          <a:noFill/>
          <a:ln w="9525">
            <a:noFill/>
            <a:miter lim="800000"/>
            <a:headEnd/>
            <a:tailEnd/>
          </a:ln>
        </p:spPr>
        <p:txBody>
          <a:bodyPr wrap="none">
            <a:prstTxWarp prst="textNoShape">
              <a:avLst/>
            </a:prstTxWarp>
            <a:spAutoFit/>
          </a:bodyPr>
          <a:lstStyle/>
          <a:p>
            <a:r>
              <a:rPr lang="en-US"/>
              <a:t>1</a:t>
            </a:r>
          </a:p>
        </p:txBody>
      </p:sp>
      <p:pic>
        <p:nvPicPr>
          <p:cNvPr id="2460709" name="Picture 37"/>
          <p:cNvPicPr>
            <a:picLocks noChangeAspect="1" noChangeArrowheads="1"/>
          </p:cNvPicPr>
          <p:nvPr/>
        </p:nvPicPr>
        <p:blipFill>
          <a:blip r:embed="rId2"/>
          <a:srcRect/>
          <a:stretch>
            <a:fillRect/>
          </a:stretch>
        </p:blipFill>
        <p:spPr bwMode="auto">
          <a:xfrm>
            <a:off x="7543800" y="3962400"/>
            <a:ext cx="909638" cy="1219200"/>
          </a:xfrm>
          <a:prstGeom prst="rect">
            <a:avLst/>
          </a:prstGeom>
          <a:noFill/>
          <a:ln w="9525">
            <a:noFill/>
            <a:miter lim="800000"/>
            <a:headEnd/>
            <a:tailEnd/>
          </a:ln>
          <a:effectLst/>
        </p:spPr>
      </p:pic>
      <p:sp>
        <p:nvSpPr>
          <p:cNvPr id="2460710" name="Text Box 38"/>
          <p:cNvSpPr txBox="1">
            <a:spLocks noChangeArrowheads="1"/>
          </p:cNvSpPr>
          <p:nvPr/>
        </p:nvSpPr>
        <p:spPr bwMode="auto">
          <a:xfrm>
            <a:off x="7391400" y="3352800"/>
            <a:ext cx="354013" cy="457200"/>
          </a:xfrm>
          <a:prstGeom prst="rect">
            <a:avLst/>
          </a:prstGeom>
          <a:noFill/>
          <a:ln w="9525">
            <a:noFill/>
            <a:miter lim="800000"/>
            <a:headEnd/>
            <a:tailEnd/>
          </a:ln>
        </p:spPr>
        <p:txBody>
          <a:bodyPr wrap="none">
            <a:prstTxWarp prst="textNoShape">
              <a:avLst/>
            </a:prstTxWarp>
            <a:spAutoFit/>
          </a:bodyPr>
          <a:lstStyle/>
          <a:p>
            <a:r>
              <a:rPr lang="en-US"/>
              <a:t>1</a:t>
            </a:r>
          </a:p>
        </p:txBody>
      </p:sp>
      <p:pic>
        <p:nvPicPr>
          <p:cNvPr id="2460711" name="Picture 39"/>
          <p:cNvPicPr>
            <a:picLocks noChangeAspect="1" noChangeArrowheads="1"/>
          </p:cNvPicPr>
          <p:nvPr/>
        </p:nvPicPr>
        <p:blipFill>
          <a:blip r:embed="rId5"/>
          <a:srcRect/>
          <a:stretch>
            <a:fillRect/>
          </a:stretch>
        </p:blipFill>
        <p:spPr bwMode="auto">
          <a:xfrm>
            <a:off x="7696200" y="3429000"/>
            <a:ext cx="284163" cy="2841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61700" name="Rectangle 4"/>
          <p:cNvSpPr>
            <a:spLocks noChangeArrowheads="1"/>
          </p:cNvSpPr>
          <p:nvPr/>
        </p:nvSpPr>
        <p:spPr bwMode="auto">
          <a:xfrm>
            <a:off x="682625"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Hierarchical Bayesian learning links: Overhypotheses</a:t>
            </a:r>
          </a:p>
        </p:txBody>
      </p:sp>
      <p:sp>
        <p:nvSpPr>
          <p:cNvPr id="2461701" name="Text Box 5"/>
          <p:cNvSpPr txBox="1">
            <a:spLocks noChangeArrowheads="1"/>
          </p:cNvSpPr>
          <p:nvPr/>
        </p:nvSpPr>
        <p:spPr bwMode="auto">
          <a:xfrm>
            <a:off x="149225" y="1143000"/>
            <a:ext cx="40386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Overhypothesis example</a:t>
            </a:r>
            <a:endParaRPr lang="en-US" b="0"/>
          </a:p>
        </p:txBody>
      </p:sp>
      <p:sp>
        <p:nvSpPr>
          <p:cNvPr id="2461702" name="Text Box 6"/>
          <p:cNvSpPr txBox="1">
            <a:spLocks noChangeArrowheads="1"/>
          </p:cNvSpPr>
          <p:nvPr/>
        </p:nvSpPr>
        <p:spPr bwMode="auto">
          <a:xfrm>
            <a:off x="149225" y="1676400"/>
            <a:ext cx="8991600" cy="822325"/>
          </a:xfrm>
          <a:prstGeom prst="rect">
            <a:avLst/>
          </a:prstGeom>
          <a:noFill/>
          <a:ln w="9525">
            <a:noFill/>
            <a:miter lim="800000"/>
            <a:headEnd/>
            <a:tailEnd/>
          </a:ln>
        </p:spPr>
        <p:txBody>
          <a:bodyPr>
            <a:prstTxWarp prst="textNoShape">
              <a:avLst/>
            </a:prstTxWarp>
            <a:spAutoFit/>
          </a:bodyPr>
          <a:lstStyle/>
          <a:p>
            <a:r>
              <a:rPr lang="en-US" b="0"/>
              <a:t>Most adults would predict that the other 19 marbles in that bag are purple too, for 20 purple marbles total.</a:t>
            </a:r>
          </a:p>
        </p:txBody>
      </p:sp>
      <p:pic>
        <p:nvPicPr>
          <p:cNvPr id="2461703" name="Picture 7"/>
          <p:cNvPicPr>
            <a:picLocks noChangeAspect="1" noChangeArrowheads="1"/>
          </p:cNvPicPr>
          <p:nvPr/>
        </p:nvPicPr>
        <p:blipFill>
          <a:blip r:embed="rId2"/>
          <a:srcRect/>
          <a:stretch>
            <a:fillRect/>
          </a:stretch>
        </p:blipFill>
        <p:spPr bwMode="auto">
          <a:xfrm>
            <a:off x="454025" y="3962400"/>
            <a:ext cx="909638" cy="1219200"/>
          </a:xfrm>
          <a:prstGeom prst="rect">
            <a:avLst/>
          </a:prstGeom>
          <a:noFill/>
          <a:ln w="9525">
            <a:noFill/>
            <a:miter lim="800000"/>
            <a:headEnd/>
            <a:tailEnd/>
          </a:ln>
          <a:effectLst/>
        </p:spPr>
      </p:pic>
      <p:pic>
        <p:nvPicPr>
          <p:cNvPr id="2461704" name="Picture 8"/>
          <p:cNvPicPr>
            <a:picLocks noChangeAspect="1" noChangeArrowheads="1"/>
          </p:cNvPicPr>
          <p:nvPr/>
        </p:nvPicPr>
        <p:blipFill>
          <a:blip r:embed="rId3"/>
          <a:srcRect/>
          <a:stretch>
            <a:fillRect/>
          </a:stretch>
        </p:blipFill>
        <p:spPr bwMode="auto">
          <a:xfrm flipH="1">
            <a:off x="987425" y="5334000"/>
            <a:ext cx="306388" cy="306388"/>
          </a:xfrm>
          <a:prstGeom prst="rect">
            <a:avLst/>
          </a:prstGeom>
          <a:noFill/>
          <a:ln w="9525">
            <a:noFill/>
            <a:miter lim="800000"/>
            <a:headEnd/>
            <a:tailEnd/>
          </a:ln>
          <a:effectLst/>
        </p:spPr>
      </p:pic>
      <p:sp>
        <p:nvSpPr>
          <p:cNvPr id="2461705" name="Text Box 9"/>
          <p:cNvSpPr txBox="1">
            <a:spLocks noChangeArrowheads="1"/>
          </p:cNvSpPr>
          <p:nvPr/>
        </p:nvSpPr>
        <p:spPr bwMode="auto">
          <a:xfrm>
            <a:off x="454025"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61706" name="Picture 10"/>
          <p:cNvPicPr>
            <a:picLocks noChangeAspect="1" noChangeArrowheads="1"/>
          </p:cNvPicPr>
          <p:nvPr/>
        </p:nvPicPr>
        <p:blipFill>
          <a:blip r:embed="rId2"/>
          <a:srcRect/>
          <a:stretch>
            <a:fillRect/>
          </a:stretch>
        </p:blipFill>
        <p:spPr bwMode="auto">
          <a:xfrm>
            <a:off x="1901825" y="3962400"/>
            <a:ext cx="909638" cy="1219200"/>
          </a:xfrm>
          <a:prstGeom prst="rect">
            <a:avLst/>
          </a:prstGeom>
          <a:noFill/>
          <a:ln w="9525">
            <a:noFill/>
            <a:miter lim="800000"/>
            <a:headEnd/>
            <a:tailEnd/>
          </a:ln>
          <a:effectLst/>
        </p:spPr>
      </p:pic>
      <p:sp>
        <p:nvSpPr>
          <p:cNvPr id="2461707" name="Text Box 11"/>
          <p:cNvSpPr txBox="1">
            <a:spLocks noChangeArrowheads="1"/>
          </p:cNvSpPr>
          <p:nvPr/>
        </p:nvSpPr>
        <p:spPr bwMode="auto">
          <a:xfrm>
            <a:off x="1901825"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61708" name="Picture 12"/>
          <p:cNvPicPr>
            <a:picLocks noChangeAspect="1" noChangeArrowheads="1"/>
          </p:cNvPicPr>
          <p:nvPr/>
        </p:nvPicPr>
        <p:blipFill>
          <a:blip r:embed="rId4"/>
          <a:srcRect/>
          <a:stretch>
            <a:fillRect/>
          </a:stretch>
        </p:blipFill>
        <p:spPr bwMode="auto">
          <a:xfrm>
            <a:off x="2435225" y="5334000"/>
            <a:ext cx="284163" cy="284163"/>
          </a:xfrm>
          <a:prstGeom prst="rect">
            <a:avLst/>
          </a:prstGeom>
          <a:noFill/>
          <a:ln w="9525">
            <a:noFill/>
            <a:miter lim="800000"/>
            <a:headEnd/>
            <a:tailEnd/>
          </a:ln>
          <a:effectLst/>
        </p:spPr>
      </p:pic>
      <p:pic>
        <p:nvPicPr>
          <p:cNvPr id="2461709" name="Picture 13"/>
          <p:cNvPicPr>
            <a:picLocks noChangeAspect="1" noChangeArrowheads="1"/>
          </p:cNvPicPr>
          <p:nvPr/>
        </p:nvPicPr>
        <p:blipFill>
          <a:blip r:embed="rId2"/>
          <a:srcRect/>
          <a:stretch>
            <a:fillRect/>
          </a:stretch>
        </p:blipFill>
        <p:spPr bwMode="auto">
          <a:xfrm>
            <a:off x="3349625" y="3962400"/>
            <a:ext cx="909638" cy="1219200"/>
          </a:xfrm>
          <a:prstGeom prst="rect">
            <a:avLst/>
          </a:prstGeom>
          <a:noFill/>
          <a:ln w="9525">
            <a:noFill/>
            <a:miter lim="800000"/>
            <a:headEnd/>
            <a:tailEnd/>
          </a:ln>
          <a:effectLst/>
        </p:spPr>
      </p:pic>
      <p:pic>
        <p:nvPicPr>
          <p:cNvPr id="2461710" name="Picture 14"/>
          <p:cNvPicPr>
            <a:picLocks noChangeAspect="1" noChangeArrowheads="1"/>
          </p:cNvPicPr>
          <p:nvPr/>
        </p:nvPicPr>
        <p:blipFill>
          <a:blip r:embed="rId3"/>
          <a:srcRect/>
          <a:stretch>
            <a:fillRect/>
          </a:stretch>
        </p:blipFill>
        <p:spPr bwMode="auto">
          <a:xfrm flipH="1">
            <a:off x="3883025" y="5334000"/>
            <a:ext cx="306388" cy="306388"/>
          </a:xfrm>
          <a:prstGeom prst="rect">
            <a:avLst/>
          </a:prstGeom>
          <a:noFill/>
          <a:ln w="9525">
            <a:noFill/>
            <a:miter lim="800000"/>
            <a:headEnd/>
            <a:tailEnd/>
          </a:ln>
          <a:effectLst/>
        </p:spPr>
      </p:pic>
      <p:sp>
        <p:nvSpPr>
          <p:cNvPr id="2461711" name="Text Box 15"/>
          <p:cNvSpPr txBox="1">
            <a:spLocks noChangeArrowheads="1"/>
          </p:cNvSpPr>
          <p:nvPr/>
        </p:nvSpPr>
        <p:spPr bwMode="auto">
          <a:xfrm>
            <a:off x="3349625"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61712" name="Picture 16"/>
          <p:cNvPicPr>
            <a:picLocks noChangeAspect="1" noChangeArrowheads="1"/>
          </p:cNvPicPr>
          <p:nvPr/>
        </p:nvPicPr>
        <p:blipFill>
          <a:blip r:embed="rId2"/>
          <a:srcRect/>
          <a:stretch>
            <a:fillRect/>
          </a:stretch>
        </p:blipFill>
        <p:spPr bwMode="auto">
          <a:xfrm>
            <a:off x="4645025" y="3962400"/>
            <a:ext cx="909638" cy="1219200"/>
          </a:xfrm>
          <a:prstGeom prst="rect">
            <a:avLst/>
          </a:prstGeom>
          <a:noFill/>
          <a:ln w="9525">
            <a:noFill/>
            <a:miter lim="800000"/>
            <a:headEnd/>
            <a:tailEnd/>
          </a:ln>
          <a:effectLst/>
        </p:spPr>
      </p:pic>
      <p:pic>
        <p:nvPicPr>
          <p:cNvPr id="2461713" name="Picture 17"/>
          <p:cNvPicPr>
            <a:picLocks noChangeAspect="1" noChangeArrowheads="1"/>
          </p:cNvPicPr>
          <p:nvPr/>
        </p:nvPicPr>
        <p:blipFill>
          <a:blip r:embed="rId3"/>
          <a:srcRect/>
          <a:stretch>
            <a:fillRect/>
          </a:stretch>
        </p:blipFill>
        <p:spPr bwMode="auto">
          <a:xfrm flipH="1">
            <a:off x="5178425" y="5334000"/>
            <a:ext cx="306388" cy="306388"/>
          </a:xfrm>
          <a:prstGeom prst="rect">
            <a:avLst/>
          </a:prstGeom>
          <a:noFill/>
          <a:ln w="9525">
            <a:noFill/>
            <a:miter lim="800000"/>
            <a:headEnd/>
            <a:tailEnd/>
          </a:ln>
          <a:effectLst/>
        </p:spPr>
      </p:pic>
      <p:sp>
        <p:nvSpPr>
          <p:cNvPr id="2461714" name="Text Box 18"/>
          <p:cNvSpPr txBox="1">
            <a:spLocks noChangeArrowheads="1"/>
          </p:cNvSpPr>
          <p:nvPr/>
        </p:nvSpPr>
        <p:spPr bwMode="auto">
          <a:xfrm>
            <a:off x="4645025"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61722" name="Picture 26"/>
          <p:cNvPicPr>
            <a:picLocks noChangeAspect="1" noChangeArrowheads="1"/>
          </p:cNvPicPr>
          <p:nvPr/>
        </p:nvPicPr>
        <p:blipFill>
          <a:blip r:embed="rId2"/>
          <a:srcRect/>
          <a:stretch>
            <a:fillRect/>
          </a:stretch>
        </p:blipFill>
        <p:spPr bwMode="auto">
          <a:xfrm>
            <a:off x="7543800" y="3962400"/>
            <a:ext cx="909638" cy="1219200"/>
          </a:xfrm>
          <a:prstGeom prst="rect">
            <a:avLst/>
          </a:prstGeom>
          <a:noFill/>
          <a:ln w="9525">
            <a:noFill/>
            <a:miter lim="800000"/>
            <a:headEnd/>
            <a:tailEnd/>
          </a:ln>
          <a:effectLst/>
        </p:spPr>
      </p:pic>
      <p:sp>
        <p:nvSpPr>
          <p:cNvPr id="2461723" name="Text Box 27"/>
          <p:cNvSpPr txBox="1">
            <a:spLocks noChangeArrowheads="1"/>
          </p:cNvSpPr>
          <p:nvPr/>
        </p:nvSpPr>
        <p:spPr bwMode="auto">
          <a:xfrm>
            <a:off x="7391400" y="3352800"/>
            <a:ext cx="354013" cy="457200"/>
          </a:xfrm>
          <a:prstGeom prst="rect">
            <a:avLst/>
          </a:prstGeom>
          <a:noFill/>
          <a:ln w="9525">
            <a:noFill/>
            <a:miter lim="800000"/>
            <a:headEnd/>
            <a:tailEnd/>
          </a:ln>
        </p:spPr>
        <p:txBody>
          <a:bodyPr wrap="none">
            <a:prstTxWarp prst="textNoShape">
              <a:avLst/>
            </a:prstTxWarp>
            <a:spAutoFit/>
          </a:bodyPr>
          <a:lstStyle/>
          <a:p>
            <a:r>
              <a:rPr lang="en-US"/>
              <a:t>1</a:t>
            </a:r>
          </a:p>
        </p:txBody>
      </p:sp>
      <p:pic>
        <p:nvPicPr>
          <p:cNvPr id="2461724" name="Picture 28"/>
          <p:cNvPicPr>
            <a:picLocks noChangeAspect="1" noChangeArrowheads="1"/>
          </p:cNvPicPr>
          <p:nvPr/>
        </p:nvPicPr>
        <p:blipFill>
          <a:blip r:embed="rId5"/>
          <a:srcRect/>
          <a:stretch>
            <a:fillRect/>
          </a:stretch>
        </p:blipFill>
        <p:spPr bwMode="auto">
          <a:xfrm>
            <a:off x="7696200" y="3429000"/>
            <a:ext cx="284163" cy="284163"/>
          </a:xfrm>
          <a:prstGeom prst="rect">
            <a:avLst/>
          </a:prstGeom>
          <a:noFill/>
          <a:ln w="9525">
            <a:noFill/>
            <a:miter lim="800000"/>
            <a:headEnd/>
            <a:tailEnd/>
          </a:ln>
          <a:effectLst/>
        </p:spPr>
      </p:pic>
      <p:pic>
        <p:nvPicPr>
          <p:cNvPr id="2461730" name="Picture 34"/>
          <p:cNvPicPr>
            <a:picLocks noChangeAspect="1" noChangeArrowheads="1"/>
          </p:cNvPicPr>
          <p:nvPr/>
        </p:nvPicPr>
        <p:blipFill>
          <a:blip r:embed="rId5"/>
          <a:srcRect/>
          <a:stretch>
            <a:fillRect/>
          </a:stretch>
        </p:blipFill>
        <p:spPr bwMode="auto">
          <a:xfrm>
            <a:off x="8534400" y="3429000"/>
            <a:ext cx="284163" cy="284163"/>
          </a:xfrm>
          <a:prstGeom prst="rect">
            <a:avLst/>
          </a:prstGeom>
          <a:noFill/>
          <a:ln w="9525">
            <a:noFill/>
            <a:miter lim="800000"/>
            <a:headEnd/>
            <a:tailEnd/>
          </a:ln>
          <a:effectLst/>
        </p:spPr>
      </p:pic>
      <p:sp>
        <p:nvSpPr>
          <p:cNvPr id="2461731" name="Line 35"/>
          <p:cNvSpPr>
            <a:spLocks noChangeShapeType="1"/>
          </p:cNvSpPr>
          <p:nvPr/>
        </p:nvSpPr>
        <p:spPr bwMode="auto">
          <a:xfrm>
            <a:off x="8001000" y="3581400"/>
            <a:ext cx="1524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61733" name="Text Box 37"/>
          <p:cNvSpPr txBox="1">
            <a:spLocks noChangeArrowheads="1"/>
          </p:cNvSpPr>
          <p:nvPr/>
        </p:nvSpPr>
        <p:spPr bwMode="auto">
          <a:xfrm>
            <a:off x="8077200" y="3352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61734" name="Picture 38"/>
          <p:cNvPicPr>
            <a:picLocks noChangeAspect="1" noChangeArrowheads="1"/>
          </p:cNvPicPr>
          <p:nvPr/>
        </p:nvPicPr>
        <p:blipFill>
          <a:blip r:embed="rId2"/>
          <a:srcRect/>
          <a:stretch>
            <a:fillRect/>
          </a:stretch>
        </p:blipFill>
        <p:spPr bwMode="auto">
          <a:xfrm>
            <a:off x="5943600" y="3962400"/>
            <a:ext cx="909638" cy="1219200"/>
          </a:xfrm>
          <a:prstGeom prst="rect">
            <a:avLst/>
          </a:prstGeom>
          <a:noFill/>
          <a:ln w="9525">
            <a:noFill/>
            <a:miter lim="800000"/>
            <a:headEnd/>
            <a:tailEnd/>
          </a:ln>
          <a:effectLst/>
        </p:spPr>
      </p:pic>
      <p:pic>
        <p:nvPicPr>
          <p:cNvPr id="2461735" name="Picture 39"/>
          <p:cNvPicPr>
            <a:picLocks noChangeAspect="1" noChangeArrowheads="1"/>
          </p:cNvPicPr>
          <p:nvPr/>
        </p:nvPicPr>
        <p:blipFill>
          <a:blip r:embed="rId4"/>
          <a:srcRect/>
          <a:stretch>
            <a:fillRect/>
          </a:stretch>
        </p:blipFill>
        <p:spPr bwMode="auto">
          <a:xfrm>
            <a:off x="6172200" y="3429000"/>
            <a:ext cx="284163" cy="284163"/>
          </a:xfrm>
          <a:prstGeom prst="rect">
            <a:avLst/>
          </a:prstGeom>
          <a:noFill/>
          <a:ln w="9525">
            <a:noFill/>
            <a:miter lim="800000"/>
            <a:headEnd/>
            <a:tailEnd/>
          </a:ln>
          <a:effectLst/>
        </p:spPr>
      </p:pic>
      <p:sp>
        <p:nvSpPr>
          <p:cNvPr id="2461736" name="Text Box 40"/>
          <p:cNvSpPr txBox="1">
            <a:spLocks noChangeArrowheads="1"/>
          </p:cNvSpPr>
          <p:nvPr/>
        </p:nvSpPr>
        <p:spPr bwMode="auto">
          <a:xfrm>
            <a:off x="6629400" y="3352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61737" name="Picture 41"/>
          <p:cNvPicPr>
            <a:picLocks noChangeAspect="1" noChangeArrowheads="1"/>
          </p:cNvPicPr>
          <p:nvPr/>
        </p:nvPicPr>
        <p:blipFill>
          <a:blip r:embed="rId4"/>
          <a:srcRect/>
          <a:stretch>
            <a:fillRect/>
          </a:stretch>
        </p:blipFill>
        <p:spPr bwMode="auto">
          <a:xfrm>
            <a:off x="7086600" y="3429000"/>
            <a:ext cx="284163" cy="284163"/>
          </a:xfrm>
          <a:prstGeom prst="rect">
            <a:avLst/>
          </a:prstGeom>
          <a:noFill/>
          <a:ln w="9525">
            <a:noFill/>
            <a:miter lim="800000"/>
            <a:headEnd/>
            <a:tailEnd/>
          </a:ln>
          <a:effectLst/>
        </p:spPr>
      </p:pic>
      <p:sp>
        <p:nvSpPr>
          <p:cNvPr id="2461738" name="Line 42"/>
          <p:cNvSpPr>
            <a:spLocks noChangeShapeType="1"/>
          </p:cNvSpPr>
          <p:nvPr/>
        </p:nvSpPr>
        <p:spPr bwMode="auto">
          <a:xfrm>
            <a:off x="6477000" y="3581400"/>
            <a:ext cx="2286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61739" name="Text Box 43"/>
          <p:cNvSpPr txBox="1">
            <a:spLocks noChangeArrowheads="1"/>
          </p:cNvSpPr>
          <p:nvPr/>
        </p:nvSpPr>
        <p:spPr bwMode="auto">
          <a:xfrm>
            <a:off x="5791200" y="3352800"/>
            <a:ext cx="354013" cy="457200"/>
          </a:xfrm>
          <a:prstGeom prst="rect">
            <a:avLst/>
          </a:prstGeom>
          <a:noFill/>
          <a:ln w="9525">
            <a:noFill/>
            <a:miter lim="800000"/>
            <a:headEnd/>
            <a:tailEnd/>
          </a:ln>
        </p:spPr>
        <p:txBody>
          <a:bodyPr wrap="none">
            <a:prstTxWarp prst="textNoShape">
              <a:avLst/>
            </a:prstTxWarp>
            <a:spAutoFit/>
          </a:bodyPr>
          <a:lstStyle/>
          <a:p>
            <a:r>
              <a:rPr lang="en-US"/>
              <a:t>1</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62724" name="Rectangle 4"/>
          <p:cNvSpPr>
            <a:spLocks noChangeArrowheads="1"/>
          </p:cNvSpPr>
          <p:nvPr/>
        </p:nvSpPr>
        <p:spPr bwMode="auto">
          <a:xfrm>
            <a:off x="682625"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Hierarchical Bayesian learning links: Overhypotheses</a:t>
            </a:r>
          </a:p>
        </p:txBody>
      </p:sp>
      <p:sp>
        <p:nvSpPr>
          <p:cNvPr id="2462725" name="Text Box 5"/>
          <p:cNvSpPr txBox="1">
            <a:spLocks noChangeArrowheads="1"/>
          </p:cNvSpPr>
          <p:nvPr/>
        </p:nvSpPr>
        <p:spPr bwMode="auto">
          <a:xfrm>
            <a:off x="149225" y="1143000"/>
            <a:ext cx="40386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Overhypothesis example</a:t>
            </a:r>
            <a:endParaRPr lang="en-US" b="0"/>
          </a:p>
        </p:txBody>
      </p:sp>
      <p:sp>
        <p:nvSpPr>
          <p:cNvPr id="2462726" name="Text Box 6"/>
          <p:cNvSpPr txBox="1">
            <a:spLocks noChangeArrowheads="1"/>
          </p:cNvSpPr>
          <p:nvPr/>
        </p:nvSpPr>
        <p:spPr bwMode="auto">
          <a:xfrm>
            <a:off x="149225" y="1676400"/>
            <a:ext cx="8991600" cy="1917700"/>
          </a:xfrm>
          <a:prstGeom prst="rect">
            <a:avLst/>
          </a:prstGeom>
          <a:noFill/>
          <a:ln w="9525">
            <a:noFill/>
            <a:miter lim="800000"/>
            <a:headEnd/>
            <a:tailEnd/>
          </a:ln>
        </p:spPr>
        <p:txBody>
          <a:bodyPr>
            <a:prstTxWarp prst="textNoShape">
              <a:avLst/>
            </a:prstTxWarp>
            <a:spAutoFit/>
          </a:bodyPr>
          <a:lstStyle/>
          <a:p>
            <a:r>
              <a:rPr lang="en-US" b="0"/>
              <a:t>Why does this happen? It seems like you’re learning something about the color distribution </a:t>
            </a:r>
            <a:r>
              <a:rPr lang="en-US" b="0" i="1"/>
              <a:t>in general </a:t>
            </a:r>
            <a:r>
              <a:rPr lang="en-US" b="0"/>
              <a:t>(not just for a particular bag): </a:t>
            </a:r>
            <a:r>
              <a:rPr lang="en-US" b="0">
                <a:solidFill>
                  <a:schemeClr val="bg2"/>
                </a:solidFill>
              </a:rPr>
              <a:t>all marbles in a bag have the same color</a:t>
            </a:r>
            <a:r>
              <a:rPr lang="en-US" b="0"/>
              <a:t>. This allows you to make predictions when you’ve only seen a single marble of whatever color from a bag.</a:t>
            </a:r>
          </a:p>
        </p:txBody>
      </p:sp>
      <p:pic>
        <p:nvPicPr>
          <p:cNvPr id="2462727" name="Picture 7"/>
          <p:cNvPicPr>
            <a:picLocks noChangeAspect="1" noChangeArrowheads="1"/>
          </p:cNvPicPr>
          <p:nvPr/>
        </p:nvPicPr>
        <p:blipFill>
          <a:blip r:embed="rId2"/>
          <a:srcRect/>
          <a:stretch>
            <a:fillRect/>
          </a:stretch>
        </p:blipFill>
        <p:spPr bwMode="auto">
          <a:xfrm>
            <a:off x="454025" y="3962400"/>
            <a:ext cx="909638" cy="1219200"/>
          </a:xfrm>
          <a:prstGeom prst="rect">
            <a:avLst/>
          </a:prstGeom>
          <a:noFill/>
          <a:ln w="9525">
            <a:noFill/>
            <a:miter lim="800000"/>
            <a:headEnd/>
            <a:tailEnd/>
          </a:ln>
          <a:effectLst/>
        </p:spPr>
      </p:pic>
      <p:pic>
        <p:nvPicPr>
          <p:cNvPr id="2462728" name="Picture 8"/>
          <p:cNvPicPr>
            <a:picLocks noChangeAspect="1" noChangeArrowheads="1"/>
          </p:cNvPicPr>
          <p:nvPr/>
        </p:nvPicPr>
        <p:blipFill>
          <a:blip r:embed="rId3"/>
          <a:srcRect/>
          <a:stretch>
            <a:fillRect/>
          </a:stretch>
        </p:blipFill>
        <p:spPr bwMode="auto">
          <a:xfrm flipH="1">
            <a:off x="987425" y="5334000"/>
            <a:ext cx="306388" cy="306388"/>
          </a:xfrm>
          <a:prstGeom prst="rect">
            <a:avLst/>
          </a:prstGeom>
          <a:noFill/>
          <a:ln w="9525">
            <a:noFill/>
            <a:miter lim="800000"/>
            <a:headEnd/>
            <a:tailEnd/>
          </a:ln>
          <a:effectLst/>
        </p:spPr>
      </p:pic>
      <p:sp>
        <p:nvSpPr>
          <p:cNvPr id="2462729" name="Text Box 9"/>
          <p:cNvSpPr txBox="1">
            <a:spLocks noChangeArrowheads="1"/>
          </p:cNvSpPr>
          <p:nvPr/>
        </p:nvSpPr>
        <p:spPr bwMode="auto">
          <a:xfrm>
            <a:off x="454025"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62730" name="Picture 10"/>
          <p:cNvPicPr>
            <a:picLocks noChangeAspect="1" noChangeArrowheads="1"/>
          </p:cNvPicPr>
          <p:nvPr/>
        </p:nvPicPr>
        <p:blipFill>
          <a:blip r:embed="rId2"/>
          <a:srcRect/>
          <a:stretch>
            <a:fillRect/>
          </a:stretch>
        </p:blipFill>
        <p:spPr bwMode="auto">
          <a:xfrm>
            <a:off x="1901825" y="3962400"/>
            <a:ext cx="909638" cy="1219200"/>
          </a:xfrm>
          <a:prstGeom prst="rect">
            <a:avLst/>
          </a:prstGeom>
          <a:noFill/>
          <a:ln w="9525">
            <a:noFill/>
            <a:miter lim="800000"/>
            <a:headEnd/>
            <a:tailEnd/>
          </a:ln>
          <a:effectLst/>
        </p:spPr>
      </p:pic>
      <p:sp>
        <p:nvSpPr>
          <p:cNvPr id="2462731" name="Text Box 11"/>
          <p:cNvSpPr txBox="1">
            <a:spLocks noChangeArrowheads="1"/>
          </p:cNvSpPr>
          <p:nvPr/>
        </p:nvSpPr>
        <p:spPr bwMode="auto">
          <a:xfrm>
            <a:off x="1901825"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62732" name="Picture 12"/>
          <p:cNvPicPr>
            <a:picLocks noChangeAspect="1" noChangeArrowheads="1"/>
          </p:cNvPicPr>
          <p:nvPr/>
        </p:nvPicPr>
        <p:blipFill>
          <a:blip r:embed="rId4"/>
          <a:srcRect/>
          <a:stretch>
            <a:fillRect/>
          </a:stretch>
        </p:blipFill>
        <p:spPr bwMode="auto">
          <a:xfrm>
            <a:off x="2435225" y="5334000"/>
            <a:ext cx="284163" cy="284163"/>
          </a:xfrm>
          <a:prstGeom prst="rect">
            <a:avLst/>
          </a:prstGeom>
          <a:noFill/>
          <a:ln w="9525">
            <a:noFill/>
            <a:miter lim="800000"/>
            <a:headEnd/>
            <a:tailEnd/>
          </a:ln>
          <a:effectLst/>
        </p:spPr>
      </p:pic>
      <p:pic>
        <p:nvPicPr>
          <p:cNvPr id="2462733" name="Picture 13"/>
          <p:cNvPicPr>
            <a:picLocks noChangeAspect="1" noChangeArrowheads="1"/>
          </p:cNvPicPr>
          <p:nvPr/>
        </p:nvPicPr>
        <p:blipFill>
          <a:blip r:embed="rId2"/>
          <a:srcRect/>
          <a:stretch>
            <a:fillRect/>
          </a:stretch>
        </p:blipFill>
        <p:spPr bwMode="auto">
          <a:xfrm>
            <a:off x="3349625" y="3962400"/>
            <a:ext cx="909638" cy="1219200"/>
          </a:xfrm>
          <a:prstGeom prst="rect">
            <a:avLst/>
          </a:prstGeom>
          <a:noFill/>
          <a:ln w="9525">
            <a:noFill/>
            <a:miter lim="800000"/>
            <a:headEnd/>
            <a:tailEnd/>
          </a:ln>
          <a:effectLst/>
        </p:spPr>
      </p:pic>
      <p:pic>
        <p:nvPicPr>
          <p:cNvPr id="2462734" name="Picture 14"/>
          <p:cNvPicPr>
            <a:picLocks noChangeAspect="1" noChangeArrowheads="1"/>
          </p:cNvPicPr>
          <p:nvPr/>
        </p:nvPicPr>
        <p:blipFill>
          <a:blip r:embed="rId3"/>
          <a:srcRect/>
          <a:stretch>
            <a:fillRect/>
          </a:stretch>
        </p:blipFill>
        <p:spPr bwMode="auto">
          <a:xfrm flipH="1">
            <a:off x="3883025" y="5334000"/>
            <a:ext cx="306388" cy="306388"/>
          </a:xfrm>
          <a:prstGeom prst="rect">
            <a:avLst/>
          </a:prstGeom>
          <a:noFill/>
          <a:ln w="9525">
            <a:noFill/>
            <a:miter lim="800000"/>
            <a:headEnd/>
            <a:tailEnd/>
          </a:ln>
          <a:effectLst/>
        </p:spPr>
      </p:pic>
      <p:sp>
        <p:nvSpPr>
          <p:cNvPr id="2462735" name="Text Box 15"/>
          <p:cNvSpPr txBox="1">
            <a:spLocks noChangeArrowheads="1"/>
          </p:cNvSpPr>
          <p:nvPr/>
        </p:nvSpPr>
        <p:spPr bwMode="auto">
          <a:xfrm>
            <a:off x="3349625"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62736" name="Picture 16"/>
          <p:cNvPicPr>
            <a:picLocks noChangeAspect="1" noChangeArrowheads="1"/>
          </p:cNvPicPr>
          <p:nvPr/>
        </p:nvPicPr>
        <p:blipFill>
          <a:blip r:embed="rId2"/>
          <a:srcRect/>
          <a:stretch>
            <a:fillRect/>
          </a:stretch>
        </p:blipFill>
        <p:spPr bwMode="auto">
          <a:xfrm>
            <a:off x="4645025" y="3962400"/>
            <a:ext cx="909638" cy="1219200"/>
          </a:xfrm>
          <a:prstGeom prst="rect">
            <a:avLst/>
          </a:prstGeom>
          <a:noFill/>
          <a:ln w="9525">
            <a:noFill/>
            <a:miter lim="800000"/>
            <a:headEnd/>
            <a:tailEnd/>
          </a:ln>
          <a:effectLst/>
        </p:spPr>
      </p:pic>
      <p:pic>
        <p:nvPicPr>
          <p:cNvPr id="2462737" name="Picture 17"/>
          <p:cNvPicPr>
            <a:picLocks noChangeAspect="1" noChangeArrowheads="1"/>
          </p:cNvPicPr>
          <p:nvPr/>
        </p:nvPicPr>
        <p:blipFill>
          <a:blip r:embed="rId3"/>
          <a:srcRect/>
          <a:stretch>
            <a:fillRect/>
          </a:stretch>
        </p:blipFill>
        <p:spPr bwMode="auto">
          <a:xfrm flipH="1">
            <a:off x="5178425" y="5334000"/>
            <a:ext cx="306388" cy="306388"/>
          </a:xfrm>
          <a:prstGeom prst="rect">
            <a:avLst/>
          </a:prstGeom>
          <a:noFill/>
          <a:ln w="9525">
            <a:noFill/>
            <a:miter lim="800000"/>
            <a:headEnd/>
            <a:tailEnd/>
          </a:ln>
          <a:effectLst/>
        </p:spPr>
      </p:pic>
      <p:sp>
        <p:nvSpPr>
          <p:cNvPr id="2462738" name="Text Box 18"/>
          <p:cNvSpPr txBox="1">
            <a:spLocks noChangeArrowheads="1"/>
          </p:cNvSpPr>
          <p:nvPr/>
        </p:nvSpPr>
        <p:spPr bwMode="auto">
          <a:xfrm>
            <a:off x="4645025"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62739" name="Picture 19"/>
          <p:cNvPicPr>
            <a:picLocks noChangeAspect="1" noChangeArrowheads="1"/>
          </p:cNvPicPr>
          <p:nvPr/>
        </p:nvPicPr>
        <p:blipFill>
          <a:blip r:embed="rId2"/>
          <a:srcRect/>
          <a:stretch>
            <a:fillRect/>
          </a:stretch>
        </p:blipFill>
        <p:spPr bwMode="auto">
          <a:xfrm>
            <a:off x="7543800" y="3962400"/>
            <a:ext cx="909638" cy="1219200"/>
          </a:xfrm>
          <a:prstGeom prst="rect">
            <a:avLst/>
          </a:prstGeom>
          <a:noFill/>
          <a:ln w="9525">
            <a:noFill/>
            <a:miter lim="800000"/>
            <a:headEnd/>
            <a:tailEnd/>
          </a:ln>
          <a:effectLst/>
        </p:spPr>
      </p:pic>
      <p:sp>
        <p:nvSpPr>
          <p:cNvPr id="2462740" name="Text Box 20"/>
          <p:cNvSpPr txBox="1">
            <a:spLocks noChangeArrowheads="1"/>
          </p:cNvSpPr>
          <p:nvPr/>
        </p:nvSpPr>
        <p:spPr bwMode="auto">
          <a:xfrm>
            <a:off x="7391400" y="3352800"/>
            <a:ext cx="354013" cy="457200"/>
          </a:xfrm>
          <a:prstGeom prst="rect">
            <a:avLst/>
          </a:prstGeom>
          <a:noFill/>
          <a:ln w="9525">
            <a:noFill/>
            <a:miter lim="800000"/>
            <a:headEnd/>
            <a:tailEnd/>
          </a:ln>
        </p:spPr>
        <p:txBody>
          <a:bodyPr wrap="none">
            <a:prstTxWarp prst="textNoShape">
              <a:avLst/>
            </a:prstTxWarp>
            <a:spAutoFit/>
          </a:bodyPr>
          <a:lstStyle/>
          <a:p>
            <a:r>
              <a:rPr lang="en-US"/>
              <a:t>1</a:t>
            </a:r>
          </a:p>
        </p:txBody>
      </p:sp>
      <p:pic>
        <p:nvPicPr>
          <p:cNvPr id="2462741" name="Picture 21"/>
          <p:cNvPicPr>
            <a:picLocks noChangeAspect="1" noChangeArrowheads="1"/>
          </p:cNvPicPr>
          <p:nvPr/>
        </p:nvPicPr>
        <p:blipFill>
          <a:blip r:embed="rId5"/>
          <a:srcRect/>
          <a:stretch>
            <a:fillRect/>
          </a:stretch>
        </p:blipFill>
        <p:spPr bwMode="auto">
          <a:xfrm>
            <a:off x="7696200" y="3429000"/>
            <a:ext cx="284163" cy="284163"/>
          </a:xfrm>
          <a:prstGeom prst="rect">
            <a:avLst/>
          </a:prstGeom>
          <a:noFill/>
          <a:ln w="9525">
            <a:noFill/>
            <a:miter lim="800000"/>
            <a:headEnd/>
            <a:tailEnd/>
          </a:ln>
          <a:effectLst/>
        </p:spPr>
      </p:pic>
      <p:pic>
        <p:nvPicPr>
          <p:cNvPr id="2462742" name="Picture 22"/>
          <p:cNvPicPr>
            <a:picLocks noChangeAspect="1" noChangeArrowheads="1"/>
          </p:cNvPicPr>
          <p:nvPr/>
        </p:nvPicPr>
        <p:blipFill>
          <a:blip r:embed="rId5"/>
          <a:srcRect/>
          <a:stretch>
            <a:fillRect/>
          </a:stretch>
        </p:blipFill>
        <p:spPr bwMode="auto">
          <a:xfrm>
            <a:off x="8534400" y="3429000"/>
            <a:ext cx="284163" cy="284163"/>
          </a:xfrm>
          <a:prstGeom prst="rect">
            <a:avLst/>
          </a:prstGeom>
          <a:noFill/>
          <a:ln w="9525">
            <a:noFill/>
            <a:miter lim="800000"/>
            <a:headEnd/>
            <a:tailEnd/>
          </a:ln>
          <a:effectLst/>
        </p:spPr>
      </p:pic>
      <p:sp>
        <p:nvSpPr>
          <p:cNvPr id="2462743" name="Line 23"/>
          <p:cNvSpPr>
            <a:spLocks noChangeShapeType="1"/>
          </p:cNvSpPr>
          <p:nvPr/>
        </p:nvSpPr>
        <p:spPr bwMode="auto">
          <a:xfrm>
            <a:off x="8001000" y="3581400"/>
            <a:ext cx="1524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62744" name="Text Box 24"/>
          <p:cNvSpPr txBox="1">
            <a:spLocks noChangeArrowheads="1"/>
          </p:cNvSpPr>
          <p:nvPr/>
        </p:nvSpPr>
        <p:spPr bwMode="auto">
          <a:xfrm>
            <a:off x="8077200" y="3352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62745" name="Picture 25"/>
          <p:cNvPicPr>
            <a:picLocks noChangeAspect="1" noChangeArrowheads="1"/>
          </p:cNvPicPr>
          <p:nvPr/>
        </p:nvPicPr>
        <p:blipFill>
          <a:blip r:embed="rId2"/>
          <a:srcRect/>
          <a:stretch>
            <a:fillRect/>
          </a:stretch>
        </p:blipFill>
        <p:spPr bwMode="auto">
          <a:xfrm>
            <a:off x="5943600" y="3962400"/>
            <a:ext cx="909638" cy="1219200"/>
          </a:xfrm>
          <a:prstGeom prst="rect">
            <a:avLst/>
          </a:prstGeom>
          <a:noFill/>
          <a:ln w="9525">
            <a:noFill/>
            <a:miter lim="800000"/>
            <a:headEnd/>
            <a:tailEnd/>
          </a:ln>
          <a:effectLst/>
        </p:spPr>
      </p:pic>
      <p:pic>
        <p:nvPicPr>
          <p:cNvPr id="2462746" name="Picture 26"/>
          <p:cNvPicPr>
            <a:picLocks noChangeAspect="1" noChangeArrowheads="1"/>
          </p:cNvPicPr>
          <p:nvPr/>
        </p:nvPicPr>
        <p:blipFill>
          <a:blip r:embed="rId4"/>
          <a:srcRect/>
          <a:stretch>
            <a:fillRect/>
          </a:stretch>
        </p:blipFill>
        <p:spPr bwMode="auto">
          <a:xfrm>
            <a:off x="6172200" y="3429000"/>
            <a:ext cx="284163" cy="284163"/>
          </a:xfrm>
          <a:prstGeom prst="rect">
            <a:avLst/>
          </a:prstGeom>
          <a:noFill/>
          <a:ln w="9525">
            <a:noFill/>
            <a:miter lim="800000"/>
            <a:headEnd/>
            <a:tailEnd/>
          </a:ln>
          <a:effectLst/>
        </p:spPr>
      </p:pic>
      <p:sp>
        <p:nvSpPr>
          <p:cNvPr id="2462747" name="Text Box 27"/>
          <p:cNvSpPr txBox="1">
            <a:spLocks noChangeArrowheads="1"/>
          </p:cNvSpPr>
          <p:nvPr/>
        </p:nvSpPr>
        <p:spPr bwMode="auto">
          <a:xfrm>
            <a:off x="6629400" y="3352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62748" name="Picture 28"/>
          <p:cNvPicPr>
            <a:picLocks noChangeAspect="1" noChangeArrowheads="1"/>
          </p:cNvPicPr>
          <p:nvPr/>
        </p:nvPicPr>
        <p:blipFill>
          <a:blip r:embed="rId4"/>
          <a:srcRect/>
          <a:stretch>
            <a:fillRect/>
          </a:stretch>
        </p:blipFill>
        <p:spPr bwMode="auto">
          <a:xfrm>
            <a:off x="7086600" y="3429000"/>
            <a:ext cx="284163" cy="284163"/>
          </a:xfrm>
          <a:prstGeom prst="rect">
            <a:avLst/>
          </a:prstGeom>
          <a:noFill/>
          <a:ln w="9525">
            <a:noFill/>
            <a:miter lim="800000"/>
            <a:headEnd/>
            <a:tailEnd/>
          </a:ln>
          <a:effectLst/>
        </p:spPr>
      </p:pic>
      <p:sp>
        <p:nvSpPr>
          <p:cNvPr id="2462749" name="Line 29"/>
          <p:cNvSpPr>
            <a:spLocks noChangeShapeType="1"/>
          </p:cNvSpPr>
          <p:nvPr/>
        </p:nvSpPr>
        <p:spPr bwMode="auto">
          <a:xfrm>
            <a:off x="6477000" y="3581400"/>
            <a:ext cx="2286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62750" name="Text Box 30"/>
          <p:cNvSpPr txBox="1">
            <a:spLocks noChangeArrowheads="1"/>
          </p:cNvSpPr>
          <p:nvPr/>
        </p:nvSpPr>
        <p:spPr bwMode="auto">
          <a:xfrm>
            <a:off x="5791200" y="3352800"/>
            <a:ext cx="354013" cy="457200"/>
          </a:xfrm>
          <a:prstGeom prst="rect">
            <a:avLst/>
          </a:prstGeom>
          <a:noFill/>
          <a:ln w="9525">
            <a:noFill/>
            <a:miter lim="800000"/>
            <a:headEnd/>
            <a:tailEnd/>
          </a:ln>
        </p:spPr>
        <p:txBody>
          <a:bodyPr wrap="none">
            <a:prstTxWarp prst="textNoShape">
              <a:avLst/>
            </a:prstTxWarp>
            <a:spAutoFit/>
          </a:bodyPr>
          <a:lstStyle/>
          <a:p>
            <a:r>
              <a:rPr lang="en-US"/>
              <a:t>1</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63748" name="Rectangle 4"/>
          <p:cNvSpPr>
            <a:spLocks noChangeArrowheads="1"/>
          </p:cNvSpPr>
          <p:nvPr/>
        </p:nvSpPr>
        <p:spPr bwMode="auto">
          <a:xfrm>
            <a:off x="682625"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Hierarchical Bayesian learning links: Overhypotheses</a:t>
            </a:r>
          </a:p>
        </p:txBody>
      </p:sp>
      <p:sp>
        <p:nvSpPr>
          <p:cNvPr id="2463749" name="Text Box 5"/>
          <p:cNvSpPr txBox="1">
            <a:spLocks noChangeArrowheads="1"/>
          </p:cNvSpPr>
          <p:nvPr/>
        </p:nvSpPr>
        <p:spPr bwMode="auto">
          <a:xfrm>
            <a:off x="149225" y="1143000"/>
            <a:ext cx="40386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Overhypothesis example</a:t>
            </a:r>
            <a:endParaRPr lang="en-US" b="0"/>
          </a:p>
        </p:txBody>
      </p:sp>
      <p:pic>
        <p:nvPicPr>
          <p:cNvPr id="2463751" name="Picture 7"/>
          <p:cNvPicPr>
            <a:picLocks noChangeAspect="1" noChangeArrowheads="1"/>
          </p:cNvPicPr>
          <p:nvPr/>
        </p:nvPicPr>
        <p:blipFill>
          <a:blip r:embed="rId2"/>
          <a:srcRect/>
          <a:stretch>
            <a:fillRect/>
          </a:stretch>
        </p:blipFill>
        <p:spPr bwMode="auto">
          <a:xfrm>
            <a:off x="454025" y="3962400"/>
            <a:ext cx="909638" cy="1219200"/>
          </a:xfrm>
          <a:prstGeom prst="rect">
            <a:avLst/>
          </a:prstGeom>
          <a:noFill/>
          <a:ln w="9525">
            <a:noFill/>
            <a:miter lim="800000"/>
            <a:headEnd/>
            <a:tailEnd/>
          </a:ln>
          <a:effectLst/>
        </p:spPr>
      </p:pic>
      <p:pic>
        <p:nvPicPr>
          <p:cNvPr id="2463752" name="Picture 8"/>
          <p:cNvPicPr>
            <a:picLocks noChangeAspect="1" noChangeArrowheads="1"/>
          </p:cNvPicPr>
          <p:nvPr/>
        </p:nvPicPr>
        <p:blipFill>
          <a:blip r:embed="rId3"/>
          <a:srcRect/>
          <a:stretch>
            <a:fillRect/>
          </a:stretch>
        </p:blipFill>
        <p:spPr bwMode="auto">
          <a:xfrm flipH="1">
            <a:off x="987425" y="5334000"/>
            <a:ext cx="306388" cy="306388"/>
          </a:xfrm>
          <a:prstGeom prst="rect">
            <a:avLst/>
          </a:prstGeom>
          <a:noFill/>
          <a:ln w="9525">
            <a:noFill/>
            <a:miter lim="800000"/>
            <a:headEnd/>
            <a:tailEnd/>
          </a:ln>
          <a:effectLst/>
        </p:spPr>
      </p:pic>
      <p:sp>
        <p:nvSpPr>
          <p:cNvPr id="2463753" name="Text Box 9"/>
          <p:cNvSpPr txBox="1">
            <a:spLocks noChangeArrowheads="1"/>
          </p:cNvSpPr>
          <p:nvPr/>
        </p:nvSpPr>
        <p:spPr bwMode="auto">
          <a:xfrm>
            <a:off x="454025"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63754" name="Picture 10"/>
          <p:cNvPicPr>
            <a:picLocks noChangeAspect="1" noChangeArrowheads="1"/>
          </p:cNvPicPr>
          <p:nvPr/>
        </p:nvPicPr>
        <p:blipFill>
          <a:blip r:embed="rId2"/>
          <a:srcRect/>
          <a:stretch>
            <a:fillRect/>
          </a:stretch>
        </p:blipFill>
        <p:spPr bwMode="auto">
          <a:xfrm>
            <a:off x="1901825" y="3962400"/>
            <a:ext cx="909638" cy="1219200"/>
          </a:xfrm>
          <a:prstGeom prst="rect">
            <a:avLst/>
          </a:prstGeom>
          <a:noFill/>
          <a:ln w="9525">
            <a:noFill/>
            <a:miter lim="800000"/>
            <a:headEnd/>
            <a:tailEnd/>
          </a:ln>
          <a:effectLst/>
        </p:spPr>
      </p:pic>
      <p:sp>
        <p:nvSpPr>
          <p:cNvPr id="2463755" name="Text Box 11"/>
          <p:cNvSpPr txBox="1">
            <a:spLocks noChangeArrowheads="1"/>
          </p:cNvSpPr>
          <p:nvPr/>
        </p:nvSpPr>
        <p:spPr bwMode="auto">
          <a:xfrm>
            <a:off x="1901825"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63756" name="Picture 12"/>
          <p:cNvPicPr>
            <a:picLocks noChangeAspect="1" noChangeArrowheads="1"/>
          </p:cNvPicPr>
          <p:nvPr/>
        </p:nvPicPr>
        <p:blipFill>
          <a:blip r:embed="rId4"/>
          <a:srcRect/>
          <a:stretch>
            <a:fillRect/>
          </a:stretch>
        </p:blipFill>
        <p:spPr bwMode="auto">
          <a:xfrm>
            <a:off x="2435225" y="5334000"/>
            <a:ext cx="284163" cy="284163"/>
          </a:xfrm>
          <a:prstGeom prst="rect">
            <a:avLst/>
          </a:prstGeom>
          <a:noFill/>
          <a:ln w="9525">
            <a:noFill/>
            <a:miter lim="800000"/>
            <a:headEnd/>
            <a:tailEnd/>
          </a:ln>
          <a:effectLst/>
        </p:spPr>
      </p:pic>
      <p:pic>
        <p:nvPicPr>
          <p:cNvPr id="2463757" name="Picture 13"/>
          <p:cNvPicPr>
            <a:picLocks noChangeAspect="1" noChangeArrowheads="1"/>
          </p:cNvPicPr>
          <p:nvPr/>
        </p:nvPicPr>
        <p:blipFill>
          <a:blip r:embed="rId2"/>
          <a:srcRect/>
          <a:stretch>
            <a:fillRect/>
          </a:stretch>
        </p:blipFill>
        <p:spPr bwMode="auto">
          <a:xfrm>
            <a:off x="3349625" y="3962400"/>
            <a:ext cx="909638" cy="1219200"/>
          </a:xfrm>
          <a:prstGeom prst="rect">
            <a:avLst/>
          </a:prstGeom>
          <a:noFill/>
          <a:ln w="9525">
            <a:noFill/>
            <a:miter lim="800000"/>
            <a:headEnd/>
            <a:tailEnd/>
          </a:ln>
          <a:effectLst/>
        </p:spPr>
      </p:pic>
      <p:pic>
        <p:nvPicPr>
          <p:cNvPr id="2463758" name="Picture 14"/>
          <p:cNvPicPr>
            <a:picLocks noChangeAspect="1" noChangeArrowheads="1"/>
          </p:cNvPicPr>
          <p:nvPr/>
        </p:nvPicPr>
        <p:blipFill>
          <a:blip r:embed="rId3"/>
          <a:srcRect/>
          <a:stretch>
            <a:fillRect/>
          </a:stretch>
        </p:blipFill>
        <p:spPr bwMode="auto">
          <a:xfrm flipH="1">
            <a:off x="3883025" y="5334000"/>
            <a:ext cx="306388" cy="306388"/>
          </a:xfrm>
          <a:prstGeom prst="rect">
            <a:avLst/>
          </a:prstGeom>
          <a:noFill/>
          <a:ln w="9525">
            <a:noFill/>
            <a:miter lim="800000"/>
            <a:headEnd/>
            <a:tailEnd/>
          </a:ln>
          <a:effectLst/>
        </p:spPr>
      </p:pic>
      <p:sp>
        <p:nvSpPr>
          <p:cNvPr id="2463759" name="Text Box 15"/>
          <p:cNvSpPr txBox="1">
            <a:spLocks noChangeArrowheads="1"/>
          </p:cNvSpPr>
          <p:nvPr/>
        </p:nvSpPr>
        <p:spPr bwMode="auto">
          <a:xfrm>
            <a:off x="3349625"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63760" name="Picture 16"/>
          <p:cNvPicPr>
            <a:picLocks noChangeAspect="1" noChangeArrowheads="1"/>
          </p:cNvPicPr>
          <p:nvPr/>
        </p:nvPicPr>
        <p:blipFill>
          <a:blip r:embed="rId2"/>
          <a:srcRect/>
          <a:stretch>
            <a:fillRect/>
          </a:stretch>
        </p:blipFill>
        <p:spPr bwMode="auto">
          <a:xfrm>
            <a:off x="4645025" y="3962400"/>
            <a:ext cx="909638" cy="1219200"/>
          </a:xfrm>
          <a:prstGeom prst="rect">
            <a:avLst/>
          </a:prstGeom>
          <a:noFill/>
          <a:ln w="9525">
            <a:noFill/>
            <a:miter lim="800000"/>
            <a:headEnd/>
            <a:tailEnd/>
          </a:ln>
          <a:effectLst/>
        </p:spPr>
      </p:pic>
      <p:pic>
        <p:nvPicPr>
          <p:cNvPr id="2463761" name="Picture 17"/>
          <p:cNvPicPr>
            <a:picLocks noChangeAspect="1" noChangeArrowheads="1"/>
          </p:cNvPicPr>
          <p:nvPr/>
        </p:nvPicPr>
        <p:blipFill>
          <a:blip r:embed="rId3"/>
          <a:srcRect/>
          <a:stretch>
            <a:fillRect/>
          </a:stretch>
        </p:blipFill>
        <p:spPr bwMode="auto">
          <a:xfrm flipH="1">
            <a:off x="5178425" y="5334000"/>
            <a:ext cx="306388" cy="306388"/>
          </a:xfrm>
          <a:prstGeom prst="rect">
            <a:avLst/>
          </a:prstGeom>
          <a:noFill/>
          <a:ln w="9525">
            <a:noFill/>
            <a:miter lim="800000"/>
            <a:headEnd/>
            <a:tailEnd/>
          </a:ln>
          <a:effectLst/>
        </p:spPr>
      </p:pic>
      <p:sp>
        <p:nvSpPr>
          <p:cNvPr id="2463762" name="Text Box 18"/>
          <p:cNvSpPr txBox="1">
            <a:spLocks noChangeArrowheads="1"/>
          </p:cNvSpPr>
          <p:nvPr/>
        </p:nvSpPr>
        <p:spPr bwMode="auto">
          <a:xfrm>
            <a:off x="4645025"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63763" name="Picture 19"/>
          <p:cNvPicPr>
            <a:picLocks noChangeAspect="1" noChangeArrowheads="1"/>
          </p:cNvPicPr>
          <p:nvPr/>
        </p:nvPicPr>
        <p:blipFill>
          <a:blip r:embed="rId2"/>
          <a:srcRect/>
          <a:stretch>
            <a:fillRect/>
          </a:stretch>
        </p:blipFill>
        <p:spPr bwMode="auto">
          <a:xfrm>
            <a:off x="7543800" y="3962400"/>
            <a:ext cx="909638" cy="1219200"/>
          </a:xfrm>
          <a:prstGeom prst="rect">
            <a:avLst/>
          </a:prstGeom>
          <a:noFill/>
          <a:ln w="9525">
            <a:noFill/>
            <a:miter lim="800000"/>
            <a:headEnd/>
            <a:tailEnd/>
          </a:ln>
          <a:effectLst/>
        </p:spPr>
      </p:pic>
      <p:sp>
        <p:nvSpPr>
          <p:cNvPr id="2463764" name="Text Box 20"/>
          <p:cNvSpPr txBox="1">
            <a:spLocks noChangeArrowheads="1"/>
          </p:cNvSpPr>
          <p:nvPr/>
        </p:nvSpPr>
        <p:spPr bwMode="auto">
          <a:xfrm>
            <a:off x="7391400" y="3352800"/>
            <a:ext cx="354013" cy="457200"/>
          </a:xfrm>
          <a:prstGeom prst="rect">
            <a:avLst/>
          </a:prstGeom>
          <a:noFill/>
          <a:ln w="9525">
            <a:noFill/>
            <a:miter lim="800000"/>
            <a:headEnd/>
            <a:tailEnd/>
          </a:ln>
        </p:spPr>
        <p:txBody>
          <a:bodyPr wrap="none">
            <a:prstTxWarp prst="textNoShape">
              <a:avLst/>
            </a:prstTxWarp>
            <a:spAutoFit/>
          </a:bodyPr>
          <a:lstStyle/>
          <a:p>
            <a:r>
              <a:rPr lang="en-US"/>
              <a:t>1</a:t>
            </a:r>
          </a:p>
        </p:txBody>
      </p:sp>
      <p:pic>
        <p:nvPicPr>
          <p:cNvPr id="2463765" name="Picture 21"/>
          <p:cNvPicPr>
            <a:picLocks noChangeAspect="1" noChangeArrowheads="1"/>
          </p:cNvPicPr>
          <p:nvPr/>
        </p:nvPicPr>
        <p:blipFill>
          <a:blip r:embed="rId5"/>
          <a:srcRect/>
          <a:stretch>
            <a:fillRect/>
          </a:stretch>
        </p:blipFill>
        <p:spPr bwMode="auto">
          <a:xfrm>
            <a:off x="7696200" y="3429000"/>
            <a:ext cx="284163" cy="284163"/>
          </a:xfrm>
          <a:prstGeom prst="rect">
            <a:avLst/>
          </a:prstGeom>
          <a:noFill/>
          <a:ln w="9525">
            <a:noFill/>
            <a:miter lim="800000"/>
            <a:headEnd/>
            <a:tailEnd/>
          </a:ln>
          <a:effectLst/>
        </p:spPr>
      </p:pic>
      <p:pic>
        <p:nvPicPr>
          <p:cNvPr id="2463766" name="Picture 22"/>
          <p:cNvPicPr>
            <a:picLocks noChangeAspect="1" noChangeArrowheads="1"/>
          </p:cNvPicPr>
          <p:nvPr/>
        </p:nvPicPr>
        <p:blipFill>
          <a:blip r:embed="rId5"/>
          <a:srcRect/>
          <a:stretch>
            <a:fillRect/>
          </a:stretch>
        </p:blipFill>
        <p:spPr bwMode="auto">
          <a:xfrm>
            <a:off x="8534400" y="3429000"/>
            <a:ext cx="284163" cy="284163"/>
          </a:xfrm>
          <a:prstGeom prst="rect">
            <a:avLst/>
          </a:prstGeom>
          <a:noFill/>
          <a:ln w="9525">
            <a:noFill/>
            <a:miter lim="800000"/>
            <a:headEnd/>
            <a:tailEnd/>
          </a:ln>
          <a:effectLst/>
        </p:spPr>
      </p:pic>
      <p:sp>
        <p:nvSpPr>
          <p:cNvPr id="2463767" name="Line 23"/>
          <p:cNvSpPr>
            <a:spLocks noChangeShapeType="1"/>
          </p:cNvSpPr>
          <p:nvPr/>
        </p:nvSpPr>
        <p:spPr bwMode="auto">
          <a:xfrm>
            <a:off x="8001000" y="3581400"/>
            <a:ext cx="1524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63768" name="Text Box 24"/>
          <p:cNvSpPr txBox="1">
            <a:spLocks noChangeArrowheads="1"/>
          </p:cNvSpPr>
          <p:nvPr/>
        </p:nvSpPr>
        <p:spPr bwMode="auto">
          <a:xfrm>
            <a:off x="8077200" y="3352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63769" name="Picture 25"/>
          <p:cNvPicPr>
            <a:picLocks noChangeAspect="1" noChangeArrowheads="1"/>
          </p:cNvPicPr>
          <p:nvPr/>
        </p:nvPicPr>
        <p:blipFill>
          <a:blip r:embed="rId2"/>
          <a:srcRect/>
          <a:stretch>
            <a:fillRect/>
          </a:stretch>
        </p:blipFill>
        <p:spPr bwMode="auto">
          <a:xfrm>
            <a:off x="5943600" y="3962400"/>
            <a:ext cx="909638" cy="1219200"/>
          </a:xfrm>
          <a:prstGeom prst="rect">
            <a:avLst/>
          </a:prstGeom>
          <a:noFill/>
          <a:ln w="9525">
            <a:noFill/>
            <a:miter lim="800000"/>
            <a:headEnd/>
            <a:tailEnd/>
          </a:ln>
          <a:effectLst/>
        </p:spPr>
      </p:pic>
      <p:pic>
        <p:nvPicPr>
          <p:cNvPr id="2463770" name="Picture 26"/>
          <p:cNvPicPr>
            <a:picLocks noChangeAspect="1" noChangeArrowheads="1"/>
          </p:cNvPicPr>
          <p:nvPr/>
        </p:nvPicPr>
        <p:blipFill>
          <a:blip r:embed="rId4"/>
          <a:srcRect/>
          <a:stretch>
            <a:fillRect/>
          </a:stretch>
        </p:blipFill>
        <p:spPr bwMode="auto">
          <a:xfrm>
            <a:off x="6172200" y="3429000"/>
            <a:ext cx="284163" cy="284163"/>
          </a:xfrm>
          <a:prstGeom prst="rect">
            <a:avLst/>
          </a:prstGeom>
          <a:noFill/>
          <a:ln w="9525">
            <a:noFill/>
            <a:miter lim="800000"/>
            <a:headEnd/>
            <a:tailEnd/>
          </a:ln>
          <a:effectLst/>
        </p:spPr>
      </p:pic>
      <p:sp>
        <p:nvSpPr>
          <p:cNvPr id="2463771" name="Text Box 27"/>
          <p:cNvSpPr txBox="1">
            <a:spLocks noChangeArrowheads="1"/>
          </p:cNvSpPr>
          <p:nvPr/>
        </p:nvSpPr>
        <p:spPr bwMode="auto">
          <a:xfrm>
            <a:off x="6629400" y="3352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63772" name="Picture 28"/>
          <p:cNvPicPr>
            <a:picLocks noChangeAspect="1" noChangeArrowheads="1"/>
          </p:cNvPicPr>
          <p:nvPr/>
        </p:nvPicPr>
        <p:blipFill>
          <a:blip r:embed="rId4"/>
          <a:srcRect/>
          <a:stretch>
            <a:fillRect/>
          </a:stretch>
        </p:blipFill>
        <p:spPr bwMode="auto">
          <a:xfrm>
            <a:off x="7086600" y="3429000"/>
            <a:ext cx="284163" cy="284163"/>
          </a:xfrm>
          <a:prstGeom prst="rect">
            <a:avLst/>
          </a:prstGeom>
          <a:noFill/>
          <a:ln w="9525">
            <a:noFill/>
            <a:miter lim="800000"/>
            <a:headEnd/>
            <a:tailEnd/>
          </a:ln>
          <a:effectLst/>
        </p:spPr>
      </p:pic>
      <p:sp>
        <p:nvSpPr>
          <p:cNvPr id="2463773" name="Line 29"/>
          <p:cNvSpPr>
            <a:spLocks noChangeShapeType="1"/>
          </p:cNvSpPr>
          <p:nvPr/>
        </p:nvSpPr>
        <p:spPr bwMode="auto">
          <a:xfrm>
            <a:off x="6477000" y="3581400"/>
            <a:ext cx="2286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63774" name="Text Box 30"/>
          <p:cNvSpPr txBox="1">
            <a:spLocks noChangeArrowheads="1"/>
          </p:cNvSpPr>
          <p:nvPr/>
        </p:nvSpPr>
        <p:spPr bwMode="auto">
          <a:xfrm>
            <a:off x="5791200" y="3352800"/>
            <a:ext cx="354013" cy="457200"/>
          </a:xfrm>
          <a:prstGeom prst="rect">
            <a:avLst/>
          </a:prstGeom>
          <a:noFill/>
          <a:ln w="9525">
            <a:noFill/>
            <a:miter lim="800000"/>
            <a:headEnd/>
            <a:tailEnd/>
          </a:ln>
        </p:spPr>
        <p:txBody>
          <a:bodyPr wrap="none">
            <a:prstTxWarp prst="textNoShape">
              <a:avLst/>
            </a:prstTxWarp>
            <a:spAutoFit/>
          </a:bodyPr>
          <a:lstStyle/>
          <a:p>
            <a:r>
              <a:rPr lang="en-US"/>
              <a:t>1</a:t>
            </a:r>
          </a:p>
        </p:txBody>
      </p:sp>
      <p:sp>
        <p:nvSpPr>
          <p:cNvPr id="2463775" name="Text Box 31"/>
          <p:cNvSpPr txBox="1">
            <a:spLocks noChangeArrowheads="1"/>
          </p:cNvSpPr>
          <p:nvPr/>
        </p:nvSpPr>
        <p:spPr bwMode="auto">
          <a:xfrm>
            <a:off x="2133600" y="3048000"/>
            <a:ext cx="1438275" cy="457200"/>
          </a:xfrm>
          <a:prstGeom prst="rect">
            <a:avLst/>
          </a:prstGeom>
          <a:noFill/>
          <a:ln w="9525">
            <a:noFill/>
            <a:miter lim="800000"/>
            <a:headEnd/>
            <a:tailEnd/>
          </a:ln>
        </p:spPr>
        <p:txBody>
          <a:bodyPr wrap="none">
            <a:prstTxWarp prst="textNoShape">
              <a:avLst/>
            </a:prstTxWarp>
            <a:spAutoFit/>
          </a:bodyPr>
          <a:lstStyle/>
          <a:p>
            <a:r>
              <a:rPr lang="en-US" b="0"/>
              <a:t>observed</a:t>
            </a:r>
          </a:p>
        </p:txBody>
      </p:sp>
      <p:sp>
        <p:nvSpPr>
          <p:cNvPr id="2463776" name="Oval 32"/>
          <p:cNvSpPr>
            <a:spLocks noChangeArrowheads="1"/>
          </p:cNvSpPr>
          <p:nvPr/>
        </p:nvSpPr>
        <p:spPr bwMode="auto">
          <a:xfrm>
            <a:off x="152400" y="3581400"/>
            <a:ext cx="5638800" cy="2743200"/>
          </a:xfrm>
          <a:prstGeom prst="ellipse">
            <a:avLst/>
          </a:prstGeom>
          <a:solidFill>
            <a:schemeClr val="bg2">
              <a:alpha val="14000"/>
            </a:schemeClr>
          </a:solid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64772" name="Rectangle 4"/>
          <p:cNvSpPr>
            <a:spLocks noChangeArrowheads="1"/>
          </p:cNvSpPr>
          <p:nvPr/>
        </p:nvSpPr>
        <p:spPr bwMode="auto">
          <a:xfrm>
            <a:off x="682625"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Hierarchical Bayesian learning links: Overhypotheses</a:t>
            </a:r>
          </a:p>
        </p:txBody>
      </p:sp>
      <p:sp>
        <p:nvSpPr>
          <p:cNvPr id="2464773" name="Text Box 5"/>
          <p:cNvSpPr txBox="1">
            <a:spLocks noChangeArrowheads="1"/>
          </p:cNvSpPr>
          <p:nvPr/>
        </p:nvSpPr>
        <p:spPr bwMode="auto">
          <a:xfrm>
            <a:off x="149225" y="1143000"/>
            <a:ext cx="40386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Overhypothesis example</a:t>
            </a:r>
            <a:endParaRPr lang="en-US" b="0"/>
          </a:p>
        </p:txBody>
      </p:sp>
      <p:pic>
        <p:nvPicPr>
          <p:cNvPr id="2464774" name="Picture 6"/>
          <p:cNvPicPr>
            <a:picLocks noChangeAspect="1" noChangeArrowheads="1"/>
          </p:cNvPicPr>
          <p:nvPr/>
        </p:nvPicPr>
        <p:blipFill>
          <a:blip r:embed="rId2"/>
          <a:srcRect/>
          <a:stretch>
            <a:fillRect/>
          </a:stretch>
        </p:blipFill>
        <p:spPr bwMode="auto">
          <a:xfrm>
            <a:off x="454025" y="3962400"/>
            <a:ext cx="909638" cy="1219200"/>
          </a:xfrm>
          <a:prstGeom prst="rect">
            <a:avLst/>
          </a:prstGeom>
          <a:noFill/>
          <a:ln w="9525">
            <a:noFill/>
            <a:miter lim="800000"/>
            <a:headEnd/>
            <a:tailEnd/>
          </a:ln>
          <a:effectLst/>
        </p:spPr>
      </p:pic>
      <p:pic>
        <p:nvPicPr>
          <p:cNvPr id="2464775" name="Picture 7"/>
          <p:cNvPicPr>
            <a:picLocks noChangeAspect="1" noChangeArrowheads="1"/>
          </p:cNvPicPr>
          <p:nvPr/>
        </p:nvPicPr>
        <p:blipFill>
          <a:blip r:embed="rId3"/>
          <a:srcRect/>
          <a:stretch>
            <a:fillRect/>
          </a:stretch>
        </p:blipFill>
        <p:spPr bwMode="auto">
          <a:xfrm flipH="1">
            <a:off x="987425" y="5334000"/>
            <a:ext cx="306388" cy="306388"/>
          </a:xfrm>
          <a:prstGeom prst="rect">
            <a:avLst/>
          </a:prstGeom>
          <a:noFill/>
          <a:ln w="9525">
            <a:noFill/>
            <a:miter lim="800000"/>
            <a:headEnd/>
            <a:tailEnd/>
          </a:ln>
          <a:effectLst/>
        </p:spPr>
      </p:pic>
      <p:sp>
        <p:nvSpPr>
          <p:cNvPr id="2464776" name="Text Box 8"/>
          <p:cNvSpPr txBox="1">
            <a:spLocks noChangeArrowheads="1"/>
          </p:cNvSpPr>
          <p:nvPr/>
        </p:nvSpPr>
        <p:spPr bwMode="auto">
          <a:xfrm>
            <a:off x="454025"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64777" name="Picture 9"/>
          <p:cNvPicPr>
            <a:picLocks noChangeAspect="1" noChangeArrowheads="1"/>
          </p:cNvPicPr>
          <p:nvPr/>
        </p:nvPicPr>
        <p:blipFill>
          <a:blip r:embed="rId2"/>
          <a:srcRect/>
          <a:stretch>
            <a:fillRect/>
          </a:stretch>
        </p:blipFill>
        <p:spPr bwMode="auto">
          <a:xfrm>
            <a:off x="1901825" y="3962400"/>
            <a:ext cx="909638" cy="1219200"/>
          </a:xfrm>
          <a:prstGeom prst="rect">
            <a:avLst/>
          </a:prstGeom>
          <a:noFill/>
          <a:ln w="9525">
            <a:noFill/>
            <a:miter lim="800000"/>
            <a:headEnd/>
            <a:tailEnd/>
          </a:ln>
          <a:effectLst/>
        </p:spPr>
      </p:pic>
      <p:sp>
        <p:nvSpPr>
          <p:cNvPr id="2464778" name="Text Box 10"/>
          <p:cNvSpPr txBox="1">
            <a:spLocks noChangeArrowheads="1"/>
          </p:cNvSpPr>
          <p:nvPr/>
        </p:nvSpPr>
        <p:spPr bwMode="auto">
          <a:xfrm>
            <a:off x="1901825"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64779" name="Picture 11"/>
          <p:cNvPicPr>
            <a:picLocks noChangeAspect="1" noChangeArrowheads="1"/>
          </p:cNvPicPr>
          <p:nvPr/>
        </p:nvPicPr>
        <p:blipFill>
          <a:blip r:embed="rId4"/>
          <a:srcRect/>
          <a:stretch>
            <a:fillRect/>
          </a:stretch>
        </p:blipFill>
        <p:spPr bwMode="auto">
          <a:xfrm>
            <a:off x="2435225" y="5334000"/>
            <a:ext cx="284163" cy="284163"/>
          </a:xfrm>
          <a:prstGeom prst="rect">
            <a:avLst/>
          </a:prstGeom>
          <a:noFill/>
          <a:ln w="9525">
            <a:noFill/>
            <a:miter lim="800000"/>
            <a:headEnd/>
            <a:tailEnd/>
          </a:ln>
          <a:effectLst/>
        </p:spPr>
      </p:pic>
      <p:pic>
        <p:nvPicPr>
          <p:cNvPr id="2464780" name="Picture 12"/>
          <p:cNvPicPr>
            <a:picLocks noChangeAspect="1" noChangeArrowheads="1"/>
          </p:cNvPicPr>
          <p:nvPr/>
        </p:nvPicPr>
        <p:blipFill>
          <a:blip r:embed="rId2"/>
          <a:srcRect/>
          <a:stretch>
            <a:fillRect/>
          </a:stretch>
        </p:blipFill>
        <p:spPr bwMode="auto">
          <a:xfrm>
            <a:off x="3349625" y="3962400"/>
            <a:ext cx="909638" cy="1219200"/>
          </a:xfrm>
          <a:prstGeom prst="rect">
            <a:avLst/>
          </a:prstGeom>
          <a:noFill/>
          <a:ln w="9525">
            <a:noFill/>
            <a:miter lim="800000"/>
            <a:headEnd/>
            <a:tailEnd/>
          </a:ln>
          <a:effectLst/>
        </p:spPr>
      </p:pic>
      <p:pic>
        <p:nvPicPr>
          <p:cNvPr id="2464781" name="Picture 13"/>
          <p:cNvPicPr>
            <a:picLocks noChangeAspect="1" noChangeArrowheads="1"/>
          </p:cNvPicPr>
          <p:nvPr/>
        </p:nvPicPr>
        <p:blipFill>
          <a:blip r:embed="rId3"/>
          <a:srcRect/>
          <a:stretch>
            <a:fillRect/>
          </a:stretch>
        </p:blipFill>
        <p:spPr bwMode="auto">
          <a:xfrm flipH="1">
            <a:off x="3883025" y="5334000"/>
            <a:ext cx="306388" cy="306388"/>
          </a:xfrm>
          <a:prstGeom prst="rect">
            <a:avLst/>
          </a:prstGeom>
          <a:noFill/>
          <a:ln w="9525">
            <a:noFill/>
            <a:miter lim="800000"/>
            <a:headEnd/>
            <a:tailEnd/>
          </a:ln>
          <a:effectLst/>
        </p:spPr>
      </p:pic>
      <p:sp>
        <p:nvSpPr>
          <p:cNvPr id="2464782" name="Text Box 14"/>
          <p:cNvSpPr txBox="1">
            <a:spLocks noChangeArrowheads="1"/>
          </p:cNvSpPr>
          <p:nvPr/>
        </p:nvSpPr>
        <p:spPr bwMode="auto">
          <a:xfrm>
            <a:off x="3349625"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64783" name="Picture 15"/>
          <p:cNvPicPr>
            <a:picLocks noChangeAspect="1" noChangeArrowheads="1"/>
          </p:cNvPicPr>
          <p:nvPr/>
        </p:nvPicPr>
        <p:blipFill>
          <a:blip r:embed="rId2"/>
          <a:srcRect/>
          <a:stretch>
            <a:fillRect/>
          </a:stretch>
        </p:blipFill>
        <p:spPr bwMode="auto">
          <a:xfrm>
            <a:off x="4645025" y="3962400"/>
            <a:ext cx="909638" cy="1219200"/>
          </a:xfrm>
          <a:prstGeom prst="rect">
            <a:avLst/>
          </a:prstGeom>
          <a:noFill/>
          <a:ln w="9525">
            <a:noFill/>
            <a:miter lim="800000"/>
            <a:headEnd/>
            <a:tailEnd/>
          </a:ln>
          <a:effectLst/>
        </p:spPr>
      </p:pic>
      <p:pic>
        <p:nvPicPr>
          <p:cNvPr id="2464784" name="Picture 16"/>
          <p:cNvPicPr>
            <a:picLocks noChangeAspect="1" noChangeArrowheads="1"/>
          </p:cNvPicPr>
          <p:nvPr/>
        </p:nvPicPr>
        <p:blipFill>
          <a:blip r:embed="rId3"/>
          <a:srcRect/>
          <a:stretch>
            <a:fillRect/>
          </a:stretch>
        </p:blipFill>
        <p:spPr bwMode="auto">
          <a:xfrm flipH="1">
            <a:off x="5178425" y="5334000"/>
            <a:ext cx="306388" cy="306388"/>
          </a:xfrm>
          <a:prstGeom prst="rect">
            <a:avLst/>
          </a:prstGeom>
          <a:noFill/>
          <a:ln w="9525">
            <a:noFill/>
            <a:miter lim="800000"/>
            <a:headEnd/>
            <a:tailEnd/>
          </a:ln>
          <a:effectLst/>
        </p:spPr>
      </p:pic>
      <p:sp>
        <p:nvSpPr>
          <p:cNvPr id="2464785" name="Text Box 17"/>
          <p:cNvSpPr txBox="1">
            <a:spLocks noChangeArrowheads="1"/>
          </p:cNvSpPr>
          <p:nvPr/>
        </p:nvSpPr>
        <p:spPr bwMode="auto">
          <a:xfrm>
            <a:off x="4645025"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64786" name="Picture 18"/>
          <p:cNvPicPr>
            <a:picLocks noChangeAspect="1" noChangeArrowheads="1"/>
          </p:cNvPicPr>
          <p:nvPr/>
        </p:nvPicPr>
        <p:blipFill>
          <a:blip r:embed="rId2"/>
          <a:srcRect/>
          <a:stretch>
            <a:fillRect/>
          </a:stretch>
        </p:blipFill>
        <p:spPr bwMode="auto">
          <a:xfrm>
            <a:off x="7543800" y="3962400"/>
            <a:ext cx="909638" cy="1219200"/>
          </a:xfrm>
          <a:prstGeom prst="rect">
            <a:avLst/>
          </a:prstGeom>
          <a:noFill/>
          <a:ln w="9525">
            <a:noFill/>
            <a:miter lim="800000"/>
            <a:headEnd/>
            <a:tailEnd/>
          </a:ln>
          <a:effectLst/>
        </p:spPr>
      </p:pic>
      <p:sp>
        <p:nvSpPr>
          <p:cNvPr id="2464787" name="Text Box 19"/>
          <p:cNvSpPr txBox="1">
            <a:spLocks noChangeArrowheads="1"/>
          </p:cNvSpPr>
          <p:nvPr/>
        </p:nvSpPr>
        <p:spPr bwMode="auto">
          <a:xfrm>
            <a:off x="7391400" y="3352800"/>
            <a:ext cx="354013" cy="457200"/>
          </a:xfrm>
          <a:prstGeom prst="rect">
            <a:avLst/>
          </a:prstGeom>
          <a:noFill/>
          <a:ln w="9525">
            <a:noFill/>
            <a:miter lim="800000"/>
            <a:headEnd/>
            <a:tailEnd/>
          </a:ln>
        </p:spPr>
        <p:txBody>
          <a:bodyPr wrap="none">
            <a:prstTxWarp prst="textNoShape">
              <a:avLst/>
            </a:prstTxWarp>
            <a:spAutoFit/>
          </a:bodyPr>
          <a:lstStyle/>
          <a:p>
            <a:r>
              <a:rPr lang="en-US"/>
              <a:t>1</a:t>
            </a:r>
          </a:p>
        </p:txBody>
      </p:sp>
      <p:pic>
        <p:nvPicPr>
          <p:cNvPr id="2464788" name="Picture 20"/>
          <p:cNvPicPr>
            <a:picLocks noChangeAspect="1" noChangeArrowheads="1"/>
          </p:cNvPicPr>
          <p:nvPr/>
        </p:nvPicPr>
        <p:blipFill>
          <a:blip r:embed="rId5"/>
          <a:srcRect/>
          <a:stretch>
            <a:fillRect/>
          </a:stretch>
        </p:blipFill>
        <p:spPr bwMode="auto">
          <a:xfrm>
            <a:off x="7696200" y="3429000"/>
            <a:ext cx="284163" cy="284163"/>
          </a:xfrm>
          <a:prstGeom prst="rect">
            <a:avLst/>
          </a:prstGeom>
          <a:noFill/>
          <a:ln w="9525">
            <a:noFill/>
            <a:miter lim="800000"/>
            <a:headEnd/>
            <a:tailEnd/>
          </a:ln>
          <a:effectLst/>
        </p:spPr>
      </p:pic>
      <p:pic>
        <p:nvPicPr>
          <p:cNvPr id="2464789" name="Picture 21"/>
          <p:cNvPicPr>
            <a:picLocks noChangeAspect="1" noChangeArrowheads="1"/>
          </p:cNvPicPr>
          <p:nvPr/>
        </p:nvPicPr>
        <p:blipFill>
          <a:blip r:embed="rId5"/>
          <a:srcRect/>
          <a:stretch>
            <a:fillRect/>
          </a:stretch>
        </p:blipFill>
        <p:spPr bwMode="auto">
          <a:xfrm>
            <a:off x="8534400" y="3429000"/>
            <a:ext cx="284163" cy="284163"/>
          </a:xfrm>
          <a:prstGeom prst="rect">
            <a:avLst/>
          </a:prstGeom>
          <a:noFill/>
          <a:ln w="9525">
            <a:noFill/>
            <a:miter lim="800000"/>
            <a:headEnd/>
            <a:tailEnd/>
          </a:ln>
          <a:effectLst/>
        </p:spPr>
      </p:pic>
      <p:sp>
        <p:nvSpPr>
          <p:cNvPr id="2464790" name="Line 22"/>
          <p:cNvSpPr>
            <a:spLocks noChangeShapeType="1"/>
          </p:cNvSpPr>
          <p:nvPr/>
        </p:nvSpPr>
        <p:spPr bwMode="auto">
          <a:xfrm>
            <a:off x="8001000" y="3581400"/>
            <a:ext cx="1524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64791" name="Text Box 23"/>
          <p:cNvSpPr txBox="1">
            <a:spLocks noChangeArrowheads="1"/>
          </p:cNvSpPr>
          <p:nvPr/>
        </p:nvSpPr>
        <p:spPr bwMode="auto">
          <a:xfrm>
            <a:off x="8077200" y="3352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64792" name="Picture 24"/>
          <p:cNvPicPr>
            <a:picLocks noChangeAspect="1" noChangeArrowheads="1"/>
          </p:cNvPicPr>
          <p:nvPr/>
        </p:nvPicPr>
        <p:blipFill>
          <a:blip r:embed="rId2"/>
          <a:srcRect/>
          <a:stretch>
            <a:fillRect/>
          </a:stretch>
        </p:blipFill>
        <p:spPr bwMode="auto">
          <a:xfrm>
            <a:off x="5943600" y="3962400"/>
            <a:ext cx="909638" cy="1219200"/>
          </a:xfrm>
          <a:prstGeom prst="rect">
            <a:avLst/>
          </a:prstGeom>
          <a:noFill/>
          <a:ln w="9525">
            <a:noFill/>
            <a:miter lim="800000"/>
            <a:headEnd/>
            <a:tailEnd/>
          </a:ln>
          <a:effectLst/>
        </p:spPr>
      </p:pic>
      <p:pic>
        <p:nvPicPr>
          <p:cNvPr id="2464793" name="Picture 25"/>
          <p:cNvPicPr>
            <a:picLocks noChangeAspect="1" noChangeArrowheads="1"/>
          </p:cNvPicPr>
          <p:nvPr/>
        </p:nvPicPr>
        <p:blipFill>
          <a:blip r:embed="rId4"/>
          <a:srcRect/>
          <a:stretch>
            <a:fillRect/>
          </a:stretch>
        </p:blipFill>
        <p:spPr bwMode="auto">
          <a:xfrm>
            <a:off x="6172200" y="3429000"/>
            <a:ext cx="284163" cy="284163"/>
          </a:xfrm>
          <a:prstGeom prst="rect">
            <a:avLst/>
          </a:prstGeom>
          <a:noFill/>
          <a:ln w="9525">
            <a:noFill/>
            <a:miter lim="800000"/>
            <a:headEnd/>
            <a:tailEnd/>
          </a:ln>
          <a:effectLst/>
        </p:spPr>
      </p:pic>
      <p:sp>
        <p:nvSpPr>
          <p:cNvPr id="2464794" name="Text Box 26"/>
          <p:cNvSpPr txBox="1">
            <a:spLocks noChangeArrowheads="1"/>
          </p:cNvSpPr>
          <p:nvPr/>
        </p:nvSpPr>
        <p:spPr bwMode="auto">
          <a:xfrm>
            <a:off x="6629400" y="3352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64795" name="Picture 27"/>
          <p:cNvPicPr>
            <a:picLocks noChangeAspect="1" noChangeArrowheads="1"/>
          </p:cNvPicPr>
          <p:nvPr/>
        </p:nvPicPr>
        <p:blipFill>
          <a:blip r:embed="rId4"/>
          <a:srcRect/>
          <a:stretch>
            <a:fillRect/>
          </a:stretch>
        </p:blipFill>
        <p:spPr bwMode="auto">
          <a:xfrm>
            <a:off x="7086600" y="3429000"/>
            <a:ext cx="284163" cy="284163"/>
          </a:xfrm>
          <a:prstGeom prst="rect">
            <a:avLst/>
          </a:prstGeom>
          <a:noFill/>
          <a:ln w="9525">
            <a:noFill/>
            <a:miter lim="800000"/>
            <a:headEnd/>
            <a:tailEnd/>
          </a:ln>
          <a:effectLst/>
        </p:spPr>
      </p:pic>
      <p:sp>
        <p:nvSpPr>
          <p:cNvPr id="2464796" name="Line 28"/>
          <p:cNvSpPr>
            <a:spLocks noChangeShapeType="1"/>
          </p:cNvSpPr>
          <p:nvPr/>
        </p:nvSpPr>
        <p:spPr bwMode="auto">
          <a:xfrm>
            <a:off x="6477000" y="3581400"/>
            <a:ext cx="2286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64797" name="Text Box 29"/>
          <p:cNvSpPr txBox="1">
            <a:spLocks noChangeArrowheads="1"/>
          </p:cNvSpPr>
          <p:nvPr/>
        </p:nvSpPr>
        <p:spPr bwMode="auto">
          <a:xfrm>
            <a:off x="5791200" y="3352800"/>
            <a:ext cx="354013" cy="457200"/>
          </a:xfrm>
          <a:prstGeom prst="rect">
            <a:avLst/>
          </a:prstGeom>
          <a:noFill/>
          <a:ln w="9525">
            <a:noFill/>
            <a:miter lim="800000"/>
            <a:headEnd/>
            <a:tailEnd/>
          </a:ln>
        </p:spPr>
        <p:txBody>
          <a:bodyPr wrap="none">
            <a:prstTxWarp prst="textNoShape">
              <a:avLst/>
            </a:prstTxWarp>
            <a:spAutoFit/>
          </a:bodyPr>
          <a:lstStyle/>
          <a:p>
            <a:r>
              <a:rPr lang="en-US"/>
              <a:t>1</a:t>
            </a:r>
          </a:p>
        </p:txBody>
      </p:sp>
      <p:sp>
        <p:nvSpPr>
          <p:cNvPr id="2464798" name="Text Box 30"/>
          <p:cNvSpPr txBox="1">
            <a:spLocks noChangeArrowheads="1"/>
          </p:cNvSpPr>
          <p:nvPr/>
        </p:nvSpPr>
        <p:spPr bwMode="auto">
          <a:xfrm>
            <a:off x="304800" y="3200400"/>
            <a:ext cx="1101725" cy="396875"/>
          </a:xfrm>
          <a:prstGeom prst="rect">
            <a:avLst/>
          </a:prstGeom>
          <a:noFill/>
          <a:ln w="9525">
            <a:noFill/>
            <a:miter lim="800000"/>
            <a:headEnd/>
            <a:tailEnd/>
          </a:ln>
        </p:spPr>
        <p:txBody>
          <a:bodyPr wrap="none">
            <a:prstTxWarp prst="textNoShape">
              <a:avLst/>
            </a:prstTxWarp>
            <a:spAutoFit/>
          </a:bodyPr>
          <a:lstStyle/>
          <a:p>
            <a:r>
              <a:rPr lang="en-US" sz="2000" b="0"/>
              <a:t>all black</a:t>
            </a:r>
          </a:p>
        </p:txBody>
      </p:sp>
      <p:sp>
        <p:nvSpPr>
          <p:cNvPr id="2464799" name="Oval 31"/>
          <p:cNvSpPr>
            <a:spLocks noChangeArrowheads="1"/>
          </p:cNvSpPr>
          <p:nvPr/>
        </p:nvSpPr>
        <p:spPr bwMode="auto">
          <a:xfrm>
            <a:off x="152400" y="3581400"/>
            <a:ext cx="5638800" cy="2743200"/>
          </a:xfrm>
          <a:prstGeom prst="ellipse">
            <a:avLst/>
          </a:prstGeom>
          <a:solidFill>
            <a:schemeClr val="bg2">
              <a:alpha val="14000"/>
            </a:schemeClr>
          </a:solidFill>
          <a:ln w="9525">
            <a:solidFill>
              <a:schemeClr val="tx1"/>
            </a:solidFill>
            <a:round/>
            <a:headEnd/>
            <a:tailEnd/>
          </a:ln>
        </p:spPr>
        <p:txBody>
          <a:bodyPr wrap="none" anchor="ctr">
            <a:prstTxWarp prst="textNoShape">
              <a:avLst/>
            </a:prstTxWarp>
          </a:bodyPr>
          <a:lstStyle/>
          <a:p>
            <a:endParaRPr lang="en-US"/>
          </a:p>
        </p:txBody>
      </p:sp>
      <p:sp>
        <p:nvSpPr>
          <p:cNvPr id="2464800" name="Text Box 32"/>
          <p:cNvSpPr txBox="1">
            <a:spLocks noChangeArrowheads="1"/>
          </p:cNvSpPr>
          <p:nvPr/>
        </p:nvSpPr>
        <p:spPr bwMode="auto">
          <a:xfrm>
            <a:off x="1828800" y="3200400"/>
            <a:ext cx="1101725" cy="396875"/>
          </a:xfrm>
          <a:prstGeom prst="rect">
            <a:avLst/>
          </a:prstGeom>
          <a:noFill/>
          <a:ln w="9525">
            <a:noFill/>
            <a:miter lim="800000"/>
            <a:headEnd/>
            <a:tailEnd/>
          </a:ln>
        </p:spPr>
        <p:txBody>
          <a:bodyPr wrap="none">
            <a:prstTxWarp prst="textNoShape">
              <a:avLst/>
            </a:prstTxWarp>
            <a:spAutoFit/>
          </a:bodyPr>
          <a:lstStyle/>
          <a:p>
            <a:r>
              <a:rPr lang="en-US" sz="2000" b="0"/>
              <a:t>all white</a:t>
            </a:r>
          </a:p>
        </p:txBody>
      </p:sp>
      <p:sp>
        <p:nvSpPr>
          <p:cNvPr id="2464801" name="Text Box 33"/>
          <p:cNvSpPr txBox="1">
            <a:spLocks noChangeArrowheads="1"/>
          </p:cNvSpPr>
          <p:nvPr/>
        </p:nvSpPr>
        <p:spPr bwMode="auto">
          <a:xfrm>
            <a:off x="3200400" y="3200400"/>
            <a:ext cx="1101725" cy="396875"/>
          </a:xfrm>
          <a:prstGeom prst="rect">
            <a:avLst/>
          </a:prstGeom>
          <a:noFill/>
          <a:ln w="9525">
            <a:noFill/>
            <a:miter lim="800000"/>
            <a:headEnd/>
            <a:tailEnd/>
          </a:ln>
        </p:spPr>
        <p:txBody>
          <a:bodyPr wrap="none">
            <a:prstTxWarp prst="textNoShape">
              <a:avLst/>
            </a:prstTxWarp>
            <a:spAutoFit/>
          </a:bodyPr>
          <a:lstStyle/>
          <a:p>
            <a:r>
              <a:rPr lang="en-US" sz="2000" b="0"/>
              <a:t>all black</a:t>
            </a:r>
          </a:p>
        </p:txBody>
      </p:sp>
      <p:sp>
        <p:nvSpPr>
          <p:cNvPr id="2464803" name="Text Box 35"/>
          <p:cNvSpPr txBox="1">
            <a:spLocks noChangeArrowheads="1"/>
          </p:cNvSpPr>
          <p:nvPr/>
        </p:nvSpPr>
        <p:spPr bwMode="auto">
          <a:xfrm>
            <a:off x="4495800" y="3200400"/>
            <a:ext cx="1101725" cy="396875"/>
          </a:xfrm>
          <a:prstGeom prst="rect">
            <a:avLst/>
          </a:prstGeom>
          <a:noFill/>
          <a:ln w="9525">
            <a:noFill/>
            <a:miter lim="800000"/>
            <a:headEnd/>
            <a:tailEnd/>
          </a:ln>
        </p:spPr>
        <p:txBody>
          <a:bodyPr wrap="none">
            <a:prstTxWarp prst="textNoShape">
              <a:avLst/>
            </a:prstTxWarp>
            <a:spAutoFit/>
          </a:bodyPr>
          <a:lstStyle/>
          <a:p>
            <a:r>
              <a:rPr lang="en-US" sz="2000" b="0"/>
              <a:t>all black</a:t>
            </a:r>
          </a:p>
        </p:txBody>
      </p:sp>
      <p:sp>
        <p:nvSpPr>
          <p:cNvPr id="2464804" name="Text Box 36"/>
          <p:cNvSpPr txBox="1">
            <a:spLocks noChangeArrowheads="1"/>
          </p:cNvSpPr>
          <p:nvPr/>
        </p:nvSpPr>
        <p:spPr bwMode="auto">
          <a:xfrm>
            <a:off x="2286000" y="1905000"/>
            <a:ext cx="217487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bg2"/>
                </a:solidFill>
              </a:rPr>
              <a:t>all the same color</a:t>
            </a:r>
          </a:p>
        </p:txBody>
      </p:sp>
      <p:sp>
        <p:nvSpPr>
          <p:cNvPr id="2464805" name="Line 37"/>
          <p:cNvSpPr>
            <a:spLocks noChangeShapeType="1"/>
          </p:cNvSpPr>
          <p:nvPr/>
        </p:nvSpPr>
        <p:spPr bwMode="auto">
          <a:xfrm flipV="1">
            <a:off x="914400" y="2286000"/>
            <a:ext cx="1676400" cy="914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64806" name="Line 38"/>
          <p:cNvSpPr>
            <a:spLocks noChangeShapeType="1"/>
          </p:cNvSpPr>
          <p:nvPr/>
        </p:nvSpPr>
        <p:spPr bwMode="auto">
          <a:xfrm flipV="1">
            <a:off x="2590800" y="2286000"/>
            <a:ext cx="152400" cy="914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64807" name="Line 39"/>
          <p:cNvSpPr>
            <a:spLocks noChangeShapeType="1"/>
          </p:cNvSpPr>
          <p:nvPr/>
        </p:nvSpPr>
        <p:spPr bwMode="auto">
          <a:xfrm flipH="1" flipV="1">
            <a:off x="3352800" y="2362200"/>
            <a:ext cx="457200" cy="838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64808" name="Line 40"/>
          <p:cNvSpPr>
            <a:spLocks noChangeShapeType="1"/>
          </p:cNvSpPr>
          <p:nvPr/>
        </p:nvSpPr>
        <p:spPr bwMode="auto">
          <a:xfrm flipH="1" flipV="1">
            <a:off x="3886200" y="2362200"/>
            <a:ext cx="1143000" cy="838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64809" name="Text Box 41"/>
          <p:cNvSpPr txBox="1">
            <a:spLocks noChangeArrowheads="1"/>
          </p:cNvSpPr>
          <p:nvPr/>
        </p:nvSpPr>
        <p:spPr bwMode="auto">
          <a:xfrm>
            <a:off x="2362200" y="1600200"/>
            <a:ext cx="1892300" cy="396875"/>
          </a:xfrm>
          <a:prstGeom prst="rect">
            <a:avLst/>
          </a:prstGeom>
          <a:noFill/>
          <a:ln w="9525">
            <a:noFill/>
            <a:miter lim="800000"/>
            <a:headEnd/>
            <a:tailEnd/>
          </a:ln>
        </p:spPr>
        <p:txBody>
          <a:bodyPr wrap="none">
            <a:prstTxWarp prst="textNoShape">
              <a:avLst/>
            </a:prstTxWarp>
            <a:spAutoFit/>
          </a:bodyPr>
          <a:lstStyle/>
          <a:p>
            <a:r>
              <a:rPr lang="en-US" sz="2000" b="0"/>
              <a:t>overhypothesis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65796" name="Rectangle 4"/>
          <p:cNvSpPr>
            <a:spLocks noChangeArrowheads="1"/>
          </p:cNvSpPr>
          <p:nvPr/>
        </p:nvSpPr>
        <p:spPr bwMode="auto">
          <a:xfrm>
            <a:off x="682625"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Hierarchical Bayesian learning links: Overhypotheses</a:t>
            </a:r>
          </a:p>
        </p:txBody>
      </p:sp>
      <p:sp>
        <p:nvSpPr>
          <p:cNvPr id="2465797" name="Text Box 5"/>
          <p:cNvSpPr txBox="1">
            <a:spLocks noChangeArrowheads="1"/>
          </p:cNvSpPr>
          <p:nvPr/>
        </p:nvSpPr>
        <p:spPr bwMode="auto">
          <a:xfrm>
            <a:off x="149225" y="1143000"/>
            <a:ext cx="40386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Overhypothesis example</a:t>
            </a:r>
            <a:endParaRPr lang="en-US" b="0"/>
          </a:p>
        </p:txBody>
      </p:sp>
      <p:pic>
        <p:nvPicPr>
          <p:cNvPr id="2465798" name="Picture 6"/>
          <p:cNvPicPr>
            <a:picLocks noChangeAspect="1" noChangeArrowheads="1"/>
          </p:cNvPicPr>
          <p:nvPr/>
        </p:nvPicPr>
        <p:blipFill>
          <a:blip r:embed="rId2"/>
          <a:srcRect/>
          <a:stretch>
            <a:fillRect/>
          </a:stretch>
        </p:blipFill>
        <p:spPr bwMode="auto">
          <a:xfrm>
            <a:off x="454025" y="3962400"/>
            <a:ext cx="909638" cy="1219200"/>
          </a:xfrm>
          <a:prstGeom prst="rect">
            <a:avLst/>
          </a:prstGeom>
          <a:noFill/>
          <a:ln w="9525">
            <a:noFill/>
            <a:miter lim="800000"/>
            <a:headEnd/>
            <a:tailEnd/>
          </a:ln>
          <a:effectLst/>
        </p:spPr>
      </p:pic>
      <p:pic>
        <p:nvPicPr>
          <p:cNvPr id="2465799" name="Picture 7"/>
          <p:cNvPicPr>
            <a:picLocks noChangeAspect="1" noChangeArrowheads="1"/>
          </p:cNvPicPr>
          <p:nvPr/>
        </p:nvPicPr>
        <p:blipFill>
          <a:blip r:embed="rId3"/>
          <a:srcRect/>
          <a:stretch>
            <a:fillRect/>
          </a:stretch>
        </p:blipFill>
        <p:spPr bwMode="auto">
          <a:xfrm flipH="1">
            <a:off x="987425" y="5334000"/>
            <a:ext cx="306388" cy="306388"/>
          </a:xfrm>
          <a:prstGeom prst="rect">
            <a:avLst/>
          </a:prstGeom>
          <a:noFill/>
          <a:ln w="9525">
            <a:noFill/>
            <a:miter lim="800000"/>
            <a:headEnd/>
            <a:tailEnd/>
          </a:ln>
          <a:effectLst/>
        </p:spPr>
      </p:pic>
      <p:sp>
        <p:nvSpPr>
          <p:cNvPr id="2465800" name="Text Box 8"/>
          <p:cNvSpPr txBox="1">
            <a:spLocks noChangeArrowheads="1"/>
          </p:cNvSpPr>
          <p:nvPr/>
        </p:nvSpPr>
        <p:spPr bwMode="auto">
          <a:xfrm>
            <a:off x="454025"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65801" name="Picture 9"/>
          <p:cNvPicPr>
            <a:picLocks noChangeAspect="1" noChangeArrowheads="1"/>
          </p:cNvPicPr>
          <p:nvPr/>
        </p:nvPicPr>
        <p:blipFill>
          <a:blip r:embed="rId2"/>
          <a:srcRect/>
          <a:stretch>
            <a:fillRect/>
          </a:stretch>
        </p:blipFill>
        <p:spPr bwMode="auto">
          <a:xfrm>
            <a:off x="1901825" y="3962400"/>
            <a:ext cx="909638" cy="1219200"/>
          </a:xfrm>
          <a:prstGeom prst="rect">
            <a:avLst/>
          </a:prstGeom>
          <a:noFill/>
          <a:ln w="9525">
            <a:noFill/>
            <a:miter lim="800000"/>
            <a:headEnd/>
            <a:tailEnd/>
          </a:ln>
          <a:effectLst/>
        </p:spPr>
      </p:pic>
      <p:sp>
        <p:nvSpPr>
          <p:cNvPr id="2465802" name="Text Box 10"/>
          <p:cNvSpPr txBox="1">
            <a:spLocks noChangeArrowheads="1"/>
          </p:cNvSpPr>
          <p:nvPr/>
        </p:nvSpPr>
        <p:spPr bwMode="auto">
          <a:xfrm>
            <a:off x="1901825"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65803" name="Picture 11"/>
          <p:cNvPicPr>
            <a:picLocks noChangeAspect="1" noChangeArrowheads="1"/>
          </p:cNvPicPr>
          <p:nvPr/>
        </p:nvPicPr>
        <p:blipFill>
          <a:blip r:embed="rId4"/>
          <a:srcRect/>
          <a:stretch>
            <a:fillRect/>
          </a:stretch>
        </p:blipFill>
        <p:spPr bwMode="auto">
          <a:xfrm>
            <a:off x="2435225" y="5334000"/>
            <a:ext cx="284163" cy="284163"/>
          </a:xfrm>
          <a:prstGeom prst="rect">
            <a:avLst/>
          </a:prstGeom>
          <a:noFill/>
          <a:ln w="9525">
            <a:noFill/>
            <a:miter lim="800000"/>
            <a:headEnd/>
            <a:tailEnd/>
          </a:ln>
          <a:effectLst/>
        </p:spPr>
      </p:pic>
      <p:pic>
        <p:nvPicPr>
          <p:cNvPr id="2465804" name="Picture 12"/>
          <p:cNvPicPr>
            <a:picLocks noChangeAspect="1" noChangeArrowheads="1"/>
          </p:cNvPicPr>
          <p:nvPr/>
        </p:nvPicPr>
        <p:blipFill>
          <a:blip r:embed="rId2"/>
          <a:srcRect/>
          <a:stretch>
            <a:fillRect/>
          </a:stretch>
        </p:blipFill>
        <p:spPr bwMode="auto">
          <a:xfrm>
            <a:off x="3349625" y="3962400"/>
            <a:ext cx="909638" cy="1219200"/>
          </a:xfrm>
          <a:prstGeom prst="rect">
            <a:avLst/>
          </a:prstGeom>
          <a:noFill/>
          <a:ln w="9525">
            <a:noFill/>
            <a:miter lim="800000"/>
            <a:headEnd/>
            <a:tailEnd/>
          </a:ln>
          <a:effectLst/>
        </p:spPr>
      </p:pic>
      <p:pic>
        <p:nvPicPr>
          <p:cNvPr id="2465805" name="Picture 13"/>
          <p:cNvPicPr>
            <a:picLocks noChangeAspect="1" noChangeArrowheads="1"/>
          </p:cNvPicPr>
          <p:nvPr/>
        </p:nvPicPr>
        <p:blipFill>
          <a:blip r:embed="rId3"/>
          <a:srcRect/>
          <a:stretch>
            <a:fillRect/>
          </a:stretch>
        </p:blipFill>
        <p:spPr bwMode="auto">
          <a:xfrm flipH="1">
            <a:off x="3883025" y="5334000"/>
            <a:ext cx="306388" cy="306388"/>
          </a:xfrm>
          <a:prstGeom prst="rect">
            <a:avLst/>
          </a:prstGeom>
          <a:noFill/>
          <a:ln w="9525">
            <a:noFill/>
            <a:miter lim="800000"/>
            <a:headEnd/>
            <a:tailEnd/>
          </a:ln>
          <a:effectLst/>
        </p:spPr>
      </p:pic>
      <p:sp>
        <p:nvSpPr>
          <p:cNvPr id="2465806" name="Text Box 14"/>
          <p:cNvSpPr txBox="1">
            <a:spLocks noChangeArrowheads="1"/>
          </p:cNvSpPr>
          <p:nvPr/>
        </p:nvSpPr>
        <p:spPr bwMode="auto">
          <a:xfrm>
            <a:off x="3349625"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65807" name="Picture 15"/>
          <p:cNvPicPr>
            <a:picLocks noChangeAspect="1" noChangeArrowheads="1"/>
          </p:cNvPicPr>
          <p:nvPr/>
        </p:nvPicPr>
        <p:blipFill>
          <a:blip r:embed="rId2"/>
          <a:srcRect/>
          <a:stretch>
            <a:fillRect/>
          </a:stretch>
        </p:blipFill>
        <p:spPr bwMode="auto">
          <a:xfrm>
            <a:off x="4645025" y="3962400"/>
            <a:ext cx="909638" cy="1219200"/>
          </a:xfrm>
          <a:prstGeom prst="rect">
            <a:avLst/>
          </a:prstGeom>
          <a:noFill/>
          <a:ln w="9525">
            <a:noFill/>
            <a:miter lim="800000"/>
            <a:headEnd/>
            <a:tailEnd/>
          </a:ln>
          <a:effectLst/>
        </p:spPr>
      </p:pic>
      <p:pic>
        <p:nvPicPr>
          <p:cNvPr id="2465808" name="Picture 16"/>
          <p:cNvPicPr>
            <a:picLocks noChangeAspect="1" noChangeArrowheads="1"/>
          </p:cNvPicPr>
          <p:nvPr/>
        </p:nvPicPr>
        <p:blipFill>
          <a:blip r:embed="rId3"/>
          <a:srcRect/>
          <a:stretch>
            <a:fillRect/>
          </a:stretch>
        </p:blipFill>
        <p:spPr bwMode="auto">
          <a:xfrm flipH="1">
            <a:off x="5178425" y="5334000"/>
            <a:ext cx="306388" cy="306388"/>
          </a:xfrm>
          <a:prstGeom prst="rect">
            <a:avLst/>
          </a:prstGeom>
          <a:noFill/>
          <a:ln w="9525">
            <a:noFill/>
            <a:miter lim="800000"/>
            <a:headEnd/>
            <a:tailEnd/>
          </a:ln>
          <a:effectLst/>
        </p:spPr>
      </p:pic>
      <p:sp>
        <p:nvSpPr>
          <p:cNvPr id="2465809" name="Text Box 17"/>
          <p:cNvSpPr txBox="1">
            <a:spLocks noChangeArrowheads="1"/>
          </p:cNvSpPr>
          <p:nvPr/>
        </p:nvSpPr>
        <p:spPr bwMode="auto">
          <a:xfrm>
            <a:off x="4645025" y="5257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65810" name="Picture 18"/>
          <p:cNvPicPr>
            <a:picLocks noChangeAspect="1" noChangeArrowheads="1"/>
          </p:cNvPicPr>
          <p:nvPr/>
        </p:nvPicPr>
        <p:blipFill>
          <a:blip r:embed="rId2"/>
          <a:srcRect/>
          <a:stretch>
            <a:fillRect/>
          </a:stretch>
        </p:blipFill>
        <p:spPr bwMode="auto">
          <a:xfrm>
            <a:off x="7543800" y="3962400"/>
            <a:ext cx="909638" cy="1219200"/>
          </a:xfrm>
          <a:prstGeom prst="rect">
            <a:avLst/>
          </a:prstGeom>
          <a:noFill/>
          <a:ln w="9525">
            <a:noFill/>
            <a:miter lim="800000"/>
            <a:headEnd/>
            <a:tailEnd/>
          </a:ln>
          <a:effectLst/>
        </p:spPr>
      </p:pic>
      <p:sp>
        <p:nvSpPr>
          <p:cNvPr id="2465811" name="Text Box 19"/>
          <p:cNvSpPr txBox="1">
            <a:spLocks noChangeArrowheads="1"/>
          </p:cNvSpPr>
          <p:nvPr/>
        </p:nvSpPr>
        <p:spPr bwMode="auto">
          <a:xfrm>
            <a:off x="7391400" y="3352800"/>
            <a:ext cx="354013" cy="457200"/>
          </a:xfrm>
          <a:prstGeom prst="rect">
            <a:avLst/>
          </a:prstGeom>
          <a:noFill/>
          <a:ln w="9525">
            <a:noFill/>
            <a:miter lim="800000"/>
            <a:headEnd/>
            <a:tailEnd/>
          </a:ln>
        </p:spPr>
        <p:txBody>
          <a:bodyPr wrap="none">
            <a:prstTxWarp prst="textNoShape">
              <a:avLst/>
            </a:prstTxWarp>
            <a:spAutoFit/>
          </a:bodyPr>
          <a:lstStyle/>
          <a:p>
            <a:r>
              <a:rPr lang="en-US"/>
              <a:t>1</a:t>
            </a:r>
          </a:p>
        </p:txBody>
      </p:sp>
      <p:pic>
        <p:nvPicPr>
          <p:cNvPr id="2465812" name="Picture 20"/>
          <p:cNvPicPr>
            <a:picLocks noChangeAspect="1" noChangeArrowheads="1"/>
          </p:cNvPicPr>
          <p:nvPr/>
        </p:nvPicPr>
        <p:blipFill>
          <a:blip r:embed="rId5"/>
          <a:srcRect/>
          <a:stretch>
            <a:fillRect/>
          </a:stretch>
        </p:blipFill>
        <p:spPr bwMode="auto">
          <a:xfrm>
            <a:off x="7696200" y="3429000"/>
            <a:ext cx="284163" cy="284163"/>
          </a:xfrm>
          <a:prstGeom prst="rect">
            <a:avLst/>
          </a:prstGeom>
          <a:noFill/>
          <a:ln w="9525">
            <a:noFill/>
            <a:miter lim="800000"/>
            <a:headEnd/>
            <a:tailEnd/>
          </a:ln>
          <a:effectLst/>
        </p:spPr>
      </p:pic>
      <p:pic>
        <p:nvPicPr>
          <p:cNvPr id="2465813" name="Picture 21"/>
          <p:cNvPicPr>
            <a:picLocks noChangeAspect="1" noChangeArrowheads="1"/>
          </p:cNvPicPr>
          <p:nvPr/>
        </p:nvPicPr>
        <p:blipFill>
          <a:blip r:embed="rId5"/>
          <a:srcRect/>
          <a:stretch>
            <a:fillRect/>
          </a:stretch>
        </p:blipFill>
        <p:spPr bwMode="auto">
          <a:xfrm>
            <a:off x="8534400" y="3429000"/>
            <a:ext cx="284163" cy="284163"/>
          </a:xfrm>
          <a:prstGeom prst="rect">
            <a:avLst/>
          </a:prstGeom>
          <a:noFill/>
          <a:ln w="9525">
            <a:noFill/>
            <a:miter lim="800000"/>
            <a:headEnd/>
            <a:tailEnd/>
          </a:ln>
          <a:effectLst/>
        </p:spPr>
      </p:pic>
      <p:sp>
        <p:nvSpPr>
          <p:cNvPr id="2465814" name="Line 22"/>
          <p:cNvSpPr>
            <a:spLocks noChangeShapeType="1"/>
          </p:cNvSpPr>
          <p:nvPr/>
        </p:nvSpPr>
        <p:spPr bwMode="auto">
          <a:xfrm>
            <a:off x="8001000" y="3581400"/>
            <a:ext cx="1524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65815" name="Text Box 23"/>
          <p:cNvSpPr txBox="1">
            <a:spLocks noChangeArrowheads="1"/>
          </p:cNvSpPr>
          <p:nvPr/>
        </p:nvSpPr>
        <p:spPr bwMode="auto">
          <a:xfrm>
            <a:off x="8077200" y="3352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65816" name="Picture 24"/>
          <p:cNvPicPr>
            <a:picLocks noChangeAspect="1" noChangeArrowheads="1"/>
          </p:cNvPicPr>
          <p:nvPr/>
        </p:nvPicPr>
        <p:blipFill>
          <a:blip r:embed="rId2"/>
          <a:srcRect/>
          <a:stretch>
            <a:fillRect/>
          </a:stretch>
        </p:blipFill>
        <p:spPr bwMode="auto">
          <a:xfrm>
            <a:off x="5943600" y="3962400"/>
            <a:ext cx="909638" cy="1219200"/>
          </a:xfrm>
          <a:prstGeom prst="rect">
            <a:avLst/>
          </a:prstGeom>
          <a:noFill/>
          <a:ln w="9525">
            <a:noFill/>
            <a:miter lim="800000"/>
            <a:headEnd/>
            <a:tailEnd/>
          </a:ln>
          <a:effectLst/>
        </p:spPr>
      </p:pic>
      <p:pic>
        <p:nvPicPr>
          <p:cNvPr id="2465817" name="Picture 25"/>
          <p:cNvPicPr>
            <a:picLocks noChangeAspect="1" noChangeArrowheads="1"/>
          </p:cNvPicPr>
          <p:nvPr/>
        </p:nvPicPr>
        <p:blipFill>
          <a:blip r:embed="rId4"/>
          <a:srcRect/>
          <a:stretch>
            <a:fillRect/>
          </a:stretch>
        </p:blipFill>
        <p:spPr bwMode="auto">
          <a:xfrm>
            <a:off x="6172200" y="3429000"/>
            <a:ext cx="284163" cy="284163"/>
          </a:xfrm>
          <a:prstGeom prst="rect">
            <a:avLst/>
          </a:prstGeom>
          <a:noFill/>
          <a:ln w="9525">
            <a:noFill/>
            <a:miter lim="800000"/>
            <a:headEnd/>
            <a:tailEnd/>
          </a:ln>
          <a:effectLst/>
        </p:spPr>
      </p:pic>
      <p:sp>
        <p:nvSpPr>
          <p:cNvPr id="2465818" name="Text Box 26"/>
          <p:cNvSpPr txBox="1">
            <a:spLocks noChangeArrowheads="1"/>
          </p:cNvSpPr>
          <p:nvPr/>
        </p:nvSpPr>
        <p:spPr bwMode="auto">
          <a:xfrm>
            <a:off x="6629400" y="3352800"/>
            <a:ext cx="523875" cy="457200"/>
          </a:xfrm>
          <a:prstGeom prst="rect">
            <a:avLst/>
          </a:prstGeom>
          <a:noFill/>
          <a:ln w="9525">
            <a:noFill/>
            <a:miter lim="800000"/>
            <a:headEnd/>
            <a:tailEnd/>
          </a:ln>
        </p:spPr>
        <p:txBody>
          <a:bodyPr wrap="none">
            <a:prstTxWarp prst="textNoShape">
              <a:avLst/>
            </a:prstTxWarp>
            <a:spAutoFit/>
          </a:bodyPr>
          <a:lstStyle/>
          <a:p>
            <a:r>
              <a:rPr lang="en-US"/>
              <a:t>20</a:t>
            </a:r>
          </a:p>
        </p:txBody>
      </p:sp>
      <p:pic>
        <p:nvPicPr>
          <p:cNvPr id="2465819" name="Picture 27"/>
          <p:cNvPicPr>
            <a:picLocks noChangeAspect="1" noChangeArrowheads="1"/>
          </p:cNvPicPr>
          <p:nvPr/>
        </p:nvPicPr>
        <p:blipFill>
          <a:blip r:embed="rId4"/>
          <a:srcRect/>
          <a:stretch>
            <a:fillRect/>
          </a:stretch>
        </p:blipFill>
        <p:spPr bwMode="auto">
          <a:xfrm>
            <a:off x="7086600" y="3429000"/>
            <a:ext cx="284163" cy="284163"/>
          </a:xfrm>
          <a:prstGeom prst="rect">
            <a:avLst/>
          </a:prstGeom>
          <a:noFill/>
          <a:ln w="9525">
            <a:noFill/>
            <a:miter lim="800000"/>
            <a:headEnd/>
            <a:tailEnd/>
          </a:ln>
          <a:effectLst/>
        </p:spPr>
      </p:pic>
      <p:sp>
        <p:nvSpPr>
          <p:cNvPr id="2465820" name="Line 28"/>
          <p:cNvSpPr>
            <a:spLocks noChangeShapeType="1"/>
          </p:cNvSpPr>
          <p:nvPr/>
        </p:nvSpPr>
        <p:spPr bwMode="auto">
          <a:xfrm>
            <a:off x="6477000" y="3581400"/>
            <a:ext cx="2286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65821" name="Text Box 29"/>
          <p:cNvSpPr txBox="1">
            <a:spLocks noChangeArrowheads="1"/>
          </p:cNvSpPr>
          <p:nvPr/>
        </p:nvSpPr>
        <p:spPr bwMode="auto">
          <a:xfrm>
            <a:off x="5791200" y="3352800"/>
            <a:ext cx="354013" cy="457200"/>
          </a:xfrm>
          <a:prstGeom prst="rect">
            <a:avLst/>
          </a:prstGeom>
          <a:noFill/>
          <a:ln w="9525">
            <a:noFill/>
            <a:miter lim="800000"/>
            <a:headEnd/>
            <a:tailEnd/>
          </a:ln>
        </p:spPr>
        <p:txBody>
          <a:bodyPr wrap="none">
            <a:prstTxWarp prst="textNoShape">
              <a:avLst/>
            </a:prstTxWarp>
            <a:spAutoFit/>
          </a:bodyPr>
          <a:lstStyle/>
          <a:p>
            <a:r>
              <a:rPr lang="en-US"/>
              <a:t>1</a:t>
            </a:r>
          </a:p>
        </p:txBody>
      </p:sp>
      <p:sp>
        <p:nvSpPr>
          <p:cNvPr id="2465822" name="Text Box 30"/>
          <p:cNvSpPr txBox="1">
            <a:spLocks noChangeArrowheads="1"/>
          </p:cNvSpPr>
          <p:nvPr/>
        </p:nvSpPr>
        <p:spPr bwMode="auto">
          <a:xfrm>
            <a:off x="304800" y="3200400"/>
            <a:ext cx="1101725" cy="396875"/>
          </a:xfrm>
          <a:prstGeom prst="rect">
            <a:avLst/>
          </a:prstGeom>
          <a:noFill/>
          <a:ln w="9525">
            <a:noFill/>
            <a:miter lim="800000"/>
            <a:headEnd/>
            <a:tailEnd/>
          </a:ln>
        </p:spPr>
        <p:txBody>
          <a:bodyPr wrap="none">
            <a:prstTxWarp prst="textNoShape">
              <a:avLst/>
            </a:prstTxWarp>
            <a:spAutoFit/>
          </a:bodyPr>
          <a:lstStyle/>
          <a:p>
            <a:r>
              <a:rPr lang="en-US" sz="2000" b="0"/>
              <a:t>all black</a:t>
            </a:r>
          </a:p>
        </p:txBody>
      </p:sp>
      <p:sp>
        <p:nvSpPr>
          <p:cNvPr id="2465823" name="Oval 31"/>
          <p:cNvSpPr>
            <a:spLocks noChangeArrowheads="1"/>
          </p:cNvSpPr>
          <p:nvPr/>
        </p:nvSpPr>
        <p:spPr bwMode="auto">
          <a:xfrm>
            <a:off x="152400" y="3581400"/>
            <a:ext cx="5638800" cy="2743200"/>
          </a:xfrm>
          <a:prstGeom prst="ellipse">
            <a:avLst/>
          </a:prstGeom>
          <a:solidFill>
            <a:schemeClr val="bg2">
              <a:alpha val="14000"/>
            </a:schemeClr>
          </a:solidFill>
          <a:ln w="9525">
            <a:solidFill>
              <a:schemeClr val="tx1"/>
            </a:solidFill>
            <a:round/>
            <a:headEnd/>
            <a:tailEnd/>
          </a:ln>
        </p:spPr>
        <p:txBody>
          <a:bodyPr wrap="none" anchor="ctr">
            <a:prstTxWarp prst="textNoShape">
              <a:avLst/>
            </a:prstTxWarp>
          </a:bodyPr>
          <a:lstStyle/>
          <a:p>
            <a:endParaRPr lang="en-US"/>
          </a:p>
        </p:txBody>
      </p:sp>
      <p:sp>
        <p:nvSpPr>
          <p:cNvPr id="2465824" name="Text Box 32"/>
          <p:cNvSpPr txBox="1">
            <a:spLocks noChangeArrowheads="1"/>
          </p:cNvSpPr>
          <p:nvPr/>
        </p:nvSpPr>
        <p:spPr bwMode="auto">
          <a:xfrm>
            <a:off x="1828800" y="3200400"/>
            <a:ext cx="1101725" cy="396875"/>
          </a:xfrm>
          <a:prstGeom prst="rect">
            <a:avLst/>
          </a:prstGeom>
          <a:noFill/>
          <a:ln w="9525">
            <a:noFill/>
            <a:miter lim="800000"/>
            <a:headEnd/>
            <a:tailEnd/>
          </a:ln>
        </p:spPr>
        <p:txBody>
          <a:bodyPr wrap="none">
            <a:prstTxWarp prst="textNoShape">
              <a:avLst/>
            </a:prstTxWarp>
            <a:spAutoFit/>
          </a:bodyPr>
          <a:lstStyle/>
          <a:p>
            <a:r>
              <a:rPr lang="en-US" sz="2000" b="0"/>
              <a:t>all white</a:t>
            </a:r>
          </a:p>
        </p:txBody>
      </p:sp>
      <p:sp>
        <p:nvSpPr>
          <p:cNvPr id="2465825" name="Text Box 33"/>
          <p:cNvSpPr txBox="1">
            <a:spLocks noChangeArrowheads="1"/>
          </p:cNvSpPr>
          <p:nvPr/>
        </p:nvSpPr>
        <p:spPr bwMode="auto">
          <a:xfrm>
            <a:off x="3200400" y="3200400"/>
            <a:ext cx="1101725" cy="396875"/>
          </a:xfrm>
          <a:prstGeom prst="rect">
            <a:avLst/>
          </a:prstGeom>
          <a:noFill/>
          <a:ln w="9525">
            <a:noFill/>
            <a:miter lim="800000"/>
            <a:headEnd/>
            <a:tailEnd/>
          </a:ln>
        </p:spPr>
        <p:txBody>
          <a:bodyPr wrap="none">
            <a:prstTxWarp prst="textNoShape">
              <a:avLst/>
            </a:prstTxWarp>
            <a:spAutoFit/>
          </a:bodyPr>
          <a:lstStyle/>
          <a:p>
            <a:r>
              <a:rPr lang="en-US" sz="2000" b="0"/>
              <a:t>all black</a:t>
            </a:r>
          </a:p>
        </p:txBody>
      </p:sp>
      <p:sp>
        <p:nvSpPr>
          <p:cNvPr id="2465826" name="Text Box 34"/>
          <p:cNvSpPr txBox="1">
            <a:spLocks noChangeArrowheads="1"/>
          </p:cNvSpPr>
          <p:nvPr/>
        </p:nvSpPr>
        <p:spPr bwMode="auto">
          <a:xfrm>
            <a:off x="4495800" y="3200400"/>
            <a:ext cx="1101725" cy="396875"/>
          </a:xfrm>
          <a:prstGeom prst="rect">
            <a:avLst/>
          </a:prstGeom>
          <a:noFill/>
          <a:ln w="9525">
            <a:noFill/>
            <a:miter lim="800000"/>
            <a:headEnd/>
            <a:tailEnd/>
          </a:ln>
        </p:spPr>
        <p:txBody>
          <a:bodyPr wrap="none">
            <a:prstTxWarp prst="textNoShape">
              <a:avLst/>
            </a:prstTxWarp>
            <a:spAutoFit/>
          </a:bodyPr>
          <a:lstStyle/>
          <a:p>
            <a:r>
              <a:rPr lang="en-US" sz="2000" b="0"/>
              <a:t>all black</a:t>
            </a:r>
          </a:p>
        </p:txBody>
      </p:sp>
      <p:sp>
        <p:nvSpPr>
          <p:cNvPr id="2465827" name="Text Box 35"/>
          <p:cNvSpPr txBox="1">
            <a:spLocks noChangeArrowheads="1"/>
          </p:cNvSpPr>
          <p:nvPr/>
        </p:nvSpPr>
        <p:spPr bwMode="auto">
          <a:xfrm>
            <a:off x="2286000" y="1905000"/>
            <a:ext cx="217487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bg2"/>
                </a:solidFill>
              </a:rPr>
              <a:t>all the same color</a:t>
            </a:r>
          </a:p>
        </p:txBody>
      </p:sp>
      <p:sp>
        <p:nvSpPr>
          <p:cNvPr id="2465828" name="Line 36"/>
          <p:cNvSpPr>
            <a:spLocks noChangeShapeType="1"/>
          </p:cNvSpPr>
          <p:nvPr/>
        </p:nvSpPr>
        <p:spPr bwMode="auto">
          <a:xfrm flipV="1">
            <a:off x="914400" y="2286000"/>
            <a:ext cx="1676400" cy="914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65829" name="Line 37"/>
          <p:cNvSpPr>
            <a:spLocks noChangeShapeType="1"/>
          </p:cNvSpPr>
          <p:nvPr/>
        </p:nvSpPr>
        <p:spPr bwMode="auto">
          <a:xfrm flipV="1">
            <a:off x="2590800" y="2286000"/>
            <a:ext cx="152400" cy="914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65830" name="Line 38"/>
          <p:cNvSpPr>
            <a:spLocks noChangeShapeType="1"/>
          </p:cNvSpPr>
          <p:nvPr/>
        </p:nvSpPr>
        <p:spPr bwMode="auto">
          <a:xfrm flipH="1" flipV="1">
            <a:off x="3352800" y="2362200"/>
            <a:ext cx="457200" cy="838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65831" name="Line 39"/>
          <p:cNvSpPr>
            <a:spLocks noChangeShapeType="1"/>
          </p:cNvSpPr>
          <p:nvPr/>
        </p:nvSpPr>
        <p:spPr bwMode="auto">
          <a:xfrm flipH="1" flipV="1">
            <a:off x="3886200" y="2362200"/>
            <a:ext cx="1143000" cy="838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65832" name="Oval 40"/>
          <p:cNvSpPr>
            <a:spLocks noChangeArrowheads="1"/>
          </p:cNvSpPr>
          <p:nvPr/>
        </p:nvSpPr>
        <p:spPr bwMode="auto">
          <a:xfrm>
            <a:off x="5791200" y="2971800"/>
            <a:ext cx="3124200" cy="2895600"/>
          </a:xfrm>
          <a:prstGeom prst="ellipse">
            <a:avLst/>
          </a:prstGeom>
          <a:solidFill>
            <a:schemeClr val="accent2">
              <a:alpha val="11000"/>
            </a:schemeClr>
          </a:solidFill>
          <a:ln w="9525">
            <a:solidFill>
              <a:schemeClr val="accent2"/>
            </a:solidFill>
            <a:round/>
            <a:headEnd/>
            <a:tailEnd/>
          </a:ln>
        </p:spPr>
        <p:txBody>
          <a:bodyPr wrap="none" anchor="ctr">
            <a:prstTxWarp prst="textNoShape">
              <a:avLst/>
            </a:prstTxWarp>
          </a:bodyPr>
          <a:lstStyle/>
          <a:p>
            <a:endParaRPr lang="en-US"/>
          </a:p>
        </p:txBody>
      </p:sp>
      <p:cxnSp>
        <p:nvCxnSpPr>
          <p:cNvPr id="2465834" name="AutoShape 42"/>
          <p:cNvCxnSpPr>
            <a:cxnSpLocks noChangeShapeType="1"/>
            <a:stCxn id="2465827" idx="3"/>
            <a:endCxn id="2465832" idx="0"/>
          </p:cNvCxnSpPr>
          <p:nvPr/>
        </p:nvCxnSpPr>
        <p:spPr bwMode="auto">
          <a:xfrm>
            <a:off x="4460875" y="2103438"/>
            <a:ext cx="2892425" cy="868362"/>
          </a:xfrm>
          <a:prstGeom prst="curvedConnector2">
            <a:avLst/>
          </a:prstGeom>
          <a:noFill/>
          <a:ln w="9525">
            <a:solidFill>
              <a:schemeClr val="accent2"/>
            </a:solidFill>
            <a:round/>
            <a:headEnd/>
            <a:tailEnd type="triangle" w="med" len="med"/>
          </a:ln>
        </p:spPr>
      </p:cxnSp>
      <p:sp>
        <p:nvSpPr>
          <p:cNvPr id="2465835" name="Text Box 43"/>
          <p:cNvSpPr txBox="1">
            <a:spLocks noChangeArrowheads="1"/>
          </p:cNvSpPr>
          <p:nvPr/>
        </p:nvSpPr>
        <p:spPr bwMode="auto">
          <a:xfrm>
            <a:off x="6096000" y="1905000"/>
            <a:ext cx="210343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accent2"/>
                </a:solidFill>
              </a:rPr>
              <a:t>make predictions</a:t>
            </a:r>
          </a:p>
        </p:txBody>
      </p:sp>
      <p:sp>
        <p:nvSpPr>
          <p:cNvPr id="2465836" name="Text Box 44"/>
          <p:cNvSpPr txBox="1">
            <a:spLocks noChangeArrowheads="1"/>
          </p:cNvSpPr>
          <p:nvPr/>
        </p:nvSpPr>
        <p:spPr bwMode="auto">
          <a:xfrm>
            <a:off x="2362200" y="1600200"/>
            <a:ext cx="1892300" cy="396875"/>
          </a:xfrm>
          <a:prstGeom prst="rect">
            <a:avLst/>
          </a:prstGeom>
          <a:noFill/>
          <a:ln w="9525">
            <a:noFill/>
            <a:miter lim="800000"/>
            <a:headEnd/>
            <a:tailEnd/>
          </a:ln>
        </p:spPr>
        <p:txBody>
          <a:bodyPr wrap="none">
            <a:prstTxWarp prst="textNoShape">
              <a:avLst/>
            </a:prstTxWarp>
            <a:spAutoFit/>
          </a:bodyPr>
          <a:lstStyle/>
          <a:p>
            <a:r>
              <a:rPr lang="en-US" sz="2000" b="0"/>
              <a:t>overhypothesis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67842" name="Rectangle 2"/>
          <p:cNvSpPr>
            <a:spLocks noChangeArrowheads="1"/>
          </p:cNvSpPr>
          <p:nvPr/>
        </p:nvSpPr>
        <p:spPr bwMode="auto">
          <a:xfrm>
            <a:off x="6858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Hierarchical Bayesian learning links: Overhypotheses</a:t>
            </a:r>
          </a:p>
        </p:txBody>
      </p:sp>
      <p:sp>
        <p:nvSpPr>
          <p:cNvPr id="2467843" name="Text Box 3"/>
          <p:cNvSpPr txBox="1">
            <a:spLocks noChangeArrowheads="1"/>
          </p:cNvSpPr>
          <p:nvPr/>
        </p:nvSpPr>
        <p:spPr bwMode="auto">
          <a:xfrm>
            <a:off x="152400" y="1143000"/>
            <a:ext cx="56388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Linguistic overhypothesis example</a:t>
            </a:r>
            <a:endParaRPr lang="en-US" b="0"/>
          </a:p>
        </p:txBody>
      </p:sp>
      <p:sp>
        <p:nvSpPr>
          <p:cNvPr id="2467844" name="Text Box 4"/>
          <p:cNvSpPr txBox="1">
            <a:spLocks noChangeArrowheads="1"/>
          </p:cNvSpPr>
          <p:nvPr/>
        </p:nvSpPr>
        <p:spPr bwMode="auto">
          <a:xfrm>
            <a:off x="152400" y="1676400"/>
            <a:ext cx="8763000" cy="822325"/>
          </a:xfrm>
          <a:prstGeom prst="rect">
            <a:avLst/>
          </a:prstGeom>
          <a:noFill/>
          <a:ln w="9525">
            <a:noFill/>
            <a:miter lim="800000"/>
            <a:headEnd/>
            <a:tailEnd/>
          </a:ln>
        </p:spPr>
        <p:txBody>
          <a:bodyPr>
            <a:prstTxWarp prst="textNoShape">
              <a:avLst/>
            </a:prstTxWarp>
            <a:spAutoFit/>
          </a:bodyPr>
          <a:lstStyle/>
          <a:p>
            <a:r>
              <a:rPr lang="en-US" b="0"/>
              <a:t>Suppose you are observing the word order of sentences you hear.   </a:t>
            </a:r>
          </a:p>
        </p:txBody>
      </p:sp>
      <p:sp>
        <p:nvSpPr>
          <p:cNvPr id="2467846" name="AutoShape 6"/>
          <p:cNvSpPr>
            <a:spLocks noChangeArrowheads="1"/>
          </p:cNvSpPr>
          <p:nvPr/>
        </p:nvSpPr>
        <p:spPr bwMode="auto">
          <a:xfrm>
            <a:off x="1524000" y="2514600"/>
            <a:ext cx="4648200" cy="2133600"/>
          </a:xfrm>
          <a:prstGeom prst="wedgeRoundRectCallout">
            <a:avLst>
              <a:gd name="adj1" fmla="val -43750"/>
              <a:gd name="adj2" fmla="val 70000"/>
              <a:gd name="adj3" fmla="val 16667"/>
            </a:avLst>
          </a:prstGeom>
          <a:solidFill>
            <a:srgbClr val="C29EF1">
              <a:alpha val="25999"/>
            </a:srgbClr>
          </a:solidFill>
          <a:ln w="9525">
            <a:solidFill>
              <a:schemeClr val="tx1"/>
            </a:solidFill>
            <a:miter lim="800000"/>
            <a:headEnd/>
            <a:tailEnd/>
          </a:ln>
        </p:spPr>
        <p:txBody>
          <a:bodyPr wrap="none" anchor="ctr">
            <a:prstTxWarp prst="textNoShape">
              <a:avLst/>
            </a:prstTxWarp>
          </a:bodyP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68866" name="Rectangle 2"/>
          <p:cNvSpPr>
            <a:spLocks noChangeArrowheads="1"/>
          </p:cNvSpPr>
          <p:nvPr/>
        </p:nvSpPr>
        <p:spPr bwMode="auto">
          <a:xfrm>
            <a:off x="6858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Hierarchical Bayesian learning links: Overhypotheses</a:t>
            </a:r>
          </a:p>
        </p:txBody>
      </p:sp>
      <p:sp>
        <p:nvSpPr>
          <p:cNvPr id="2468872" name="Text Box 8"/>
          <p:cNvSpPr txBox="1">
            <a:spLocks noChangeArrowheads="1"/>
          </p:cNvSpPr>
          <p:nvPr/>
        </p:nvSpPr>
        <p:spPr bwMode="auto">
          <a:xfrm>
            <a:off x="152400" y="1143000"/>
            <a:ext cx="56388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Linguistic overhypothesis example</a:t>
            </a:r>
            <a:endParaRPr lang="en-US" b="0"/>
          </a:p>
        </p:txBody>
      </p:sp>
      <p:sp>
        <p:nvSpPr>
          <p:cNvPr id="2468873" name="Text Box 9"/>
          <p:cNvSpPr txBox="1">
            <a:spLocks noChangeArrowheads="1"/>
          </p:cNvSpPr>
          <p:nvPr/>
        </p:nvSpPr>
        <p:spPr bwMode="auto">
          <a:xfrm>
            <a:off x="152400" y="1676400"/>
            <a:ext cx="8763000" cy="822325"/>
          </a:xfrm>
          <a:prstGeom prst="rect">
            <a:avLst/>
          </a:prstGeom>
          <a:noFill/>
          <a:ln w="9525">
            <a:noFill/>
            <a:miter lim="800000"/>
            <a:headEnd/>
            <a:tailEnd/>
          </a:ln>
        </p:spPr>
        <p:txBody>
          <a:bodyPr>
            <a:prstTxWarp prst="textNoShape">
              <a:avLst/>
            </a:prstTxWarp>
            <a:spAutoFit/>
          </a:bodyPr>
          <a:lstStyle/>
          <a:p>
            <a:r>
              <a:rPr lang="en-US" b="0"/>
              <a:t>The first sentence you hear has the </a:t>
            </a:r>
            <a:r>
              <a:rPr lang="en-US" b="0">
                <a:solidFill>
                  <a:schemeClr val="bg2"/>
                </a:solidFill>
              </a:rPr>
              <a:t>Verb</a:t>
            </a:r>
            <a:r>
              <a:rPr lang="en-US" b="0"/>
              <a:t> before the </a:t>
            </a:r>
            <a:r>
              <a:rPr lang="en-US" b="0">
                <a:solidFill>
                  <a:schemeClr val="accent2"/>
                </a:solidFill>
              </a:rPr>
              <a:t>Object</a:t>
            </a:r>
            <a:r>
              <a:rPr lang="en-US" b="0"/>
              <a:t> (“</a:t>
            </a:r>
            <a:r>
              <a:rPr lang="en-US" b="0">
                <a:solidFill>
                  <a:schemeClr val="bg2"/>
                </a:solidFill>
              </a:rPr>
              <a:t>See</a:t>
            </a:r>
            <a:r>
              <a:rPr lang="en-US" b="0"/>
              <a:t> </a:t>
            </a:r>
            <a:r>
              <a:rPr lang="en-US" b="0">
                <a:solidFill>
                  <a:schemeClr val="accent2"/>
                </a:solidFill>
              </a:rPr>
              <a:t>the penguin</a:t>
            </a:r>
            <a:r>
              <a:rPr lang="en-US" b="0"/>
              <a:t>?”)   </a:t>
            </a:r>
          </a:p>
        </p:txBody>
      </p:sp>
      <p:sp>
        <p:nvSpPr>
          <p:cNvPr id="2468874" name="AutoShape 10"/>
          <p:cNvSpPr>
            <a:spLocks noChangeArrowheads="1"/>
          </p:cNvSpPr>
          <p:nvPr/>
        </p:nvSpPr>
        <p:spPr bwMode="auto">
          <a:xfrm>
            <a:off x="533400" y="4267200"/>
            <a:ext cx="1981200" cy="1066800"/>
          </a:xfrm>
          <a:prstGeom prst="wedgeRoundRectCallout">
            <a:avLst>
              <a:gd name="adj1" fmla="val -35338"/>
              <a:gd name="adj2" fmla="val 90028"/>
              <a:gd name="adj3" fmla="val 16667"/>
            </a:avLst>
          </a:prstGeom>
          <a:solidFill>
            <a:srgbClr val="C29EF1">
              <a:alpha val="25999"/>
            </a:srgbClr>
          </a:solidFill>
          <a:ln w="9525">
            <a:solidFill>
              <a:schemeClr val="tx1"/>
            </a:solidFill>
            <a:miter lim="800000"/>
            <a:headEnd/>
            <a:tailEnd/>
          </a:ln>
        </p:spPr>
        <p:txBody>
          <a:bodyPr wrap="none" anchor="ctr">
            <a:prstTxWarp prst="textNoShape">
              <a:avLst/>
            </a:prstTxWarp>
          </a:bodyPr>
          <a:lstStyle/>
          <a:p>
            <a:pPr algn="ctr"/>
            <a:endParaRPr lang="en-US"/>
          </a:p>
        </p:txBody>
      </p:sp>
      <p:sp>
        <p:nvSpPr>
          <p:cNvPr id="2468875" name="Text Box 11"/>
          <p:cNvSpPr txBox="1">
            <a:spLocks noChangeArrowheads="1"/>
          </p:cNvSpPr>
          <p:nvPr/>
        </p:nvSpPr>
        <p:spPr bwMode="auto">
          <a:xfrm>
            <a:off x="669925" y="4514850"/>
            <a:ext cx="152558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bg2"/>
                </a:solidFill>
              </a:rPr>
              <a:t>Verb</a:t>
            </a:r>
            <a:r>
              <a:rPr lang="en-US" sz="2000" b="0"/>
              <a:t> </a:t>
            </a:r>
            <a:r>
              <a:rPr lang="en-US" sz="2000" b="0">
                <a:solidFill>
                  <a:schemeClr val="accent2"/>
                </a:solidFill>
              </a:rPr>
              <a:t>Object</a:t>
            </a:r>
            <a:endParaRPr lang="en-US" sz="2000" b="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69890" name="Rectangle 2"/>
          <p:cNvSpPr>
            <a:spLocks noChangeArrowheads="1"/>
          </p:cNvSpPr>
          <p:nvPr/>
        </p:nvSpPr>
        <p:spPr bwMode="auto">
          <a:xfrm>
            <a:off x="6858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Hierarchical Bayesian learning links: Overhypotheses</a:t>
            </a:r>
          </a:p>
        </p:txBody>
      </p:sp>
      <p:sp>
        <p:nvSpPr>
          <p:cNvPr id="2469899" name="Text Box 11"/>
          <p:cNvSpPr txBox="1">
            <a:spLocks noChangeArrowheads="1"/>
          </p:cNvSpPr>
          <p:nvPr/>
        </p:nvSpPr>
        <p:spPr bwMode="auto">
          <a:xfrm>
            <a:off x="152400" y="1143000"/>
            <a:ext cx="56388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Linguistic overhypothesis example</a:t>
            </a:r>
            <a:endParaRPr lang="en-US" b="0"/>
          </a:p>
        </p:txBody>
      </p:sp>
      <p:sp>
        <p:nvSpPr>
          <p:cNvPr id="2469900" name="Text Box 12"/>
          <p:cNvSpPr txBox="1">
            <a:spLocks noChangeArrowheads="1"/>
          </p:cNvSpPr>
          <p:nvPr/>
        </p:nvSpPr>
        <p:spPr bwMode="auto">
          <a:xfrm>
            <a:off x="152400" y="1676400"/>
            <a:ext cx="8763000" cy="1187450"/>
          </a:xfrm>
          <a:prstGeom prst="rect">
            <a:avLst/>
          </a:prstGeom>
          <a:noFill/>
          <a:ln w="9525">
            <a:noFill/>
            <a:miter lim="800000"/>
            <a:headEnd/>
            <a:tailEnd/>
          </a:ln>
        </p:spPr>
        <p:txBody>
          <a:bodyPr>
            <a:prstTxWarp prst="textNoShape">
              <a:avLst/>
            </a:prstTxWarp>
            <a:spAutoFit/>
          </a:bodyPr>
          <a:lstStyle/>
          <a:p>
            <a:r>
              <a:rPr lang="en-US" b="0"/>
              <a:t>The second sentence you hear has the </a:t>
            </a:r>
            <a:r>
              <a:rPr lang="en-US" b="0">
                <a:solidFill>
                  <a:schemeClr val="tx2"/>
                </a:solidFill>
              </a:rPr>
              <a:t>Preposition</a:t>
            </a:r>
            <a:r>
              <a:rPr lang="en-US" b="0"/>
              <a:t> before the </a:t>
            </a:r>
            <a:r>
              <a:rPr lang="en-US" b="0">
                <a:solidFill>
                  <a:schemeClr val="hlink"/>
                </a:solidFill>
              </a:rPr>
              <a:t>Object</a:t>
            </a:r>
            <a:r>
              <a:rPr lang="en-US" b="0"/>
              <a:t> (“I like the penguin </a:t>
            </a:r>
            <a:r>
              <a:rPr lang="en-US" b="0">
                <a:solidFill>
                  <a:schemeClr val="tx2"/>
                </a:solidFill>
              </a:rPr>
              <a:t>on</a:t>
            </a:r>
            <a:r>
              <a:rPr lang="en-US" b="0"/>
              <a:t> </a:t>
            </a:r>
            <a:r>
              <a:rPr lang="en-US" b="0">
                <a:solidFill>
                  <a:schemeClr val="hlink"/>
                </a:solidFill>
              </a:rPr>
              <a:t>the iceberg</a:t>
            </a:r>
            <a:r>
              <a:rPr lang="en-US" b="0"/>
              <a:t>”) and also the </a:t>
            </a:r>
            <a:r>
              <a:rPr lang="en-US" b="0">
                <a:solidFill>
                  <a:schemeClr val="bg2"/>
                </a:solidFill>
              </a:rPr>
              <a:t>Verb</a:t>
            </a:r>
            <a:r>
              <a:rPr lang="en-US" b="0"/>
              <a:t> before the </a:t>
            </a:r>
            <a:r>
              <a:rPr lang="en-US" b="0">
                <a:solidFill>
                  <a:schemeClr val="accent2"/>
                </a:solidFill>
              </a:rPr>
              <a:t>Object</a:t>
            </a:r>
            <a:r>
              <a:rPr lang="en-US" b="0"/>
              <a:t> (“I </a:t>
            </a:r>
            <a:r>
              <a:rPr lang="en-US" b="0">
                <a:solidFill>
                  <a:schemeClr val="bg2"/>
                </a:solidFill>
              </a:rPr>
              <a:t>like</a:t>
            </a:r>
            <a:r>
              <a:rPr lang="en-US" b="0"/>
              <a:t> </a:t>
            </a:r>
            <a:r>
              <a:rPr lang="en-US" b="0">
                <a:solidFill>
                  <a:schemeClr val="accent2"/>
                </a:solidFill>
              </a:rPr>
              <a:t>the penguin on the iceberg</a:t>
            </a:r>
            <a:r>
              <a:rPr lang="en-US" b="0"/>
              <a:t>”). </a:t>
            </a:r>
          </a:p>
        </p:txBody>
      </p:sp>
      <p:sp>
        <p:nvSpPr>
          <p:cNvPr id="2469901" name="AutoShape 13"/>
          <p:cNvSpPr>
            <a:spLocks noChangeArrowheads="1"/>
          </p:cNvSpPr>
          <p:nvPr/>
        </p:nvSpPr>
        <p:spPr bwMode="auto">
          <a:xfrm>
            <a:off x="533400" y="4267200"/>
            <a:ext cx="1981200" cy="1066800"/>
          </a:xfrm>
          <a:prstGeom prst="wedgeRoundRectCallout">
            <a:avLst>
              <a:gd name="adj1" fmla="val -35338"/>
              <a:gd name="adj2" fmla="val 90028"/>
              <a:gd name="adj3" fmla="val 16667"/>
            </a:avLst>
          </a:prstGeom>
          <a:solidFill>
            <a:srgbClr val="C29EF1">
              <a:alpha val="25999"/>
            </a:srgbClr>
          </a:solidFill>
          <a:ln w="9525">
            <a:solidFill>
              <a:schemeClr val="tx1"/>
            </a:solidFill>
            <a:miter lim="800000"/>
            <a:headEnd/>
            <a:tailEnd/>
          </a:ln>
        </p:spPr>
        <p:txBody>
          <a:bodyPr wrap="none" anchor="ctr">
            <a:prstTxWarp prst="textNoShape">
              <a:avLst/>
            </a:prstTxWarp>
          </a:bodyPr>
          <a:lstStyle/>
          <a:p>
            <a:pPr algn="ctr"/>
            <a:endParaRPr lang="en-US"/>
          </a:p>
        </p:txBody>
      </p:sp>
      <p:sp>
        <p:nvSpPr>
          <p:cNvPr id="2469902" name="Text Box 14"/>
          <p:cNvSpPr txBox="1">
            <a:spLocks noChangeArrowheads="1"/>
          </p:cNvSpPr>
          <p:nvPr/>
        </p:nvSpPr>
        <p:spPr bwMode="auto">
          <a:xfrm>
            <a:off x="669925" y="4514850"/>
            <a:ext cx="152558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bg2"/>
                </a:solidFill>
              </a:rPr>
              <a:t>Verb</a:t>
            </a:r>
            <a:r>
              <a:rPr lang="en-US" sz="2000" b="0"/>
              <a:t> </a:t>
            </a:r>
            <a:r>
              <a:rPr lang="en-US" sz="2000" b="0">
                <a:solidFill>
                  <a:schemeClr val="accent2"/>
                </a:solidFill>
              </a:rPr>
              <a:t>Object</a:t>
            </a:r>
            <a:endParaRPr lang="en-US" sz="2000" b="0"/>
          </a:p>
        </p:txBody>
      </p:sp>
      <p:sp>
        <p:nvSpPr>
          <p:cNvPr id="2469904" name="AutoShape 16"/>
          <p:cNvSpPr>
            <a:spLocks noChangeArrowheads="1"/>
          </p:cNvSpPr>
          <p:nvPr/>
        </p:nvSpPr>
        <p:spPr bwMode="auto">
          <a:xfrm>
            <a:off x="2895600" y="4267200"/>
            <a:ext cx="2438400" cy="1066800"/>
          </a:xfrm>
          <a:prstGeom prst="wedgeRoundRectCallout">
            <a:avLst>
              <a:gd name="adj1" fmla="val -38088"/>
              <a:gd name="adj2" fmla="val 90028"/>
              <a:gd name="adj3" fmla="val 16667"/>
            </a:avLst>
          </a:prstGeom>
          <a:solidFill>
            <a:srgbClr val="C29EF1">
              <a:alpha val="25999"/>
            </a:srgbClr>
          </a:solidFill>
          <a:ln w="9525">
            <a:solidFill>
              <a:schemeClr val="tx1"/>
            </a:solidFill>
            <a:miter lim="800000"/>
            <a:headEnd/>
            <a:tailEnd/>
          </a:ln>
        </p:spPr>
        <p:txBody>
          <a:bodyPr wrap="none" anchor="ctr">
            <a:prstTxWarp prst="textNoShape">
              <a:avLst/>
            </a:prstTxWarp>
          </a:bodyPr>
          <a:lstStyle/>
          <a:p>
            <a:pPr algn="ctr"/>
            <a:endParaRPr lang="en-US"/>
          </a:p>
        </p:txBody>
      </p:sp>
      <p:sp>
        <p:nvSpPr>
          <p:cNvPr id="2469905" name="Text Box 17"/>
          <p:cNvSpPr txBox="1">
            <a:spLocks noChangeArrowheads="1"/>
          </p:cNvSpPr>
          <p:nvPr/>
        </p:nvSpPr>
        <p:spPr bwMode="auto">
          <a:xfrm>
            <a:off x="3032125" y="4514850"/>
            <a:ext cx="2259013"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rPr>
              <a:t>Preposition</a:t>
            </a:r>
            <a:r>
              <a:rPr lang="en-US" sz="2000" b="0">
                <a:solidFill>
                  <a:schemeClr val="bg2"/>
                </a:solidFill>
              </a:rPr>
              <a:t> </a:t>
            </a:r>
            <a:r>
              <a:rPr lang="en-US" sz="2000" b="0">
                <a:solidFill>
                  <a:schemeClr val="hlink"/>
                </a:solidFill>
              </a:rPr>
              <a:t>Object</a:t>
            </a:r>
            <a:endParaRPr lang="en-US" sz="2000" b="0"/>
          </a:p>
        </p:txBody>
      </p:sp>
      <p:sp>
        <p:nvSpPr>
          <p:cNvPr id="2469906" name="Text Box 18"/>
          <p:cNvSpPr txBox="1">
            <a:spLocks noChangeArrowheads="1"/>
          </p:cNvSpPr>
          <p:nvPr/>
        </p:nvSpPr>
        <p:spPr bwMode="auto">
          <a:xfrm>
            <a:off x="3429000" y="4876800"/>
            <a:ext cx="152558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bg2"/>
                </a:solidFill>
              </a:rPr>
              <a:t>Verb</a:t>
            </a:r>
            <a:r>
              <a:rPr lang="en-US" sz="2000" b="0"/>
              <a:t> </a:t>
            </a:r>
            <a:r>
              <a:rPr lang="en-US" sz="2000" b="0">
                <a:solidFill>
                  <a:schemeClr val="accent2"/>
                </a:solidFill>
              </a:rPr>
              <a:t>Object</a:t>
            </a:r>
            <a:endParaRPr lang="en-US" sz="2000" b="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80132" name="Rectangle 4"/>
          <p:cNvSpPr>
            <a:spLocks noChangeArrowheads="1"/>
          </p:cNvSpPr>
          <p:nvPr/>
        </p:nvSpPr>
        <p:spPr bwMode="auto">
          <a:xfrm>
            <a:off x="6858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Hierarchical Bayesian learning links: Overhypotheses</a:t>
            </a:r>
          </a:p>
        </p:txBody>
      </p:sp>
      <p:sp>
        <p:nvSpPr>
          <p:cNvPr id="2480133" name="Text Box 5"/>
          <p:cNvSpPr txBox="1">
            <a:spLocks noChangeArrowheads="1"/>
          </p:cNvSpPr>
          <p:nvPr/>
        </p:nvSpPr>
        <p:spPr bwMode="auto">
          <a:xfrm>
            <a:off x="152400" y="1143000"/>
            <a:ext cx="56388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Linguistic overhypothesis example</a:t>
            </a:r>
            <a:endParaRPr lang="en-US" b="0"/>
          </a:p>
        </p:txBody>
      </p:sp>
      <p:sp>
        <p:nvSpPr>
          <p:cNvPr id="2480134" name="Text Box 6"/>
          <p:cNvSpPr txBox="1">
            <a:spLocks noChangeArrowheads="1"/>
          </p:cNvSpPr>
          <p:nvPr/>
        </p:nvSpPr>
        <p:spPr bwMode="auto">
          <a:xfrm>
            <a:off x="152400" y="1676400"/>
            <a:ext cx="8763000" cy="822325"/>
          </a:xfrm>
          <a:prstGeom prst="rect">
            <a:avLst/>
          </a:prstGeom>
          <a:noFill/>
          <a:ln w="9525">
            <a:noFill/>
            <a:miter lim="800000"/>
            <a:headEnd/>
            <a:tailEnd/>
          </a:ln>
        </p:spPr>
        <p:txBody>
          <a:bodyPr>
            <a:prstTxWarp prst="textNoShape">
              <a:avLst/>
            </a:prstTxWarp>
            <a:spAutoFit/>
          </a:bodyPr>
          <a:lstStyle/>
          <a:p>
            <a:r>
              <a:rPr lang="en-US" b="0"/>
              <a:t>These data tell you about word order for verbs and objects and also about word order for prepositions and their objects.</a:t>
            </a:r>
          </a:p>
        </p:txBody>
      </p:sp>
      <p:sp>
        <p:nvSpPr>
          <p:cNvPr id="2480135" name="AutoShape 7"/>
          <p:cNvSpPr>
            <a:spLocks noChangeArrowheads="1"/>
          </p:cNvSpPr>
          <p:nvPr/>
        </p:nvSpPr>
        <p:spPr bwMode="auto">
          <a:xfrm>
            <a:off x="533400" y="4267200"/>
            <a:ext cx="1981200" cy="1066800"/>
          </a:xfrm>
          <a:prstGeom prst="wedgeRoundRectCallout">
            <a:avLst>
              <a:gd name="adj1" fmla="val -35338"/>
              <a:gd name="adj2" fmla="val 90028"/>
              <a:gd name="adj3" fmla="val 16667"/>
            </a:avLst>
          </a:prstGeom>
          <a:solidFill>
            <a:srgbClr val="C29EF1">
              <a:alpha val="25999"/>
            </a:srgbClr>
          </a:solidFill>
          <a:ln w="9525">
            <a:solidFill>
              <a:schemeClr val="tx1"/>
            </a:solidFill>
            <a:miter lim="800000"/>
            <a:headEnd/>
            <a:tailEnd/>
          </a:ln>
        </p:spPr>
        <p:txBody>
          <a:bodyPr wrap="none" anchor="ctr">
            <a:prstTxWarp prst="textNoShape">
              <a:avLst/>
            </a:prstTxWarp>
          </a:bodyPr>
          <a:lstStyle/>
          <a:p>
            <a:pPr algn="ctr"/>
            <a:endParaRPr lang="en-US"/>
          </a:p>
        </p:txBody>
      </p:sp>
      <p:sp>
        <p:nvSpPr>
          <p:cNvPr id="2480136" name="Text Box 8"/>
          <p:cNvSpPr txBox="1">
            <a:spLocks noChangeArrowheads="1"/>
          </p:cNvSpPr>
          <p:nvPr/>
        </p:nvSpPr>
        <p:spPr bwMode="auto">
          <a:xfrm>
            <a:off x="669925" y="4514850"/>
            <a:ext cx="152558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bg2"/>
                </a:solidFill>
              </a:rPr>
              <a:t>Verb</a:t>
            </a:r>
            <a:r>
              <a:rPr lang="en-US" sz="2000" b="0"/>
              <a:t> </a:t>
            </a:r>
            <a:r>
              <a:rPr lang="en-US" sz="2000" b="0">
                <a:solidFill>
                  <a:schemeClr val="accent2"/>
                </a:solidFill>
              </a:rPr>
              <a:t>Object</a:t>
            </a:r>
            <a:endParaRPr lang="en-US" sz="2000" b="0"/>
          </a:p>
        </p:txBody>
      </p:sp>
      <p:sp>
        <p:nvSpPr>
          <p:cNvPr id="2480137" name="AutoShape 9"/>
          <p:cNvSpPr>
            <a:spLocks noChangeArrowheads="1"/>
          </p:cNvSpPr>
          <p:nvPr/>
        </p:nvSpPr>
        <p:spPr bwMode="auto">
          <a:xfrm>
            <a:off x="2895600" y="4267200"/>
            <a:ext cx="2438400" cy="1066800"/>
          </a:xfrm>
          <a:prstGeom prst="wedgeRoundRectCallout">
            <a:avLst>
              <a:gd name="adj1" fmla="val -38088"/>
              <a:gd name="adj2" fmla="val 90028"/>
              <a:gd name="adj3" fmla="val 16667"/>
            </a:avLst>
          </a:prstGeom>
          <a:solidFill>
            <a:srgbClr val="C29EF1">
              <a:alpha val="25999"/>
            </a:srgbClr>
          </a:solidFill>
          <a:ln w="9525">
            <a:solidFill>
              <a:schemeClr val="tx1"/>
            </a:solidFill>
            <a:miter lim="800000"/>
            <a:headEnd/>
            <a:tailEnd/>
          </a:ln>
        </p:spPr>
        <p:txBody>
          <a:bodyPr wrap="none" anchor="ctr">
            <a:prstTxWarp prst="textNoShape">
              <a:avLst/>
            </a:prstTxWarp>
          </a:bodyPr>
          <a:lstStyle/>
          <a:p>
            <a:pPr algn="ctr"/>
            <a:endParaRPr lang="en-US"/>
          </a:p>
        </p:txBody>
      </p:sp>
      <p:sp>
        <p:nvSpPr>
          <p:cNvPr id="2480138" name="Text Box 10"/>
          <p:cNvSpPr txBox="1">
            <a:spLocks noChangeArrowheads="1"/>
          </p:cNvSpPr>
          <p:nvPr/>
        </p:nvSpPr>
        <p:spPr bwMode="auto">
          <a:xfrm>
            <a:off x="3032125" y="4514850"/>
            <a:ext cx="2259013"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rPr>
              <a:t>Preposition</a:t>
            </a:r>
            <a:r>
              <a:rPr lang="en-US" sz="2000" b="0">
                <a:solidFill>
                  <a:schemeClr val="bg2"/>
                </a:solidFill>
              </a:rPr>
              <a:t> </a:t>
            </a:r>
            <a:r>
              <a:rPr lang="en-US" sz="2000" b="0">
                <a:solidFill>
                  <a:schemeClr val="hlink"/>
                </a:solidFill>
              </a:rPr>
              <a:t>Object</a:t>
            </a:r>
            <a:endParaRPr lang="en-US" sz="2000" b="0"/>
          </a:p>
        </p:txBody>
      </p:sp>
      <p:sp>
        <p:nvSpPr>
          <p:cNvPr id="2480139" name="Text Box 11"/>
          <p:cNvSpPr txBox="1">
            <a:spLocks noChangeArrowheads="1"/>
          </p:cNvSpPr>
          <p:nvPr/>
        </p:nvSpPr>
        <p:spPr bwMode="auto">
          <a:xfrm>
            <a:off x="3429000" y="4876800"/>
            <a:ext cx="152558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bg2"/>
                </a:solidFill>
              </a:rPr>
              <a:t>Verb</a:t>
            </a:r>
            <a:r>
              <a:rPr lang="en-US" sz="2000" b="0"/>
              <a:t> </a:t>
            </a:r>
            <a:r>
              <a:rPr lang="en-US" sz="2000" b="0">
                <a:solidFill>
                  <a:schemeClr val="accent2"/>
                </a:solidFill>
              </a:rPr>
              <a:t>Object</a:t>
            </a:r>
            <a:endParaRPr lang="en-US" sz="2000" b="0"/>
          </a:p>
        </p:txBody>
      </p:sp>
      <p:sp>
        <p:nvSpPr>
          <p:cNvPr id="2480140" name="Oval 12"/>
          <p:cNvSpPr>
            <a:spLocks noChangeArrowheads="1"/>
          </p:cNvSpPr>
          <p:nvPr/>
        </p:nvSpPr>
        <p:spPr bwMode="auto">
          <a:xfrm>
            <a:off x="152400" y="4038600"/>
            <a:ext cx="5638800" cy="2286000"/>
          </a:xfrm>
          <a:prstGeom prst="ellipse">
            <a:avLst/>
          </a:prstGeom>
          <a:solidFill>
            <a:schemeClr val="bg2">
              <a:alpha val="14000"/>
            </a:schemeClr>
          </a:solidFill>
          <a:ln w="9525">
            <a:solidFill>
              <a:schemeClr val="tx1"/>
            </a:solidFill>
            <a:round/>
            <a:headEnd/>
            <a:tailEnd/>
          </a:ln>
        </p:spPr>
        <p:txBody>
          <a:bodyPr wrap="none" anchor="ctr">
            <a:prstTxWarp prst="textNoShape">
              <a:avLst/>
            </a:prstTxWarp>
          </a:bodyPr>
          <a:lstStyle/>
          <a:p>
            <a:endParaRPr lang="en-US"/>
          </a:p>
        </p:txBody>
      </p:sp>
      <p:sp>
        <p:nvSpPr>
          <p:cNvPr id="2480141" name="Text Box 13"/>
          <p:cNvSpPr txBox="1">
            <a:spLocks noChangeArrowheads="1"/>
          </p:cNvSpPr>
          <p:nvPr/>
        </p:nvSpPr>
        <p:spPr bwMode="auto">
          <a:xfrm>
            <a:off x="2133600" y="3581400"/>
            <a:ext cx="1438275" cy="457200"/>
          </a:xfrm>
          <a:prstGeom prst="rect">
            <a:avLst/>
          </a:prstGeom>
          <a:noFill/>
          <a:ln w="9525">
            <a:noFill/>
            <a:miter lim="800000"/>
            <a:headEnd/>
            <a:tailEnd/>
          </a:ln>
        </p:spPr>
        <p:txBody>
          <a:bodyPr wrap="none">
            <a:prstTxWarp prst="textNoShape">
              <a:avLst/>
            </a:prstTxWarp>
            <a:spAutoFit/>
          </a:bodyPr>
          <a:lstStyle/>
          <a:p>
            <a:r>
              <a:rPr lang="en-US" b="0"/>
              <a:t>observed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97858" name="Rectangle 2"/>
          <p:cNvSpPr>
            <a:spLocks noGrp="1" noChangeArrowheads="1"/>
          </p:cNvSpPr>
          <p:nvPr>
            <p:ph type="title"/>
          </p:nvPr>
        </p:nvSpPr>
        <p:spPr>
          <a:xfrm>
            <a:off x="0" y="0"/>
            <a:ext cx="9144000" cy="1143000"/>
          </a:xfrm>
          <a:noFill/>
          <a:ln/>
        </p:spPr>
        <p:txBody>
          <a:bodyPr/>
          <a:lstStyle/>
          <a:p>
            <a:r>
              <a:rPr lang="en-US" sz="3200"/>
              <a:t>Universal Grammar: Parameters</a:t>
            </a:r>
          </a:p>
        </p:txBody>
      </p:sp>
      <p:sp>
        <p:nvSpPr>
          <p:cNvPr id="2297859" name="Text Box 3"/>
          <p:cNvSpPr txBox="1">
            <a:spLocks noChangeArrowheads="1"/>
          </p:cNvSpPr>
          <p:nvPr/>
        </p:nvSpPr>
        <p:spPr bwMode="auto">
          <a:xfrm>
            <a:off x="5791200" y="2824163"/>
            <a:ext cx="387350"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S</a:t>
            </a:r>
          </a:p>
        </p:txBody>
      </p:sp>
      <p:sp>
        <p:nvSpPr>
          <p:cNvPr id="2297860" name="Text Box 4"/>
          <p:cNvSpPr txBox="1">
            <a:spLocks noChangeArrowheads="1"/>
          </p:cNvSpPr>
          <p:nvPr/>
        </p:nvSpPr>
        <p:spPr bwMode="auto">
          <a:xfrm>
            <a:off x="4724400" y="3281363"/>
            <a:ext cx="608013" cy="457200"/>
          </a:xfrm>
          <a:prstGeom prst="rect">
            <a:avLst/>
          </a:prstGeom>
          <a:noFill/>
          <a:ln w="9525">
            <a:noFill/>
            <a:miter lim="800000"/>
            <a:headEnd/>
            <a:tailEnd/>
          </a:ln>
        </p:spPr>
        <p:txBody>
          <a:bodyPr wrap="none">
            <a:prstTxWarp prst="textNoShape">
              <a:avLst/>
            </a:prstTxWarp>
            <a:spAutoFit/>
          </a:bodyPr>
          <a:lstStyle/>
          <a:p>
            <a:r>
              <a:rPr lang="en-US" b="0">
                <a:solidFill>
                  <a:schemeClr val="hlink"/>
                </a:solidFill>
              </a:rPr>
              <a:t>NP</a:t>
            </a:r>
            <a:endParaRPr lang="en-US" b="0">
              <a:solidFill>
                <a:schemeClr val="tx2"/>
              </a:solidFill>
            </a:endParaRPr>
          </a:p>
        </p:txBody>
      </p:sp>
      <p:sp>
        <p:nvSpPr>
          <p:cNvPr id="2297861" name="Text Box 5"/>
          <p:cNvSpPr txBox="1">
            <a:spLocks noChangeArrowheads="1"/>
          </p:cNvSpPr>
          <p:nvPr/>
        </p:nvSpPr>
        <p:spPr bwMode="auto">
          <a:xfrm>
            <a:off x="6400800" y="3205163"/>
            <a:ext cx="590550" cy="457200"/>
          </a:xfrm>
          <a:prstGeom prst="rect">
            <a:avLst/>
          </a:prstGeom>
          <a:noFill/>
          <a:ln w="9525">
            <a:noFill/>
            <a:miter lim="800000"/>
            <a:headEnd/>
            <a:tailEnd/>
          </a:ln>
        </p:spPr>
        <p:txBody>
          <a:bodyPr wrap="none">
            <a:prstTxWarp prst="textNoShape">
              <a:avLst/>
            </a:prstTxWarp>
            <a:spAutoFit/>
          </a:bodyPr>
          <a:lstStyle/>
          <a:p>
            <a:r>
              <a:rPr lang="en-US" b="0">
                <a:solidFill>
                  <a:schemeClr val="bg2"/>
                </a:solidFill>
              </a:rPr>
              <a:t>VP</a:t>
            </a:r>
            <a:endParaRPr lang="en-US" b="0">
              <a:solidFill>
                <a:schemeClr val="tx2"/>
              </a:solidFill>
            </a:endParaRPr>
          </a:p>
        </p:txBody>
      </p:sp>
      <p:sp>
        <p:nvSpPr>
          <p:cNvPr id="2297862" name="Text Box 6"/>
          <p:cNvSpPr txBox="1">
            <a:spLocks noChangeArrowheads="1"/>
          </p:cNvSpPr>
          <p:nvPr/>
        </p:nvSpPr>
        <p:spPr bwMode="auto">
          <a:xfrm>
            <a:off x="7010400" y="3810000"/>
            <a:ext cx="608013" cy="457200"/>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rPr>
              <a:t>NP</a:t>
            </a:r>
            <a:endParaRPr lang="en-US" b="0">
              <a:solidFill>
                <a:schemeClr val="tx2"/>
              </a:solidFill>
            </a:endParaRPr>
          </a:p>
        </p:txBody>
      </p:sp>
      <p:sp>
        <p:nvSpPr>
          <p:cNvPr id="2297863" name="Line 7"/>
          <p:cNvSpPr>
            <a:spLocks noChangeShapeType="1"/>
          </p:cNvSpPr>
          <p:nvPr/>
        </p:nvSpPr>
        <p:spPr bwMode="auto">
          <a:xfrm>
            <a:off x="6629400" y="3581400"/>
            <a:ext cx="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97864" name="Line 8"/>
          <p:cNvSpPr>
            <a:spLocks noChangeShapeType="1"/>
          </p:cNvSpPr>
          <p:nvPr/>
        </p:nvSpPr>
        <p:spPr bwMode="auto">
          <a:xfrm>
            <a:off x="6629400" y="3581400"/>
            <a:ext cx="457200" cy="228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97865" name="Line 9"/>
          <p:cNvSpPr>
            <a:spLocks noChangeShapeType="1"/>
          </p:cNvSpPr>
          <p:nvPr/>
        </p:nvSpPr>
        <p:spPr bwMode="auto">
          <a:xfrm>
            <a:off x="6019800" y="3200400"/>
            <a:ext cx="381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97866" name="Line 10"/>
          <p:cNvSpPr>
            <a:spLocks noChangeShapeType="1"/>
          </p:cNvSpPr>
          <p:nvPr/>
        </p:nvSpPr>
        <p:spPr bwMode="auto">
          <a:xfrm flipH="1">
            <a:off x="5105400" y="3200400"/>
            <a:ext cx="9144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97867" name="Text Box 11"/>
          <p:cNvSpPr txBox="1">
            <a:spLocks noChangeArrowheads="1"/>
          </p:cNvSpPr>
          <p:nvPr/>
        </p:nvSpPr>
        <p:spPr bwMode="auto">
          <a:xfrm>
            <a:off x="7086600" y="4191000"/>
            <a:ext cx="1295400" cy="457200"/>
          </a:xfrm>
          <a:prstGeom prst="rect">
            <a:avLst/>
          </a:prstGeom>
          <a:noFill/>
          <a:ln w="9525">
            <a:noFill/>
            <a:miter lim="800000"/>
            <a:headEnd/>
            <a:tailEnd/>
          </a:ln>
        </p:spPr>
        <p:txBody>
          <a:bodyPr>
            <a:prstTxWarp prst="textNoShape">
              <a:avLst/>
            </a:prstTxWarp>
            <a:spAutoFit/>
          </a:bodyPr>
          <a:lstStyle/>
          <a:p>
            <a:r>
              <a:rPr lang="en-US" b="0">
                <a:solidFill>
                  <a:schemeClr val="accent2"/>
                </a:solidFill>
              </a:rPr>
              <a:t>Object</a:t>
            </a:r>
            <a:endParaRPr lang="en-US" b="0">
              <a:solidFill>
                <a:srgbClr val="F25BFF"/>
              </a:solidFill>
            </a:endParaRPr>
          </a:p>
        </p:txBody>
      </p:sp>
      <p:sp>
        <p:nvSpPr>
          <p:cNvPr id="2297868" name="Text Box 12"/>
          <p:cNvSpPr txBox="1">
            <a:spLocks noChangeArrowheads="1"/>
          </p:cNvSpPr>
          <p:nvPr/>
        </p:nvSpPr>
        <p:spPr bwMode="auto">
          <a:xfrm>
            <a:off x="4572000" y="3733800"/>
            <a:ext cx="2362200" cy="457200"/>
          </a:xfrm>
          <a:prstGeom prst="rect">
            <a:avLst/>
          </a:prstGeom>
          <a:noFill/>
          <a:ln w="9525">
            <a:noFill/>
            <a:miter lim="800000"/>
            <a:headEnd/>
            <a:tailEnd/>
          </a:ln>
        </p:spPr>
        <p:txBody>
          <a:bodyPr>
            <a:prstTxWarp prst="textNoShape">
              <a:avLst/>
            </a:prstTxWarp>
            <a:spAutoFit/>
          </a:bodyPr>
          <a:lstStyle/>
          <a:p>
            <a:r>
              <a:rPr lang="en-US" b="0">
                <a:solidFill>
                  <a:schemeClr val="hlink"/>
                </a:solidFill>
              </a:rPr>
              <a:t>Subject</a:t>
            </a:r>
            <a:endParaRPr lang="en-US" b="0">
              <a:solidFill>
                <a:srgbClr val="F25BFF"/>
              </a:solidFill>
            </a:endParaRPr>
          </a:p>
        </p:txBody>
      </p:sp>
      <p:sp>
        <p:nvSpPr>
          <p:cNvPr id="2297869" name="Text Box 13"/>
          <p:cNvSpPr txBox="1">
            <a:spLocks noChangeArrowheads="1"/>
          </p:cNvSpPr>
          <p:nvPr/>
        </p:nvSpPr>
        <p:spPr bwMode="auto">
          <a:xfrm>
            <a:off x="6096000" y="3810000"/>
            <a:ext cx="9906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Verb</a:t>
            </a:r>
            <a:endParaRPr lang="en-US" b="0">
              <a:solidFill>
                <a:srgbClr val="F25BFF"/>
              </a:solidFill>
            </a:endParaRPr>
          </a:p>
        </p:txBody>
      </p:sp>
      <p:sp>
        <p:nvSpPr>
          <p:cNvPr id="2297870" name="Text Box 14"/>
          <p:cNvSpPr txBox="1">
            <a:spLocks noChangeArrowheads="1"/>
          </p:cNvSpPr>
          <p:nvPr/>
        </p:nvSpPr>
        <p:spPr bwMode="auto">
          <a:xfrm>
            <a:off x="6096000" y="4800600"/>
            <a:ext cx="590550"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PP</a:t>
            </a:r>
          </a:p>
        </p:txBody>
      </p:sp>
      <p:sp>
        <p:nvSpPr>
          <p:cNvPr id="2297871" name="Text Box 15"/>
          <p:cNvSpPr txBox="1">
            <a:spLocks noChangeArrowheads="1"/>
          </p:cNvSpPr>
          <p:nvPr/>
        </p:nvSpPr>
        <p:spPr bwMode="auto">
          <a:xfrm>
            <a:off x="6096000" y="5410200"/>
            <a:ext cx="387350"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P</a:t>
            </a:r>
          </a:p>
        </p:txBody>
      </p:sp>
      <p:sp>
        <p:nvSpPr>
          <p:cNvPr id="2297872" name="Line 16"/>
          <p:cNvSpPr>
            <a:spLocks noChangeShapeType="1"/>
          </p:cNvSpPr>
          <p:nvPr/>
        </p:nvSpPr>
        <p:spPr bwMode="auto">
          <a:xfrm>
            <a:off x="6324600" y="5176838"/>
            <a:ext cx="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97873" name="Line 17"/>
          <p:cNvSpPr>
            <a:spLocks noChangeShapeType="1"/>
          </p:cNvSpPr>
          <p:nvPr/>
        </p:nvSpPr>
        <p:spPr bwMode="auto">
          <a:xfrm>
            <a:off x="6324600" y="5176838"/>
            <a:ext cx="457200" cy="228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97874" name="Text Box 18"/>
          <p:cNvSpPr txBox="1">
            <a:spLocks noChangeArrowheads="1"/>
          </p:cNvSpPr>
          <p:nvPr/>
        </p:nvSpPr>
        <p:spPr bwMode="auto">
          <a:xfrm>
            <a:off x="6934200" y="5791200"/>
            <a:ext cx="1295400" cy="457200"/>
          </a:xfrm>
          <a:prstGeom prst="rect">
            <a:avLst/>
          </a:prstGeom>
          <a:noFill/>
          <a:ln w="9525">
            <a:noFill/>
            <a:miter lim="800000"/>
            <a:headEnd/>
            <a:tailEnd/>
          </a:ln>
        </p:spPr>
        <p:txBody>
          <a:bodyPr>
            <a:prstTxWarp prst="textNoShape">
              <a:avLst/>
            </a:prstTxWarp>
            <a:spAutoFit/>
          </a:bodyPr>
          <a:lstStyle/>
          <a:p>
            <a:r>
              <a:rPr lang="en-US" b="0">
                <a:solidFill>
                  <a:schemeClr val="accent1"/>
                </a:solidFill>
              </a:rPr>
              <a:t>Object</a:t>
            </a:r>
            <a:endParaRPr lang="en-US" b="0">
              <a:solidFill>
                <a:srgbClr val="F25BFF"/>
              </a:solidFill>
            </a:endParaRPr>
          </a:p>
        </p:txBody>
      </p:sp>
      <p:sp>
        <p:nvSpPr>
          <p:cNvPr id="2297875" name="Text Box 19"/>
          <p:cNvSpPr txBox="1">
            <a:spLocks noChangeArrowheads="1"/>
          </p:cNvSpPr>
          <p:nvPr/>
        </p:nvSpPr>
        <p:spPr bwMode="auto">
          <a:xfrm>
            <a:off x="6705600" y="5405438"/>
            <a:ext cx="990600" cy="457200"/>
          </a:xfrm>
          <a:prstGeom prst="rect">
            <a:avLst/>
          </a:prstGeom>
          <a:noFill/>
          <a:ln w="9525">
            <a:noFill/>
            <a:miter lim="800000"/>
            <a:headEnd/>
            <a:tailEnd/>
          </a:ln>
        </p:spPr>
        <p:txBody>
          <a:bodyPr>
            <a:prstTxWarp prst="textNoShape">
              <a:avLst/>
            </a:prstTxWarp>
            <a:spAutoFit/>
          </a:bodyPr>
          <a:lstStyle/>
          <a:p>
            <a:r>
              <a:rPr lang="en-US" b="0">
                <a:solidFill>
                  <a:schemeClr val="accent1"/>
                </a:solidFill>
              </a:rPr>
              <a:t>NP</a:t>
            </a:r>
            <a:endParaRPr lang="en-US" b="0">
              <a:solidFill>
                <a:srgbClr val="F25BFF"/>
              </a:solidFill>
            </a:endParaRPr>
          </a:p>
        </p:txBody>
      </p:sp>
      <p:sp>
        <p:nvSpPr>
          <p:cNvPr id="2297876" name="Text Box 20"/>
          <p:cNvSpPr txBox="1">
            <a:spLocks noChangeArrowheads="1"/>
          </p:cNvSpPr>
          <p:nvPr/>
        </p:nvSpPr>
        <p:spPr bwMode="auto">
          <a:xfrm>
            <a:off x="4800600" y="5791200"/>
            <a:ext cx="2133600" cy="457200"/>
          </a:xfrm>
          <a:prstGeom prst="rect">
            <a:avLst/>
          </a:prstGeom>
          <a:noFill/>
          <a:ln w="9525">
            <a:noFill/>
            <a:miter lim="800000"/>
            <a:headEnd/>
            <a:tailEnd/>
          </a:ln>
        </p:spPr>
        <p:txBody>
          <a:bodyPr>
            <a:prstTxWarp prst="textNoShape">
              <a:avLst/>
            </a:prstTxWarp>
            <a:spAutoFit/>
          </a:bodyPr>
          <a:lstStyle/>
          <a:p>
            <a:r>
              <a:rPr lang="en-US" b="0">
                <a:solidFill>
                  <a:schemeClr val="tx2"/>
                </a:solidFill>
              </a:rPr>
              <a:t>Preposition</a:t>
            </a:r>
          </a:p>
        </p:txBody>
      </p:sp>
      <p:sp>
        <p:nvSpPr>
          <p:cNvPr id="2297877" name="Text Box 21"/>
          <p:cNvSpPr txBox="1">
            <a:spLocks noChangeArrowheads="1"/>
          </p:cNvSpPr>
          <p:nvPr/>
        </p:nvSpPr>
        <p:spPr bwMode="auto">
          <a:xfrm>
            <a:off x="152400" y="2590800"/>
            <a:ext cx="1828800" cy="457200"/>
          </a:xfrm>
          <a:prstGeom prst="rect">
            <a:avLst/>
          </a:prstGeom>
          <a:noFill/>
          <a:ln w="9525">
            <a:noFill/>
            <a:miter lim="800000"/>
            <a:headEnd/>
            <a:tailEnd/>
          </a:ln>
        </p:spPr>
        <p:txBody>
          <a:bodyPr>
            <a:prstTxWarp prst="textNoShape">
              <a:avLst/>
            </a:prstTxWarp>
            <a:spAutoFit/>
          </a:bodyPr>
          <a:lstStyle/>
          <a:p>
            <a:r>
              <a:rPr lang="en-US" b="0"/>
              <a:t>Edo/English</a:t>
            </a:r>
            <a:endParaRPr lang="en-US" b="0">
              <a:solidFill>
                <a:srgbClr val="F25BFF"/>
              </a:solidFill>
            </a:endParaRPr>
          </a:p>
        </p:txBody>
      </p:sp>
      <p:sp>
        <p:nvSpPr>
          <p:cNvPr id="2297878" name="Text Box 22"/>
          <p:cNvSpPr txBox="1">
            <a:spLocks noChangeArrowheads="1"/>
          </p:cNvSpPr>
          <p:nvPr/>
        </p:nvSpPr>
        <p:spPr bwMode="auto">
          <a:xfrm>
            <a:off x="304800" y="3048000"/>
            <a:ext cx="3733800" cy="822325"/>
          </a:xfrm>
          <a:prstGeom prst="rect">
            <a:avLst/>
          </a:prstGeom>
          <a:noFill/>
          <a:ln w="9525">
            <a:noFill/>
            <a:miter lim="800000"/>
            <a:headEnd/>
            <a:tailEnd/>
          </a:ln>
        </p:spPr>
        <p:txBody>
          <a:bodyPr>
            <a:prstTxWarp prst="textNoShape">
              <a:avLst/>
            </a:prstTxWarp>
            <a:spAutoFit/>
          </a:bodyPr>
          <a:lstStyle/>
          <a:p>
            <a:r>
              <a:rPr lang="en-US" b="0"/>
              <a:t>Basic word order:</a:t>
            </a:r>
          </a:p>
          <a:p>
            <a:r>
              <a:rPr lang="en-US" b="0">
                <a:solidFill>
                  <a:schemeClr val="hlink"/>
                </a:solidFill>
              </a:rPr>
              <a:t>Subject</a:t>
            </a:r>
            <a:r>
              <a:rPr lang="en-US" b="0">
                <a:solidFill>
                  <a:srgbClr val="66FF5D"/>
                </a:solidFill>
              </a:rPr>
              <a:t> </a:t>
            </a:r>
            <a:r>
              <a:rPr lang="en-US" b="0">
                <a:solidFill>
                  <a:schemeClr val="bg2"/>
                </a:solidFill>
              </a:rPr>
              <a:t>Verb</a:t>
            </a:r>
            <a:r>
              <a:rPr lang="en-US" b="0">
                <a:solidFill>
                  <a:srgbClr val="F25BFF"/>
                </a:solidFill>
              </a:rPr>
              <a:t> </a:t>
            </a:r>
            <a:r>
              <a:rPr lang="en-US" b="0">
                <a:solidFill>
                  <a:schemeClr val="accent2"/>
                </a:solidFill>
              </a:rPr>
              <a:t>Object</a:t>
            </a:r>
            <a:endParaRPr lang="en-US" b="0">
              <a:solidFill>
                <a:schemeClr val="folHlink"/>
              </a:solidFill>
            </a:endParaRPr>
          </a:p>
        </p:txBody>
      </p:sp>
      <p:sp>
        <p:nvSpPr>
          <p:cNvPr id="2297879" name="Text Box 23"/>
          <p:cNvSpPr txBox="1">
            <a:spLocks noChangeArrowheads="1"/>
          </p:cNvSpPr>
          <p:nvPr/>
        </p:nvSpPr>
        <p:spPr bwMode="auto">
          <a:xfrm>
            <a:off x="304800" y="3962400"/>
            <a:ext cx="3733800" cy="822325"/>
          </a:xfrm>
          <a:prstGeom prst="rect">
            <a:avLst/>
          </a:prstGeom>
          <a:noFill/>
          <a:ln w="9525">
            <a:noFill/>
            <a:miter lim="800000"/>
            <a:headEnd/>
            <a:tailEnd/>
          </a:ln>
        </p:spPr>
        <p:txBody>
          <a:bodyPr>
            <a:prstTxWarp prst="textNoShape">
              <a:avLst/>
            </a:prstTxWarp>
            <a:spAutoFit/>
          </a:bodyPr>
          <a:lstStyle/>
          <a:p>
            <a:r>
              <a:rPr lang="en-US" b="0"/>
              <a:t>Prepositions:</a:t>
            </a:r>
          </a:p>
          <a:p>
            <a:r>
              <a:rPr lang="en-US" b="0">
                <a:solidFill>
                  <a:schemeClr val="tx2"/>
                </a:solidFill>
              </a:rPr>
              <a:t>Preposition </a:t>
            </a:r>
            <a:r>
              <a:rPr lang="en-US" b="0">
                <a:solidFill>
                  <a:schemeClr val="accent1"/>
                </a:solidFill>
              </a:rPr>
              <a:t>Noun Phrase</a:t>
            </a:r>
            <a:r>
              <a:rPr lang="en-US" b="0">
                <a:solidFill>
                  <a:srgbClr val="66FF5D"/>
                </a:solidFill>
              </a:rPr>
              <a:t> </a:t>
            </a:r>
          </a:p>
        </p:txBody>
      </p:sp>
      <p:sp>
        <p:nvSpPr>
          <p:cNvPr id="2297880" name="Text Box 24"/>
          <p:cNvSpPr txBox="1">
            <a:spLocks noChangeArrowheads="1"/>
          </p:cNvSpPr>
          <p:nvPr/>
        </p:nvSpPr>
        <p:spPr bwMode="auto">
          <a:xfrm>
            <a:off x="304800" y="5029200"/>
            <a:ext cx="4876800" cy="822325"/>
          </a:xfrm>
          <a:prstGeom prst="rect">
            <a:avLst/>
          </a:prstGeom>
          <a:noFill/>
          <a:ln w="9525">
            <a:noFill/>
            <a:miter lim="800000"/>
            <a:headEnd/>
            <a:tailEnd/>
          </a:ln>
        </p:spPr>
        <p:txBody>
          <a:bodyPr>
            <a:prstTxWarp prst="textNoShape">
              <a:avLst/>
            </a:prstTxWarp>
            <a:spAutoFit/>
          </a:bodyPr>
          <a:lstStyle/>
          <a:p>
            <a:r>
              <a:rPr lang="en-US" b="0"/>
              <a:t>Possessed before Possessor</a:t>
            </a:r>
          </a:p>
          <a:p>
            <a:r>
              <a:rPr lang="en-US" b="0">
                <a:solidFill>
                  <a:schemeClr val="tx2"/>
                </a:solidFill>
              </a:rPr>
              <a:t>Possession</a:t>
            </a:r>
            <a:r>
              <a:rPr lang="en-US" b="0">
                <a:solidFill>
                  <a:srgbClr val="66FF5D"/>
                </a:solidFill>
              </a:rPr>
              <a:t> </a:t>
            </a:r>
            <a:r>
              <a:rPr lang="en-US" b="0">
                <a:solidFill>
                  <a:schemeClr val="hlink"/>
                </a:solidFill>
              </a:rPr>
              <a:t>Possessor</a:t>
            </a:r>
            <a:endParaRPr lang="en-US" b="0">
              <a:solidFill>
                <a:schemeClr val="folHlink"/>
              </a:solidFill>
            </a:endParaRPr>
          </a:p>
        </p:txBody>
      </p:sp>
      <p:sp>
        <p:nvSpPr>
          <p:cNvPr id="2297881" name="Text Box 25"/>
          <p:cNvSpPr txBox="1">
            <a:spLocks noChangeArrowheads="1"/>
          </p:cNvSpPr>
          <p:nvPr/>
        </p:nvSpPr>
        <p:spPr bwMode="auto">
          <a:xfrm>
            <a:off x="381000" y="1371600"/>
            <a:ext cx="8382000" cy="762000"/>
          </a:xfrm>
          <a:prstGeom prst="rect">
            <a:avLst/>
          </a:prstGeom>
          <a:noFill/>
          <a:ln w="9525">
            <a:noFill/>
            <a:miter lim="800000"/>
            <a:headEnd/>
            <a:tailEnd/>
          </a:ln>
        </p:spPr>
        <p:txBody>
          <a:bodyPr>
            <a:prstTxWarp prst="textNoShape">
              <a:avLst/>
            </a:prstTxWarp>
            <a:spAutoFit/>
          </a:bodyPr>
          <a:lstStyle/>
          <a:p>
            <a:r>
              <a:rPr lang="en-US" sz="2200" b="0"/>
              <a:t>Parameters: Constrained variation across languages.  Children must learn which option their native language uses.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81156" name="Rectangle 4"/>
          <p:cNvSpPr>
            <a:spLocks noChangeArrowheads="1"/>
          </p:cNvSpPr>
          <p:nvPr/>
        </p:nvSpPr>
        <p:spPr bwMode="auto">
          <a:xfrm>
            <a:off x="6858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Hierarchical Bayesian learning links: Overhypotheses</a:t>
            </a:r>
          </a:p>
        </p:txBody>
      </p:sp>
      <p:sp>
        <p:nvSpPr>
          <p:cNvPr id="2481157" name="Text Box 5"/>
          <p:cNvSpPr txBox="1">
            <a:spLocks noChangeArrowheads="1"/>
          </p:cNvSpPr>
          <p:nvPr/>
        </p:nvSpPr>
        <p:spPr bwMode="auto">
          <a:xfrm>
            <a:off x="152400" y="1143000"/>
            <a:ext cx="56388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Linguistic overhypothesis example</a:t>
            </a:r>
            <a:endParaRPr lang="en-US" b="0"/>
          </a:p>
        </p:txBody>
      </p:sp>
      <p:sp>
        <p:nvSpPr>
          <p:cNvPr id="2481158" name="Text Box 6"/>
          <p:cNvSpPr txBox="1">
            <a:spLocks noChangeArrowheads="1"/>
          </p:cNvSpPr>
          <p:nvPr/>
        </p:nvSpPr>
        <p:spPr bwMode="auto">
          <a:xfrm>
            <a:off x="152400" y="1676400"/>
            <a:ext cx="8991600" cy="822325"/>
          </a:xfrm>
          <a:prstGeom prst="rect">
            <a:avLst/>
          </a:prstGeom>
          <a:noFill/>
          <a:ln w="9525">
            <a:noFill/>
            <a:miter lim="800000"/>
            <a:headEnd/>
            <a:tailEnd/>
          </a:ln>
        </p:spPr>
        <p:txBody>
          <a:bodyPr>
            <a:prstTxWarp prst="textNoShape">
              <a:avLst/>
            </a:prstTxWarp>
            <a:spAutoFit/>
          </a:bodyPr>
          <a:lstStyle/>
          <a:p>
            <a:r>
              <a:rPr lang="en-US" b="0"/>
              <a:t>In addition, they are related via the </a:t>
            </a:r>
            <a:r>
              <a:rPr lang="en-US" b="0">
                <a:solidFill>
                  <a:schemeClr val="bg2"/>
                </a:solidFill>
              </a:rPr>
              <a:t>head directionality</a:t>
            </a:r>
            <a:r>
              <a:rPr lang="en-US" b="0"/>
              <a:t> parameter, which functions as an overhypothesis.</a:t>
            </a:r>
          </a:p>
        </p:txBody>
      </p:sp>
      <p:sp>
        <p:nvSpPr>
          <p:cNvPr id="2481159" name="AutoShape 7"/>
          <p:cNvSpPr>
            <a:spLocks noChangeArrowheads="1"/>
          </p:cNvSpPr>
          <p:nvPr/>
        </p:nvSpPr>
        <p:spPr bwMode="auto">
          <a:xfrm>
            <a:off x="533400" y="4267200"/>
            <a:ext cx="1981200" cy="1066800"/>
          </a:xfrm>
          <a:prstGeom prst="wedgeRoundRectCallout">
            <a:avLst>
              <a:gd name="adj1" fmla="val -35338"/>
              <a:gd name="adj2" fmla="val 90028"/>
              <a:gd name="adj3" fmla="val 16667"/>
            </a:avLst>
          </a:prstGeom>
          <a:solidFill>
            <a:srgbClr val="C29EF1">
              <a:alpha val="25999"/>
            </a:srgbClr>
          </a:solidFill>
          <a:ln w="9525">
            <a:solidFill>
              <a:schemeClr val="tx1"/>
            </a:solidFill>
            <a:miter lim="800000"/>
            <a:headEnd/>
            <a:tailEnd/>
          </a:ln>
        </p:spPr>
        <p:txBody>
          <a:bodyPr wrap="none" anchor="ctr">
            <a:prstTxWarp prst="textNoShape">
              <a:avLst/>
            </a:prstTxWarp>
          </a:bodyPr>
          <a:lstStyle/>
          <a:p>
            <a:pPr algn="ctr"/>
            <a:endParaRPr lang="en-US"/>
          </a:p>
        </p:txBody>
      </p:sp>
      <p:sp>
        <p:nvSpPr>
          <p:cNvPr id="2481160" name="Text Box 8"/>
          <p:cNvSpPr txBox="1">
            <a:spLocks noChangeArrowheads="1"/>
          </p:cNvSpPr>
          <p:nvPr/>
        </p:nvSpPr>
        <p:spPr bwMode="auto">
          <a:xfrm>
            <a:off x="669925" y="4514850"/>
            <a:ext cx="152558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bg2"/>
                </a:solidFill>
              </a:rPr>
              <a:t>Verb</a:t>
            </a:r>
            <a:r>
              <a:rPr lang="en-US" sz="2000" b="0"/>
              <a:t> </a:t>
            </a:r>
            <a:r>
              <a:rPr lang="en-US" sz="2000" b="0">
                <a:solidFill>
                  <a:schemeClr val="accent2"/>
                </a:solidFill>
              </a:rPr>
              <a:t>Object</a:t>
            </a:r>
            <a:endParaRPr lang="en-US" sz="2000" b="0"/>
          </a:p>
        </p:txBody>
      </p:sp>
      <p:sp>
        <p:nvSpPr>
          <p:cNvPr id="2481161" name="AutoShape 9"/>
          <p:cNvSpPr>
            <a:spLocks noChangeArrowheads="1"/>
          </p:cNvSpPr>
          <p:nvPr/>
        </p:nvSpPr>
        <p:spPr bwMode="auto">
          <a:xfrm>
            <a:off x="2895600" y="4267200"/>
            <a:ext cx="2438400" cy="1066800"/>
          </a:xfrm>
          <a:prstGeom prst="wedgeRoundRectCallout">
            <a:avLst>
              <a:gd name="adj1" fmla="val -38088"/>
              <a:gd name="adj2" fmla="val 90028"/>
              <a:gd name="adj3" fmla="val 16667"/>
            </a:avLst>
          </a:prstGeom>
          <a:solidFill>
            <a:srgbClr val="C29EF1">
              <a:alpha val="25999"/>
            </a:srgbClr>
          </a:solidFill>
          <a:ln w="9525">
            <a:solidFill>
              <a:schemeClr val="tx1"/>
            </a:solidFill>
            <a:miter lim="800000"/>
            <a:headEnd/>
            <a:tailEnd/>
          </a:ln>
        </p:spPr>
        <p:txBody>
          <a:bodyPr wrap="none" anchor="ctr">
            <a:prstTxWarp prst="textNoShape">
              <a:avLst/>
            </a:prstTxWarp>
          </a:bodyPr>
          <a:lstStyle/>
          <a:p>
            <a:pPr algn="ctr"/>
            <a:endParaRPr lang="en-US"/>
          </a:p>
        </p:txBody>
      </p:sp>
      <p:sp>
        <p:nvSpPr>
          <p:cNvPr id="2481162" name="Text Box 10"/>
          <p:cNvSpPr txBox="1">
            <a:spLocks noChangeArrowheads="1"/>
          </p:cNvSpPr>
          <p:nvPr/>
        </p:nvSpPr>
        <p:spPr bwMode="auto">
          <a:xfrm>
            <a:off x="3032125" y="4514850"/>
            <a:ext cx="2259013"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rPr>
              <a:t>Preposition</a:t>
            </a:r>
            <a:r>
              <a:rPr lang="en-US" sz="2000" b="0">
                <a:solidFill>
                  <a:schemeClr val="bg2"/>
                </a:solidFill>
              </a:rPr>
              <a:t> </a:t>
            </a:r>
            <a:r>
              <a:rPr lang="en-US" sz="2000" b="0">
                <a:solidFill>
                  <a:schemeClr val="hlink"/>
                </a:solidFill>
              </a:rPr>
              <a:t>Object</a:t>
            </a:r>
            <a:endParaRPr lang="en-US" sz="2000" b="0"/>
          </a:p>
        </p:txBody>
      </p:sp>
      <p:sp>
        <p:nvSpPr>
          <p:cNvPr id="2481163" name="Text Box 11"/>
          <p:cNvSpPr txBox="1">
            <a:spLocks noChangeArrowheads="1"/>
          </p:cNvSpPr>
          <p:nvPr/>
        </p:nvSpPr>
        <p:spPr bwMode="auto">
          <a:xfrm>
            <a:off x="3429000" y="4876800"/>
            <a:ext cx="152558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bg2"/>
                </a:solidFill>
              </a:rPr>
              <a:t>Verb</a:t>
            </a:r>
            <a:r>
              <a:rPr lang="en-US" sz="2000" b="0"/>
              <a:t> </a:t>
            </a:r>
            <a:r>
              <a:rPr lang="en-US" sz="2000" b="0">
                <a:solidFill>
                  <a:schemeClr val="accent2"/>
                </a:solidFill>
              </a:rPr>
              <a:t>Object</a:t>
            </a:r>
            <a:endParaRPr lang="en-US" sz="2000" b="0"/>
          </a:p>
        </p:txBody>
      </p:sp>
      <p:sp>
        <p:nvSpPr>
          <p:cNvPr id="2481164" name="Oval 12"/>
          <p:cNvSpPr>
            <a:spLocks noChangeArrowheads="1"/>
          </p:cNvSpPr>
          <p:nvPr/>
        </p:nvSpPr>
        <p:spPr bwMode="auto">
          <a:xfrm>
            <a:off x="152400" y="4038600"/>
            <a:ext cx="5638800" cy="2286000"/>
          </a:xfrm>
          <a:prstGeom prst="ellipse">
            <a:avLst/>
          </a:prstGeom>
          <a:solidFill>
            <a:schemeClr val="bg2">
              <a:alpha val="14000"/>
            </a:schemeClr>
          </a:solidFill>
          <a:ln w="9525">
            <a:solidFill>
              <a:schemeClr val="tx1"/>
            </a:solidFill>
            <a:round/>
            <a:headEnd/>
            <a:tailEnd/>
          </a:ln>
        </p:spPr>
        <p:txBody>
          <a:bodyPr wrap="none" anchor="ctr">
            <a:prstTxWarp prst="textNoShape">
              <a:avLst/>
            </a:prstTxWarp>
          </a:bodyPr>
          <a:lstStyle/>
          <a:p>
            <a:endParaRPr lang="en-US"/>
          </a:p>
        </p:txBody>
      </p:sp>
      <p:sp>
        <p:nvSpPr>
          <p:cNvPr id="2481166" name="Text Box 14"/>
          <p:cNvSpPr txBox="1">
            <a:spLocks noChangeArrowheads="1"/>
          </p:cNvSpPr>
          <p:nvPr/>
        </p:nvSpPr>
        <p:spPr bwMode="auto">
          <a:xfrm>
            <a:off x="762000" y="3733800"/>
            <a:ext cx="1228725" cy="396875"/>
          </a:xfrm>
          <a:prstGeom prst="rect">
            <a:avLst/>
          </a:prstGeom>
          <a:noFill/>
          <a:ln w="9525">
            <a:noFill/>
            <a:miter lim="800000"/>
            <a:headEnd/>
            <a:tailEnd/>
          </a:ln>
        </p:spPr>
        <p:txBody>
          <a:bodyPr wrap="none">
            <a:prstTxWarp prst="textNoShape">
              <a:avLst/>
            </a:prstTxWarp>
            <a:spAutoFit/>
          </a:bodyPr>
          <a:lstStyle/>
          <a:p>
            <a:r>
              <a:rPr lang="en-US" sz="2000" b="0"/>
              <a:t>head first</a:t>
            </a:r>
          </a:p>
        </p:txBody>
      </p:sp>
      <p:sp>
        <p:nvSpPr>
          <p:cNvPr id="2481168" name="Text Box 16"/>
          <p:cNvSpPr txBox="1">
            <a:spLocks noChangeArrowheads="1"/>
          </p:cNvSpPr>
          <p:nvPr/>
        </p:nvSpPr>
        <p:spPr bwMode="auto">
          <a:xfrm>
            <a:off x="3200400" y="3733800"/>
            <a:ext cx="1228725" cy="396875"/>
          </a:xfrm>
          <a:prstGeom prst="rect">
            <a:avLst/>
          </a:prstGeom>
          <a:noFill/>
          <a:ln w="9525">
            <a:noFill/>
            <a:miter lim="800000"/>
            <a:headEnd/>
            <a:tailEnd/>
          </a:ln>
        </p:spPr>
        <p:txBody>
          <a:bodyPr wrap="none">
            <a:prstTxWarp prst="textNoShape">
              <a:avLst/>
            </a:prstTxWarp>
            <a:spAutoFit/>
          </a:bodyPr>
          <a:lstStyle/>
          <a:p>
            <a:r>
              <a:rPr lang="en-US" sz="2000" b="0"/>
              <a:t>head first</a:t>
            </a:r>
          </a:p>
        </p:txBody>
      </p:sp>
      <p:sp>
        <p:nvSpPr>
          <p:cNvPr id="2481170" name="Text Box 18"/>
          <p:cNvSpPr txBox="1">
            <a:spLocks noChangeArrowheads="1"/>
          </p:cNvSpPr>
          <p:nvPr/>
        </p:nvSpPr>
        <p:spPr bwMode="auto">
          <a:xfrm>
            <a:off x="1295400" y="2667000"/>
            <a:ext cx="360838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bg2"/>
                </a:solidFill>
              </a:rPr>
              <a:t>Head directionality = head first</a:t>
            </a:r>
          </a:p>
        </p:txBody>
      </p:sp>
      <p:sp>
        <p:nvSpPr>
          <p:cNvPr id="2481171" name="Line 19"/>
          <p:cNvSpPr>
            <a:spLocks noChangeShapeType="1"/>
          </p:cNvSpPr>
          <p:nvPr/>
        </p:nvSpPr>
        <p:spPr bwMode="auto">
          <a:xfrm flipV="1">
            <a:off x="1447800" y="3048000"/>
            <a:ext cx="121920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81173" name="Line 21"/>
          <p:cNvSpPr>
            <a:spLocks noChangeShapeType="1"/>
          </p:cNvSpPr>
          <p:nvPr/>
        </p:nvSpPr>
        <p:spPr bwMode="auto">
          <a:xfrm flipH="1" flipV="1">
            <a:off x="3124200" y="3048000"/>
            <a:ext cx="68580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82180" name="Rectangle 4"/>
          <p:cNvSpPr>
            <a:spLocks noChangeArrowheads="1"/>
          </p:cNvSpPr>
          <p:nvPr/>
        </p:nvSpPr>
        <p:spPr bwMode="auto">
          <a:xfrm>
            <a:off x="682625"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Hierarchical Bayesian learning links: Overhypotheses</a:t>
            </a:r>
          </a:p>
        </p:txBody>
      </p:sp>
      <p:sp>
        <p:nvSpPr>
          <p:cNvPr id="2482181" name="Text Box 5"/>
          <p:cNvSpPr txBox="1">
            <a:spLocks noChangeArrowheads="1"/>
          </p:cNvSpPr>
          <p:nvPr/>
        </p:nvSpPr>
        <p:spPr bwMode="auto">
          <a:xfrm>
            <a:off x="149225" y="1143000"/>
            <a:ext cx="56388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Linguistic overhypothesis example</a:t>
            </a:r>
            <a:endParaRPr lang="en-US" b="0"/>
          </a:p>
        </p:txBody>
      </p:sp>
      <p:sp>
        <p:nvSpPr>
          <p:cNvPr id="2482182" name="Text Box 6"/>
          <p:cNvSpPr txBox="1">
            <a:spLocks noChangeArrowheads="1"/>
          </p:cNvSpPr>
          <p:nvPr/>
        </p:nvSpPr>
        <p:spPr bwMode="auto">
          <a:xfrm>
            <a:off x="149225" y="1676400"/>
            <a:ext cx="8991600" cy="822325"/>
          </a:xfrm>
          <a:prstGeom prst="rect">
            <a:avLst/>
          </a:prstGeom>
          <a:noFill/>
          <a:ln w="9525">
            <a:noFill/>
            <a:miter lim="800000"/>
            <a:headEnd/>
            <a:tailEnd/>
          </a:ln>
        </p:spPr>
        <p:txBody>
          <a:bodyPr>
            <a:prstTxWarp prst="textNoShape">
              <a:avLst/>
            </a:prstTxWarp>
            <a:spAutoFit/>
          </a:bodyPr>
          <a:lstStyle/>
          <a:p>
            <a:r>
              <a:rPr lang="en-US" b="0"/>
              <a:t>Knowing the value of this parameter allows you to predict other word order properties of the language.</a:t>
            </a:r>
          </a:p>
        </p:txBody>
      </p:sp>
      <p:sp>
        <p:nvSpPr>
          <p:cNvPr id="2482183" name="AutoShape 7"/>
          <p:cNvSpPr>
            <a:spLocks noChangeArrowheads="1"/>
          </p:cNvSpPr>
          <p:nvPr/>
        </p:nvSpPr>
        <p:spPr bwMode="auto">
          <a:xfrm>
            <a:off x="530225" y="4267200"/>
            <a:ext cx="1981200" cy="1066800"/>
          </a:xfrm>
          <a:prstGeom prst="wedgeRoundRectCallout">
            <a:avLst>
              <a:gd name="adj1" fmla="val -35338"/>
              <a:gd name="adj2" fmla="val 90028"/>
              <a:gd name="adj3" fmla="val 16667"/>
            </a:avLst>
          </a:prstGeom>
          <a:solidFill>
            <a:srgbClr val="C29EF1">
              <a:alpha val="25999"/>
            </a:srgbClr>
          </a:solidFill>
          <a:ln w="9525">
            <a:solidFill>
              <a:schemeClr val="tx1"/>
            </a:solidFill>
            <a:miter lim="800000"/>
            <a:headEnd/>
            <a:tailEnd/>
          </a:ln>
        </p:spPr>
        <p:txBody>
          <a:bodyPr wrap="none" anchor="ctr">
            <a:prstTxWarp prst="textNoShape">
              <a:avLst/>
            </a:prstTxWarp>
          </a:bodyPr>
          <a:lstStyle/>
          <a:p>
            <a:pPr algn="ctr"/>
            <a:endParaRPr lang="en-US"/>
          </a:p>
        </p:txBody>
      </p:sp>
      <p:sp>
        <p:nvSpPr>
          <p:cNvPr id="2482184" name="Text Box 8"/>
          <p:cNvSpPr txBox="1">
            <a:spLocks noChangeArrowheads="1"/>
          </p:cNvSpPr>
          <p:nvPr/>
        </p:nvSpPr>
        <p:spPr bwMode="auto">
          <a:xfrm>
            <a:off x="666750" y="4514850"/>
            <a:ext cx="152558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bg2"/>
                </a:solidFill>
              </a:rPr>
              <a:t>Verb</a:t>
            </a:r>
            <a:r>
              <a:rPr lang="en-US" sz="2000" b="0"/>
              <a:t> </a:t>
            </a:r>
            <a:r>
              <a:rPr lang="en-US" sz="2000" b="0">
                <a:solidFill>
                  <a:schemeClr val="accent2"/>
                </a:solidFill>
              </a:rPr>
              <a:t>Object</a:t>
            </a:r>
            <a:endParaRPr lang="en-US" sz="2000" b="0"/>
          </a:p>
        </p:txBody>
      </p:sp>
      <p:sp>
        <p:nvSpPr>
          <p:cNvPr id="2482185" name="AutoShape 9"/>
          <p:cNvSpPr>
            <a:spLocks noChangeArrowheads="1"/>
          </p:cNvSpPr>
          <p:nvPr/>
        </p:nvSpPr>
        <p:spPr bwMode="auto">
          <a:xfrm>
            <a:off x="2892425" y="4267200"/>
            <a:ext cx="2438400" cy="1066800"/>
          </a:xfrm>
          <a:prstGeom prst="wedgeRoundRectCallout">
            <a:avLst>
              <a:gd name="adj1" fmla="val -38088"/>
              <a:gd name="adj2" fmla="val 90028"/>
              <a:gd name="adj3" fmla="val 16667"/>
            </a:avLst>
          </a:prstGeom>
          <a:solidFill>
            <a:srgbClr val="C29EF1">
              <a:alpha val="25999"/>
            </a:srgbClr>
          </a:solidFill>
          <a:ln w="9525">
            <a:solidFill>
              <a:schemeClr val="tx1"/>
            </a:solidFill>
            <a:miter lim="800000"/>
            <a:headEnd/>
            <a:tailEnd/>
          </a:ln>
        </p:spPr>
        <p:txBody>
          <a:bodyPr wrap="none" anchor="ctr">
            <a:prstTxWarp prst="textNoShape">
              <a:avLst/>
            </a:prstTxWarp>
          </a:bodyPr>
          <a:lstStyle/>
          <a:p>
            <a:pPr algn="ctr"/>
            <a:endParaRPr lang="en-US"/>
          </a:p>
        </p:txBody>
      </p:sp>
      <p:sp>
        <p:nvSpPr>
          <p:cNvPr id="2482186" name="Text Box 10"/>
          <p:cNvSpPr txBox="1">
            <a:spLocks noChangeArrowheads="1"/>
          </p:cNvSpPr>
          <p:nvPr/>
        </p:nvSpPr>
        <p:spPr bwMode="auto">
          <a:xfrm>
            <a:off x="3028950" y="4514850"/>
            <a:ext cx="2259013"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rPr>
              <a:t>Preposition</a:t>
            </a:r>
            <a:r>
              <a:rPr lang="en-US" sz="2000" b="0">
                <a:solidFill>
                  <a:schemeClr val="bg2"/>
                </a:solidFill>
              </a:rPr>
              <a:t> </a:t>
            </a:r>
            <a:r>
              <a:rPr lang="en-US" sz="2000" b="0">
                <a:solidFill>
                  <a:schemeClr val="hlink"/>
                </a:solidFill>
              </a:rPr>
              <a:t>Object</a:t>
            </a:r>
            <a:endParaRPr lang="en-US" sz="2000" b="0"/>
          </a:p>
        </p:txBody>
      </p:sp>
      <p:sp>
        <p:nvSpPr>
          <p:cNvPr id="2482187" name="Text Box 11"/>
          <p:cNvSpPr txBox="1">
            <a:spLocks noChangeArrowheads="1"/>
          </p:cNvSpPr>
          <p:nvPr/>
        </p:nvSpPr>
        <p:spPr bwMode="auto">
          <a:xfrm>
            <a:off x="3425825" y="4876800"/>
            <a:ext cx="152558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bg2"/>
                </a:solidFill>
              </a:rPr>
              <a:t>Verb</a:t>
            </a:r>
            <a:r>
              <a:rPr lang="en-US" sz="2000" b="0"/>
              <a:t> </a:t>
            </a:r>
            <a:r>
              <a:rPr lang="en-US" sz="2000" b="0">
                <a:solidFill>
                  <a:schemeClr val="accent2"/>
                </a:solidFill>
              </a:rPr>
              <a:t>Object</a:t>
            </a:r>
            <a:endParaRPr lang="en-US" sz="2000" b="0"/>
          </a:p>
        </p:txBody>
      </p:sp>
      <p:sp>
        <p:nvSpPr>
          <p:cNvPr id="2482188" name="Oval 12"/>
          <p:cNvSpPr>
            <a:spLocks noChangeArrowheads="1"/>
          </p:cNvSpPr>
          <p:nvPr/>
        </p:nvSpPr>
        <p:spPr bwMode="auto">
          <a:xfrm>
            <a:off x="149225" y="4038600"/>
            <a:ext cx="5638800" cy="2286000"/>
          </a:xfrm>
          <a:prstGeom prst="ellipse">
            <a:avLst/>
          </a:prstGeom>
          <a:solidFill>
            <a:schemeClr val="bg2">
              <a:alpha val="14000"/>
            </a:schemeClr>
          </a:solidFill>
          <a:ln w="9525">
            <a:solidFill>
              <a:schemeClr val="tx1"/>
            </a:solidFill>
            <a:round/>
            <a:headEnd/>
            <a:tailEnd/>
          </a:ln>
        </p:spPr>
        <p:txBody>
          <a:bodyPr wrap="none" anchor="ctr">
            <a:prstTxWarp prst="textNoShape">
              <a:avLst/>
            </a:prstTxWarp>
          </a:bodyPr>
          <a:lstStyle/>
          <a:p>
            <a:endParaRPr lang="en-US"/>
          </a:p>
        </p:txBody>
      </p:sp>
      <p:sp>
        <p:nvSpPr>
          <p:cNvPr id="2482189" name="Text Box 13"/>
          <p:cNvSpPr txBox="1">
            <a:spLocks noChangeArrowheads="1"/>
          </p:cNvSpPr>
          <p:nvPr/>
        </p:nvSpPr>
        <p:spPr bwMode="auto">
          <a:xfrm>
            <a:off x="758825" y="3733800"/>
            <a:ext cx="1228725" cy="396875"/>
          </a:xfrm>
          <a:prstGeom prst="rect">
            <a:avLst/>
          </a:prstGeom>
          <a:noFill/>
          <a:ln w="9525">
            <a:noFill/>
            <a:miter lim="800000"/>
            <a:headEnd/>
            <a:tailEnd/>
          </a:ln>
        </p:spPr>
        <p:txBody>
          <a:bodyPr wrap="none">
            <a:prstTxWarp prst="textNoShape">
              <a:avLst/>
            </a:prstTxWarp>
            <a:spAutoFit/>
          </a:bodyPr>
          <a:lstStyle/>
          <a:p>
            <a:r>
              <a:rPr lang="en-US" sz="2000" b="0"/>
              <a:t>head first</a:t>
            </a:r>
          </a:p>
        </p:txBody>
      </p:sp>
      <p:sp>
        <p:nvSpPr>
          <p:cNvPr id="2482190" name="Text Box 14"/>
          <p:cNvSpPr txBox="1">
            <a:spLocks noChangeArrowheads="1"/>
          </p:cNvSpPr>
          <p:nvPr/>
        </p:nvSpPr>
        <p:spPr bwMode="auto">
          <a:xfrm>
            <a:off x="3197225" y="3733800"/>
            <a:ext cx="1228725" cy="396875"/>
          </a:xfrm>
          <a:prstGeom prst="rect">
            <a:avLst/>
          </a:prstGeom>
          <a:noFill/>
          <a:ln w="9525">
            <a:noFill/>
            <a:miter lim="800000"/>
            <a:headEnd/>
            <a:tailEnd/>
          </a:ln>
        </p:spPr>
        <p:txBody>
          <a:bodyPr wrap="none">
            <a:prstTxWarp prst="textNoShape">
              <a:avLst/>
            </a:prstTxWarp>
            <a:spAutoFit/>
          </a:bodyPr>
          <a:lstStyle/>
          <a:p>
            <a:r>
              <a:rPr lang="en-US" sz="2000" b="0"/>
              <a:t>head first</a:t>
            </a:r>
          </a:p>
        </p:txBody>
      </p:sp>
      <p:sp>
        <p:nvSpPr>
          <p:cNvPr id="2482191" name="Text Box 15"/>
          <p:cNvSpPr txBox="1">
            <a:spLocks noChangeArrowheads="1"/>
          </p:cNvSpPr>
          <p:nvPr/>
        </p:nvSpPr>
        <p:spPr bwMode="auto">
          <a:xfrm>
            <a:off x="1292225" y="2667000"/>
            <a:ext cx="360838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bg2"/>
                </a:solidFill>
              </a:rPr>
              <a:t>Head directionality = head first</a:t>
            </a:r>
          </a:p>
        </p:txBody>
      </p:sp>
      <p:sp>
        <p:nvSpPr>
          <p:cNvPr id="2482192" name="Line 16"/>
          <p:cNvSpPr>
            <a:spLocks noChangeShapeType="1"/>
          </p:cNvSpPr>
          <p:nvPr/>
        </p:nvSpPr>
        <p:spPr bwMode="auto">
          <a:xfrm flipV="1">
            <a:off x="1444625" y="3048000"/>
            <a:ext cx="121920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82193" name="Line 17"/>
          <p:cNvSpPr>
            <a:spLocks noChangeShapeType="1"/>
          </p:cNvSpPr>
          <p:nvPr/>
        </p:nvSpPr>
        <p:spPr bwMode="auto">
          <a:xfrm flipH="1" flipV="1">
            <a:off x="3121025" y="3048000"/>
            <a:ext cx="68580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82194" name="AutoShape 18"/>
          <p:cNvSpPr>
            <a:spLocks noChangeArrowheads="1"/>
          </p:cNvSpPr>
          <p:nvPr/>
        </p:nvSpPr>
        <p:spPr bwMode="auto">
          <a:xfrm>
            <a:off x="6019800" y="4191000"/>
            <a:ext cx="2743200" cy="1066800"/>
          </a:xfrm>
          <a:prstGeom prst="wedgeRoundRectCallout">
            <a:avLst>
              <a:gd name="adj1" fmla="val -21468"/>
              <a:gd name="adj2" fmla="val 86162"/>
              <a:gd name="adj3" fmla="val 16667"/>
            </a:avLst>
          </a:prstGeom>
          <a:solidFill>
            <a:srgbClr val="C29EF1">
              <a:alpha val="25999"/>
            </a:srgbClr>
          </a:solidFill>
          <a:ln w="9525">
            <a:solidFill>
              <a:schemeClr val="tx1"/>
            </a:solidFill>
            <a:miter lim="800000"/>
            <a:headEnd/>
            <a:tailEnd/>
          </a:ln>
        </p:spPr>
        <p:txBody>
          <a:bodyPr wrap="none" anchor="ctr">
            <a:prstTxWarp prst="textNoShape">
              <a:avLst/>
            </a:prstTxWarp>
          </a:bodyPr>
          <a:lstStyle/>
          <a:p>
            <a:pPr algn="ctr"/>
            <a:endParaRPr lang="en-US"/>
          </a:p>
        </p:txBody>
      </p:sp>
      <p:sp>
        <p:nvSpPr>
          <p:cNvPr id="2482195" name="Text Box 19"/>
          <p:cNvSpPr txBox="1">
            <a:spLocks noChangeArrowheads="1"/>
          </p:cNvSpPr>
          <p:nvPr/>
        </p:nvSpPr>
        <p:spPr bwMode="auto">
          <a:xfrm>
            <a:off x="6019800" y="4572000"/>
            <a:ext cx="274002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rPr>
              <a:t>Possession</a:t>
            </a:r>
            <a:r>
              <a:rPr lang="en-US" sz="2000" b="0"/>
              <a:t> </a:t>
            </a:r>
            <a:r>
              <a:rPr lang="en-US" sz="2000" b="0">
                <a:solidFill>
                  <a:schemeClr val="hlink"/>
                </a:solidFill>
              </a:rPr>
              <a:t>Possessor</a:t>
            </a:r>
            <a:endParaRPr lang="en-US" sz="2000" b="0"/>
          </a:p>
        </p:txBody>
      </p:sp>
      <p:sp>
        <p:nvSpPr>
          <p:cNvPr id="2482197" name="Oval 21"/>
          <p:cNvSpPr>
            <a:spLocks noChangeArrowheads="1"/>
          </p:cNvSpPr>
          <p:nvPr/>
        </p:nvSpPr>
        <p:spPr bwMode="auto">
          <a:xfrm>
            <a:off x="5791200" y="3733800"/>
            <a:ext cx="3124200" cy="2133600"/>
          </a:xfrm>
          <a:prstGeom prst="ellipse">
            <a:avLst/>
          </a:prstGeom>
          <a:solidFill>
            <a:schemeClr val="accent2">
              <a:alpha val="11000"/>
            </a:schemeClr>
          </a:solidFill>
          <a:ln w="9525">
            <a:solidFill>
              <a:schemeClr val="accent2"/>
            </a:solidFill>
            <a:round/>
            <a:headEnd/>
            <a:tailEnd/>
          </a:ln>
        </p:spPr>
        <p:txBody>
          <a:bodyPr wrap="none" anchor="ctr">
            <a:prstTxWarp prst="textNoShape">
              <a:avLst/>
            </a:prstTxWarp>
          </a:bodyPr>
          <a:lstStyle/>
          <a:p>
            <a:endParaRPr lang="en-US"/>
          </a:p>
        </p:txBody>
      </p:sp>
      <p:cxnSp>
        <p:nvCxnSpPr>
          <p:cNvPr id="2482198" name="AutoShape 22"/>
          <p:cNvCxnSpPr>
            <a:cxnSpLocks noChangeShapeType="1"/>
            <a:stCxn id="2482191" idx="3"/>
            <a:endCxn id="2482197" idx="0"/>
          </p:cNvCxnSpPr>
          <p:nvPr/>
        </p:nvCxnSpPr>
        <p:spPr bwMode="auto">
          <a:xfrm>
            <a:off x="4900613" y="2865438"/>
            <a:ext cx="2452687" cy="868362"/>
          </a:xfrm>
          <a:prstGeom prst="curvedConnector2">
            <a:avLst/>
          </a:prstGeom>
          <a:noFill/>
          <a:ln w="9525">
            <a:solidFill>
              <a:schemeClr val="accent2"/>
            </a:solidFill>
            <a:round/>
            <a:headEnd/>
            <a:tailEnd type="triangle" w="med" len="med"/>
          </a:ln>
        </p:spPr>
      </p:cxnSp>
      <p:sp>
        <p:nvSpPr>
          <p:cNvPr id="2482199" name="Text Box 23"/>
          <p:cNvSpPr txBox="1">
            <a:spLocks noChangeArrowheads="1"/>
          </p:cNvSpPr>
          <p:nvPr/>
        </p:nvSpPr>
        <p:spPr bwMode="auto">
          <a:xfrm>
            <a:off x="6400800" y="2743200"/>
            <a:ext cx="210343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accent2"/>
                </a:solidFill>
              </a:rPr>
              <a:t>make predictions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79106" name="Rectangle 2"/>
          <p:cNvSpPr>
            <a:spLocks noChangeArrowheads="1"/>
          </p:cNvSpPr>
          <p:nvPr/>
        </p:nvSpPr>
        <p:spPr bwMode="auto">
          <a:xfrm>
            <a:off x="682625"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Hierarchical Bayesian learning links: Overhypotheses</a:t>
            </a:r>
          </a:p>
        </p:txBody>
      </p:sp>
      <p:sp>
        <p:nvSpPr>
          <p:cNvPr id="2479107" name="Text Box 3"/>
          <p:cNvSpPr txBox="1">
            <a:spLocks noChangeArrowheads="1"/>
          </p:cNvSpPr>
          <p:nvPr/>
        </p:nvSpPr>
        <p:spPr bwMode="auto">
          <a:xfrm>
            <a:off x="149225" y="1143000"/>
            <a:ext cx="40386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Learning Overhypotheses</a:t>
            </a:r>
            <a:endParaRPr lang="en-US" b="0"/>
          </a:p>
        </p:txBody>
      </p:sp>
      <p:sp>
        <p:nvSpPr>
          <p:cNvPr id="2479146" name="Text Box 42"/>
          <p:cNvSpPr txBox="1">
            <a:spLocks noChangeArrowheads="1"/>
          </p:cNvSpPr>
          <p:nvPr/>
        </p:nvSpPr>
        <p:spPr bwMode="auto">
          <a:xfrm>
            <a:off x="381000" y="1981200"/>
            <a:ext cx="8321675" cy="2647950"/>
          </a:xfrm>
          <a:prstGeom prst="rect">
            <a:avLst/>
          </a:prstGeom>
          <a:noFill/>
          <a:ln w="9525">
            <a:noFill/>
            <a:miter lim="800000"/>
            <a:headEnd/>
            <a:tailEnd/>
          </a:ln>
        </p:spPr>
        <p:txBody>
          <a:bodyPr>
            <a:prstTxWarp prst="textNoShape">
              <a:avLst/>
            </a:prstTxWarp>
            <a:spAutoFit/>
          </a:bodyPr>
          <a:lstStyle/>
          <a:p>
            <a:r>
              <a:rPr lang="en-US" b="0"/>
              <a:t>Bayesian learner computational models are able to learn overhypotheses, provided they know what the parameters are and the range of values those parameters can take (ex: Kemp, Perfors, &amp; Tenenbaum 2006).</a:t>
            </a:r>
          </a:p>
          <a:p>
            <a:endParaRPr lang="en-US" b="0"/>
          </a:p>
          <a:p>
            <a:r>
              <a:rPr lang="en-US" b="0"/>
              <a:t>What about real learners?</a:t>
            </a:r>
          </a:p>
          <a:p>
            <a:endParaRPr lang="en-US" b="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17666" name="Rectangle 2"/>
          <p:cNvSpPr>
            <a:spLocks noGrp="1" noChangeArrowheads="1"/>
          </p:cNvSpPr>
          <p:nvPr>
            <p:ph type="title"/>
          </p:nvPr>
        </p:nvSpPr>
        <p:spPr>
          <a:xfrm>
            <a:off x="0" y="0"/>
            <a:ext cx="9144000" cy="1143000"/>
          </a:xfrm>
        </p:spPr>
        <p:txBody>
          <a:bodyPr/>
          <a:lstStyle/>
          <a:p>
            <a:r>
              <a:rPr lang="en-US" sz="3200"/>
              <a:t>Learning overhypotheses: Dewar &amp; Xu (2010)</a:t>
            </a:r>
          </a:p>
        </p:txBody>
      </p:sp>
      <p:sp>
        <p:nvSpPr>
          <p:cNvPr id="2417667" name="Rectangle 3"/>
          <p:cNvSpPr>
            <a:spLocks noGrp="1" noChangeArrowheads="1"/>
          </p:cNvSpPr>
          <p:nvPr>
            <p:ph type="body" idx="1"/>
          </p:nvPr>
        </p:nvSpPr>
        <p:spPr>
          <a:xfrm>
            <a:off x="152400" y="1295400"/>
            <a:ext cx="2133600" cy="533400"/>
          </a:xfrm>
        </p:spPr>
        <p:txBody>
          <a:bodyPr/>
          <a:lstStyle/>
          <a:p>
            <a:pPr>
              <a:buFontTx/>
              <a:buNone/>
            </a:pPr>
            <a:r>
              <a:rPr lang="en-US" sz="2400"/>
              <a:t>9-month-olds</a:t>
            </a:r>
          </a:p>
        </p:txBody>
      </p:sp>
      <p:pic>
        <p:nvPicPr>
          <p:cNvPr id="2417668" name="Picture 4"/>
          <p:cNvPicPr>
            <a:picLocks noChangeAspect="1" noChangeArrowheads="1"/>
          </p:cNvPicPr>
          <p:nvPr/>
        </p:nvPicPr>
        <p:blipFill>
          <a:blip r:embed="rId2"/>
          <a:srcRect/>
          <a:stretch>
            <a:fillRect/>
          </a:stretch>
        </p:blipFill>
        <p:spPr bwMode="auto">
          <a:xfrm>
            <a:off x="457200" y="1828800"/>
            <a:ext cx="1122363" cy="1122363"/>
          </a:xfrm>
          <a:prstGeom prst="rect">
            <a:avLst/>
          </a:prstGeom>
          <a:noFill/>
          <a:ln w="9525">
            <a:noFill/>
            <a:miter lim="800000"/>
            <a:headEnd/>
            <a:tailEnd/>
          </a:ln>
          <a:effectLst/>
        </p:spPr>
      </p:pic>
      <p:sp>
        <p:nvSpPr>
          <p:cNvPr id="2417669" name="Rectangle 5"/>
          <p:cNvSpPr>
            <a:spLocks noChangeArrowheads="1"/>
          </p:cNvSpPr>
          <p:nvPr/>
        </p:nvSpPr>
        <p:spPr bwMode="auto">
          <a:xfrm>
            <a:off x="1981200" y="1828800"/>
            <a:ext cx="6629400" cy="24384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b="0">
                <a:ea typeface="Osaka" pitchFamily="-84" charset="-128"/>
                <a:cs typeface="Osaka" pitchFamily="-84" charset="-128"/>
              </a:rPr>
              <a:t>Question: </a:t>
            </a:r>
          </a:p>
          <a:p>
            <a:pPr marL="342900" indent="-342900" eaLnBrk="1" hangingPunct="1">
              <a:spcBef>
                <a:spcPct val="20000"/>
              </a:spcBef>
            </a:pPr>
            <a:r>
              <a:rPr lang="en-US" b="0">
                <a:ea typeface="Osaka" pitchFamily="-84" charset="-128"/>
                <a:cs typeface="Osaka" pitchFamily="-84" charset="-128"/>
              </a:rPr>
              <a:t>	When provided with partial evidence about a few objects in a few categories, can infants form a more abstract generalization (an overhypothesis) that then applies to a new category?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83204" name="Rectangle 4"/>
          <p:cNvSpPr>
            <a:spLocks noGrp="1" noChangeArrowheads="1"/>
          </p:cNvSpPr>
          <p:nvPr>
            <p:ph type="title"/>
          </p:nvPr>
        </p:nvSpPr>
        <p:spPr>
          <a:xfrm>
            <a:off x="0" y="0"/>
            <a:ext cx="9144000" cy="1143000"/>
          </a:xfrm>
          <a:noFill/>
          <a:ln/>
        </p:spPr>
        <p:txBody>
          <a:bodyPr/>
          <a:lstStyle/>
          <a:p>
            <a:r>
              <a:rPr lang="en-US" sz="3200"/>
              <a:t>Learning overhypotheses: Dewar &amp; Xu (2010)</a:t>
            </a:r>
          </a:p>
        </p:txBody>
      </p:sp>
      <p:sp>
        <p:nvSpPr>
          <p:cNvPr id="2483205" name="Rectangle 5"/>
          <p:cNvSpPr>
            <a:spLocks noGrp="1" noChangeArrowheads="1"/>
          </p:cNvSpPr>
          <p:nvPr>
            <p:ph type="body" idx="1"/>
          </p:nvPr>
        </p:nvSpPr>
        <p:spPr>
          <a:xfrm>
            <a:off x="152400" y="1295400"/>
            <a:ext cx="2133600" cy="533400"/>
          </a:xfrm>
          <a:noFill/>
          <a:ln/>
        </p:spPr>
        <p:txBody>
          <a:bodyPr/>
          <a:lstStyle/>
          <a:p>
            <a:pPr>
              <a:buFontTx/>
              <a:buNone/>
            </a:pPr>
            <a:r>
              <a:rPr lang="en-US" sz="2400"/>
              <a:t>9-month-olds</a:t>
            </a:r>
          </a:p>
        </p:txBody>
      </p:sp>
      <p:pic>
        <p:nvPicPr>
          <p:cNvPr id="2483206" name="Picture 6"/>
          <p:cNvPicPr>
            <a:picLocks noChangeAspect="1" noChangeArrowheads="1"/>
          </p:cNvPicPr>
          <p:nvPr/>
        </p:nvPicPr>
        <p:blipFill>
          <a:blip r:embed="rId2"/>
          <a:srcRect/>
          <a:stretch>
            <a:fillRect/>
          </a:stretch>
        </p:blipFill>
        <p:spPr bwMode="auto">
          <a:xfrm>
            <a:off x="457200" y="1828800"/>
            <a:ext cx="1122363" cy="1122363"/>
          </a:xfrm>
          <a:prstGeom prst="rect">
            <a:avLst/>
          </a:prstGeom>
          <a:noFill/>
          <a:ln w="9525">
            <a:noFill/>
            <a:miter lim="800000"/>
            <a:headEnd/>
            <a:tailEnd/>
          </a:ln>
          <a:effectLst/>
        </p:spPr>
      </p:pic>
      <p:sp>
        <p:nvSpPr>
          <p:cNvPr id="2483207" name="Rectangle 7"/>
          <p:cNvSpPr>
            <a:spLocks noChangeArrowheads="1"/>
          </p:cNvSpPr>
          <p:nvPr/>
        </p:nvSpPr>
        <p:spPr bwMode="auto">
          <a:xfrm>
            <a:off x="1600200" y="1828800"/>
            <a:ext cx="4038600" cy="24384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Training trials:</a:t>
            </a:r>
          </a:p>
          <a:p>
            <a:pPr marL="342900" indent="-342900" eaLnBrk="1" hangingPunct="1">
              <a:spcBef>
                <a:spcPct val="20000"/>
              </a:spcBef>
            </a:pPr>
            <a:r>
              <a:rPr lang="en-US" sz="2000" b="0">
                <a:ea typeface="Osaka" pitchFamily="-84" charset="-128"/>
                <a:cs typeface="Osaka" pitchFamily="-84" charset="-128"/>
              </a:rPr>
              <a:t>	Observe four different objects pulled out by experimenter who had her eyes closed - the objects are different colors but always have the same shape.</a:t>
            </a:r>
          </a:p>
        </p:txBody>
      </p:sp>
      <p:pic>
        <p:nvPicPr>
          <p:cNvPr id="2483208" name="Picture 8"/>
          <p:cNvPicPr>
            <a:picLocks noChangeAspect="1" noChangeArrowheads="1"/>
          </p:cNvPicPr>
          <p:nvPr/>
        </p:nvPicPr>
        <p:blipFill>
          <a:blip r:embed="rId3"/>
          <a:srcRect/>
          <a:stretch>
            <a:fillRect/>
          </a:stretch>
        </p:blipFill>
        <p:spPr bwMode="auto">
          <a:xfrm>
            <a:off x="5867400" y="1600200"/>
            <a:ext cx="2781300" cy="4203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84228" name="Rectangle 4"/>
          <p:cNvSpPr>
            <a:spLocks noGrp="1" noChangeArrowheads="1"/>
          </p:cNvSpPr>
          <p:nvPr>
            <p:ph type="title"/>
          </p:nvPr>
        </p:nvSpPr>
        <p:spPr>
          <a:xfrm>
            <a:off x="0" y="0"/>
            <a:ext cx="9144000" cy="1143000"/>
          </a:xfrm>
          <a:noFill/>
          <a:ln/>
        </p:spPr>
        <p:txBody>
          <a:bodyPr/>
          <a:lstStyle/>
          <a:p>
            <a:r>
              <a:rPr lang="en-US" sz="3200"/>
              <a:t>Learning overhypotheses: Dewar &amp; Xu (2010)</a:t>
            </a:r>
          </a:p>
        </p:txBody>
      </p:sp>
      <p:sp>
        <p:nvSpPr>
          <p:cNvPr id="2484229" name="Rectangle 5"/>
          <p:cNvSpPr>
            <a:spLocks noGrp="1" noChangeArrowheads="1"/>
          </p:cNvSpPr>
          <p:nvPr>
            <p:ph type="body" idx="1"/>
          </p:nvPr>
        </p:nvSpPr>
        <p:spPr>
          <a:xfrm>
            <a:off x="152400" y="1295400"/>
            <a:ext cx="2133600" cy="533400"/>
          </a:xfrm>
          <a:noFill/>
          <a:ln/>
        </p:spPr>
        <p:txBody>
          <a:bodyPr/>
          <a:lstStyle/>
          <a:p>
            <a:pPr>
              <a:buFontTx/>
              <a:buNone/>
            </a:pPr>
            <a:r>
              <a:rPr lang="en-US" sz="2400"/>
              <a:t>9-month-olds</a:t>
            </a:r>
          </a:p>
        </p:txBody>
      </p:sp>
      <p:pic>
        <p:nvPicPr>
          <p:cNvPr id="2484230" name="Picture 6"/>
          <p:cNvPicPr>
            <a:picLocks noChangeAspect="1" noChangeArrowheads="1"/>
          </p:cNvPicPr>
          <p:nvPr/>
        </p:nvPicPr>
        <p:blipFill>
          <a:blip r:embed="rId2"/>
          <a:srcRect/>
          <a:stretch>
            <a:fillRect/>
          </a:stretch>
        </p:blipFill>
        <p:spPr bwMode="auto">
          <a:xfrm>
            <a:off x="457200" y="1828800"/>
            <a:ext cx="1122363" cy="1122363"/>
          </a:xfrm>
          <a:prstGeom prst="rect">
            <a:avLst/>
          </a:prstGeom>
          <a:noFill/>
          <a:ln w="9525">
            <a:noFill/>
            <a:miter lim="800000"/>
            <a:headEnd/>
            <a:tailEnd/>
          </a:ln>
          <a:effectLst/>
        </p:spPr>
      </p:pic>
      <p:sp>
        <p:nvSpPr>
          <p:cNvPr id="2484231" name="Rectangle 7"/>
          <p:cNvSpPr>
            <a:spLocks noChangeArrowheads="1"/>
          </p:cNvSpPr>
          <p:nvPr/>
        </p:nvSpPr>
        <p:spPr bwMode="auto">
          <a:xfrm>
            <a:off x="1600200" y="1828800"/>
            <a:ext cx="3810000" cy="46482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Experimental trials:</a:t>
            </a:r>
          </a:p>
          <a:p>
            <a:pPr marL="342900" indent="-342900" eaLnBrk="1" hangingPunct="1">
              <a:spcBef>
                <a:spcPct val="20000"/>
              </a:spcBef>
            </a:pPr>
            <a:r>
              <a:rPr lang="en-US" sz="2000" b="0">
                <a:ea typeface="Osaka" pitchFamily="-84" charset="-128"/>
                <a:cs typeface="Osaka" pitchFamily="-84" charset="-128"/>
              </a:rPr>
              <a:t>	</a:t>
            </a:r>
            <a:r>
              <a:rPr lang="en-US" sz="2000" b="0">
                <a:solidFill>
                  <a:schemeClr val="bg2"/>
                </a:solidFill>
                <a:ea typeface="Osaka" pitchFamily="-84" charset="-128"/>
                <a:cs typeface="Osaka" pitchFamily="-84" charset="-128"/>
              </a:rPr>
              <a:t>Expected outcome</a:t>
            </a:r>
            <a:r>
              <a:rPr lang="en-US" sz="2000" b="0">
                <a:ea typeface="Osaka" pitchFamily="-84" charset="-128"/>
                <a:cs typeface="Osaka" pitchFamily="-84" charset="-128"/>
              </a:rPr>
              <a:t> (assuming infants had the overhypothesis that all the objects from a single box should be the same shape) = </a:t>
            </a:r>
          </a:p>
          <a:p>
            <a:pPr marL="342900" indent="-342900" eaLnBrk="1" hangingPunct="1">
              <a:spcBef>
                <a:spcPct val="20000"/>
              </a:spcBef>
            </a:pPr>
            <a:r>
              <a:rPr lang="en-US" sz="2000" b="0">
                <a:ea typeface="Osaka" pitchFamily="-84" charset="-128"/>
                <a:cs typeface="Osaka" pitchFamily="-84" charset="-128"/>
              </a:rPr>
              <a:t>	Experimenter pulls out two objects with the same new shape.</a:t>
            </a:r>
          </a:p>
          <a:p>
            <a:pPr marL="342900" indent="-342900" eaLnBrk="1" hangingPunct="1">
              <a:spcBef>
                <a:spcPct val="20000"/>
              </a:spcBef>
            </a:pPr>
            <a:r>
              <a:rPr lang="en-US" sz="2000" b="0">
                <a:ea typeface="Osaka" pitchFamily="-84" charset="-128"/>
                <a:cs typeface="Osaka" pitchFamily="-84" charset="-128"/>
              </a:rPr>
              <a:t>	</a:t>
            </a:r>
          </a:p>
          <a:p>
            <a:pPr marL="342900" indent="-342900" eaLnBrk="1" hangingPunct="1">
              <a:spcBef>
                <a:spcPct val="20000"/>
              </a:spcBef>
            </a:pPr>
            <a:r>
              <a:rPr lang="en-US" sz="2000" b="0">
                <a:ea typeface="Osaka" pitchFamily="-84" charset="-128"/>
                <a:cs typeface="Osaka" pitchFamily="-84" charset="-128"/>
              </a:rPr>
              <a:t>	Infants should not be surprised.</a:t>
            </a:r>
          </a:p>
          <a:p>
            <a:pPr marL="342900" indent="-342900" eaLnBrk="1" hangingPunct="1">
              <a:spcBef>
                <a:spcPct val="20000"/>
              </a:spcBef>
            </a:pPr>
            <a:endParaRPr lang="en-US" sz="2000" b="0">
              <a:ea typeface="Osaka" pitchFamily="-84" charset="-128"/>
              <a:cs typeface="Osaka" pitchFamily="-84" charset="-128"/>
            </a:endParaRPr>
          </a:p>
        </p:txBody>
      </p:sp>
      <p:pic>
        <p:nvPicPr>
          <p:cNvPr id="2484233" name="Picture 9"/>
          <p:cNvPicPr>
            <a:picLocks noChangeAspect="1" noChangeArrowheads="1"/>
          </p:cNvPicPr>
          <p:nvPr/>
        </p:nvPicPr>
        <p:blipFill>
          <a:blip r:embed="rId3"/>
          <a:srcRect/>
          <a:stretch>
            <a:fillRect/>
          </a:stretch>
        </p:blipFill>
        <p:spPr bwMode="auto">
          <a:xfrm>
            <a:off x="5791200" y="1295400"/>
            <a:ext cx="2811463" cy="2414588"/>
          </a:xfrm>
          <a:prstGeom prst="rect">
            <a:avLst/>
          </a:prstGeom>
          <a:noFill/>
          <a:ln w="9525">
            <a:noFill/>
            <a:miter lim="800000"/>
            <a:headEnd/>
            <a:tailEnd/>
          </a:ln>
          <a:effectLst/>
        </p:spPr>
      </p:pic>
      <p:sp>
        <p:nvSpPr>
          <p:cNvPr id="2484234" name="Line 10"/>
          <p:cNvSpPr>
            <a:spLocks noChangeShapeType="1"/>
          </p:cNvSpPr>
          <p:nvPr/>
        </p:nvSpPr>
        <p:spPr bwMode="auto">
          <a:xfrm flipV="1">
            <a:off x="5181600" y="2514600"/>
            <a:ext cx="838200" cy="990600"/>
          </a:xfrm>
          <a:prstGeom prst="line">
            <a:avLst/>
          </a:prstGeom>
          <a:noFill/>
          <a:ln w="9525" cap="rnd">
            <a:solidFill>
              <a:schemeClr val="bg2"/>
            </a:solidFill>
            <a:prstDash val="sysDot"/>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85252" name="Rectangle 4"/>
          <p:cNvSpPr>
            <a:spLocks noGrp="1" noChangeArrowheads="1"/>
          </p:cNvSpPr>
          <p:nvPr>
            <p:ph type="title"/>
          </p:nvPr>
        </p:nvSpPr>
        <p:spPr>
          <a:xfrm>
            <a:off x="0" y="0"/>
            <a:ext cx="9144000" cy="1143000"/>
          </a:xfrm>
          <a:noFill/>
          <a:ln/>
        </p:spPr>
        <p:txBody>
          <a:bodyPr/>
          <a:lstStyle/>
          <a:p>
            <a:r>
              <a:rPr lang="en-US" sz="3200"/>
              <a:t>Learning overhypotheses: Dewar &amp; Xu (2010)</a:t>
            </a:r>
          </a:p>
        </p:txBody>
      </p:sp>
      <p:sp>
        <p:nvSpPr>
          <p:cNvPr id="2485253" name="Rectangle 5"/>
          <p:cNvSpPr>
            <a:spLocks noGrp="1" noChangeArrowheads="1"/>
          </p:cNvSpPr>
          <p:nvPr>
            <p:ph type="body" idx="1"/>
          </p:nvPr>
        </p:nvSpPr>
        <p:spPr>
          <a:xfrm>
            <a:off x="152400" y="1295400"/>
            <a:ext cx="2133600" cy="533400"/>
          </a:xfrm>
          <a:noFill/>
          <a:ln/>
        </p:spPr>
        <p:txBody>
          <a:bodyPr/>
          <a:lstStyle/>
          <a:p>
            <a:pPr>
              <a:buFontTx/>
              <a:buNone/>
            </a:pPr>
            <a:r>
              <a:rPr lang="en-US" sz="2400"/>
              <a:t>9-month-olds</a:t>
            </a:r>
          </a:p>
        </p:txBody>
      </p:sp>
      <p:pic>
        <p:nvPicPr>
          <p:cNvPr id="2485254" name="Picture 6"/>
          <p:cNvPicPr>
            <a:picLocks noChangeAspect="1" noChangeArrowheads="1"/>
          </p:cNvPicPr>
          <p:nvPr/>
        </p:nvPicPr>
        <p:blipFill>
          <a:blip r:embed="rId2"/>
          <a:srcRect/>
          <a:stretch>
            <a:fillRect/>
          </a:stretch>
        </p:blipFill>
        <p:spPr bwMode="auto">
          <a:xfrm>
            <a:off x="457200" y="1828800"/>
            <a:ext cx="1122363" cy="1122363"/>
          </a:xfrm>
          <a:prstGeom prst="rect">
            <a:avLst/>
          </a:prstGeom>
          <a:noFill/>
          <a:ln w="9525">
            <a:noFill/>
            <a:miter lim="800000"/>
            <a:headEnd/>
            <a:tailEnd/>
          </a:ln>
          <a:effectLst/>
        </p:spPr>
      </p:pic>
      <p:sp>
        <p:nvSpPr>
          <p:cNvPr id="2485255" name="Rectangle 7"/>
          <p:cNvSpPr>
            <a:spLocks noChangeArrowheads="1"/>
          </p:cNvSpPr>
          <p:nvPr/>
        </p:nvSpPr>
        <p:spPr bwMode="auto">
          <a:xfrm>
            <a:off x="1600200" y="1828800"/>
            <a:ext cx="3810000" cy="46482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Experimental trials:</a:t>
            </a:r>
          </a:p>
          <a:p>
            <a:pPr marL="342900" indent="-342900" eaLnBrk="1" hangingPunct="1">
              <a:spcBef>
                <a:spcPct val="20000"/>
              </a:spcBef>
            </a:pPr>
            <a:r>
              <a:rPr lang="en-US" sz="2000" b="0">
                <a:ea typeface="Osaka" pitchFamily="-84" charset="-128"/>
                <a:cs typeface="Osaka" pitchFamily="-84" charset="-128"/>
              </a:rPr>
              <a:t>	</a:t>
            </a:r>
            <a:r>
              <a:rPr lang="en-US" sz="2000" b="0">
                <a:solidFill>
                  <a:schemeClr val="accent2"/>
                </a:solidFill>
                <a:ea typeface="Osaka" pitchFamily="-84" charset="-128"/>
                <a:cs typeface="Osaka" pitchFamily="-84" charset="-128"/>
              </a:rPr>
              <a:t>Unexpected outcome</a:t>
            </a:r>
            <a:r>
              <a:rPr lang="en-US" sz="2000" b="0">
                <a:ea typeface="Osaka" pitchFamily="-84" charset="-128"/>
                <a:cs typeface="Osaka" pitchFamily="-84" charset="-128"/>
              </a:rPr>
              <a:t> (assuming infants had the overhypothesis that all the objects from a single box should be the same shape) = </a:t>
            </a:r>
          </a:p>
          <a:p>
            <a:pPr marL="342900" indent="-342900" eaLnBrk="1" hangingPunct="1">
              <a:spcBef>
                <a:spcPct val="20000"/>
              </a:spcBef>
            </a:pPr>
            <a:r>
              <a:rPr lang="en-US" sz="2000" b="0">
                <a:ea typeface="Osaka" pitchFamily="-84" charset="-128"/>
                <a:cs typeface="Osaka" pitchFamily="-84" charset="-128"/>
              </a:rPr>
              <a:t>	Experimenter pulls out two objects with different shapes, one which is new and one which is old.</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	Infants should be surprised.</a:t>
            </a:r>
          </a:p>
          <a:p>
            <a:pPr marL="342900" indent="-342900" eaLnBrk="1" hangingPunct="1">
              <a:spcBef>
                <a:spcPct val="20000"/>
              </a:spcBef>
            </a:pPr>
            <a:endParaRPr lang="en-US" sz="2000" b="0">
              <a:ea typeface="Osaka" pitchFamily="-84" charset="-128"/>
              <a:cs typeface="Osaka" pitchFamily="-84" charset="-128"/>
            </a:endParaRPr>
          </a:p>
        </p:txBody>
      </p:sp>
      <p:pic>
        <p:nvPicPr>
          <p:cNvPr id="2485256" name="Picture 8"/>
          <p:cNvPicPr>
            <a:picLocks noChangeAspect="1" noChangeArrowheads="1"/>
          </p:cNvPicPr>
          <p:nvPr/>
        </p:nvPicPr>
        <p:blipFill>
          <a:blip r:embed="rId3"/>
          <a:srcRect/>
          <a:stretch>
            <a:fillRect/>
          </a:stretch>
        </p:blipFill>
        <p:spPr bwMode="auto">
          <a:xfrm>
            <a:off x="5791200" y="1295400"/>
            <a:ext cx="2811463" cy="2414588"/>
          </a:xfrm>
          <a:prstGeom prst="rect">
            <a:avLst/>
          </a:prstGeom>
          <a:noFill/>
          <a:ln w="9525">
            <a:noFill/>
            <a:miter lim="800000"/>
            <a:headEnd/>
            <a:tailEnd/>
          </a:ln>
          <a:effectLst/>
        </p:spPr>
      </p:pic>
      <p:sp>
        <p:nvSpPr>
          <p:cNvPr id="2485257" name="Line 9"/>
          <p:cNvSpPr>
            <a:spLocks noChangeShapeType="1"/>
          </p:cNvSpPr>
          <p:nvPr/>
        </p:nvSpPr>
        <p:spPr bwMode="auto">
          <a:xfrm flipV="1">
            <a:off x="5334000" y="3276600"/>
            <a:ext cx="762000" cy="533400"/>
          </a:xfrm>
          <a:prstGeom prst="line">
            <a:avLst/>
          </a:prstGeom>
          <a:noFill/>
          <a:ln w="9525" cap="rnd">
            <a:solidFill>
              <a:schemeClr val="accent2"/>
            </a:solidFill>
            <a:prstDash val="sysDot"/>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86276" name="Rectangle 4"/>
          <p:cNvSpPr>
            <a:spLocks noGrp="1" noChangeArrowheads="1"/>
          </p:cNvSpPr>
          <p:nvPr>
            <p:ph type="title"/>
          </p:nvPr>
        </p:nvSpPr>
        <p:spPr>
          <a:xfrm>
            <a:off x="0" y="0"/>
            <a:ext cx="9144000" cy="1143000"/>
          </a:xfrm>
          <a:noFill/>
          <a:ln/>
        </p:spPr>
        <p:txBody>
          <a:bodyPr/>
          <a:lstStyle/>
          <a:p>
            <a:r>
              <a:rPr lang="en-US" sz="3200"/>
              <a:t>Learning overhypotheses: Dewar &amp; Xu (2010)</a:t>
            </a:r>
          </a:p>
        </p:txBody>
      </p:sp>
      <p:sp>
        <p:nvSpPr>
          <p:cNvPr id="2486277" name="Rectangle 5"/>
          <p:cNvSpPr>
            <a:spLocks noGrp="1" noChangeArrowheads="1"/>
          </p:cNvSpPr>
          <p:nvPr>
            <p:ph type="body" idx="1"/>
          </p:nvPr>
        </p:nvSpPr>
        <p:spPr>
          <a:xfrm>
            <a:off x="152400" y="1295400"/>
            <a:ext cx="2133600" cy="533400"/>
          </a:xfrm>
          <a:noFill/>
          <a:ln/>
        </p:spPr>
        <p:txBody>
          <a:bodyPr/>
          <a:lstStyle/>
          <a:p>
            <a:pPr>
              <a:buFontTx/>
              <a:buNone/>
            </a:pPr>
            <a:r>
              <a:rPr lang="en-US" sz="2400"/>
              <a:t>9-month-olds</a:t>
            </a:r>
          </a:p>
        </p:txBody>
      </p:sp>
      <p:pic>
        <p:nvPicPr>
          <p:cNvPr id="2486278" name="Picture 6"/>
          <p:cNvPicPr>
            <a:picLocks noChangeAspect="1" noChangeArrowheads="1"/>
          </p:cNvPicPr>
          <p:nvPr/>
        </p:nvPicPr>
        <p:blipFill>
          <a:blip r:embed="rId2"/>
          <a:srcRect/>
          <a:stretch>
            <a:fillRect/>
          </a:stretch>
        </p:blipFill>
        <p:spPr bwMode="auto">
          <a:xfrm>
            <a:off x="457200" y="1828800"/>
            <a:ext cx="1122363" cy="1122363"/>
          </a:xfrm>
          <a:prstGeom prst="rect">
            <a:avLst/>
          </a:prstGeom>
          <a:noFill/>
          <a:ln w="9525">
            <a:noFill/>
            <a:miter lim="800000"/>
            <a:headEnd/>
            <a:tailEnd/>
          </a:ln>
          <a:effectLst/>
        </p:spPr>
      </p:pic>
      <p:sp>
        <p:nvSpPr>
          <p:cNvPr id="2486279" name="Rectangle 7"/>
          <p:cNvSpPr>
            <a:spLocks noChangeArrowheads="1"/>
          </p:cNvSpPr>
          <p:nvPr/>
        </p:nvSpPr>
        <p:spPr bwMode="auto">
          <a:xfrm>
            <a:off x="1600200" y="1828800"/>
            <a:ext cx="3810000" cy="46482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Control trials:</a:t>
            </a:r>
          </a:p>
          <a:p>
            <a:pPr marL="342900" indent="-342900" eaLnBrk="1" hangingPunct="1">
              <a:spcBef>
                <a:spcPct val="20000"/>
              </a:spcBef>
            </a:pPr>
            <a:r>
              <a:rPr lang="en-US" sz="2000" b="0">
                <a:ea typeface="Osaka" pitchFamily="-84" charset="-128"/>
                <a:cs typeface="Osaka" pitchFamily="-84" charset="-128"/>
              </a:rPr>
              <a:t>	</a:t>
            </a:r>
            <a:r>
              <a:rPr lang="en-US" sz="2000" b="0">
                <a:solidFill>
                  <a:schemeClr val="bg2"/>
                </a:solidFill>
                <a:ea typeface="Osaka" pitchFamily="-84" charset="-128"/>
                <a:cs typeface="Osaka" pitchFamily="-84" charset="-128"/>
              </a:rPr>
              <a:t>Expected outcome</a:t>
            </a:r>
            <a:r>
              <a:rPr lang="en-US" sz="2000" b="0">
                <a:ea typeface="Osaka" pitchFamily="-84" charset="-128"/>
                <a:cs typeface="Osaka" pitchFamily="-84" charset="-128"/>
              </a:rPr>
              <a:t> (assuming infants had the overhypothesis that all the objects from a single box should be the same shape) = </a:t>
            </a:r>
          </a:p>
          <a:p>
            <a:pPr marL="342900" indent="-342900" eaLnBrk="1" hangingPunct="1">
              <a:spcBef>
                <a:spcPct val="20000"/>
              </a:spcBef>
            </a:pPr>
            <a:r>
              <a:rPr lang="en-US" sz="2000" b="0">
                <a:ea typeface="Osaka" pitchFamily="-84" charset="-128"/>
                <a:cs typeface="Osaka" pitchFamily="-84" charset="-128"/>
              </a:rPr>
              <a:t>	Experimenter pulls out two objects with the same new shape.</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	Infants should not be surprised.</a:t>
            </a:r>
          </a:p>
          <a:p>
            <a:pPr marL="342900" indent="-342900" eaLnBrk="1" hangingPunct="1">
              <a:spcBef>
                <a:spcPct val="20000"/>
              </a:spcBef>
            </a:pPr>
            <a:endParaRPr lang="en-US" sz="2000" b="0">
              <a:ea typeface="Osaka" pitchFamily="-84" charset="-128"/>
              <a:cs typeface="Osaka" pitchFamily="-84" charset="-128"/>
            </a:endParaRPr>
          </a:p>
        </p:txBody>
      </p:sp>
      <p:pic>
        <p:nvPicPr>
          <p:cNvPr id="2486282" name="Picture 10"/>
          <p:cNvPicPr>
            <a:picLocks noChangeAspect="1" noChangeArrowheads="1"/>
          </p:cNvPicPr>
          <p:nvPr/>
        </p:nvPicPr>
        <p:blipFill>
          <a:blip r:embed="rId3"/>
          <a:srcRect/>
          <a:stretch>
            <a:fillRect/>
          </a:stretch>
        </p:blipFill>
        <p:spPr bwMode="auto">
          <a:xfrm>
            <a:off x="5943600" y="3810000"/>
            <a:ext cx="2743200" cy="2376488"/>
          </a:xfrm>
          <a:prstGeom prst="rect">
            <a:avLst/>
          </a:prstGeom>
          <a:noFill/>
          <a:ln w="9525">
            <a:noFill/>
            <a:miter lim="800000"/>
            <a:headEnd/>
            <a:tailEnd/>
          </a:ln>
          <a:effectLst/>
        </p:spPr>
      </p:pic>
      <p:sp>
        <p:nvSpPr>
          <p:cNvPr id="2486283" name="Line 11"/>
          <p:cNvSpPr>
            <a:spLocks noChangeShapeType="1"/>
          </p:cNvSpPr>
          <p:nvPr/>
        </p:nvSpPr>
        <p:spPr bwMode="auto">
          <a:xfrm>
            <a:off x="5334000" y="4191000"/>
            <a:ext cx="914400" cy="457200"/>
          </a:xfrm>
          <a:prstGeom prst="line">
            <a:avLst/>
          </a:prstGeom>
          <a:noFill/>
          <a:ln w="9525" cap="rnd">
            <a:solidFill>
              <a:schemeClr val="bg2"/>
            </a:solidFill>
            <a:prstDash val="sysDot"/>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87300" name="Rectangle 4"/>
          <p:cNvSpPr>
            <a:spLocks noGrp="1" noChangeArrowheads="1"/>
          </p:cNvSpPr>
          <p:nvPr>
            <p:ph type="title"/>
          </p:nvPr>
        </p:nvSpPr>
        <p:spPr>
          <a:xfrm>
            <a:off x="0" y="0"/>
            <a:ext cx="9144000" cy="1143000"/>
          </a:xfrm>
          <a:noFill/>
          <a:ln/>
        </p:spPr>
        <p:txBody>
          <a:bodyPr/>
          <a:lstStyle/>
          <a:p>
            <a:r>
              <a:rPr lang="en-US" sz="3200"/>
              <a:t>Learning overhypotheses: Dewar &amp; Xu (2010)</a:t>
            </a:r>
          </a:p>
        </p:txBody>
      </p:sp>
      <p:sp>
        <p:nvSpPr>
          <p:cNvPr id="2487301" name="Rectangle 5"/>
          <p:cNvSpPr>
            <a:spLocks noGrp="1" noChangeArrowheads="1"/>
          </p:cNvSpPr>
          <p:nvPr>
            <p:ph type="body" idx="1"/>
          </p:nvPr>
        </p:nvSpPr>
        <p:spPr>
          <a:xfrm>
            <a:off x="152400" y="1295400"/>
            <a:ext cx="2133600" cy="533400"/>
          </a:xfrm>
          <a:noFill/>
          <a:ln/>
        </p:spPr>
        <p:txBody>
          <a:bodyPr/>
          <a:lstStyle/>
          <a:p>
            <a:pPr>
              <a:buFontTx/>
              <a:buNone/>
            </a:pPr>
            <a:r>
              <a:rPr lang="en-US" sz="2400"/>
              <a:t>9-month-olds</a:t>
            </a:r>
          </a:p>
        </p:txBody>
      </p:sp>
      <p:pic>
        <p:nvPicPr>
          <p:cNvPr id="2487302" name="Picture 6"/>
          <p:cNvPicPr>
            <a:picLocks noChangeAspect="1" noChangeArrowheads="1"/>
          </p:cNvPicPr>
          <p:nvPr/>
        </p:nvPicPr>
        <p:blipFill>
          <a:blip r:embed="rId2"/>
          <a:srcRect/>
          <a:stretch>
            <a:fillRect/>
          </a:stretch>
        </p:blipFill>
        <p:spPr bwMode="auto">
          <a:xfrm>
            <a:off x="457200" y="1828800"/>
            <a:ext cx="1122363" cy="1122363"/>
          </a:xfrm>
          <a:prstGeom prst="rect">
            <a:avLst/>
          </a:prstGeom>
          <a:noFill/>
          <a:ln w="9525">
            <a:noFill/>
            <a:miter lim="800000"/>
            <a:headEnd/>
            <a:tailEnd/>
          </a:ln>
          <a:effectLst/>
        </p:spPr>
      </p:pic>
      <p:sp>
        <p:nvSpPr>
          <p:cNvPr id="2487303" name="Rectangle 7"/>
          <p:cNvSpPr>
            <a:spLocks noChangeArrowheads="1"/>
          </p:cNvSpPr>
          <p:nvPr/>
        </p:nvSpPr>
        <p:spPr bwMode="auto">
          <a:xfrm>
            <a:off x="1600200" y="1828800"/>
            <a:ext cx="3810000" cy="46482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Control trials:</a:t>
            </a:r>
          </a:p>
          <a:p>
            <a:pPr marL="342900" indent="-342900" eaLnBrk="1" hangingPunct="1">
              <a:spcBef>
                <a:spcPct val="20000"/>
              </a:spcBef>
            </a:pPr>
            <a:r>
              <a:rPr lang="en-US" sz="2000" b="0">
                <a:ea typeface="Osaka" pitchFamily="-84" charset="-128"/>
                <a:cs typeface="Osaka" pitchFamily="-84" charset="-128"/>
              </a:rPr>
              <a:t>	</a:t>
            </a:r>
            <a:r>
              <a:rPr lang="en-US" sz="2000" b="0">
                <a:solidFill>
                  <a:schemeClr val="accent2"/>
                </a:solidFill>
                <a:ea typeface="Osaka" pitchFamily="-84" charset="-128"/>
                <a:cs typeface="Osaka" pitchFamily="-84" charset="-128"/>
              </a:rPr>
              <a:t>Unexpected outcome</a:t>
            </a:r>
            <a:r>
              <a:rPr lang="en-US" sz="2000" b="0">
                <a:ea typeface="Osaka" pitchFamily="-84" charset="-128"/>
                <a:cs typeface="Osaka" pitchFamily="-84" charset="-128"/>
              </a:rPr>
              <a:t> </a:t>
            </a:r>
            <a:r>
              <a:rPr lang="en-US" sz="2000" b="0">
                <a:solidFill>
                  <a:schemeClr val="accent2"/>
                </a:solidFill>
                <a:ea typeface="Osaka" pitchFamily="-84" charset="-128"/>
                <a:cs typeface="Osaka" pitchFamily="-84" charset="-128"/>
              </a:rPr>
              <a:t>control</a:t>
            </a:r>
            <a:r>
              <a:rPr lang="en-US" sz="2000" b="0">
                <a:ea typeface="Osaka" pitchFamily="-84" charset="-128"/>
                <a:cs typeface="Osaka" pitchFamily="-84" charset="-128"/>
              </a:rPr>
              <a:t> = </a:t>
            </a:r>
          </a:p>
          <a:p>
            <a:pPr marL="342900" indent="-342900" eaLnBrk="1" hangingPunct="1">
              <a:spcBef>
                <a:spcPct val="20000"/>
              </a:spcBef>
            </a:pPr>
            <a:r>
              <a:rPr lang="en-US" sz="2000" b="0">
                <a:ea typeface="Osaka" pitchFamily="-84" charset="-128"/>
                <a:cs typeface="Osaka" pitchFamily="-84" charset="-128"/>
              </a:rPr>
              <a:t>	Experimenter pulls out two objects, one with a new shape that came from the new box and one with an old shape that came from an old box that contained that shape.</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	Infants should not be surprised if they have the overhypothesis.</a:t>
            </a:r>
          </a:p>
          <a:p>
            <a:pPr marL="342900" indent="-342900" eaLnBrk="1" hangingPunct="1">
              <a:spcBef>
                <a:spcPct val="20000"/>
              </a:spcBef>
            </a:pPr>
            <a:endParaRPr lang="en-US" sz="2000" b="0">
              <a:ea typeface="Osaka" pitchFamily="-84" charset="-128"/>
              <a:cs typeface="Osaka" pitchFamily="-84" charset="-128"/>
            </a:endParaRPr>
          </a:p>
        </p:txBody>
      </p:sp>
      <p:pic>
        <p:nvPicPr>
          <p:cNvPr id="2487304" name="Picture 8"/>
          <p:cNvPicPr>
            <a:picLocks noChangeAspect="1" noChangeArrowheads="1"/>
          </p:cNvPicPr>
          <p:nvPr/>
        </p:nvPicPr>
        <p:blipFill>
          <a:blip r:embed="rId3"/>
          <a:srcRect/>
          <a:stretch>
            <a:fillRect/>
          </a:stretch>
        </p:blipFill>
        <p:spPr bwMode="auto">
          <a:xfrm>
            <a:off x="5943600" y="3810000"/>
            <a:ext cx="2743200" cy="2376488"/>
          </a:xfrm>
          <a:prstGeom prst="rect">
            <a:avLst/>
          </a:prstGeom>
          <a:noFill/>
          <a:ln w="9525">
            <a:noFill/>
            <a:miter lim="800000"/>
            <a:headEnd/>
            <a:tailEnd/>
          </a:ln>
          <a:effectLst/>
        </p:spPr>
      </p:pic>
      <p:sp>
        <p:nvSpPr>
          <p:cNvPr id="2487305" name="Line 9"/>
          <p:cNvSpPr>
            <a:spLocks noChangeShapeType="1"/>
          </p:cNvSpPr>
          <p:nvPr/>
        </p:nvSpPr>
        <p:spPr bwMode="auto">
          <a:xfrm>
            <a:off x="5334000" y="4191000"/>
            <a:ext cx="838200" cy="1676400"/>
          </a:xfrm>
          <a:prstGeom prst="line">
            <a:avLst/>
          </a:prstGeom>
          <a:noFill/>
          <a:ln w="9525" cap="rnd">
            <a:solidFill>
              <a:schemeClr val="accent2"/>
            </a:solidFill>
            <a:prstDash val="sysDot"/>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88324" name="Rectangle 4"/>
          <p:cNvSpPr>
            <a:spLocks noGrp="1" noChangeArrowheads="1"/>
          </p:cNvSpPr>
          <p:nvPr>
            <p:ph type="title"/>
          </p:nvPr>
        </p:nvSpPr>
        <p:spPr>
          <a:xfrm>
            <a:off x="0" y="0"/>
            <a:ext cx="9144000" cy="1143000"/>
          </a:xfrm>
          <a:noFill/>
          <a:ln/>
        </p:spPr>
        <p:txBody>
          <a:bodyPr/>
          <a:lstStyle/>
          <a:p>
            <a:r>
              <a:rPr lang="en-US" sz="3200"/>
              <a:t>Learning overhypotheses: Dewar &amp; Xu (2010)</a:t>
            </a:r>
          </a:p>
        </p:txBody>
      </p:sp>
      <p:sp>
        <p:nvSpPr>
          <p:cNvPr id="2488325" name="Rectangle 5"/>
          <p:cNvSpPr>
            <a:spLocks noGrp="1" noChangeArrowheads="1"/>
          </p:cNvSpPr>
          <p:nvPr>
            <p:ph type="body" idx="1"/>
          </p:nvPr>
        </p:nvSpPr>
        <p:spPr>
          <a:xfrm>
            <a:off x="152400" y="1295400"/>
            <a:ext cx="2133600" cy="533400"/>
          </a:xfrm>
          <a:noFill/>
          <a:ln/>
        </p:spPr>
        <p:txBody>
          <a:bodyPr/>
          <a:lstStyle/>
          <a:p>
            <a:pPr>
              <a:buFontTx/>
              <a:buNone/>
            </a:pPr>
            <a:r>
              <a:rPr lang="en-US" sz="2400"/>
              <a:t>9-month-olds</a:t>
            </a:r>
          </a:p>
        </p:txBody>
      </p:sp>
      <p:pic>
        <p:nvPicPr>
          <p:cNvPr id="2488326" name="Picture 6"/>
          <p:cNvPicPr>
            <a:picLocks noChangeAspect="1" noChangeArrowheads="1"/>
          </p:cNvPicPr>
          <p:nvPr/>
        </p:nvPicPr>
        <p:blipFill>
          <a:blip r:embed="rId2"/>
          <a:srcRect/>
          <a:stretch>
            <a:fillRect/>
          </a:stretch>
        </p:blipFill>
        <p:spPr bwMode="auto">
          <a:xfrm>
            <a:off x="457200" y="1828800"/>
            <a:ext cx="1122363" cy="1122363"/>
          </a:xfrm>
          <a:prstGeom prst="rect">
            <a:avLst/>
          </a:prstGeom>
          <a:noFill/>
          <a:ln w="9525">
            <a:noFill/>
            <a:miter lim="800000"/>
            <a:headEnd/>
            <a:tailEnd/>
          </a:ln>
          <a:effectLst/>
        </p:spPr>
      </p:pic>
      <p:sp>
        <p:nvSpPr>
          <p:cNvPr id="2488327" name="Rectangle 7"/>
          <p:cNvSpPr>
            <a:spLocks noChangeArrowheads="1"/>
          </p:cNvSpPr>
          <p:nvPr/>
        </p:nvSpPr>
        <p:spPr bwMode="auto">
          <a:xfrm>
            <a:off x="1600200" y="1828800"/>
            <a:ext cx="3810000" cy="46482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Results:</a:t>
            </a:r>
          </a:p>
          <a:p>
            <a:pPr marL="342900" indent="-342900" eaLnBrk="1" hangingPunct="1">
              <a:spcBef>
                <a:spcPct val="20000"/>
              </a:spcBef>
            </a:pPr>
            <a:r>
              <a:rPr lang="en-US" sz="2000" b="0">
                <a:ea typeface="Osaka" pitchFamily="-84" charset="-128"/>
                <a:cs typeface="Osaka" pitchFamily="-84" charset="-128"/>
              </a:rPr>
              <a:t>	Infants in the experimental condition looked longer at the unexpected outcome (~14.28s) when compared to the expected outcome (~11.32s).</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	</a:t>
            </a:r>
            <a:r>
              <a:rPr lang="en-US" sz="2000" b="0">
                <a:solidFill>
                  <a:schemeClr val="accent2"/>
                </a:solidFill>
                <a:ea typeface="Osaka" pitchFamily="-84" charset="-128"/>
                <a:cs typeface="Osaka" pitchFamily="-84" charset="-128"/>
              </a:rPr>
              <a:t>They were surprised at the evidence that didn’t support the overhypothesis!</a:t>
            </a:r>
            <a:endParaRPr lang="en-US" sz="2000" b="0">
              <a:ea typeface="Osaka" pitchFamily="-84" charset="-128"/>
              <a:cs typeface="Osaka" pitchFamily="-84" charset="-128"/>
            </a:endParaRPr>
          </a:p>
          <a:p>
            <a:pPr marL="342900" indent="-342900" eaLnBrk="1" hangingPunct="1">
              <a:spcBef>
                <a:spcPct val="20000"/>
              </a:spcBef>
            </a:pPr>
            <a:endParaRPr lang="en-US" sz="2000" b="0">
              <a:ea typeface="Osaka" pitchFamily="-84" charset="-128"/>
              <a:cs typeface="Osaka" pitchFamily="-84" charset="-128"/>
            </a:endParaRPr>
          </a:p>
        </p:txBody>
      </p:sp>
      <p:pic>
        <p:nvPicPr>
          <p:cNvPr id="2488328" name="Picture 8"/>
          <p:cNvPicPr>
            <a:picLocks noChangeAspect="1" noChangeArrowheads="1"/>
          </p:cNvPicPr>
          <p:nvPr/>
        </p:nvPicPr>
        <p:blipFill>
          <a:blip r:embed="rId3"/>
          <a:srcRect/>
          <a:stretch>
            <a:fillRect/>
          </a:stretch>
        </p:blipFill>
        <p:spPr bwMode="auto">
          <a:xfrm>
            <a:off x="5943600" y="3810000"/>
            <a:ext cx="2743200" cy="2376488"/>
          </a:xfrm>
          <a:prstGeom prst="rect">
            <a:avLst/>
          </a:prstGeom>
          <a:noFill/>
          <a:ln w="9525">
            <a:noFill/>
            <a:miter lim="800000"/>
            <a:headEnd/>
            <a:tailEnd/>
          </a:ln>
          <a:effectLst/>
        </p:spPr>
      </p:pic>
      <p:pic>
        <p:nvPicPr>
          <p:cNvPr id="2488330" name="Picture 10"/>
          <p:cNvPicPr>
            <a:picLocks noChangeAspect="1" noChangeArrowheads="1"/>
          </p:cNvPicPr>
          <p:nvPr/>
        </p:nvPicPr>
        <p:blipFill>
          <a:blip r:embed="rId4"/>
          <a:srcRect/>
          <a:stretch>
            <a:fillRect/>
          </a:stretch>
        </p:blipFill>
        <p:spPr bwMode="auto">
          <a:xfrm>
            <a:off x="5791200" y="1295400"/>
            <a:ext cx="2811463" cy="2414588"/>
          </a:xfrm>
          <a:prstGeom prst="rect">
            <a:avLst/>
          </a:prstGeom>
          <a:noFill/>
          <a:ln w="9525">
            <a:noFill/>
            <a:miter lim="800000"/>
            <a:headEnd/>
            <a:tailEnd/>
          </a:ln>
          <a:effectLst/>
        </p:spPr>
      </p:pic>
      <p:sp>
        <p:nvSpPr>
          <p:cNvPr id="2488331" name="Line 11"/>
          <p:cNvSpPr>
            <a:spLocks noChangeShapeType="1"/>
          </p:cNvSpPr>
          <p:nvPr/>
        </p:nvSpPr>
        <p:spPr bwMode="auto">
          <a:xfrm flipV="1">
            <a:off x="4495800" y="3352800"/>
            <a:ext cx="1600200" cy="1219200"/>
          </a:xfrm>
          <a:prstGeom prst="line">
            <a:avLst/>
          </a:prstGeom>
          <a:noFill/>
          <a:ln w="9525" cap="rnd">
            <a:solidFill>
              <a:schemeClr val="accent2"/>
            </a:solidFill>
            <a:prstDash val="sysDot"/>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99906" name="Rectangle 2"/>
          <p:cNvSpPr>
            <a:spLocks noGrp="1" noChangeArrowheads="1"/>
          </p:cNvSpPr>
          <p:nvPr>
            <p:ph type="title"/>
          </p:nvPr>
        </p:nvSpPr>
        <p:spPr>
          <a:xfrm>
            <a:off x="0" y="0"/>
            <a:ext cx="9144000" cy="1143000"/>
          </a:xfrm>
          <a:noFill/>
          <a:ln/>
        </p:spPr>
        <p:txBody>
          <a:bodyPr/>
          <a:lstStyle/>
          <a:p>
            <a:r>
              <a:rPr lang="en-US" sz="3200"/>
              <a:t>Universal Grammar: Parameters</a:t>
            </a:r>
          </a:p>
        </p:txBody>
      </p:sp>
      <p:sp>
        <p:nvSpPr>
          <p:cNvPr id="2299907" name="Text Box 3"/>
          <p:cNvSpPr txBox="1">
            <a:spLocks noChangeArrowheads="1"/>
          </p:cNvSpPr>
          <p:nvPr/>
        </p:nvSpPr>
        <p:spPr bwMode="auto">
          <a:xfrm>
            <a:off x="5791200" y="2824163"/>
            <a:ext cx="387350"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S</a:t>
            </a:r>
          </a:p>
        </p:txBody>
      </p:sp>
      <p:sp>
        <p:nvSpPr>
          <p:cNvPr id="2299908" name="Text Box 4"/>
          <p:cNvSpPr txBox="1">
            <a:spLocks noChangeArrowheads="1"/>
          </p:cNvSpPr>
          <p:nvPr/>
        </p:nvSpPr>
        <p:spPr bwMode="auto">
          <a:xfrm>
            <a:off x="4724400" y="3281363"/>
            <a:ext cx="608013" cy="457200"/>
          </a:xfrm>
          <a:prstGeom prst="rect">
            <a:avLst/>
          </a:prstGeom>
          <a:noFill/>
          <a:ln w="9525">
            <a:noFill/>
            <a:miter lim="800000"/>
            <a:headEnd/>
            <a:tailEnd/>
          </a:ln>
        </p:spPr>
        <p:txBody>
          <a:bodyPr wrap="none">
            <a:prstTxWarp prst="textNoShape">
              <a:avLst/>
            </a:prstTxWarp>
            <a:spAutoFit/>
          </a:bodyPr>
          <a:lstStyle/>
          <a:p>
            <a:r>
              <a:rPr lang="en-US" b="0">
                <a:solidFill>
                  <a:schemeClr val="hlink"/>
                </a:solidFill>
              </a:rPr>
              <a:t>NP</a:t>
            </a:r>
            <a:endParaRPr lang="en-US" b="0">
              <a:solidFill>
                <a:schemeClr val="tx2"/>
              </a:solidFill>
            </a:endParaRPr>
          </a:p>
        </p:txBody>
      </p:sp>
      <p:sp>
        <p:nvSpPr>
          <p:cNvPr id="2299909" name="Text Box 5"/>
          <p:cNvSpPr txBox="1">
            <a:spLocks noChangeArrowheads="1"/>
          </p:cNvSpPr>
          <p:nvPr/>
        </p:nvSpPr>
        <p:spPr bwMode="auto">
          <a:xfrm>
            <a:off x="6400800" y="3205163"/>
            <a:ext cx="590550" cy="457200"/>
          </a:xfrm>
          <a:prstGeom prst="rect">
            <a:avLst/>
          </a:prstGeom>
          <a:noFill/>
          <a:ln w="9525">
            <a:noFill/>
            <a:miter lim="800000"/>
            <a:headEnd/>
            <a:tailEnd/>
          </a:ln>
        </p:spPr>
        <p:txBody>
          <a:bodyPr wrap="none">
            <a:prstTxWarp prst="textNoShape">
              <a:avLst/>
            </a:prstTxWarp>
            <a:spAutoFit/>
          </a:bodyPr>
          <a:lstStyle/>
          <a:p>
            <a:r>
              <a:rPr lang="en-US" b="0">
                <a:solidFill>
                  <a:schemeClr val="bg2"/>
                </a:solidFill>
              </a:rPr>
              <a:t>VP</a:t>
            </a:r>
            <a:endParaRPr lang="en-US" b="0">
              <a:solidFill>
                <a:schemeClr val="tx2"/>
              </a:solidFill>
            </a:endParaRPr>
          </a:p>
        </p:txBody>
      </p:sp>
      <p:sp>
        <p:nvSpPr>
          <p:cNvPr id="2299910" name="Text Box 6"/>
          <p:cNvSpPr txBox="1">
            <a:spLocks noChangeArrowheads="1"/>
          </p:cNvSpPr>
          <p:nvPr/>
        </p:nvSpPr>
        <p:spPr bwMode="auto">
          <a:xfrm>
            <a:off x="7010400" y="3810000"/>
            <a:ext cx="608013" cy="457200"/>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rPr>
              <a:t>NP</a:t>
            </a:r>
            <a:endParaRPr lang="en-US" b="0">
              <a:solidFill>
                <a:schemeClr val="tx2"/>
              </a:solidFill>
            </a:endParaRPr>
          </a:p>
        </p:txBody>
      </p:sp>
      <p:sp>
        <p:nvSpPr>
          <p:cNvPr id="2299911" name="Line 7"/>
          <p:cNvSpPr>
            <a:spLocks noChangeShapeType="1"/>
          </p:cNvSpPr>
          <p:nvPr/>
        </p:nvSpPr>
        <p:spPr bwMode="auto">
          <a:xfrm>
            <a:off x="6629400" y="3581400"/>
            <a:ext cx="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99912" name="Line 8"/>
          <p:cNvSpPr>
            <a:spLocks noChangeShapeType="1"/>
          </p:cNvSpPr>
          <p:nvPr/>
        </p:nvSpPr>
        <p:spPr bwMode="auto">
          <a:xfrm>
            <a:off x="6629400" y="3581400"/>
            <a:ext cx="457200" cy="228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99913" name="Line 9"/>
          <p:cNvSpPr>
            <a:spLocks noChangeShapeType="1"/>
          </p:cNvSpPr>
          <p:nvPr/>
        </p:nvSpPr>
        <p:spPr bwMode="auto">
          <a:xfrm>
            <a:off x="6019800" y="3200400"/>
            <a:ext cx="381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99914" name="Line 10"/>
          <p:cNvSpPr>
            <a:spLocks noChangeShapeType="1"/>
          </p:cNvSpPr>
          <p:nvPr/>
        </p:nvSpPr>
        <p:spPr bwMode="auto">
          <a:xfrm flipH="1">
            <a:off x="5105400" y="3200400"/>
            <a:ext cx="9144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99915" name="Text Box 11"/>
          <p:cNvSpPr txBox="1">
            <a:spLocks noChangeArrowheads="1"/>
          </p:cNvSpPr>
          <p:nvPr/>
        </p:nvSpPr>
        <p:spPr bwMode="auto">
          <a:xfrm>
            <a:off x="7086600" y="4191000"/>
            <a:ext cx="1295400" cy="457200"/>
          </a:xfrm>
          <a:prstGeom prst="rect">
            <a:avLst/>
          </a:prstGeom>
          <a:noFill/>
          <a:ln w="9525">
            <a:noFill/>
            <a:miter lim="800000"/>
            <a:headEnd/>
            <a:tailEnd/>
          </a:ln>
        </p:spPr>
        <p:txBody>
          <a:bodyPr>
            <a:prstTxWarp prst="textNoShape">
              <a:avLst/>
            </a:prstTxWarp>
            <a:spAutoFit/>
          </a:bodyPr>
          <a:lstStyle/>
          <a:p>
            <a:r>
              <a:rPr lang="en-US" b="0">
                <a:solidFill>
                  <a:schemeClr val="accent2"/>
                </a:solidFill>
              </a:rPr>
              <a:t>Object</a:t>
            </a:r>
            <a:endParaRPr lang="en-US" b="0">
              <a:solidFill>
                <a:srgbClr val="F25BFF"/>
              </a:solidFill>
            </a:endParaRPr>
          </a:p>
        </p:txBody>
      </p:sp>
      <p:sp>
        <p:nvSpPr>
          <p:cNvPr id="2299916" name="Text Box 12"/>
          <p:cNvSpPr txBox="1">
            <a:spLocks noChangeArrowheads="1"/>
          </p:cNvSpPr>
          <p:nvPr/>
        </p:nvSpPr>
        <p:spPr bwMode="auto">
          <a:xfrm>
            <a:off x="4572000" y="3733800"/>
            <a:ext cx="2362200" cy="457200"/>
          </a:xfrm>
          <a:prstGeom prst="rect">
            <a:avLst/>
          </a:prstGeom>
          <a:noFill/>
          <a:ln w="9525">
            <a:noFill/>
            <a:miter lim="800000"/>
            <a:headEnd/>
            <a:tailEnd/>
          </a:ln>
        </p:spPr>
        <p:txBody>
          <a:bodyPr>
            <a:prstTxWarp prst="textNoShape">
              <a:avLst/>
            </a:prstTxWarp>
            <a:spAutoFit/>
          </a:bodyPr>
          <a:lstStyle/>
          <a:p>
            <a:r>
              <a:rPr lang="en-US" b="0">
                <a:solidFill>
                  <a:schemeClr val="hlink"/>
                </a:solidFill>
              </a:rPr>
              <a:t>Subject</a:t>
            </a:r>
            <a:endParaRPr lang="en-US" b="0">
              <a:solidFill>
                <a:srgbClr val="F25BFF"/>
              </a:solidFill>
            </a:endParaRPr>
          </a:p>
        </p:txBody>
      </p:sp>
      <p:sp>
        <p:nvSpPr>
          <p:cNvPr id="2299917" name="Text Box 13"/>
          <p:cNvSpPr txBox="1">
            <a:spLocks noChangeArrowheads="1"/>
          </p:cNvSpPr>
          <p:nvPr/>
        </p:nvSpPr>
        <p:spPr bwMode="auto">
          <a:xfrm>
            <a:off x="6096000" y="3810000"/>
            <a:ext cx="9906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Verb</a:t>
            </a:r>
            <a:endParaRPr lang="en-US" b="0">
              <a:solidFill>
                <a:srgbClr val="F25BFF"/>
              </a:solidFill>
            </a:endParaRPr>
          </a:p>
        </p:txBody>
      </p:sp>
      <p:sp>
        <p:nvSpPr>
          <p:cNvPr id="2299918" name="Text Box 14"/>
          <p:cNvSpPr txBox="1">
            <a:spLocks noChangeArrowheads="1"/>
          </p:cNvSpPr>
          <p:nvPr/>
        </p:nvSpPr>
        <p:spPr bwMode="auto">
          <a:xfrm>
            <a:off x="6096000" y="4800600"/>
            <a:ext cx="590550"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PP</a:t>
            </a:r>
          </a:p>
        </p:txBody>
      </p:sp>
      <p:sp>
        <p:nvSpPr>
          <p:cNvPr id="2299919" name="Text Box 15"/>
          <p:cNvSpPr txBox="1">
            <a:spLocks noChangeArrowheads="1"/>
          </p:cNvSpPr>
          <p:nvPr/>
        </p:nvSpPr>
        <p:spPr bwMode="auto">
          <a:xfrm>
            <a:off x="6096000" y="5410200"/>
            <a:ext cx="387350"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P</a:t>
            </a:r>
          </a:p>
        </p:txBody>
      </p:sp>
      <p:sp>
        <p:nvSpPr>
          <p:cNvPr id="2299920" name="Line 16"/>
          <p:cNvSpPr>
            <a:spLocks noChangeShapeType="1"/>
          </p:cNvSpPr>
          <p:nvPr/>
        </p:nvSpPr>
        <p:spPr bwMode="auto">
          <a:xfrm>
            <a:off x="6324600" y="5176838"/>
            <a:ext cx="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99921" name="Line 17"/>
          <p:cNvSpPr>
            <a:spLocks noChangeShapeType="1"/>
          </p:cNvSpPr>
          <p:nvPr/>
        </p:nvSpPr>
        <p:spPr bwMode="auto">
          <a:xfrm>
            <a:off x="6324600" y="5176838"/>
            <a:ext cx="457200" cy="228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99922" name="Text Box 18"/>
          <p:cNvSpPr txBox="1">
            <a:spLocks noChangeArrowheads="1"/>
          </p:cNvSpPr>
          <p:nvPr/>
        </p:nvSpPr>
        <p:spPr bwMode="auto">
          <a:xfrm>
            <a:off x="6934200" y="5791200"/>
            <a:ext cx="1295400" cy="457200"/>
          </a:xfrm>
          <a:prstGeom prst="rect">
            <a:avLst/>
          </a:prstGeom>
          <a:noFill/>
          <a:ln w="9525">
            <a:noFill/>
            <a:miter lim="800000"/>
            <a:headEnd/>
            <a:tailEnd/>
          </a:ln>
        </p:spPr>
        <p:txBody>
          <a:bodyPr>
            <a:prstTxWarp prst="textNoShape">
              <a:avLst/>
            </a:prstTxWarp>
            <a:spAutoFit/>
          </a:bodyPr>
          <a:lstStyle/>
          <a:p>
            <a:r>
              <a:rPr lang="en-US" b="0">
                <a:solidFill>
                  <a:schemeClr val="accent1"/>
                </a:solidFill>
              </a:rPr>
              <a:t>Object</a:t>
            </a:r>
            <a:endParaRPr lang="en-US" b="0">
              <a:solidFill>
                <a:srgbClr val="F25BFF"/>
              </a:solidFill>
            </a:endParaRPr>
          </a:p>
        </p:txBody>
      </p:sp>
      <p:sp>
        <p:nvSpPr>
          <p:cNvPr id="2299923" name="Text Box 19"/>
          <p:cNvSpPr txBox="1">
            <a:spLocks noChangeArrowheads="1"/>
          </p:cNvSpPr>
          <p:nvPr/>
        </p:nvSpPr>
        <p:spPr bwMode="auto">
          <a:xfrm>
            <a:off x="6705600" y="5405438"/>
            <a:ext cx="990600" cy="457200"/>
          </a:xfrm>
          <a:prstGeom prst="rect">
            <a:avLst/>
          </a:prstGeom>
          <a:noFill/>
          <a:ln w="9525">
            <a:noFill/>
            <a:miter lim="800000"/>
            <a:headEnd/>
            <a:tailEnd/>
          </a:ln>
        </p:spPr>
        <p:txBody>
          <a:bodyPr>
            <a:prstTxWarp prst="textNoShape">
              <a:avLst/>
            </a:prstTxWarp>
            <a:spAutoFit/>
          </a:bodyPr>
          <a:lstStyle/>
          <a:p>
            <a:r>
              <a:rPr lang="en-US" b="0">
                <a:solidFill>
                  <a:schemeClr val="accent1"/>
                </a:solidFill>
              </a:rPr>
              <a:t>NP</a:t>
            </a:r>
            <a:endParaRPr lang="en-US" b="0">
              <a:solidFill>
                <a:srgbClr val="F25BFF"/>
              </a:solidFill>
            </a:endParaRPr>
          </a:p>
        </p:txBody>
      </p:sp>
      <p:sp>
        <p:nvSpPr>
          <p:cNvPr id="2299924" name="Text Box 20"/>
          <p:cNvSpPr txBox="1">
            <a:spLocks noChangeArrowheads="1"/>
          </p:cNvSpPr>
          <p:nvPr/>
        </p:nvSpPr>
        <p:spPr bwMode="auto">
          <a:xfrm>
            <a:off x="4800600" y="5791200"/>
            <a:ext cx="2133600" cy="457200"/>
          </a:xfrm>
          <a:prstGeom prst="rect">
            <a:avLst/>
          </a:prstGeom>
          <a:noFill/>
          <a:ln w="9525">
            <a:noFill/>
            <a:miter lim="800000"/>
            <a:headEnd/>
            <a:tailEnd/>
          </a:ln>
        </p:spPr>
        <p:txBody>
          <a:bodyPr>
            <a:prstTxWarp prst="textNoShape">
              <a:avLst/>
            </a:prstTxWarp>
            <a:spAutoFit/>
          </a:bodyPr>
          <a:lstStyle/>
          <a:p>
            <a:r>
              <a:rPr lang="en-US" b="0">
                <a:solidFill>
                  <a:schemeClr val="tx2"/>
                </a:solidFill>
              </a:rPr>
              <a:t>Preposition</a:t>
            </a:r>
          </a:p>
        </p:txBody>
      </p:sp>
      <p:sp>
        <p:nvSpPr>
          <p:cNvPr id="2299925" name="Text Box 21"/>
          <p:cNvSpPr txBox="1">
            <a:spLocks noChangeArrowheads="1"/>
          </p:cNvSpPr>
          <p:nvPr/>
        </p:nvSpPr>
        <p:spPr bwMode="auto">
          <a:xfrm>
            <a:off x="5410200" y="2286000"/>
            <a:ext cx="1828800" cy="457200"/>
          </a:xfrm>
          <a:prstGeom prst="rect">
            <a:avLst/>
          </a:prstGeom>
          <a:noFill/>
          <a:ln w="9525">
            <a:noFill/>
            <a:miter lim="800000"/>
            <a:headEnd/>
            <a:tailEnd/>
          </a:ln>
        </p:spPr>
        <p:txBody>
          <a:bodyPr>
            <a:prstTxWarp prst="textNoShape">
              <a:avLst/>
            </a:prstTxWarp>
            <a:spAutoFit/>
          </a:bodyPr>
          <a:lstStyle/>
          <a:p>
            <a:r>
              <a:rPr lang="en-US" b="0"/>
              <a:t>Edo/English</a:t>
            </a:r>
            <a:endParaRPr lang="en-US" b="0">
              <a:solidFill>
                <a:srgbClr val="F25BFF"/>
              </a:solidFill>
            </a:endParaRPr>
          </a:p>
        </p:txBody>
      </p:sp>
      <p:sp>
        <p:nvSpPr>
          <p:cNvPr id="2299926" name="Text Box 22"/>
          <p:cNvSpPr txBox="1">
            <a:spLocks noChangeArrowheads="1"/>
          </p:cNvSpPr>
          <p:nvPr/>
        </p:nvSpPr>
        <p:spPr bwMode="auto">
          <a:xfrm>
            <a:off x="1524000" y="2819400"/>
            <a:ext cx="387350"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S</a:t>
            </a:r>
          </a:p>
        </p:txBody>
      </p:sp>
      <p:sp>
        <p:nvSpPr>
          <p:cNvPr id="2299927" name="Text Box 23"/>
          <p:cNvSpPr txBox="1">
            <a:spLocks noChangeArrowheads="1"/>
          </p:cNvSpPr>
          <p:nvPr/>
        </p:nvSpPr>
        <p:spPr bwMode="auto">
          <a:xfrm>
            <a:off x="457200" y="3276600"/>
            <a:ext cx="608013" cy="457200"/>
          </a:xfrm>
          <a:prstGeom prst="rect">
            <a:avLst/>
          </a:prstGeom>
          <a:noFill/>
          <a:ln w="9525">
            <a:noFill/>
            <a:miter lim="800000"/>
            <a:headEnd/>
            <a:tailEnd/>
          </a:ln>
        </p:spPr>
        <p:txBody>
          <a:bodyPr wrap="none">
            <a:prstTxWarp prst="textNoShape">
              <a:avLst/>
            </a:prstTxWarp>
            <a:spAutoFit/>
          </a:bodyPr>
          <a:lstStyle/>
          <a:p>
            <a:r>
              <a:rPr lang="en-US" b="0">
                <a:solidFill>
                  <a:schemeClr val="hlink"/>
                </a:solidFill>
              </a:rPr>
              <a:t>NP</a:t>
            </a:r>
            <a:endParaRPr lang="en-US" b="0">
              <a:solidFill>
                <a:schemeClr val="tx2"/>
              </a:solidFill>
            </a:endParaRPr>
          </a:p>
        </p:txBody>
      </p:sp>
      <p:sp>
        <p:nvSpPr>
          <p:cNvPr id="2299928" name="Text Box 24"/>
          <p:cNvSpPr txBox="1">
            <a:spLocks noChangeArrowheads="1"/>
          </p:cNvSpPr>
          <p:nvPr/>
        </p:nvSpPr>
        <p:spPr bwMode="auto">
          <a:xfrm>
            <a:off x="2133600" y="3200400"/>
            <a:ext cx="590550" cy="457200"/>
          </a:xfrm>
          <a:prstGeom prst="rect">
            <a:avLst/>
          </a:prstGeom>
          <a:noFill/>
          <a:ln w="9525">
            <a:noFill/>
            <a:miter lim="800000"/>
            <a:headEnd/>
            <a:tailEnd/>
          </a:ln>
        </p:spPr>
        <p:txBody>
          <a:bodyPr wrap="none">
            <a:prstTxWarp prst="textNoShape">
              <a:avLst/>
            </a:prstTxWarp>
            <a:spAutoFit/>
          </a:bodyPr>
          <a:lstStyle/>
          <a:p>
            <a:r>
              <a:rPr lang="en-US" b="0">
                <a:solidFill>
                  <a:schemeClr val="bg2"/>
                </a:solidFill>
              </a:rPr>
              <a:t>VP</a:t>
            </a:r>
            <a:endParaRPr lang="en-US" b="0">
              <a:solidFill>
                <a:schemeClr val="tx2"/>
              </a:solidFill>
            </a:endParaRPr>
          </a:p>
        </p:txBody>
      </p:sp>
      <p:sp>
        <p:nvSpPr>
          <p:cNvPr id="2299929" name="Text Box 25"/>
          <p:cNvSpPr txBox="1">
            <a:spLocks noChangeArrowheads="1"/>
          </p:cNvSpPr>
          <p:nvPr/>
        </p:nvSpPr>
        <p:spPr bwMode="auto">
          <a:xfrm>
            <a:off x="2133600" y="3810000"/>
            <a:ext cx="608013" cy="457200"/>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rPr>
              <a:t>NP</a:t>
            </a:r>
            <a:endParaRPr lang="en-US" b="0">
              <a:solidFill>
                <a:schemeClr val="tx2"/>
              </a:solidFill>
            </a:endParaRPr>
          </a:p>
        </p:txBody>
      </p:sp>
      <p:sp>
        <p:nvSpPr>
          <p:cNvPr id="2299930" name="Line 26"/>
          <p:cNvSpPr>
            <a:spLocks noChangeShapeType="1"/>
          </p:cNvSpPr>
          <p:nvPr/>
        </p:nvSpPr>
        <p:spPr bwMode="auto">
          <a:xfrm>
            <a:off x="2362200" y="3576638"/>
            <a:ext cx="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99931" name="Line 27"/>
          <p:cNvSpPr>
            <a:spLocks noChangeShapeType="1"/>
          </p:cNvSpPr>
          <p:nvPr/>
        </p:nvSpPr>
        <p:spPr bwMode="auto">
          <a:xfrm>
            <a:off x="2362200" y="3576638"/>
            <a:ext cx="457200" cy="228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99932" name="Line 28"/>
          <p:cNvSpPr>
            <a:spLocks noChangeShapeType="1"/>
          </p:cNvSpPr>
          <p:nvPr/>
        </p:nvSpPr>
        <p:spPr bwMode="auto">
          <a:xfrm>
            <a:off x="1752600" y="3195638"/>
            <a:ext cx="381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99933" name="Line 29"/>
          <p:cNvSpPr>
            <a:spLocks noChangeShapeType="1"/>
          </p:cNvSpPr>
          <p:nvPr/>
        </p:nvSpPr>
        <p:spPr bwMode="auto">
          <a:xfrm flipH="1">
            <a:off x="838200" y="3195638"/>
            <a:ext cx="9144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99934" name="Text Box 30"/>
          <p:cNvSpPr txBox="1">
            <a:spLocks noChangeArrowheads="1"/>
          </p:cNvSpPr>
          <p:nvPr/>
        </p:nvSpPr>
        <p:spPr bwMode="auto">
          <a:xfrm>
            <a:off x="1676400" y="4186238"/>
            <a:ext cx="1295400" cy="457200"/>
          </a:xfrm>
          <a:prstGeom prst="rect">
            <a:avLst/>
          </a:prstGeom>
          <a:noFill/>
          <a:ln w="9525">
            <a:noFill/>
            <a:miter lim="800000"/>
            <a:headEnd/>
            <a:tailEnd/>
          </a:ln>
        </p:spPr>
        <p:txBody>
          <a:bodyPr>
            <a:prstTxWarp prst="textNoShape">
              <a:avLst/>
            </a:prstTxWarp>
            <a:spAutoFit/>
          </a:bodyPr>
          <a:lstStyle/>
          <a:p>
            <a:r>
              <a:rPr lang="en-US" b="0">
                <a:solidFill>
                  <a:schemeClr val="accent2"/>
                </a:solidFill>
              </a:rPr>
              <a:t>Object</a:t>
            </a:r>
            <a:endParaRPr lang="en-US" b="0">
              <a:solidFill>
                <a:srgbClr val="F25BFF"/>
              </a:solidFill>
            </a:endParaRPr>
          </a:p>
        </p:txBody>
      </p:sp>
      <p:sp>
        <p:nvSpPr>
          <p:cNvPr id="2299935" name="Text Box 31"/>
          <p:cNvSpPr txBox="1">
            <a:spLocks noChangeArrowheads="1"/>
          </p:cNvSpPr>
          <p:nvPr/>
        </p:nvSpPr>
        <p:spPr bwMode="auto">
          <a:xfrm>
            <a:off x="304800" y="3729038"/>
            <a:ext cx="2362200" cy="457200"/>
          </a:xfrm>
          <a:prstGeom prst="rect">
            <a:avLst/>
          </a:prstGeom>
          <a:noFill/>
          <a:ln w="9525">
            <a:noFill/>
            <a:miter lim="800000"/>
            <a:headEnd/>
            <a:tailEnd/>
          </a:ln>
        </p:spPr>
        <p:txBody>
          <a:bodyPr>
            <a:prstTxWarp prst="textNoShape">
              <a:avLst/>
            </a:prstTxWarp>
            <a:spAutoFit/>
          </a:bodyPr>
          <a:lstStyle/>
          <a:p>
            <a:r>
              <a:rPr lang="en-US" b="0">
                <a:solidFill>
                  <a:schemeClr val="hlink"/>
                </a:solidFill>
              </a:rPr>
              <a:t>Subject</a:t>
            </a:r>
            <a:endParaRPr lang="en-US" b="0">
              <a:solidFill>
                <a:srgbClr val="F25BFF"/>
              </a:solidFill>
            </a:endParaRPr>
          </a:p>
        </p:txBody>
      </p:sp>
      <p:sp>
        <p:nvSpPr>
          <p:cNvPr id="2299936" name="Text Box 32"/>
          <p:cNvSpPr txBox="1">
            <a:spLocks noChangeArrowheads="1"/>
          </p:cNvSpPr>
          <p:nvPr/>
        </p:nvSpPr>
        <p:spPr bwMode="auto">
          <a:xfrm>
            <a:off x="2743200" y="3805238"/>
            <a:ext cx="9906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Verb</a:t>
            </a:r>
            <a:endParaRPr lang="en-US" b="0">
              <a:solidFill>
                <a:srgbClr val="F25BFF"/>
              </a:solidFill>
            </a:endParaRPr>
          </a:p>
        </p:txBody>
      </p:sp>
      <p:sp>
        <p:nvSpPr>
          <p:cNvPr id="2299937" name="Text Box 33"/>
          <p:cNvSpPr txBox="1">
            <a:spLocks noChangeArrowheads="1"/>
          </p:cNvSpPr>
          <p:nvPr/>
        </p:nvSpPr>
        <p:spPr bwMode="auto">
          <a:xfrm>
            <a:off x="1828800" y="4795838"/>
            <a:ext cx="590550"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PP</a:t>
            </a:r>
          </a:p>
        </p:txBody>
      </p:sp>
      <p:sp>
        <p:nvSpPr>
          <p:cNvPr id="2299938" name="Text Box 34"/>
          <p:cNvSpPr txBox="1">
            <a:spLocks noChangeArrowheads="1"/>
          </p:cNvSpPr>
          <p:nvPr/>
        </p:nvSpPr>
        <p:spPr bwMode="auto">
          <a:xfrm>
            <a:off x="1828800" y="5405438"/>
            <a:ext cx="608013" cy="457200"/>
          </a:xfrm>
          <a:prstGeom prst="rect">
            <a:avLst/>
          </a:prstGeom>
          <a:noFill/>
          <a:ln w="9525">
            <a:noFill/>
            <a:miter lim="800000"/>
            <a:headEnd/>
            <a:tailEnd/>
          </a:ln>
        </p:spPr>
        <p:txBody>
          <a:bodyPr wrap="none">
            <a:prstTxWarp prst="textNoShape">
              <a:avLst/>
            </a:prstTxWarp>
            <a:spAutoFit/>
          </a:bodyPr>
          <a:lstStyle/>
          <a:p>
            <a:r>
              <a:rPr lang="en-US" b="0">
                <a:solidFill>
                  <a:schemeClr val="accent1"/>
                </a:solidFill>
              </a:rPr>
              <a:t>NP</a:t>
            </a:r>
            <a:endParaRPr lang="en-US" b="0">
              <a:solidFill>
                <a:schemeClr val="tx2"/>
              </a:solidFill>
            </a:endParaRPr>
          </a:p>
        </p:txBody>
      </p:sp>
      <p:sp>
        <p:nvSpPr>
          <p:cNvPr id="2299939" name="Line 35"/>
          <p:cNvSpPr>
            <a:spLocks noChangeShapeType="1"/>
          </p:cNvSpPr>
          <p:nvPr/>
        </p:nvSpPr>
        <p:spPr bwMode="auto">
          <a:xfrm>
            <a:off x="2057400" y="5172075"/>
            <a:ext cx="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99940" name="Line 36"/>
          <p:cNvSpPr>
            <a:spLocks noChangeShapeType="1"/>
          </p:cNvSpPr>
          <p:nvPr/>
        </p:nvSpPr>
        <p:spPr bwMode="auto">
          <a:xfrm>
            <a:off x="2057400" y="5172075"/>
            <a:ext cx="457200" cy="228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99941" name="Text Box 37"/>
          <p:cNvSpPr txBox="1">
            <a:spLocks noChangeArrowheads="1"/>
          </p:cNvSpPr>
          <p:nvPr/>
        </p:nvSpPr>
        <p:spPr bwMode="auto">
          <a:xfrm>
            <a:off x="1371600" y="5781675"/>
            <a:ext cx="1295400" cy="457200"/>
          </a:xfrm>
          <a:prstGeom prst="rect">
            <a:avLst/>
          </a:prstGeom>
          <a:noFill/>
          <a:ln w="9525">
            <a:noFill/>
            <a:miter lim="800000"/>
            <a:headEnd/>
            <a:tailEnd/>
          </a:ln>
        </p:spPr>
        <p:txBody>
          <a:bodyPr>
            <a:prstTxWarp prst="textNoShape">
              <a:avLst/>
            </a:prstTxWarp>
            <a:spAutoFit/>
          </a:bodyPr>
          <a:lstStyle/>
          <a:p>
            <a:r>
              <a:rPr lang="en-US" b="0">
                <a:solidFill>
                  <a:schemeClr val="accent1"/>
                </a:solidFill>
              </a:rPr>
              <a:t>Object</a:t>
            </a:r>
            <a:endParaRPr lang="en-US" b="0">
              <a:solidFill>
                <a:srgbClr val="F25BFF"/>
              </a:solidFill>
            </a:endParaRPr>
          </a:p>
        </p:txBody>
      </p:sp>
      <p:sp>
        <p:nvSpPr>
          <p:cNvPr id="2299942" name="Text Box 38"/>
          <p:cNvSpPr txBox="1">
            <a:spLocks noChangeArrowheads="1"/>
          </p:cNvSpPr>
          <p:nvPr/>
        </p:nvSpPr>
        <p:spPr bwMode="auto">
          <a:xfrm>
            <a:off x="2438400" y="5400675"/>
            <a:ext cx="990600" cy="457200"/>
          </a:xfrm>
          <a:prstGeom prst="rect">
            <a:avLst/>
          </a:prstGeom>
          <a:noFill/>
          <a:ln w="9525">
            <a:noFill/>
            <a:miter lim="800000"/>
            <a:headEnd/>
            <a:tailEnd/>
          </a:ln>
        </p:spPr>
        <p:txBody>
          <a:bodyPr>
            <a:prstTxWarp prst="textNoShape">
              <a:avLst/>
            </a:prstTxWarp>
            <a:spAutoFit/>
          </a:bodyPr>
          <a:lstStyle/>
          <a:p>
            <a:r>
              <a:rPr lang="en-US" b="0">
                <a:solidFill>
                  <a:schemeClr val="tx2"/>
                </a:solidFill>
              </a:rPr>
              <a:t>P</a:t>
            </a:r>
            <a:endParaRPr lang="en-US" b="0">
              <a:solidFill>
                <a:srgbClr val="F25BFF"/>
              </a:solidFill>
            </a:endParaRPr>
          </a:p>
        </p:txBody>
      </p:sp>
      <p:sp>
        <p:nvSpPr>
          <p:cNvPr id="2299943" name="Text Box 39"/>
          <p:cNvSpPr txBox="1">
            <a:spLocks noChangeArrowheads="1"/>
          </p:cNvSpPr>
          <p:nvPr/>
        </p:nvSpPr>
        <p:spPr bwMode="auto">
          <a:xfrm>
            <a:off x="2514600" y="5710238"/>
            <a:ext cx="2133600" cy="457200"/>
          </a:xfrm>
          <a:prstGeom prst="rect">
            <a:avLst/>
          </a:prstGeom>
          <a:noFill/>
          <a:ln w="9525">
            <a:noFill/>
            <a:miter lim="800000"/>
            <a:headEnd/>
            <a:tailEnd/>
          </a:ln>
        </p:spPr>
        <p:txBody>
          <a:bodyPr>
            <a:prstTxWarp prst="textNoShape">
              <a:avLst/>
            </a:prstTxWarp>
            <a:spAutoFit/>
          </a:bodyPr>
          <a:lstStyle/>
          <a:p>
            <a:r>
              <a:rPr lang="en-US" b="0">
                <a:solidFill>
                  <a:schemeClr val="tx2"/>
                </a:solidFill>
              </a:rPr>
              <a:t>Postposition</a:t>
            </a:r>
          </a:p>
        </p:txBody>
      </p:sp>
      <p:sp>
        <p:nvSpPr>
          <p:cNvPr id="2299944" name="Text Box 40"/>
          <p:cNvSpPr txBox="1">
            <a:spLocks noChangeArrowheads="1"/>
          </p:cNvSpPr>
          <p:nvPr/>
        </p:nvSpPr>
        <p:spPr bwMode="auto">
          <a:xfrm>
            <a:off x="762000" y="2286000"/>
            <a:ext cx="3124200" cy="457200"/>
          </a:xfrm>
          <a:prstGeom prst="rect">
            <a:avLst/>
          </a:prstGeom>
          <a:noFill/>
          <a:ln w="9525">
            <a:noFill/>
            <a:miter lim="800000"/>
            <a:headEnd/>
            <a:tailEnd/>
          </a:ln>
        </p:spPr>
        <p:txBody>
          <a:bodyPr>
            <a:prstTxWarp prst="textNoShape">
              <a:avLst/>
            </a:prstTxWarp>
            <a:spAutoFit/>
          </a:bodyPr>
          <a:lstStyle/>
          <a:p>
            <a:r>
              <a:rPr lang="en-US" b="0"/>
              <a:t>Japanese/Navajo</a:t>
            </a:r>
            <a:endParaRPr lang="en-US" b="0">
              <a:solidFill>
                <a:srgbClr val="F25BFF"/>
              </a:solidFill>
            </a:endParaRPr>
          </a:p>
        </p:txBody>
      </p:sp>
      <p:sp>
        <p:nvSpPr>
          <p:cNvPr id="2299945" name="AutoShape 41"/>
          <p:cNvSpPr>
            <a:spLocks noChangeArrowheads="1"/>
          </p:cNvSpPr>
          <p:nvPr/>
        </p:nvSpPr>
        <p:spPr bwMode="auto">
          <a:xfrm>
            <a:off x="152400" y="2286000"/>
            <a:ext cx="4267200" cy="41148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
        <p:nvSpPr>
          <p:cNvPr id="2299946" name="AutoShape 42"/>
          <p:cNvSpPr>
            <a:spLocks noChangeArrowheads="1"/>
          </p:cNvSpPr>
          <p:nvPr/>
        </p:nvSpPr>
        <p:spPr bwMode="auto">
          <a:xfrm>
            <a:off x="4572000" y="2286000"/>
            <a:ext cx="4267200" cy="41148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
        <p:nvSpPr>
          <p:cNvPr id="2299947" name="Text Box 43"/>
          <p:cNvSpPr txBox="1">
            <a:spLocks noChangeArrowheads="1"/>
          </p:cNvSpPr>
          <p:nvPr/>
        </p:nvSpPr>
        <p:spPr bwMode="auto">
          <a:xfrm>
            <a:off x="381000" y="914400"/>
            <a:ext cx="8382000" cy="1311275"/>
          </a:xfrm>
          <a:prstGeom prst="rect">
            <a:avLst/>
          </a:prstGeom>
          <a:noFill/>
          <a:ln w="9525">
            <a:noFill/>
            <a:miter lim="800000"/>
            <a:headEnd/>
            <a:tailEnd/>
          </a:ln>
        </p:spPr>
        <p:txBody>
          <a:bodyPr>
            <a:prstTxWarp prst="textNoShape">
              <a:avLst/>
            </a:prstTxWarp>
            <a:spAutoFit/>
          </a:bodyPr>
          <a:lstStyle/>
          <a:p>
            <a:r>
              <a:rPr lang="en-US" sz="2000" b="0"/>
              <a:t>At this level of structural analysis (parameters), languages differ vary minimally from each other. This makes language structure much easier for children to learn.  All they need to do is set the right parameters for their language, based on the data that are easy to observe.</a:t>
            </a:r>
            <a:r>
              <a:rPr lang="en-US" sz="2000" b="0">
                <a:solidFill>
                  <a:schemeClr val="tx2"/>
                </a:solidFill>
              </a:rPr>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89348" name="Rectangle 4"/>
          <p:cNvSpPr>
            <a:spLocks noGrp="1" noChangeArrowheads="1"/>
          </p:cNvSpPr>
          <p:nvPr>
            <p:ph type="title"/>
          </p:nvPr>
        </p:nvSpPr>
        <p:spPr>
          <a:xfrm>
            <a:off x="0" y="0"/>
            <a:ext cx="9144000" cy="1143000"/>
          </a:xfrm>
          <a:noFill/>
          <a:ln/>
        </p:spPr>
        <p:txBody>
          <a:bodyPr/>
          <a:lstStyle/>
          <a:p>
            <a:r>
              <a:rPr lang="en-US" sz="3200"/>
              <a:t>Learning overhypotheses: Dewar &amp; Xu (2010)</a:t>
            </a:r>
          </a:p>
        </p:txBody>
      </p:sp>
      <p:sp>
        <p:nvSpPr>
          <p:cNvPr id="2489349" name="Rectangle 5"/>
          <p:cNvSpPr>
            <a:spLocks noGrp="1" noChangeArrowheads="1"/>
          </p:cNvSpPr>
          <p:nvPr>
            <p:ph type="body" idx="1"/>
          </p:nvPr>
        </p:nvSpPr>
        <p:spPr>
          <a:xfrm>
            <a:off x="152400" y="1295400"/>
            <a:ext cx="2133600" cy="533400"/>
          </a:xfrm>
          <a:noFill/>
          <a:ln/>
        </p:spPr>
        <p:txBody>
          <a:bodyPr/>
          <a:lstStyle/>
          <a:p>
            <a:pPr>
              <a:buFontTx/>
              <a:buNone/>
            </a:pPr>
            <a:r>
              <a:rPr lang="en-US" sz="2400"/>
              <a:t>9-month-olds</a:t>
            </a:r>
          </a:p>
        </p:txBody>
      </p:sp>
      <p:pic>
        <p:nvPicPr>
          <p:cNvPr id="2489350" name="Picture 6"/>
          <p:cNvPicPr>
            <a:picLocks noChangeAspect="1" noChangeArrowheads="1"/>
          </p:cNvPicPr>
          <p:nvPr/>
        </p:nvPicPr>
        <p:blipFill>
          <a:blip r:embed="rId2"/>
          <a:srcRect/>
          <a:stretch>
            <a:fillRect/>
          </a:stretch>
        </p:blipFill>
        <p:spPr bwMode="auto">
          <a:xfrm>
            <a:off x="457200" y="1828800"/>
            <a:ext cx="1122363" cy="1122363"/>
          </a:xfrm>
          <a:prstGeom prst="rect">
            <a:avLst/>
          </a:prstGeom>
          <a:noFill/>
          <a:ln w="9525">
            <a:noFill/>
            <a:miter lim="800000"/>
            <a:headEnd/>
            <a:tailEnd/>
          </a:ln>
          <a:effectLst/>
        </p:spPr>
      </p:pic>
      <p:sp>
        <p:nvSpPr>
          <p:cNvPr id="2489351" name="Rectangle 7"/>
          <p:cNvSpPr>
            <a:spLocks noChangeArrowheads="1"/>
          </p:cNvSpPr>
          <p:nvPr/>
        </p:nvSpPr>
        <p:spPr bwMode="auto">
          <a:xfrm>
            <a:off x="1600200" y="1828800"/>
            <a:ext cx="3810000" cy="46482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Results:</a:t>
            </a:r>
          </a:p>
          <a:p>
            <a:pPr marL="342900" indent="-342900" eaLnBrk="1" hangingPunct="1">
              <a:spcBef>
                <a:spcPct val="20000"/>
              </a:spcBef>
            </a:pPr>
            <a:r>
              <a:rPr lang="en-US" sz="2000" b="0">
                <a:ea typeface="Osaka" pitchFamily="-84" charset="-128"/>
                <a:cs typeface="Osaka" pitchFamily="-84" charset="-128"/>
              </a:rPr>
              <a:t>	Infants in the control condition did not look longer at the expected outcome as compared to the unexpected outcome control that had the same objects present (~10.3-11.0s).</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	</a:t>
            </a:r>
            <a:r>
              <a:rPr lang="en-US" sz="2000" b="0">
                <a:solidFill>
                  <a:schemeClr val="bg2"/>
                </a:solidFill>
                <a:ea typeface="Osaka" pitchFamily="-84" charset="-128"/>
                <a:cs typeface="Osaka" pitchFamily="-84" charset="-128"/>
              </a:rPr>
              <a:t>They were not surprised at the evidence that was compatible with the overhypothesis, even if the evidence involved two differently shaped objects.</a:t>
            </a:r>
          </a:p>
          <a:p>
            <a:pPr marL="342900" indent="-342900" eaLnBrk="1" hangingPunct="1">
              <a:spcBef>
                <a:spcPct val="20000"/>
              </a:spcBef>
            </a:pPr>
            <a:endParaRPr lang="en-US" sz="2000" b="0">
              <a:ea typeface="Osaka" pitchFamily="-84" charset="-128"/>
              <a:cs typeface="Osaka" pitchFamily="-84" charset="-128"/>
            </a:endParaRPr>
          </a:p>
        </p:txBody>
      </p:sp>
      <p:pic>
        <p:nvPicPr>
          <p:cNvPr id="2489352" name="Picture 8"/>
          <p:cNvPicPr>
            <a:picLocks noChangeAspect="1" noChangeArrowheads="1"/>
          </p:cNvPicPr>
          <p:nvPr/>
        </p:nvPicPr>
        <p:blipFill>
          <a:blip r:embed="rId3"/>
          <a:srcRect/>
          <a:stretch>
            <a:fillRect/>
          </a:stretch>
        </p:blipFill>
        <p:spPr bwMode="auto">
          <a:xfrm>
            <a:off x="5943600" y="3810000"/>
            <a:ext cx="2743200" cy="2376488"/>
          </a:xfrm>
          <a:prstGeom prst="rect">
            <a:avLst/>
          </a:prstGeom>
          <a:noFill/>
          <a:ln w="9525">
            <a:noFill/>
            <a:miter lim="800000"/>
            <a:headEnd/>
            <a:tailEnd/>
          </a:ln>
          <a:effectLst/>
        </p:spPr>
      </p:pic>
      <p:pic>
        <p:nvPicPr>
          <p:cNvPr id="2489353" name="Picture 9"/>
          <p:cNvPicPr>
            <a:picLocks noChangeAspect="1" noChangeArrowheads="1"/>
          </p:cNvPicPr>
          <p:nvPr/>
        </p:nvPicPr>
        <p:blipFill>
          <a:blip r:embed="rId4"/>
          <a:srcRect/>
          <a:stretch>
            <a:fillRect/>
          </a:stretch>
        </p:blipFill>
        <p:spPr bwMode="auto">
          <a:xfrm>
            <a:off x="5791200" y="1295400"/>
            <a:ext cx="2811463" cy="2414588"/>
          </a:xfrm>
          <a:prstGeom prst="rect">
            <a:avLst/>
          </a:prstGeom>
          <a:noFill/>
          <a:ln w="9525">
            <a:noFill/>
            <a:miter lim="800000"/>
            <a:headEnd/>
            <a:tailEnd/>
          </a:ln>
          <a:effectLst/>
        </p:spPr>
      </p:pic>
      <p:sp>
        <p:nvSpPr>
          <p:cNvPr id="2489354" name="Line 10"/>
          <p:cNvSpPr>
            <a:spLocks noChangeShapeType="1"/>
          </p:cNvSpPr>
          <p:nvPr/>
        </p:nvSpPr>
        <p:spPr bwMode="auto">
          <a:xfrm>
            <a:off x="5029200" y="4953000"/>
            <a:ext cx="1143000" cy="685800"/>
          </a:xfrm>
          <a:prstGeom prst="line">
            <a:avLst/>
          </a:prstGeom>
          <a:noFill/>
          <a:ln w="9525" cap="rnd">
            <a:solidFill>
              <a:schemeClr val="bg2"/>
            </a:solidFill>
            <a:prstDash val="sysDot"/>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90372" name="Rectangle 4"/>
          <p:cNvSpPr>
            <a:spLocks noGrp="1" noChangeArrowheads="1"/>
          </p:cNvSpPr>
          <p:nvPr>
            <p:ph type="title"/>
          </p:nvPr>
        </p:nvSpPr>
        <p:spPr>
          <a:xfrm>
            <a:off x="0" y="0"/>
            <a:ext cx="9144000" cy="1143000"/>
          </a:xfrm>
          <a:noFill/>
          <a:ln/>
        </p:spPr>
        <p:txBody>
          <a:bodyPr/>
          <a:lstStyle/>
          <a:p>
            <a:r>
              <a:rPr lang="en-US" sz="3200"/>
              <a:t>Learning overhypotheses: Dewar &amp; Xu (2010)</a:t>
            </a:r>
          </a:p>
        </p:txBody>
      </p:sp>
      <p:sp>
        <p:nvSpPr>
          <p:cNvPr id="2490373" name="Rectangle 5"/>
          <p:cNvSpPr>
            <a:spLocks noGrp="1" noChangeArrowheads="1"/>
          </p:cNvSpPr>
          <p:nvPr>
            <p:ph type="body" idx="1"/>
          </p:nvPr>
        </p:nvSpPr>
        <p:spPr>
          <a:xfrm>
            <a:off x="152400" y="1295400"/>
            <a:ext cx="2133600" cy="533400"/>
          </a:xfrm>
          <a:noFill/>
          <a:ln/>
        </p:spPr>
        <p:txBody>
          <a:bodyPr/>
          <a:lstStyle/>
          <a:p>
            <a:pPr>
              <a:buFontTx/>
              <a:buNone/>
            </a:pPr>
            <a:r>
              <a:rPr lang="en-US" sz="2400"/>
              <a:t>9-month-olds</a:t>
            </a:r>
          </a:p>
        </p:txBody>
      </p:sp>
      <p:pic>
        <p:nvPicPr>
          <p:cNvPr id="2490374" name="Picture 6"/>
          <p:cNvPicPr>
            <a:picLocks noChangeAspect="1" noChangeArrowheads="1"/>
          </p:cNvPicPr>
          <p:nvPr/>
        </p:nvPicPr>
        <p:blipFill>
          <a:blip r:embed="rId2"/>
          <a:srcRect/>
          <a:stretch>
            <a:fillRect/>
          </a:stretch>
        </p:blipFill>
        <p:spPr bwMode="auto">
          <a:xfrm>
            <a:off x="457200" y="1828800"/>
            <a:ext cx="1122363" cy="1122363"/>
          </a:xfrm>
          <a:prstGeom prst="rect">
            <a:avLst/>
          </a:prstGeom>
          <a:noFill/>
          <a:ln w="9525">
            <a:noFill/>
            <a:miter lim="800000"/>
            <a:headEnd/>
            <a:tailEnd/>
          </a:ln>
          <a:effectLst/>
        </p:spPr>
      </p:pic>
      <p:sp>
        <p:nvSpPr>
          <p:cNvPr id="2490375" name="Rectangle 7"/>
          <p:cNvSpPr>
            <a:spLocks noChangeArrowheads="1"/>
          </p:cNvSpPr>
          <p:nvPr/>
        </p:nvSpPr>
        <p:spPr bwMode="auto">
          <a:xfrm>
            <a:off x="1600200" y="1828800"/>
            <a:ext cx="3810000" cy="46482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Overall result:</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	9-month-olds appear able to form overhypotheses from very limited data sets.</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	Hopefully, this means they can also use linguistic parameters to learn, since parameters are similar to  overhypotheses about language!</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	</a:t>
            </a:r>
            <a:endParaRPr lang="en-US" sz="2000" b="0">
              <a:solidFill>
                <a:schemeClr val="bg2"/>
              </a:solidFill>
              <a:ea typeface="Osaka" pitchFamily="-84" charset="-128"/>
              <a:cs typeface="Osaka" pitchFamily="-84" charset="-128"/>
            </a:endParaRPr>
          </a:p>
          <a:p>
            <a:pPr marL="342900" indent="-342900" eaLnBrk="1" hangingPunct="1">
              <a:spcBef>
                <a:spcPct val="20000"/>
              </a:spcBef>
            </a:pPr>
            <a:endParaRPr lang="en-US" sz="2000" b="0">
              <a:ea typeface="Osaka" pitchFamily="-84" charset="-128"/>
              <a:cs typeface="Osaka" pitchFamily="-84" charset="-128"/>
            </a:endParaRPr>
          </a:p>
        </p:txBody>
      </p:sp>
      <p:pic>
        <p:nvPicPr>
          <p:cNvPr id="2490376" name="Picture 8"/>
          <p:cNvPicPr>
            <a:picLocks noChangeAspect="1" noChangeArrowheads="1"/>
          </p:cNvPicPr>
          <p:nvPr/>
        </p:nvPicPr>
        <p:blipFill>
          <a:blip r:embed="rId3"/>
          <a:srcRect/>
          <a:stretch>
            <a:fillRect/>
          </a:stretch>
        </p:blipFill>
        <p:spPr bwMode="auto">
          <a:xfrm>
            <a:off x="5943600" y="3810000"/>
            <a:ext cx="2743200" cy="2376488"/>
          </a:xfrm>
          <a:prstGeom prst="rect">
            <a:avLst/>
          </a:prstGeom>
          <a:noFill/>
          <a:ln w="9525">
            <a:noFill/>
            <a:miter lim="800000"/>
            <a:headEnd/>
            <a:tailEnd/>
          </a:ln>
          <a:effectLst/>
        </p:spPr>
      </p:pic>
      <p:pic>
        <p:nvPicPr>
          <p:cNvPr id="2490377" name="Picture 9"/>
          <p:cNvPicPr>
            <a:picLocks noChangeAspect="1" noChangeArrowheads="1"/>
          </p:cNvPicPr>
          <p:nvPr/>
        </p:nvPicPr>
        <p:blipFill>
          <a:blip r:embed="rId4"/>
          <a:srcRect/>
          <a:stretch>
            <a:fillRect/>
          </a:stretch>
        </p:blipFill>
        <p:spPr bwMode="auto">
          <a:xfrm>
            <a:off x="5791200" y="1295400"/>
            <a:ext cx="2811463" cy="2414588"/>
          </a:xfrm>
          <a:prstGeom prst="rect">
            <a:avLst/>
          </a:prstGeom>
          <a:noFill/>
          <a:ln w="9525">
            <a:noFill/>
            <a:miter lim="800000"/>
            <a:headEnd/>
            <a:tailEnd/>
          </a:ln>
          <a:effectLst/>
        </p:spPr>
      </p:pic>
      <p:sp>
        <p:nvSpPr>
          <p:cNvPr id="2490378" name="Line 10"/>
          <p:cNvSpPr>
            <a:spLocks noChangeShapeType="1"/>
          </p:cNvSpPr>
          <p:nvPr/>
        </p:nvSpPr>
        <p:spPr bwMode="auto">
          <a:xfrm>
            <a:off x="5029200" y="4953000"/>
            <a:ext cx="1143000" cy="685800"/>
          </a:xfrm>
          <a:prstGeom prst="line">
            <a:avLst/>
          </a:prstGeom>
          <a:noFill/>
          <a:ln w="9525" cap="rnd">
            <a:solidFill>
              <a:schemeClr val="bg2"/>
            </a:solidFill>
            <a:prstDash val="sysDot"/>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47010" name="Rectangle 2"/>
          <p:cNvSpPr>
            <a:spLocks noGrp="1" noChangeArrowheads="1"/>
          </p:cNvSpPr>
          <p:nvPr>
            <p:ph type="title"/>
          </p:nvPr>
        </p:nvSpPr>
        <p:spPr>
          <a:xfrm>
            <a:off x="0" y="228600"/>
            <a:ext cx="9144000" cy="1143000"/>
          </a:xfrm>
          <a:noFill/>
          <a:ln/>
        </p:spPr>
        <p:txBody>
          <a:bodyPr/>
          <a:lstStyle/>
          <a:p>
            <a:r>
              <a:rPr lang="en-US" sz="3200"/>
              <a:t>Remaining problem even if infants have </a:t>
            </a:r>
            <a:br>
              <a:rPr lang="en-US" sz="3200"/>
            </a:br>
            <a:r>
              <a:rPr lang="en-US" sz="3200"/>
              <a:t>linguistic parameters</a:t>
            </a:r>
          </a:p>
        </p:txBody>
      </p:sp>
      <p:sp>
        <p:nvSpPr>
          <p:cNvPr id="2347011" name="Rectangle 3"/>
          <p:cNvSpPr>
            <a:spLocks noGrp="1" noChangeArrowheads="1"/>
          </p:cNvSpPr>
          <p:nvPr>
            <p:ph type="body" idx="1"/>
          </p:nvPr>
        </p:nvSpPr>
        <p:spPr>
          <a:xfrm>
            <a:off x="228600" y="1371600"/>
            <a:ext cx="8534400" cy="2362200"/>
          </a:xfrm>
          <a:noFill/>
          <a:ln/>
        </p:spPr>
        <p:txBody>
          <a:bodyPr/>
          <a:lstStyle/>
          <a:p>
            <a:pPr>
              <a:lnSpc>
                <a:spcPct val="90000"/>
              </a:lnSpc>
              <a:buFontTx/>
              <a:buNone/>
            </a:pPr>
            <a:r>
              <a:rPr lang="en-US" sz="2400"/>
              <a:t>The observable data are often the result of a </a:t>
            </a:r>
            <a:r>
              <a:rPr lang="en-US" sz="2400">
                <a:solidFill>
                  <a:schemeClr val="bg2"/>
                </a:solidFill>
              </a:rPr>
              <a:t>combination of parameters</a:t>
            </a:r>
            <a:r>
              <a:rPr lang="en-US" sz="2400"/>
              <a:t>.  That is, the observable data are the result of some unobservable process, and the child has to reverse engineer the observable data to figure out what parameter values might have produced the observable data - even if the child already knows what the parameters are! </a:t>
            </a:r>
          </a:p>
        </p:txBody>
      </p:sp>
      <p:pic>
        <p:nvPicPr>
          <p:cNvPr id="2347012" name="Picture 4"/>
          <p:cNvPicPr>
            <a:picLocks noChangeAspect="1" noChangeArrowheads="1"/>
          </p:cNvPicPr>
          <p:nvPr/>
        </p:nvPicPr>
        <p:blipFill>
          <a:blip r:embed="rId3"/>
          <a:srcRect/>
          <a:stretch>
            <a:fillRect/>
          </a:stretch>
        </p:blipFill>
        <p:spPr bwMode="auto">
          <a:xfrm>
            <a:off x="2971800" y="5410200"/>
            <a:ext cx="841375" cy="708025"/>
          </a:xfrm>
          <a:prstGeom prst="rect">
            <a:avLst/>
          </a:prstGeom>
          <a:noFill/>
          <a:ln w="66675">
            <a:noFill/>
            <a:miter lim="800000"/>
            <a:headEnd/>
            <a:tailEnd/>
          </a:ln>
          <a:effectLst/>
        </p:spPr>
      </p:pic>
      <p:sp>
        <p:nvSpPr>
          <p:cNvPr id="2347013" name="AutoShape 5"/>
          <p:cNvSpPr>
            <a:spLocks noChangeArrowheads="1"/>
          </p:cNvSpPr>
          <p:nvPr/>
        </p:nvSpPr>
        <p:spPr bwMode="auto">
          <a:xfrm>
            <a:off x="304800" y="3886200"/>
            <a:ext cx="2590800" cy="1524000"/>
          </a:xfrm>
          <a:prstGeom prst="cloudCallout">
            <a:avLst>
              <a:gd name="adj1" fmla="val 41912"/>
              <a:gd name="adj2" fmla="val 67606"/>
            </a:avLst>
          </a:prstGeom>
          <a:solidFill>
            <a:srgbClr val="FFFFFF"/>
          </a:solidFill>
          <a:ln w="9525">
            <a:solidFill>
              <a:schemeClr val="tx1"/>
            </a:solidFill>
            <a:round/>
            <a:headEnd/>
            <a:tailEnd/>
          </a:ln>
        </p:spPr>
        <p:txBody>
          <a:bodyPr wrap="none" anchor="ctr">
            <a:prstTxWarp prst="textNoShape">
              <a:avLst/>
            </a:prstTxWarp>
          </a:bodyPr>
          <a:lstStyle/>
          <a:p>
            <a:pPr algn="ctr"/>
            <a:endParaRPr lang="en-US" b="0"/>
          </a:p>
        </p:txBody>
      </p:sp>
      <p:sp>
        <p:nvSpPr>
          <p:cNvPr id="2347014" name="Oval 6"/>
          <p:cNvSpPr>
            <a:spLocks noChangeArrowheads="1"/>
          </p:cNvSpPr>
          <p:nvPr/>
        </p:nvSpPr>
        <p:spPr bwMode="auto">
          <a:xfrm>
            <a:off x="762000" y="4343400"/>
            <a:ext cx="457200" cy="381000"/>
          </a:xfrm>
          <a:prstGeom prst="ellipse">
            <a:avLst/>
          </a:prstGeom>
          <a:solidFill>
            <a:srgbClr val="9876D2"/>
          </a:solidFill>
          <a:ln w="9525">
            <a:solidFill>
              <a:schemeClr val="bg1"/>
            </a:solidFill>
            <a:round/>
            <a:headEnd/>
            <a:tailEnd/>
          </a:ln>
        </p:spPr>
        <p:txBody>
          <a:bodyPr wrap="none" anchor="ctr">
            <a:prstTxWarp prst="textNoShape">
              <a:avLst/>
            </a:prstTxWarp>
          </a:bodyPr>
          <a:lstStyle/>
          <a:p>
            <a:endParaRPr lang="en-US"/>
          </a:p>
        </p:txBody>
      </p:sp>
      <p:sp>
        <p:nvSpPr>
          <p:cNvPr id="2347015" name="Oval 7"/>
          <p:cNvSpPr>
            <a:spLocks noChangeArrowheads="1"/>
          </p:cNvSpPr>
          <p:nvPr/>
        </p:nvSpPr>
        <p:spPr bwMode="auto">
          <a:xfrm>
            <a:off x="1295400" y="4114800"/>
            <a:ext cx="457200" cy="381000"/>
          </a:xfrm>
          <a:prstGeom prst="ellipse">
            <a:avLst/>
          </a:prstGeom>
          <a:solidFill>
            <a:srgbClr val="4BBEFE"/>
          </a:solidFill>
          <a:ln w="9525">
            <a:solidFill>
              <a:schemeClr val="bg1"/>
            </a:solidFill>
            <a:round/>
            <a:headEnd/>
            <a:tailEnd/>
          </a:ln>
        </p:spPr>
        <p:txBody>
          <a:bodyPr wrap="none" anchor="ctr">
            <a:prstTxWarp prst="textNoShape">
              <a:avLst/>
            </a:prstTxWarp>
          </a:bodyPr>
          <a:lstStyle/>
          <a:p>
            <a:endParaRPr lang="en-US"/>
          </a:p>
        </p:txBody>
      </p:sp>
      <p:sp>
        <p:nvSpPr>
          <p:cNvPr id="2347016" name="Oval 8"/>
          <p:cNvSpPr>
            <a:spLocks noChangeArrowheads="1"/>
          </p:cNvSpPr>
          <p:nvPr/>
        </p:nvSpPr>
        <p:spPr bwMode="auto">
          <a:xfrm>
            <a:off x="1828800" y="4267200"/>
            <a:ext cx="457200" cy="381000"/>
          </a:xfrm>
          <a:prstGeom prst="ellipse">
            <a:avLst/>
          </a:prstGeom>
          <a:solidFill>
            <a:schemeClr val="hlink"/>
          </a:solidFill>
          <a:ln w="9525">
            <a:solidFill>
              <a:schemeClr val="bg1"/>
            </a:solidFill>
            <a:round/>
            <a:headEnd/>
            <a:tailEnd/>
          </a:ln>
        </p:spPr>
        <p:txBody>
          <a:bodyPr wrap="none" anchor="ctr">
            <a:prstTxWarp prst="textNoShape">
              <a:avLst/>
            </a:prstTxWarp>
          </a:bodyPr>
          <a:lstStyle/>
          <a:p>
            <a:endParaRPr lang="en-US"/>
          </a:p>
        </p:txBody>
      </p:sp>
      <p:sp>
        <p:nvSpPr>
          <p:cNvPr id="2347017" name="Oval 9"/>
          <p:cNvSpPr>
            <a:spLocks noChangeArrowheads="1"/>
          </p:cNvSpPr>
          <p:nvPr/>
        </p:nvSpPr>
        <p:spPr bwMode="auto">
          <a:xfrm>
            <a:off x="990600" y="4800600"/>
            <a:ext cx="457200" cy="381000"/>
          </a:xfrm>
          <a:prstGeom prst="ellipse">
            <a:avLst/>
          </a:prstGeom>
          <a:solidFill>
            <a:schemeClr val="accent2"/>
          </a:solidFill>
          <a:ln w="9525">
            <a:solidFill>
              <a:schemeClr val="bg1"/>
            </a:solidFill>
            <a:round/>
            <a:headEnd/>
            <a:tailEnd/>
          </a:ln>
        </p:spPr>
        <p:txBody>
          <a:bodyPr wrap="none" anchor="ctr">
            <a:prstTxWarp prst="textNoShape">
              <a:avLst/>
            </a:prstTxWarp>
          </a:bodyPr>
          <a:lstStyle/>
          <a:p>
            <a:endParaRPr lang="en-US"/>
          </a:p>
        </p:txBody>
      </p:sp>
      <p:sp>
        <p:nvSpPr>
          <p:cNvPr id="2347018" name="Oval 10"/>
          <p:cNvSpPr>
            <a:spLocks noChangeArrowheads="1"/>
          </p:cNvSpPr>
          <p:nvPr/>
        </p:nvSpPr>
        <p:spPr bwMode="auto">
          <a:xfrm>
            <a:off x="1600200" y="4800600"/>
            <a:ext cx="457200" cy="381000"/>
          </a:xfrm>
          <a:prstGeom prst="ellipse">
            <a:avLst/>
          </a:prstGeom>
          <a:solidFill>
            <a:schemeClr val="folHlink"/>
          </a:solidFill>
          <a:ln w="9525">
            <a:solidFill>
              <a:schemeClr val="bg1"/>
            </a:solidFill>
            <a:round/>
            <a:headEnd/>
            <a:tailEnd/>
          </a:ln>
        </p:spPr>
        <p:txBody>
          <a:bodyPr wrap="none" anchor="ctr">
            <a:prstTxWarp prst="textNoShape">
              <a:avLst/>
            </a:prstTxWarp>
          </a:bodyPr>
          <a:lstStyle/>
          <a:p>
            <a:endParaRPr lang="en-US"/>
          </a:p>
        </p:txBody>
      </p:sp>
      <p:sp>
        <p:nvSpPr>
          <p:cNvPr id="2347019" name="Text Box 11"/>
          <p:cNvSpPr txBox="1">
            <a:spLocks noChangeArrowheads="1"/>
          </p:cNvSpPr>
          <p:nvPr/>
        </p:nvSpPr>
        <p:spPr bwMode="auto">
          <a:xfrm>
            <a:off x="609600" y="3581400"/>
            <a:ext cx="928688" cy="457200"/>
          </a:xfrm>
          <a:prstGeom prst="rect">
            <a:avLst/>
          </a:prstGeom>
          <a:noFill/>
          <a:ln w="9525">
            <a:noFill/>
            <a:miter lim="800000"/>
            <a:headEnd/>
            <a:tailEnd/>
          </a:ln>
        </p:spPr>
        <p:txBody>
          <a:bodyPr wrap="none">
            <a:prstTxWarp prst="textNoShape">
              <a:avLst/>
            </a:prstTxWarp>
            <a:spAutoFit/>
          </a:bodyPr>
          <a:lstStyle/>
          <a:p>
            <a:r>
              <a:rPr lang="en-US"/>
              <a:t>????</a:t>
            </a:r>
          </a:p>
        </p:txBody>
      </p:sp>
      <p:sp>
        <p:nvSpPr>
          <p:cNvPr id="2347020" name="Text Box 12"/>
          <p:cNvSpPr txBox="1">
            <a:spLocks noChangeArrowheads="1"/>
          </p:cNvSpPr>
          <p:nvPr/>
        </p:nvSpPr>
        <p:spPr bwMode="auto">
          <a:xfrm>
            <a:off x="5791200" y="5943600"/>
            <a:ext cx="2895600" cy="396875"/>
          </a:xfrm>
          <a:prstGeom prst="rect">
            <a:avLst/>
          </a:prstGeom>
          <a:noFill/>
          <a:ln w="9525">
            <a:noFill/>
            <a:miter lim="800000"/>
            <a:headEnd/>
            <a:tailEnd/>
          </a:ln>
        </p:spPr>
        <p:txBody>
          <a:bodyPr>
            <a:prstTxWarp prst="textNoShape">
              <a:avLst/>
            </a:prstTxWarp>
            <a:spAutoFit/>
          </a:bodyPr>
          <a:lstStyle/>
          <a:p>
            <a:r>
              <a:rPr lang="en-US" sz="2000" b="0">
                <a:solidFill>
                  <a:schemeClr val="hlink"/>
                </a:solidFill>
              </a:rPr>
              <a:t>Subject</a:t>
            </a:r>
            <a:r>
              <a:rPr lang="en-US" sz="2000" b="0"/>
              <a:t>  </a:t>
            </a:r>
            <a:r>
              <a:rPr lang="en-US" sz="2000" b="0">
                <a:solidFill>
                  <a:srgbClr val="4BBEFE"/>
                </a:solidFill>
              </a:rPr>
              <a:t> </a:t>
            </a:r>
            <a:r>
              <a:rPr lang="en-US" sz="2000" b="0">
                <a:solidFill>
                  <a:schemeClr val="bg2"/>
                </a:solidFill>
              </a:rPr>
              <a:t>Verb</a:t>
            </a:r>
            <a:r>
              <a:rPr lang="en-US" sz="2000" b="0"/>
              <a:t>   </a:t>
            </a:r>
            <a:r>
              <a:rPr lang="en-US" sz="2000" b="0">
                <a:solidFill>
                  <a:schemeClr val="accent2"/>
                </a:solidFill>
              </a:rPr>
              <a:t>Object</a:t>
            </a:r>
            <a:endParaRPr lang="en-US" sz="2000" b="0">
              <a:solidFill>
                <a:srgbClr val="CD84D2"/>
              </a:solidFill>
            </a:endParaRPr>
          </a:p>
        </p:txBody>
      </p:sp>
      <p:sp>
        <p:nvSpPr>
          <p:cNvPr id="2347021" name="Text Box 13"/>
          <p:cNvSpPr txBox="1">
            <a:spLocks noChangeArrowheads="1"/>
          </p:cNvSpPr>
          <p:nvPr/>
        </p:nvSpPr>
        <p:spPr bwMode="auto">
          <a:xfrm>
            <a:off x="4572000" y="4114800"/>
            <a:ext cx="4419600" cy="396875"/>
          </a:xfrm>
          <a:prstGeom prst="rect">
            <a:avLst/>
          </a:prstGeom>
          <a:noFill/>
          <a:ln w="9525">
            <a:noFill/>
            <a:miter lim="800000"/>
            <a:headEnd/>
            <a:tailEnd/>
          </a:ln>
        </p:spPr>
        <p:txBody>
          <a:bodyPr>
            <a:prstTxWarp prst="textNoShape">
              <a:avLst/>
            </a:prstTxWarp>
            <a:spAutoFit/>
          </a:bodyPr>
          <a:lstStyle/>
          <a:p>
            <a:r>
              <a:rPr lang="en-US" sz="2000" b="0">
                <a:solidFill>
                  <a:schemeClr val="hlink"/>
                </a:solidFill>
              </a:rPr>
              <a:t>Subject</a:t>
            </a:r>
            <a:r>
              <a:rPr lang="en-US" sz="2000" b="0"/>
              <a:t>  </a:t>
            </a:r>
            <a:r>
              <a:rPr lang="en-US" sz="2000" b="0">
                <a:solidFill>
                  <a:srgbClr val="4BBEFE"/>
                </a:solidFill>
              </a:rPr>
              <a:t> </a:t>
            </a:r>
            <a:r>
              <a:rPr lang="en-US" sz="2000" b="0">
                <a:solidFill>
                  <a:schemeClr val="bg2"/>
                </a:solidFill>
              </a:rPr>
              <a:t>Verb</a:t>
            </a:r>
            <a:r>
              <a:rPr lang="en-US" sz="2000" b="0">
                <a:solidFill>
                  <a:srgbClr val="4BBEFE"/>
                </a:solidFill>
              </a:rPr>
              <a:t>   </a:t>
            </a:r>
            <a:r>
              <a:rPr lang="en-US" sz="2000" b="0" i="1" baseline="-25000">
                <a:solidFill>
                  <a:schemeClr val="hlink"/>
                </a:solidFill>
              </a:rPr>
              <a:t>Subject</a:t>
            </a:r>
            <a:r>
              <a:rPr lang="en-US" sz="2000" b="0">
                <a:solidFill>
                  <a:srgbClr val="ABFF3E"/>
                </a:solidFill>
              </a:rPr>
              <a:t> </a:t>
            </a:r>
            <a:r>
              <a:rPr lang="en-US" sz="2000" b="0"/>
              <a:t>   </a:t>
            </a:r>
            <a:r>
              <a:rPr lang="en-US" sz="2000" b="0">
                <a:solidFill>
                  <a:schemeClr val="accent2"/>
                </a:solidFill>
              </a:rPr>
              <a:t>Object</a:t>
            </a:r>
            <a:r>
              <a:rPr lang="en-US" sz="2000" b="0">
                <a:solidFill>
                  <a:srgbClr val="CD84D2"/>
                </a:solidFill>
              </a:rPr>
              <a:t>  </a:t>
            </a:r>
            <a:r>
              <a:rPr lang="en-US" sz="2000" b="0" i="1">
                <a:solidFill>
                  <a:srgbClr val="4BBEFE"/>
                </a:solidFill>
              </a:rPr>
              <a:t>  </a:t>
            </a:r>
            <a:r>
              <a:rPr lang="en-US" sz="2000" b="0" i="1" baseline="-25000">
                <a:solidFill>
                  <a:schemeClr val="bg2"/>
                </a:solidFill>
              </a:rPr>
              <a:t>Verb</a:t>
            </a:r>
            <a:endParaRPr lang="en-US" sz="2000" b="0">
              <a:solidFill>
                <a:srgbClr val="CD84D2"/>
              </a:solidFill>
            </a:endParaRPr>
          </a:p>
        </p:txBody>
      </p:sp>
      <p:sp>
        <p:nvSpPr>
          <p:cNvPr id="2347022" name="AutoShape 14"/>
          <p:cNvSpPr>
            <a:spLocks noChangeArrowheads="1"/>
          </p:cNvSpPr>
          <p:nvPr/>
        </p:nvSpPr>
        <p:spPr bwMode="auto">
          <a:xfrm>
            <a:off x="5486400" y="4114800"/>
            <a:ext cx="5334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347023" name="AutoShape 15"/>
          <p:cNvSpPr>
            <a:spLocks noChangeArrowheads="1"/>
          </p:cNvSpPr>
          <p:nvPr/>
        </p:nvSpPr>
        <p:spPr bwMode="auto">
          <a:xfrm>
            <a:off x="4648200" y="4114800"/>
            <a:ext cx="7620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347024" name="AutoShape 16"/>
          <p:cNvSpPr>
            <a:spLocks noChangeArrowheads="1"/>
          </p:cNvSpPr>
          <p:nvPr/>
        </p:nvSpPr>
        <p:spPr bwMode="auto">
          <a:xfrm>
            <a:off x="8229600" y="4114800"/>
            <a:ext cx="5334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347025" name="AutoShape 17"/>
          <p:cNvSpPr>
            <a:spLocks noChangeArrowheads="1"/>
          </p:cNvSpPr>
          <p:nvPr/>
        </p:nvSpPr>
        <p:spPr bwMode="auto">
          <a:xfrm>
            <a:off x="6324600" y="4114800"/>
            <a:ext cx="9144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cxnSp>
        <p:nvCxnSpPr>
          <p:cNvPr id="2347026" name="AutoShape 18"/>
          <p:cNvCxnSpPr>
            <a:cxnSpLocks noChangeShapeType="1"/>
            <a:stCxn id="2347024" idx="0"/>
            <a:endCxn id="2347022" idx="0"/>
          </p:cNvCxnSpPr>
          <p:nvPr/>
        </p:nvCxnSpPr>
        <p:spPr bwMode="auto">
          <a:xfrm rot="16200000" flipH="1" flipV="1">
            <a:off x="7123906" y="2743994"/>
            <a:ext cx="1588" cy="2743200"/>
          </a:xfrm>
          <a:prstGeom prst="curvedConnector3">
            <a:avLst>
              <a:gd name="adj1" fmla="val -14400000"/>
            </a:avLst>
          </a:prstGeom>
          <a:noFill/>
          <a:ln w="9525">
            <a:solidFill>
              <a:schemeClr val="bg2"/>
            </a:solidFill>
            <a:round/>
            <a:headEnd/>
            <a:tailEnd type="triangle" w="med" len="med"/>
          </a:ln>
        </p:spPr>
      </p:cxnSp>
      <p:cxnSp>
        <p:nvCxnSpPr>
          <p:cNvPr id="2347027" name="AutoShape 19"/>
          <p:cNvCxnSpPr>
            <a:cxnSpLocks noChangeShapeType="1"/>
            <a:stCxn id="2347025" idx="0"/>
            <a:endCxn id="2347023" idx="0"/>
          </p:cNvCxnSpPr>
          <p:nvPr/>
        </p:nvCxnSpPr>
        <p:spPr bwMode="auto">
          <a:xfrm rot="16200000" flipH="1" flipV="1">
            <a:off x="5904706" y="3239294"/>
            <a:ext cx="1588" cy="1752600"/>
          </a:xfrm>
          <a:prstGeom prst="curvedConnector3">
            <a:avLst>
              <a:gd name="adj1" fmla="val -14400000"/>
            </a:avLst>
          </a:prstGeom>
          <a:noFill/>
          <a:ln w="9525">
            <a:solidFill>
              <a:schemeClr val="hlink"/>
            </a:solidFill>
            <a:round/>
            <a:headEnd/>
            <a:tailEnd type="triangle" w="med" len="med"/>
          </a:ln>
        </p:spPr>
      </p:cxnSp>
      <p:sp>
        <p:nvSpPr>
          <p:cNvPr id="2347028" name="Text Box 20"/>
          <p:cNvSpPr txBox="1">
            <a:spLocks noChangeArrowheads="1"/>
          </p:cNvSpPr>
          <p:nvPr/>
        </p:nvSpPr>
        <p:spPr bwMode="auto">
          <a:xfrm>
            <a:off x="5105400" y="5562600"/>
            <a:ext cx="1017588" cy="396875"/>
          </a:xfrm>
          <a:prstGeom prst="rect">
            <a:avLst/>
          </a:prstGeom>
          <a:noFill/>
          <a:ln w="9525">
            <a:noFill/>
            <a:miter lim="800000"/>
            <a:headEnd/>
            <a:tailEnd/>
          </a:ln>
        </p:spPr>
        <p:txBody>
          <a:bodyPr wrap="none">
            <a:prstTxWarp prst="textNoShape">
              <a:avLst/>
            </a:prstTxWarp>
            <a:spAutoFit/>
          </a:bodyPr>
          <a:lstStyle/>
          <a:p>
            <a:r>
              <a:rPr lang="en-US" sz="2000" b="0"/>
              <a:t>English</a:t>
            </a:r>
          </a:p>
        </p:txBody>
      </p:sp>
      <p:sp>
        <p:nvSpPr>
          <p:cNvPr id="2347029" name="Text Box 21"/>
          <p:cNvSpPr txBox="1">
            <a:spLocks noChangeArrowheads="1"/>
          </p:cNvSpPr>
          <p:nvPr/>
        </p:nvSpPr>
        <p:spPr bwMode="auto">
          <a:xfrm>
            <a:off x="4114800" y="3581400"/>
            <a:ext cx="1101725" cy="396875"/>
          </a:xfrm>
          <a:prstGeom prst="rect">
            <a:avLst/>
          </a:prstGeom>
          <a:noFill/>
          <a:ln w="9525">
            <a:noFill/>
            <a:miter lim="800000"/>
            <a:headEnd/>
            <a:tailEnd/>
          </a:ln>
        </p:spPr>
        <p:txBody>
          <a:bodyPr wrap="none">
            <a:prstTxWarp prst="textNoShape">
              <a:avLst/>
            </a:prstTxWarp>
            <a:spAutoFit/>
          </a:bodyPr>
          <a:lstStyle/>
          <a:p>
            <a:r>
              <a:rPr lang="en-US" sz="2000" b="0"/>
              <a:t>German</a:t>
            </a:r>
          </a:p>
        </p:txBody>
      </p:sp>
      <p:sp>
        <p:nvSpPr>
          <p:cNvPr id="2347030" name="AutoShape 22"/>
          <p:cNvSpPr>
            <a:spLocks noChangeArrowheads="1"/>
          </p:cNvSpPr>
          <p:nvPr/>
        </p:nvSpPr>
        <p:spPr bwMode="auto">
          <a:xfrm>
            <a:off x="5638800" y="4953000"/>
            <a:ext cx="5334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347031" name="AutoShape 23"/>
          <p:cNvSpPr>
            <a:spLocks noChangeArrowheads="1"/>
          </p:cNvSpPr>
          <p:nvPr/>
        </p:nvSpPr>
        <p:spPr bwMode="auto">
          <a:xfrm>
            <a:off x="7162800" y="5029200"/>
            <a:ext cx="9906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347032" name="AutoShape 24"/>
          <p:cNvSpPr>
            <a:spLocks noChangeArrowheads="1"/>
          </p:cNvSpPr>
          <p:nvPr/>
        </p:nvSpPr>
        <p:spPr bwMode="auto">
          <a:xfrm>
            <a:off x="4495800" y="3962400"/>
            <a:ext cx="5334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347033" name="AutoShape 25"/>
          <p:cNvSpPr>
            <a:spLocks noChangeArrowheads="1"/>
          </p:cNvSpPr>
          <p:nvPr/>
        </p:nvSpPr>
        <p:spPr bwMode="auto">
          <a:xfrm>
            <a:off x="5486400" y="5029200"/>
            <a:ext cx="7620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cxnSp>
        <p:nvCxnSpPr>
          <p:cNvPr id="2347034" name="AutoShape 26"/>
          <p:cNvCxnSpPr>
            <a:cxnSpLocks noChangeShapeType="1"/>
            <a:stCxn id="2347037" idx="0"/>
            <a:endCxn id="2347031" idx="0"/>
          </p:cNvCxnSpPr>
          <p:nvPr/>
        </p:nvCxnSpPr>
        <p:spPr bwMode="auto">
          <a:xfrm rot="5400000" flipV="1">
            <a:off x="6781006" y="4153694"/>
            <a:ext cx="1588" cy="1752600"/>
          </a:xfrm>
          <a:prstGeom prst="curvedConnector3">
            <a:avLst>
              <a:gd name="adj1" fmla="val -14400000"/>
            </a:avLst>
          </a:prstGeom>
          <a:noFill/>
          <a:ln w="9525">
            <a:solidFill>
              <a:schemeClr val="accent2"/>
            </a:solidFill>
            <a:round/>
            <a:headEnd/>
            <a:tailEnd type="triangle" w="med" len="med"/>
          </a:ln>
        </p:spPr>
      </p:cxnSp>
      <p:sp>
        <p:nvSpPr>
          <p:cNvPr id="2347035" name="Text Box 27"/>
          <p:cNvSpPr txBox="1">
            <a:spLocks noChangeArrowheads="1"/>
          </p:cNvSpPr>
          <p:nvPr/>
        </p:nvSpPr>
        <p:spPr bwMode="auto">
          <a:xfrm>
            <a:off x="4343400" y="4602163"/>
            <a:ext cx="1201738" cy="396875"/>
          </a:xfrm>
          <a:prstGeom prst="rect">
            <a:avLst/>
          </a:prstGeom>
          <a:noFill/>
          <a:ln w="9525">
            <a:noFill/>
            <a:miter lim="800000"/>
            <a:headEnd/>
            <a:tailEnd/>
          </a:ln>
        </p:spPr>
        <p:txBody>
          <a:bodyPr wrap="none">
            <a:prstTxWarp prst="textNoShape">
              <a:avLst/>
            </a:prstTxWarp>
            <a:spAutoFit/>
          </a:bodyPr>
          <a:lstStyle/>
          <a:p>
            <a:r>
              <a:rPr lang="en-US" sz="2000" b="0"/>
              <a:t>Kannada</a:t>
            </a:r>
          </a:p>
        </p:txBody>
      </p:sp>
      <p:sp>
        <p:nvSpPr>
          <p:cNvPr id="2347036" name="Text Box 28"/>
          <p:cNvSpPr txBox="1">
            <a:spLocks noChangeArrowheads="1"/>
          </p:cNvSpPr>
          <p:nvPr/>
        </p:nvSpPr>
        <p:spPr bwMode="auto">
          <a:xfrm>
            <a:off x="4648200" y="5029200"/>
            <a:ext cx="3886200" cy="396875"/>
          </a:xfrm>
          <a:prstGeom prst="rect">
            <a:avLst/>
          </a:prstGeom>
          <a:noFill/>
          <a:ln w="9525">
            <a:noFill/>
            <a:miter lim="800000"/>
            <a:headEnd/>
            <a:tailEnd/>
          </a:ln>
        </p:spPr>
        <p:txBody>
          <a:bodyPr>
            <a:prstTxWarp prst="textNoShape">
              <a:avLst/>
            </a:prstTxWarp>
            <a:spAutoFit/>
          </a:bodyPr>
          <a:lstStyle/>
          <a:p>
            <a:r>
              <a:rPr lang="en-US" sz="2000" b="0">
                <a:solidFill>
                  <a:schemeClr val="hlink"/>
                </a:solidFill>
              </a:rPr>
              <a:t>Subject</a:t>
            </a:r>
            <a:r>
              <a:rPr lang="en-US" sz="2000" b="0"/>
              <a:t>    </a:t>
            </a:r>
            <a:r>
              <a:rPr lang="en-US" sz="2000" b="0" i="1" baseline="-25000">
                <a:solidFill>
                  <a:schemeClr val="accent2"/>
                </a:solidFill>
              </a:rPr>
              <a:t>Object</a:t>
            </a:r>
            <a:r>
              <a:rPr lang="en-US" sz="2000" b="0">
                <a:solidFill>
                  <a:srgbClr val="CD84D2"/>
                </a:solidFill>
              </a:rPr>
              <a:t> </a:t>
            </a:r>
            <a:r>
              <a:rPr lang="en-US" sz="2000" b="0">
                <a:solidFill>
                  <a:srgbClr val="4BBEFE"/>
                </a:solidFill>
              </a:rPr>
              <a:t> </a:t>
            </a:r>
            <a:r>
              <a:rPr lang="en-US" sz="2000" b="0">
                <a:solidFill>
                  <a:schemeClr val="bg2"/>
                </a:solidFill>
              </a:rPr>
              <a:t>Verb</a:t>
            </a:r>
            <a:r>
              <a:rPr lang="en-US" sz="2000" b="0">
                <a:solidFill>
                  <a:srgbClr val="4BBEFE"/>
                </a:solidFill>
              </a:rPr>
              <a:t>  </a:t>
            </a:r>
            <a:r>
              <a:rPr lang="en-US" sz="2000" b="0">
                <a:solidFill>
                  <a:schemeClr val="accent2"/>
                </a:solidFill>
              </a:rPr>
              <a:t>Object</a:t>
            </a:r>
            <a:endParaRPr lang="en-US" sz="2000" b="0">
              <a:solidFill>
                <a:srgbClr val="CD84D2"/>
              </a:solidFill>
            </a:endParaRPr>
          </a:p>
        </p:txBody>
      </p:sp>
      <p:sp>
        <p:nvSpPr>
          <p:cNvPr id="2347037" name="AutoShape 29"/>
          <p:cNvSpPr>
            <a:spLocks noChangeArrowheads="1"/>
          </p:cNvSpPr>
          <p:nvPr/>
        </p:nvSpPr>
        <p:spPr bwMode="auto">
          <a:xfrm>
            <a:off x="5638800" y="5029200"/>
            <a:ext cx="5334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08450" name="Rectangle 2"/>
          <p:cNvSpPr>
            <a:spLocks noGrp="1" noChangeArrowheads="1"/>
          </p:cNvSpPr>
          <p:nvPr>
            <p:ph type="title"/>
          </p:nvPr>
        </p:nvSpPr>
        <p:spPr>
          <a:xfrm>
            <a:off x="0" y="0"/>
            <a:ext cx="9144000" cy="1143000"/>
          </a:xfrm>
          <a:noFill/>
          <a:ln/>
        </p:spPr>
        <p:txBody>
          <a:bodyPr/>
          <a:lstStyle/>
          <a:p>
            <a:r>
              <a:rPr lang="en-US" sz="3200"/>
              <a:t>Summary: Linguistic Parameters</a:t>
            </a:r>
          </a:p>
        </p:txBody>
      </p:sp>
      <p:sp>
        <p:nvSpPr>
          <p:cNvPr id="2408451" name="Text Box 3"/>
          <p:cNvSpPr txBox="1">
            <a:spLocks noChangeArrowheads="1"/>
          </p:cNvSpPr>
          <p:nvPr/>
        </p:nvSpPr>
        <p:spPr bwMode="auto">
          <a:xfrm>
            <a:off x="228600" y="1219200"/>
            <a:ext cx="8534400" cy="1187450"/>
          </a:xfrm>
          <a:prstGeom prst="rect">
            <a:avLst/>
          </a:prstGeom>
          <a:noFill/>
          <a:ln w="9525">
            <a:noFill/>
            <a:miter lim="800000"/>
            <a:headEnd/>
            <a:tailEnd/>
          </a:ln>
        </p:spPr>
        <p:txBody>
          <a:bodyPr>
            <a:prstTxWarp prst="textNoShape">
              <a:avLst/>
            </a:prstTxWarp>
            <a:spAutoFit/>
          </a:bodyPr>
          <a:lstStyle/>
          <a:p>
            <a:r>
              <a:rPr lang="en-US" b="0"/>
              <a:t>Linguistic parameters are similar to statistical parameters in that they are abstractions about the observable data.  For linguistic parameters, the observable data are language data.</a:t>
            </a:r>
          </a:p>
        </p:txBody>
      </p:sp>
      <p:sp>
        <p:nvSpPr>
          <p:cNvPr id="2408452" name="Text Box 4"/>
          <p:cNvSpPr txBox="1">
            <a:spLocks noChangeArrowheads="1"/>
          </p:cNvSpPr>
          <p:nvPr/>
        </p:nvSpPr>
        <p:spPr bwMode="auto">
          <a:xfrm>
            <a:off x="304800" y="2667000"/>
            <a:ext cx="8534400" cy="1187450"/>
          </a:xfrm>
          <a:prstGeom prst="rect">
            <a:avLst/>
          </a:prstGeom>
          <a:noFill/>
          <a:ln w="9525">
            <a:noFill/>
            <a:miter lim="800000"/>
            <a:headEnd/>
            <a:tailEnd/>
          </a:ln>
        </p:spPr>
        <p:txBody>
          <a:bodyPr>
            <a:prstTxWarp prst="textNoShape">
              <a:avLst/>
            </a:prstTxWarp>
            <a:spAutoFit/>
          </a:bodyPr>
          <a:lstStyle/>
          <a:p>
            <a:r>
              <a:rPr lang="en-US" b="0"/>
              <a:t>Parameters make acquisition easier because hard-to-learn structures can be learned by observing easy-to-learn structures that are connected to the same parameters.</a:t>
            </a:r>
          </a:p>
        </p:txBody>
      </p:sp>
      <p:sp>
        <p:nvSpPr>
          <p:cNvPr id="2408453" name="Text Box 5"/>
          <p:cNvSpPr txBox="1">
            <a:spLocks noChangeArrowheads="1"/>
          </p:cNvSpPr>
          <p:nvPr/>
        </p:nvSpPr>
        <p:spPr bwMode="auto">
          <a:xfrm>
            <a:off x="381000" y="5105400"/>
            <a:ext cx="8534400" cy="1187450"/>
          </a:xfrm>
          <a:prstGeom prst="rect">
            <a:avLst/>
          </a:prstGeom>
          <a:noFill/>
          <a:ln w="9525">
            <a:noFill/>
            <a:miter lim="800000"/>
            <a:headEnd/>
            <a:tailEnd/>
          </a:ln>
        </p:spPr>
        <p:txBody>
          <a:bodyPr>
            <a:prstTxWarp prst="textNoShape">
              <a:avLst/>
            </a:prstTxWarp>
            <a:spAutoFit/>
          </a:bodyPr>
          <a:lstStyle/>
          <a:p>
            <a:r>
              <a:rPr lang="en-US" b="0"/>
              <a:t>Even with parameters, acquisition can be hard because a child has to figure out which parameter values produce the observable data, which isn’t always easy.</a:t>
            </a:r>
          </a:p>
        </p:txBody>
      </p:sp>
      <p:sp>
        <p:nvSpPr>
          <p:cNvPr id="2408454" name="Text Box 6"/>
          <p:cNvSpPr txBox="1">
            <a:spLocks noChangeArrowheads="1"/>
          </p:cNvSpPr>
          <p:nvPr/>
        </p:nvSpPr>
        <p:spPr bwMode="auto">
          <a:xfrm>
            <a:off x="304800" y="4038600"/>
            <a:ext cx="8534400" cy="822325"/>
          </a:xfrm>
          <a:prstGeom prst="rect">
            <a:avLst/>
          </a:prstGeom>
          <a:noFill/>
          <a:ln w="9525">
            <a:noFill/>
            <a:miter lim="800000"/>
            <a:headEnd/>
            <a:tailEnd/>
          </a:ln>
        </p:spPr>
        <p:txBody>
          <a:bodyPr>
            <a:prstTxWarp prst="textNoShape">
              <a:avLst/>
            </a:prstTxWarp>
            <a:spAutoFit/>
          </a:bodyPr>
          <a:lstStyle/>
          <a:p>
            <a:r>
              <a:rPr lang="en-US" b="0"/>
              <a:t>Parameters may be similar to overhypotheses, which Bayesian learners and 9-month-olds are capable of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084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084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08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8452" grpId="0"/>
      <p:bldP spid="2408453" grpId="0"/>
      <p:bldP spid="2408454" grpId="0"/>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10498" name="Rectangle 2"/>
          <p:cNvSpPr>
            <a:spLocks noGrp="1" noChangeArrowheads="1"/>
          </p:cNvSpPr>
          <p:nvPr>
            <p:ph type="title"/>
          </p:nvPr>
        </p:nvSpPr>
        <p:spPr>
          <a:xfrm>
            <a:off x="609600" y="304800"/>
            <a:ext cx="7772400" cy="1143000"/>
          </a:xfrm>
        </p:spPr>
        <p:txBody>
          <a:bodyPr/>
          <a:lstStyle/>
          <a:p>
            <a:r>
              <a:rPr lang="en-US" sz="3200"/>
              <a:t>Questions?</a:t>
            </a:r>
          </a:p>
        </p:txBody>
      </p:sp>
      <p:pic>
        <p:nvPicPr>
          <p:cNvPr id="2410499" name="Picture 3"/>
          <p:cNvPicPr>
            <a:picLocks noChangeAspect="1" noChangeArrowheads="1"/>
          </p:cNvPicPr>
          <p:nvPr/>
        </p:nvPicPr>
        <p:blipFill>
          <a:blip r:embed="rId3"/>
          <a:srcRect/>
          <a:stretch>
            <a:fillRect/>
          </a:stretch>
        </p:blipFill>
        <p:spPr bwMode="auto">
          <a:xfrm>
            <a:off x="2743200" y="1371600"/>
            <a:ext cx="3733800" cy="3154363"/>
          </a:xfrm>
          <a:prstGeom prst="rect">
            <a:avLst/>
          </a:prstGeom>
          <a:noFill/>
          <a:ln w="9525">
            <a:noFill/>
            <a:miter lim="800000"/>
            <a:headEnd/>
            <a:tailEnd/>
          </a:ln>
          <a:effectLst/>
        </p:spPr>
      </p:pic>
      <p:sp>
        <p:nvSpPr>
          <p:cNvPr id="2410500" name="Rectangle 4"/>
          <p:cNvSpPr>
            <a:spLocks noChangeArrowheads="1"/>
          </p:cNvSpPr>
          <p:nvPr/>
        </p:nvSpPr>
        <p:spPr bwMode="auto">
          <a:xfrm>
            <a:off x="457200" y="47244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b="0">
                <a:solidFill>
                  <a:schemeClr val="folHlink"/>
                </a:solidFill>
                <a:ea typeface="Osaka" pitchFamily="-84" charset="-128"/>
                <a:cs typeface="Osaka" pitchFamily="-84" charset="-128"/>
              </a:rPr>
              <a:t>Be working on structure review questions – you should be able to do up through question 12.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04002" name="Rectangle 2"/>
          <p:cNvSpPr>
            <a:spLocks noChangeArrowheads="1"/>
          </p:cNvSpPr>
          <p:nvPr/>
        </p:nvSpPr>
        <p:spPr bwMode="auto">
          <a:xfrm>
            <a:off x="304800" y="1676400"/>
            <a:ext cx="8534400" cy="22860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endParaRPr lang="en-US" b="0">
              <a:ea typeface="Osaka" pitchFamily="-84" charset="-128"/>
              <a:cs typeface="Osaka" pitchFamily="-84" charset="-128"/>
            </a:endParaRPr>
          </a:p>
          <a:p>
            <a:pPr marL="342900" indent="-342900" eaLnBrk="1" hangingPunct="1">
              <a:spcBef>
                <a:spcPct val="20000"/>
              </a:spcBef>
            </a:pPr>
            <a:r>
              <a:rPr lang="en-US" b="0">
                <a:solidFill>
                  <a:schemeClr val="folHlink"/>
                </a:solidFill>
                <a:ea typeface="Osaka" pitchFamily="-84" charset="-128"/>
                <a:cs typeface="Osaka" pitchFamily="-84" charset="-128"/>
              </a:rPr>
              <a:t>But what are linguistic parameters really? How do they work? What exactly are they supposed to do?</a:t>
            </a:r>
            <a:endParaRPr lang="en-US" b="0">
              <a:ea typeface="Osaka" pitchFamily="-84" charset="-128"/>
              <a:cs typeface="Osaka" pitchFamily="-8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18690" name="Rectangle 4"/>
          <p:cNvSpPr>
            <a:spLocks noGrp="1" noChangeArrowheads="1"/>
          </p:cNvSpPr>
          <p:nvPr>
            <p:ph type="title" idx="4294967295"/>
          </p:nvPr>
        </p:nvSpPr>
        <p:spPr>
          <a:xfrm>
            <a:off x="685800" y="228600"/>
            <a:ext cx="7772400" cy="1143000"/>
          </a:xfrm>
          <a:noFill/>
        </p:spPr>
        <p:txBody>
          <a:bodyPr/>
          <a:lstStyle/>
          <a:p>
            <a:r>
              <a:rPr lang="en-US" sz="3200"/>
              <a:t>Parameters</a:t>
            </a:r>
          </a:p>
        </p:txBody>
      </p:sp>
      <p:sp>
        <p:nvSpPr>
          <p:cNvPr id="2418691" name="Rectangle 5"/>
          <p:cNvSpPr>
            <a:spLocks noGrp="1" noChangeArrowheads="1"/>
          </p:cNvSpPr>
          <p:nvPr>
            <p:ph type="body" idx="4294967295"/>
          </p:nvPr>
        </p:nvSpPr>
        <p:spPr>
          <a:xfrm>
            <a:off x="304800" y="1295400"/>
            <a:ext cx="8534400" cy="2286000"/>
          </a:xfrm>
          <a:noFill/>
        </p:spPr>
        <p:txBody>
          <a:bodyPr/>
          <a:lstStyle/>
          <a:p>
            <a:pPr>
              <a:buFontTx/>
              <a:buNone/>
            </a:pPr>
            <a:endParaRPr lang="en-US" sz="2400"/>
          </a:p>
          <a:p>
            <a:pPr>
              <a:buFontTx/>
              <a:buNone/>
            </a:pPr>
            <a:r>
              <a:rPr lang="en-US" sz="2400"/>
              <a:t>A parameter is meant to be something that can account for multiple observations in some domain.</a:t>
            </a:r>
          </a:p>
          <a:p>
            <a:pPr>
              <a:buFontTx/>
              <a:buNone/>
            </a:pPr>
            <a:endParaRPr lang="en-US" sz="2400"/>
          </a:p>
        </p:txBody>
      </p:sp>
      <p:sp>
        <p:nvSpPr>
          <p:cNvPr id="2418692" name="Rectangle 7"/>
          <p:cNvSpPr>
            <a:spLocks noChangeArrowheads="1"/>
          </p:cNvSpPr>
          <p:nvPr/>
        </p:nvSpPr>
        <p:spPr bwMode="auto">
          <a:xfrm>
            <a:off x="457200" y="2971800"/>
            <a:ext cx="8534400" cy="2895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a:solidFill>
                  <a:schemeClr val="tx2"/>
                </a:solidFill>
                <a:ea typeface="Osaka" pitchFamily="-84" charset="-128"/>
                <a:cs typeface="Osaka" pitchFamily="-84" charset="-128"/>
              </a:rPr>
              <a:t>Parameter for a statistical model: determines what the model predicts will be observed in the world in a variety of situations</a:t>
            </a:r>
            <a:endParaRPr lang="en-US" b="0">
              <a:ea typeface="Osaka" pitchFamily="-84" charset="-128"/>
              <a:cs typeface="Osaka" pitchFamily="-84" charset="-128"/>
            </a:endParaRPr>
          </a:p>
          <a:p>
            <a:pPr marL="342900" indent="-342900" eaLnBrk="1" hangingPunct="1">
              <a:spcBef>
                <a:spcPct val="20000"/>
              </a:spcBef>
            </a:pPr>
            <a:endParaRPr lang="en-US" b="0">
              <a:ea typeface="Osaka" pitchFamily="-84" charset="-128"/>
              <a:cs typeface="Osaka" pitchFamily="-84" charset="-128"/>
            </a:endParaRPr>
          </a:p>
          <a:p>
            <a:pPr marL="342900" indent="-342900" eaLnBrk="1" hangingPunct="1">
              <a:spcBef>
                <a:spcPct val="20000"/>
              </a:spcBef>
            </a:pPr>
            <a:r>
              <a:rPr lang="en-US" b="0">
                <a:solidFill>
                  <a:schemeClr val="folHlink"/>
                </a:solidFill>
                <a:ea typeface="Osaka" pitchFamily="-84" charset="-128"/>
                <a:cs typeface="Osaka" pitchFamily="-84" charset="-128"/>
              </a:rPr>
              <a:t>Parameter for our mental (and linguistic) model: determines what </a:t>
            </a:r>
            <a:r>
              <a:rPr lang="en-US" b="0" i="1">
                <a:solidFill>
                  <a:schemeClr val="folHlink"/>
                </a:solidFill>
                <a:ea typeface="Osaka" pitchFamily="-84" charset="-128"/>
                <a:cs typeface="Osaka" pitchFamily="-84" charset="-128"/>
              </a:rPr>
              <a:t>we</a:t>
            </a:r>
            <a:r>
              <a:rPr lang="en-US" b="0">
                <a:solidFill>
                  <a:schemeClr val="folHlink"/>
                </a:solidFill>
                <a:ea typeface="Osaka" pitchFamily="-84" charset="-128"/>
                <a:cs typeface="Osaka" pitchFamily="-84" charset="-128"/>
              </a:rPr>
              <a:t> predict will be observed in the world in a variety of situations</a:t>
            </a:r>
            <a:endParaRPr lang="en-US" b="0">
              <a:ea typeface="Osaka" pitchFamily="-84" charset="-128"/>
              <a:cs typeface="Osaka" pitchFamily="-84" charset="-128"/>
            </a:endParaRPr>
          </a:p>
          <a:p>
            <a:pPr marL="342900" indent="-342900" eaLnBrk="1" hangingPunct="1">
              <a:spcBef>
                <a:spcPct val="20000"/>
              </a:spcBef>
            </a:pPr>
            <a:endParaRPr lang="en-US" b="0">
              <a:ea typeface="Osaka" pitchFamily="-84" charset="-128"/>
              <a:cs typeface="Osaka" pitchFamily="-8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20738" name="Rectangle 4"/>
          <p:cNvSpPr>
            <a:spLocks noGrp="1" noChangeArrowheads="1"/>
          </p:cNvSpPr>
          <p:nvPr>
            <p:ph type="title" idx="4294967295"/>
          </p:nvPr>
        </p:nvSpPr>
        <p:spPr>
          <a:xfrm>
            <a:off x="685800" y="228600"/>
            <a:ext cx="7772400" cy="1143000"/>
          </a:xfrm>
          <a:noFill/>
        </p:spPr>
        <p:txBody>
          <a:bodyPr/>
          <a:lstStyle/>
          <a:p>
            <a:r>
              <a:rPr lang="en-US" sz="3200"/>
              <a:t>Statistical Parameters</a:t>
            </a:r>
          </a:p>
        </p:txBody>
      </p:sp>
      <p:sp>
        <p:nvSpPr>
          <p:cNvPr id="2420739" name="Rectangle 5"/>
          <p:cNvSpPr>
            <a:spLocks noGrp="1" noChangeArrowheads="1"/>
          </p:cNvSpPr>
          <p:nvPr>
            <p:ph type="body" idx="4294967295"/>
          </p:nvPr>
        </p:nvSpPr>
        <p:spPr>
          <a:xfrm>
            <a:off x="304800" y="1295400"/>
            <a:ext cx="3505200" cy="2971800"/>
          </a:xfrm>
          <a:noFill/>
        </p:spPr>
        <p:txBody>
          <a:bodyPr/>
          <a:lstStyle/>
          <a:p>
            <a:pPr>
              <a:lnSpc>
                <a:spcPct val="90000"/>
              </a:lnSpc>
              <a:buFontTx/>
              <a:buNone/>
            </a:pPr>
            <a:r>
              <a:rPr lang="en-US" sz="2000"/>
              <a:t>The normal distribution is a statistical model that uses two parameters: </a:t>
            </a:r>
          </a:p>
          <a:p>
            <a:pPr>
              <a:lnSpc>
                <a:spcPct val="90000"/>
              </a:lnSpc>
              <a:buFontTx/>
              <a:buNone/>
            </a:pPr>
            <a:r>
              <a:rPr lang="en-US" sz="2000"/>
              <a:t>	- </a:t>
            </a:r>
            <a:r>
              <a:rPr lang="en-US" sz="2000">
                <a:sym typeface="Symbol" pitchFamily="-84" charset="2"/>
              </a:rPr>
              <a:t> for the mean</a:t>
            </a:r>
          </a:p>
          <a:p>
            <a:pPr>
              <a:lnSpc>
                <a:spcPct val="90000"/>
              </a:lnSpc>
              <a:buFontTx/>
              <a:buNone/>
            </a:pPr>
            <a:r>
              <a:rPr lang="en-US" sz="2000">
                <a:sym typeface="Symbol" pitchFamily="-84" charset="2"/>
              </a:rPr>
              <a:t>	-  for the standard deviation</a:t>
            </a:r>
            <a:endParaRPr lang="en-US" sz="2000"/>
          </a:p>
          <a:p>
            <a:pPr>
              <a:lnSpc>
                <a:spcPct val="90000"/>
              </a:lnSpc>
              <a:buFontTx/>
              <a:buNone/>
            </a:pPr>
            <a:endParaRPr lang="en-US" sz="2000"/>
          </a:p>
        </p:txBody>
      </p:sp>
      <p:graphicFrame>
        <p:nvGraphicFramePr>
          <p:cNvPr id="2420740" name="Object 4"/>
          <p:cNvGraphicFramePr>
            <a:graphicFrameLocks noChangeAspect="1"/>
          </p:cNvGraphicFramePr>
          <p:nvPr/>
        </p:nvGraphicFramePr>
        <p:xfrm>
          <a:off x="3962400" y="1219200"/>
          <a:ext cx="4733925" cy="3027363"/>
        </p:xfrm>
        <a:graphic>
          <a:graphicData uri="http://schemas.openxmlformats.org/presentationml/2006/ole">
            <p:oleObj spid="_x0000_s2420740" name="Document" r:id="rId4" imgW="4733553" imgH="3026670" progId="Word.Document.8">
              <p:embed/>
            </p:oleObj>
          </a:graphicData>
        </a:graphic>
      </p:graphicFrame>
      <p:sp>
        <p:nvSpPr>
          <p:cNvPr id="2420741" name="Rectangle 8"/>
          <p:cNvSpPr>
            <a:spLocks noChangeArrowheads="1"/>
          </p:cNvSpPr>
          <p:nvPr/>
        </p:nvSpPr>
        <p:spPr bwMode="auto">
          <a:xfrm>
            <a:off x="381000" y="4572000"/>
            <a:ext cx="8305800" cy="1447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If we know the values of these parameters, we can make predictions about the likelihood of data we rarely or never see. </a:t>
            </a:r>
          </a:p>
          <a:p>
            <a:pPr marL="342900" indent="-342900" eaLnBrk="1" hangingPunct="1">
              <a:spcBef>
                <a:spcPct val="20000"/>
              </a:spcBef>
            </a:pPr>
            <a:endParaRPr lang="en-US" sz="2000" b="0">
              <a:ea typeface="Osaka" pitchFamily="-84" charset="-128"/>
              <a:cs typeface="Osaka" pitchFamily="-84" charset="-128"/>
            </a:endParaRPr>
          </a:p>
        </p:txBody>
      </p:sp>
      <p:pic>
        <p:nvPicPr>
          <p:cNvPr id="2420742" name="Picture 5"/>
          <p:cNvPicPr>
            <a:picLocks noChangeAspect="1"/>
          </p:cNvPicPr>
          <p:nvPr/>
        </p:nvPicPr>
        <p:blipFill>
          <a:blip r:embed="rId5"/>
          <a:srcRect/>
          <a:stretch>
            <a:fillRect/>
          </a:stretch>
        </p:blipFill>
        <p:spPr bwMode="auto">
          <a:xfrm>
            <a:off x="609600" y="3276600"/>
            <a:ext cx="2667000" cy="95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22786" name="Rectangle 4"/>
          <p:cNvSpPr>
            <a:spLocks noGrp="1" noChangeArrowheads="1"/>
          </p:cNvSpPr>
          <p:nvPr>
            <p:ph type="title" idx="4294967295"/>
          </p:nvPr>
        </p:nvSpPr>
        <p:spPr>
          <a:xfrm>
            <a:off x="685800" y="228600"/>
            <a:ext cx="7772400" cy="1143000"/>
          </a:xfrm>
          <a:noFill/>
        </p:spPr>
        <p:txBody>
          <a:bodyPr/>
          <a:lstStyle/>
          <a:p>
            <a:r>
              <a:rPr lang="en-US" sz="3200"/>
              <a:t>Statistical Parameters</a:t>
            </a:r>
          </a:p>
        </p:txBody>
      </p:sp>
      <p:sp>
        <p:nvSpPr>
          <p:cNvPr id="2422787" name="Rectangle 5"/>
          <p:cNvSpPr>
            <a:spLocks noGrp="1" noChangeArrowheads="1"/>
          </p:cNvSpPr>
          <p:nvPr>
            <p:ph type="body" idx="4294967295"/>
          </p:nvPr>
        </p:nvSpPr>
        <p:spPr>
          <a:xfrm>
            <a:off x="304800" y="1295400"/>
            <a:ext cx="3505200" cy="2971800"/>
          </a:xfrm>
          <a:noFill/>
        </p:spPr>
        <p:txBody>
          <a:bodyPr/>
          <a:lstStyle/>
          <a:p>
            <a:pPr>
              <a:lnSpc>
                <a:spcPct val="90000"/>
              </a:lnSpc>
              <a:buFontTx/>
              <a:buNone/>
            </a:pPr>
            <a:r>
              <a:rPr lang="en-US" sz="2000"/>
              <a:t>Suppose this is a model of how many minutes late you’ll be to class.</a:t>
            </a:r>
          </a:p>
          <a:p>
            <a:pPr>
              <a:lnSpc>
                <a:spcPct val="90000"/>
              </a:lnSpc>
              <a:buFontTx/>
              <a:buNone/>
            </a:pPr>
            <a:r>
              <a:rPr lang="en-US" sz="2000"/>
              <a:t>	Let’s use the model with </a:t>
            </a:r>
            <a:r>
              <a:rPr lang="en-US" sz="2000">
                <a:sym typeface="Symbol" pitchFamily="-84" charset="2"/>
              </a:rPr>
              <a:t> = 0, and </a:t>
            </a:r>
            <a:r>
              <a:rPr lang="en-US" sz="2000" baseline="30000">
                <a:sym typeface="Symbol" pitchFamily="-84" charset="2"/>
              </a:rPr>
              <a:t>2</a:t>
            </a:r>
            <a:r>
              <a:rPr lang="en-US" sz="2000">
                <a:sym typeface="Symbol" pitchFamily="-84" charset="2"/>
              </a:rPr>
              <a:t> = 0.2. (blue line) </a:t>
            </a:r>
            <a:endParaRPr lang="en-US" sz="2000"/>
          </a:p>
          <a:p>
            <a:pPr>
              <a:lnSpc>
                <a:spcPct val="90000"/>
              </a:lnSpc>
              <a:buFontTx/>
              <a:buNone/>
            </a:pPr>
            <a:endParaRPr lang="en-US" sz="2000"/>
          </a:p>
        </p:txBody>
      </p:sp>
      <p:graphicFrame>
        <p:nvGraphicFramePr>
          <p:cNvPr id="2422788" name="Object 4"/>
          <p:cNvGraphicFramePr>
            <a:graphicFrameLocks noChangeAspect="1"/>
          </p:cNvGraphicFramePr>
          <p:nvPr/>
        </p:nvGraphicFramePr>
        <p:xfrm>
          <a:off x="3962400" y="1219200"/>
          <a:ext cx="4733925" cy="3027363"/>
        </p:xfrm>
        <a:graphic>
          <a:graphicData uri="http://schemas.openxmlformats.org/presentationml/2006/ole">
            <p:oleObj spid="_x0000_s2422788" name="Document" r:id="rId4" imgW="4733553" imgH="3026670" progId="Word.Document.8">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D8DCFF"/>
      </a:lt1>
      <a:dk2>
        <a:srgbClr val="4414A7"/>
      </a:dk2>
      <a:lt2>
        <a:srgbClr val="0006FF"/>
      </a:lt2>
      <a:accent1>
        <a:srgbClr val="0D585D"/>
      </a:accent1>
      <a:accent2>
        <a:srgbClr val="A519B9"/>
      </a:accent2>
      <a:accent3>
        <a:srgbClr val="E9EBFF"/>
      </a:accent3>
      <a:accent4>
        <a:srgbClr val="000000"/>
      </a:accent4>
      <a:accent5>
        <a:srgbClr val="AAB4B6"/>
      </a:accent5>
      <a:accent6>
        <a:srgbClr val="9516A7"/>
      </a:accent6>
      <a:hlink>
        <a:srgbClr val="0F591E"/>
      </a:hlink>
      <a:folHlink>
        <a:srgbClr val="76154B"/>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84" charset="0"/>
            <a:ea typeface="ＭＳ Ｐゴシック" pitchFamily="-84" charset="-128"/>
            <a:cs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84" charset="0"/>
            <a:ea typeface="ＭＳ Ｐゴシック" pitchFamily="-84" charset="-128"/>
            <a:cs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Endymion:Applications:Microsoft Office 2004:Templates:Presentations:Designs:Blank Presentation</Template>
  <TotalTime>11211</TotalTime>
  <Words>2980</Words>
  <Application>Microsoft Macintosh PowerPoint</Application>
  <PresentationFormat>On-screen Show (4:3)</PresentationFormat>
  <Paragraphs>487</Paragraphs>
  <Slides>54</Slides>
  <Notes>25</Notes>
  <HiddenSlides>0</HiddenSlides>
  <MMClips>0</MMClips>
  <ScaleCrop>false</ScaleCrop>
  <HeadingPairs>
    <vt:vector size="8" baseType="variant">
      <vt:variant>
        <vt:lpstr>Fonts Used</vt:lpstr>
      </vt:variant>
      <vt:variant>
        <vt:i4>5</vt:i4>
      </vt:variant>
      <vt:variant>
        <vt:lpstr>Design Template</vt:lpstr>
      </vt:variant>
      <vt:variant>
        <vt:i4>1</vt:i4>
      </vt:variant>
      <vt:variant>
        <vt:lpstr>Embedded OLE Servers</vt:lpstr>
      </vt:variant>
      <vt:variant>
        <vt:i4>1</vt:i4>
      </vt:variant>
      <vt:variant>
        <vt:lpstr>Slide Titles</vt:lpstr>
      </vt:variant>
      <vt:variant>
        <vt:i4>54</vt:i4>
      </vt:variant>
    </vt:vector>
  </HeadingPairs>
  <TitlesOfParts>
    <vt:vector size="61" baseType="lpstr">
      <vt:lpstr>Arial</vt:lpstr>
      <vt:lpstr>ＭＳ Ｐゴシック</vt:lpstr>
      <vt:lpstr>Osaka</vt:lpstr>
      <vt:lpstr>Times</vt:lpstr>
      <vt:lpstr>Symbol</vt:lpstr>
      <vt:lpstr>Blank Presentation</vt:lpstr>
      <vt:lpstr>Microsoft Word Document</vt:lpstr>
      <vt:lpstr>Psych 156A/ Ling 150: Acquisition of Language II</vt:lpstr>
      <vt:lpstr>Announcements</vt:lpstr>
      <vt:lpstr>Universal Grammar: Parameters</vt:lpstr>
      <vt:lpstr>Universal Grammar: Parameters</vt:lpstr>
      <vt:lpstr>Universal Grammar: Parameters</vt:lpstr>
      <vt:lpstr>Slide 6</vt:lpstr>
      <vt:lpstr>Parameters</vt:lpstr>
      <vt:lpstr>Statistical Parameters</vt:lpstr>
      <vt:lpstr>Statistical Parameters</vt:lpstr>
      <vt:lpstr>Statistical Parameters</vt:lpstr>
      <vt:lpstr>Statistical Parameters</vt:lpstr>
      <vt:lpstr>Statistical vs. Linguistic Parameters</vt:lpstr>
      <vt:lpstr>Linguistic principles vs. linguistic parameters</vt:lpstr>
      <vt:lpstr>The utility of connecting to multiple properties</vt:lpstr>
      <vt:lpstr>Why Hard-To-Learn Structures Are Easier</vt:lpstr>
      <vt:lpstr>Why Hard-To-Learn Structures Are Easier</vt:lpstr>
      <vt:lpstr>Why Hard-To-Learn Structures Are Easier</vt:lpstr>
      <vt:lpstr>Why Hard-To-Learn Structures Are Easier</vt:lpstr>
      <vt:lpstr>Why Hard-To-Learn Structures Are Easier</vt:lpstr>
      <vt:lpstr>Why Hard-To-Learn Structures Are Easier</vt:lpstr>
      <vt:lpstr>Why Hard-To-Learn Structures Are Easier</vt:lpstr>
      <vt:lpstr>Why acquisition is easier</vt:lpstr>
      <vt:lpstr>Hierarchical Bayesian learning links: Overhypotheses</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Learning overhypotheses: Dewar &amp; Xu (2010)</vt:lpstr>
      <vt:lpstr>Learning overhypotheses: Dewar &amp; Xu (2010)</vt:lpstr>
      <vt:lpstr>Learning overhypotheses: Dewar &amp; Xu (2010)</vt:lpstr>
      <vt:lpstr>Learning overhypotheses: Dewar &amp; Xu (2010)</vt:lpstr>
      <vt:lpstr>Learning overhypotheses: Dewar &amp; Xu (2010)</vt:lpstr>
      <vt:lpstr>Learning overhypotheses: Dewar &amp; Xu (2010)</vt:lpstr>
      <vt:lpstr>Learning overhypotheses: Dewar &amp; Xu (2010)</vt:lpstr>
      <vt:lpstr>Learning overhypotheses: Dewar &amp; Xu (2010)</vt:lpstr>
      <vt:lpstr>Learning overhypotheses: Dewar &amp; Xu (2010)</vt:lpstr>
      <vt:lpstr>Remaining problem even if infants have  linguistic parameters</vt:lpstr>
      <vt:lpstr>Summary: Linguistic Parameters</vt:lpstr>
      <vt:lpstr>Questions?</vt:lpstr>
    </vt:vector>
  </TitlesOfParts>
  <Company>Computing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 229: Language Acquisition</dc:title>
  <dc:creator>Computing Services</dc:creator>
  <cp:lastModifiedBy>Lisa Pearl</cp:lastModifiedBy>
  <cp:revision>823</cp:revision>
  <dcterms:created xsi:type="dcterms:W3CDTF">2012-05-29T23:40:31Z</dcterms:created>
  <dcterms:modified xsi:type="dcterms:W3CDTF">2012-05-29T23:50:31Z</dcterms:modified>
</cp:coreProperties>
</file>