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49.xml" ContentType="application/vnd.openxmlformats-officedocument.presentationml.notesSlide+xml"/>
  <Override PartName="/ppt/presentation.xml" ContentType="application/vnd.openxmlformats-officedocument.presentationml.presentation.main+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media/audio1.bin" ContentType="audio/unknown"/>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s/slide65.xml" ContentType="application/vnd.openxmlformats-officedocument.presentationml.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35" r:id="rId24"/>
    <p:sldId id="278" r:id="rId25"/>
    <p:sldId id="336" r:id="rId26"/>
    <p:sldId id="279" r:id="rId27"/>
    <p:sldId id="280" r:id="rId28"/>
    <p:sldId id="281" r:id="rId29"/>
    <p:sldId id="282" r:id="rId30"/>
    <p:sldId id="283" r:id="rId31"/>
    <p:sldId id="284"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24" r:id="rId55"/>
    <p:sldId id="325" r:id="rId56"/>
    <p:sldId id="326" r:id="rId57"/>
    <p:sldId id="327" r:id="rId58"/>
    <p:sldId id="328" r:id="rId59"/>
    <p:sldId id="329" r:id="rId60"/>
    <p:sldId id="330" r:id="rId61"/>
    <p:sldId id="331" r:id="rId62"/>
    <p:sldId id="332" r:id="rId63"/>
    <p:sldId id="317" r:id="rId64"/>
    <p:sldId id="333" r:id="rId65"/>
    <p:sldId id="334" r:id="rId66"/>
    <p:sldId id="321" r:id="rId67"/>
    <p:sldId id="323" r:id="rId68"/>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04C78"/>
    <a:srgbClr val="BF881A"/>
    <a:srgbClr val="CA3109"/>
    <a:srgbClr val="FFFFFF"/>
    <a:srgbClr val="C29E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9193" autoAdjust="0"/>
    <p:restoredTop sz="90929"/>
  </p:normalViewPr>
  <p:slideViewPr>
    <p:cSldViewPr>
      <p:cViewPr varScale="1">
        <p:scale>
          <a:sx n="97" d="100"/>
          <a:sy n="97" d="100"/>
        </p:scale>
        <p:origin x="-85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F87FE2C7-2D57-5E48-B71F-A5F8D53A9E8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AA3B6-CDCB-5147-BD8A-6A5882D87029}" type="slidenum">
              <a:rPr lang="en-US"/>
              <a:pPr/>
              <a:t>1</a:t>
            </a:fld>
            <a:endParaRPr lang="en-US"/>
          </a:p>
        </p:txBody>
      </p:sp>
      <p:sp>
        <p:nvSpPr>
          <p:cNvPr id="10813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1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7A02F4-001D-C84D-8F6E-23A4D266633A}" type="slidenum">
              <a:rPr lang="en-US"/>
              <a:pPr/>
              <a:t>10</a:t>
            </a:fld>
            <a:endParaRPr lang="en-US"/>
          </a:p>
        </p:txBody>
      </p:sp>
      <p:sp>
        <p:nvSpPr>
          <p:cNvPr id="21493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49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7172C-BBF9-2042-B993-5772A1580D8B}" type="slidenum">
              <a:rPr lang="en-US"/>
              <a:pPr/>
              <a:t>11</a:t>
            </a:fld>
            <a:endParaRPr lang="en-US"/>
          </a:p>
        </p:txBody>
      </p:sp>
      <p:sp>
        <p:nvSpPr>
          <p:cNvPr id="21514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1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40317-CD65-5147-BA88-252B0ECEDBE4}" type="slidenum">
              <a:rPr lang="en-US"/>
              <a:pPr/>
              <a:t>12</a:t>
            </a:fld>
            <a:endParaRPr lang="en-US"/>
          </a:p>
        </p:txBody>
      </p:sp>
      <p:sp>
        <p:nvSpPr>
          <p:cNvPr id="2153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3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A1619-ED79-E146-977E-FBCA52E5442C}" type="slidenum">
              <a:rPr lang="en-US"/>
              <a:pPr/>
              <a:t>13</a:t>
            </a:fld>
            <a:endParaRPr lang="en-US"/>
          </a:p>
        </p:txBody>
      </p:sp>
      <p:sp>
        <p:nvSpPr>
          <p:cNvPr id="21555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55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7229B-8C98-9C41-A745-3A9FD0615FAE}" type="slidenum">
              <a:rPr lang="en-US"/>
              <a:pPr/>
              <a:t>14</a:t>
            </a:fld>
            <a:endParaRPr lang="en-US"/>
          </a:p>
        </p:txBody>
      </p:sp>
      <p:sp>
        <p:nvSpPr>
          <p:cNvPr id="21575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7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A804D-C0A3-EC42-9237-84DE75ED0EF2}" type="slidenum">
              <a:rPr lang="en-US"/>
              <a:pPr/>
              <a:t>15</a:t>
            </a:fld>
            <a:endParaRPr lang="en-US"/>
          </a:p>
        </p:txBody>
      </p:sp>
      <p:sp>
        <p:nvSpPr>
          <p:cNvPr id="21596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9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5D032-FD32-744A-AFE1-77F4995B1C5E}" type="slidenum">
              <a:rPr lang="en-US"/>
              <a:pPr/>
              <a:t>16</a:t>
            </a:fld>
            <a:endParaRPr lang="en-US"/>
          </a:p>
        </p:txBody>
      </p:sp>
      <p:sp>
        <p:nvSpPr>
          <p:cNvPr id="21616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61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4B478-7C6D-6049-9052-10D507CADE3C}" type="slidenum">
              <a:rPr lang="en-US"/>
              <a:pPr/>
              <a:t>17</a:t>
            </a:fld>
            <a:endParaRPr lang="en-US"/>
          </a:p>
        </p:txBody>
      </p:sp>
      <p:sp>
        <p:nvSpPr>
          <p:cNvPr id="21637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637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F691F7-F1F2-0F4D-AE79-C33C5CFAC607}" type="slidenum">
              <a:rPr lang="en-US"/>
              <a:pPr/>
              <a:t>18</a:t>
            </a:fld>
            <a:endParaRPr lang="en-US"/>
          </a:p>
        </p:txBody>
      </p:sp>
      <p:sp>
        <p:nvSpPr>
          <p:cNvPr id="21657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65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8FDD0-1D1C-DE41-8B0B-315C14CAB679}" type="slidenum">
              <a:rPr lang="en-US"/>
              <a:pPr/>
              <a:t>19</a:t>
            </a:fld>
            <a:endParaRPr lang="en-US"/>
          </a:p>
        </p:txBody>
      </p:sp>
      <p:sp>
        <p:nvSpPr>
          <p:cNvPr id="21678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67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BC9DA-6541-7442-B6A1-E7D981CA94FD}" type="slidenum">
              <a:rPr lang="en-US"/>
              <a:pPr/>
              <a:t>2</a:t>
            </a:fld>
            <a:endParaRPr lang="en-US"/>
          </a:p>
        </p:txBody>
      </p:sp>
      <p:sp>
        <p:nvSpPr>
          <p:cNvPr id="21329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32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4E256-B532-A946-B2C3-72607B3D598D}" type="slidenum">
              <a:rPr lang="en-US"/>
              <a:pPr/>
              <a:t>20</a:t>
            </a:fld>
            <a:endParaRPr lang="en-US"/>
          </a:p>
        </p:txBody>
      </p:sp>
      <p:sp>
        <p:nvSpPr>
          <p:cNvPr id="2169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69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EABD8-F290-1043-9554-A6949BB4017D}" type="slidenum">
              <a:rPr lang="en-US"/>
              <a:pPr/>
              <a:t>21</a:t>
            </a:fld>
            <a:endParaRPr lang="en-US"/>
          </a:p>
        </p:txBody>
      </p:sp>
      <p:sp>
        <p:nvSpPr>
          <p:cNvPr id="2171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71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A67AF-BD90-9448-9C66-D41EBAA4F590}" type="slidenum">
              <a:rPr lang="en-US"/>
              <a:pPr/>
              <a:t>22</a:t>
            </a:fld>
            <a:endParaRPr lang="en-US"/>
          </a:p>
        </p:txBody>
      </p:sp>
      <p:sp>
        <p:nvSpPr>
          <p:cNvPr id="2173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73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2446D-944F-E645-B6BF-C2C0A71D3FB8}" type="slidenum">
              <a:rPr lang="en-US"/>
              <a:pPr/>
              <a:t>24</a:t>
            </a:fld>
            <a:endParaRPr lang="en-US"/>
          </a:p>
        </p:txBody>
      </p:sp>
      <p:sp>
        <p:nvSpPr>
          <p:cNvPr id="21760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76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CECCA5-1AFF-8A4A-8682-97368A170248}" type="slidenum">
              <a:rPr lang="en-US"/>
              <a:pPr/>
              <a:t>26</a:t>
            </a:fld>
            <a:endParaRPr lang="en-US"/>
          </a:p>
        </p:txBody>
      </p:sp>
      <p:sp>
        <p:nvSpPr>
          <p:cNvPr id="21780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780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6ED53-885E-E14A-AC68-BA16DA73AFBF}" type="slidenum">
              <a:rPr lang="en-US"/>
              <a:pPr/>
              <a:t>27</a:t>
            </a:fld>
            <a:endParaRPr lang="en-US"/>
          </a:p>
        </p:txBody>
      </p:sp>
      <p:sp>
        <p:nvSpPr>
          <p:cNvPr id="2180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80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72CBE-2D64-CE42-B28F-B7679F7524CA}" type="slidenum">
              <a:rPr lang="en-US"/>
              <a:pPr/>
              <a:t>28</a:t>
            </a:fld>
            <a:endParaRPr lang="en-US"/>
          </a:p>
        </p:txBody>
      </p:sp>
      <p:sp>
        <p:nvSpPr>
          <p:cNvPr id="2182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82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C7FF0-0801-C649-80B9-5D0F94171646}" type="slidenum">
              <a:rPr lang="en-US"/>
              <a:pPr/>
              <a:t>29</a:t>
            </a:fld>
            <a:endParaRPr lang="en-US"/>
          </a:p>
        </p:txBody>
      </p:sp>
      <p:sp>
        <p:nvSpPr>
          <p:cNvPr id="2184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84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F28184-17D3-DF4D-A126-C010E41CB1E0}" type="slidenum">
              <a:rPr lang="en-US"/>
              <a:pPr/>
              <a:t>30</a:t>
            </a:fld>
            <a:endParaRPr lang="en-US"/>
          </a:p>
        </p:txBody>
      </p:sp>
      <p:sp>
        <p:nvSpPr>
          <p:cNvPr id="2186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86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CD2C2-9C1F-8440-8E3D-C390C9D5C920}" type="slidenum">
              <a:rPr lang="en-US"/>
              <a:pPr/>
              <a:t>31</a:t>
            </a:fld>
            <a:endParaRPr lang="en-US"/>
          </a:p>
        </p:txBody>
      </p:sp>
      <p:sp>
        <p:nvSpPr>
          <p:cNvPr id="2188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88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34DDA-231B-6140-A35E-76585062AFBC}" type="slidenum">
              <a:rPr lang="en-US"/>
              <a:pPr/>
              <a:t>3</a:t>
            </a:fld>
            <a:endParaRPr lang="en-US"/>
          </a:p>
        </p:txBody>
      </p:sp>
      <p:sp>
        <p:nvSpPr>
          <p:cNvPr id="21350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350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F0083-4E16-8D49-895A-40A784BDF76A}" type="slidenum">
              <a:rPr lang="en-US"/>
              <a:pPr/>
              <a:t>32</a:t>
            </a:fld>
            <a:endParaRPr lang="en-US"/>
          </a:p>
        </p:txBody>
      </p:sp>
      <p:sp>
        <p:nvSpPr>
          <p:cNvPr id="2192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92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344DF-19F4-EA45-8696-4FEACB46CA67}" type="slidenum">
              <a:rPr lang="en-US"/>
              <a:pPr/>
              <a:t>33</a:t>
            </a:fld>
            <a:endParaRPr lang="en-US"/>
          </a:p>
        </p:txBody>
      </p:sp>
      <p:sp>
        <p:nvSpPr>
          <p:cNvPr id="2194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94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89DA17-26D2-A740-9158-9D79692C27DE}" type="slidenum">
              <a:rPr lang="en-US"/>
              <a:pPr/>
              <a:t>34</a:t>
            </a:fld>
            <a:endParaRPr lang="en-US"/>
          </a:p>
        </p:txBody>
      </p:sp>
      <p:sp>
        <p:nvSpPr>
          <p:cNvPr id="2196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96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B4279A-4FB1-CF4C-92D5-BC976067E073}" type="slidenum">
              <a:rPr lang="en-US"/>
              <a:pPr/>
              <a:t>35</a:t>
            </a:fld>
            <a:endParaRPr lang="en-US"/>
          </a:p>
        </p:txBody>
      </p:sp>
      <p:sp>
        <p:nvSpPr>
          <p:cNvPr id="2198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98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4FBC8-4A23-C54E-9510-8D8E18FFB8A1}" type="slidenum">
              <a:rPr lang="en-US"/>
              <a:pPr/>
              <a:t>36</a:t>
            </a:fld>
            <a:endParaRPr lang="en-US"/>
          </a:p>
        </p:txBody>
      </p:sp>
      <p:sp>
        <p:nvSpPr>
          <p:cNvPr id="2200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00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D82D7-89A4-8049-ACFA-968AA95F32B0}" type="slidenum">
              <a:rPr lang="en-US"/>
              <a:pPr/>
              <a:t>37</a:t>
            </a:fld>
            <a:endParaRPr lang="en-US"/>
          </a:p>
        </p:txBody>
      </p:sp>
      <p:sp>
        <p:nvSpPr>
          <p:cNvPr id="2202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02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8B593-834C-414D-A5D9-6AE8D2B288D0}" type="slidenum">
              <a:rPr lang="en-US"/>
              <a:pPr/>
              <a:t>38</a:t>
            </a:fld>
            <a:endParaRPr lang="en-US"/>
          </a:p>
        </p:txBody>
      </p:sp>
      <p:sp>
        <p:nvSpPr>
          <p:cNvPr id="2204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04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38AC3-D6B7-F546-AF9D-23752E36B680}" type="slidenum">
              <a:rPr lang="en-US"/>
              <a:pPr/>
              <a:t>39</a:t>
            </a:fld>
            <a:endParaRPr lang="en-US"/>
          </a:p>
        </p:txBody>
      </p:sp>
      <p:sp>
        <p:nvSpPr>
          <p:cNvPr id="2206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067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8C6D2-02DC-4643-B270-E0B44C9B4403}" type="slidenum">
              <a:rPr lang="en-US"/>
              <a:pPr/>
              <a:t>40</a:t>
            </a:fld>
            <a:endParaRPr lang="en-US"/>
          </a:p>
        </p:txBody>
      </p:sp>
      <p:sp>
        <p:nvSpPr>
          <p:cNvPr id="22087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08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8DDEB7-BC56-4C44-BB26-E6510A03F538}" type="slidenum">
              <a:rPr lang="en-US"/>
              <a:pPr/>
              <a:t>41</a:t>
            </a:fld>
            <a:endParaRPr lang="en-US"/>
          </a:p>
        </p:txBody>
      </p:sp>
      <p:sp>
        <p:nvSpPr>
          <p:cNvPr id="22108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10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8433F-6086-154E-AD9B-F6AB9F37DB61}" type="slidenum">
              <a:rPr lang="en-US"/>
              <a:pPr/>
              <a:t>4</a:t>
            </a:fld>
            <a:endParaRPr lang="en-US"/>
          </a:p>
        </p:txBody>
      </p:sp>
      <p:sp>
        <p:nvSpPr>
          <p:cNvPr id="21370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37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4425CC-6085-4D4F-8F14-E223F0D3E9EF}" type="slidenum">
              <a:rPr lang="en-US"/>
              <a:pPr/>
              <a:t>42</a:t>
            </a:fld>
            <a:endParaRPr lang="en-US"/>
          </a:p>
        </p:txBody>
      </p:sp>
      <p:sp>
        <p:nvSpPr>
          <p:cNvPr id="2212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12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B6098-51A6-1642-8F04-6A71469E0174}" type="slidenum">
              <a:rPr lang="en-US"/>
              <a:pPr/>
              <a:t>43</a:t>
            </a:fld>
            <a:endParaRPr lang="en-US"/>
          </a:p>
        </p:txBody>
      </p:sp>
      <p:sp>
        <p:nvSpPr>
          <p:cNvPr id="2214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14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191A9-9D19-D04D-A1F0-B13E184595F9}" type="slidenum">
              <a:rPr lang="en-US"/>
              <a:pPr/>
              <a:t>44</a:t>
            </a:fld>
            <a:endParaRPr lang="en-US"/>
          </a:p>
        </p:txBody>
      </p:sp>
      <p:sp>
        <p:nvSpPr>
          <p:cNvPr id="22169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16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8432C-532B-8D40-8CF9-F898D7E1717E}" type="slidenum">
              <a:rPr lang="en-US"/>
              <a:pPr/>
              <a:t>45</a:t>
            </a:fld>
            <a:endParaRPr lang="en-US"/>
          </a:p>
        </p:txBody>
      </p:sp>
      <p:sp>
        <p:nvSpPr>
          <p:cNvPr id="22190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19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8A534-7C96-1742-8DCD-3368978C5AB1}" type="slidenum">
              <a:rPr lang="en-US"/>
              <a:pPr/>
              <a:t>46</a:t>
            </a:fld>
            <a:endParaRPr lang="en-US"/>
          </a:p>
        </p:txBody>
      </p:sp>
      <p:sp>
        <p:nvSpPr>
          <p:cNvPr id="22210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21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E2FE5-3FC2-0249-AB59-B8545A026825}" type="slidenum">
              <a:rPr lang="en-US"/>
              <a:pPr/>
              <a:t>47</a:t>
            </a:fld>
            <a:endParaRPr lang="en-US"/>
          </a:p>
        </p:txBody>
      </p:sp>
      <p:sp>
        <p:nvSpPr>
          <p:cNvPr id="22231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23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EDC69F-7C40-AA43-9A1C-D13DA8AB4949}" type="slidenum">
              <a:rPr lang="en-US"/>
              <a:pPr/>
              <a:t>48</a:t>
            </a:fld>
            <a:endParaRPr lang="en-US"/>
          </a:p>
        </p:txBody>
      </p:sp>
      <p:sp>
        <p:nvSpPr>
          <p:cNvPr id="22251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25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4BEC8-2C8A-8147-A8F6-0DA2DB3FF159}" type="slidenum">
              <a:rPr lang="en-US"/>
              <a:pPr/>
              <a:t>49</a:t>
            </a:fld>
            <a:endParaRPr lang="en-US"/>
          </a:p>
        </p:txBody>
      </p:sp>
      <p:sp>
        <p:nvSpPr>
          <p:cNvPr id="22272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27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7FF86-F51B-064E-B9DF-42E41EBE91F3}" type="slidenum">
              <a:rPr lang="en-US"/>
              <a:pPr/>
              <a:t>50</a:t>
            </a:fld>
            <a:endParaRPr lang="en-US"/>
          </a:p>
        </p:txBody>
      </p:sp>
      <p:sp>
        <p:nvSpPr>
          <p:cNvPr id="2229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29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8BA553-9603-FF43-BBA2-AC534DFF47E6}" type="slidenum">
              <a:rPr lang="en-US"/>
              <a:pPr/>
              <a:t>51</a:t>
            </a:fld>
            <a:endParaRPr lang="en-US"/>
          </a:p>
        </p:txBody>
      </p:sp>
      <p:sp>
        <p:nvSpPr>
          <p:cNvPr id="22312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312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EF4BD0-F168-B04D-AE48-D1BE1E2E593D}" type="slidenum">
              <a:rPr lang="en-US"/>
              <a:pPr/>
              <a:t>5</a:t>
            </a:fld>
            <a:endParaRPr lang="en-US"/>
          </a:p>
        </p:txBody>
      </p:sp>
      <p:sp>
        <p:nvSpPr>
          <p:cNvPr id="21391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39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B56B5-2E2C-8E47-97A9-8A64CC75A23D}" type="slidenum">
              <a:rPr lang="en-US"/>
              <a:pPr/>
              <a:t>52</a:t>
            </a:fld>
            <a:endParaRPr lang="en-US"/>
          </a:p>
        </p:txBody>
      </p:sp>
      <p:sp>
        <p:nvSpPr>
          <p:cNvPr id="22333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33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34630-26F2-7549-8AF3-8A37E1E1110C}" type="slidenum">
              <a:rPr lang="en-US"/>
              <a:pPr/>
              <a:t>53</a:t>
            </a:fld>
            <a:endParaRPr lang="en-US"/>
          </a:p>
        </p:txBody>
      </p:sp>
      <p:sp>
        <p:nvSpPr>
          <p:cNvPr id="2235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35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1CD9FF2-7DE0-0648-922A-0591E26FAF24}" type="slidenum">
              <a:rPr lang="en-US"/>
              <a:pPr/>
              <a:t>54</a:t>
            </a:fld>
            <a:endParaRPr lang="en-US"/>
          </a:p>
        </p:txBody>
      </p:sp>
      <p:sp>
        <p:nvSpPr>
          <p:cNvPr id="22702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6710C8F-E3D8-884A-9DE6-A6DC5EC42A34}" type="slidenum">
              <a:rPr lang="en-US" sz="1200" b="0"/>
              <a:pPr algn="r"/>
              <a:t>54</a:t>
            </a:fld>
            <a:endParaRPr lang="en-US" sz="1200" b="0"/>
          </a:p>
        </p:txBody>
      </p:sp>
      <p:sp>
        <p:nvSpPr>
          <p:cNvPr id="2270211"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7021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3FBBD2-DBB1-FA49-8ACA-AA0B367A4EBB}" type="slidenum">
              <a:rPr lang="en-US"/>
              <a:pPr/>
              <a:t>55</a:t>
            </a:fld>
            <a:endParaRPr lang="en-US"/>
          </a:p>
        </p:txBody>
      </p:sp>
      <p:sp>
        <p:nvSpPr>
          <p:cNvPr id="22722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5F779A9-560D-0647-B06C-AEFD861561E4}" type="slidenum">
              <a:rPr lang="en-US" sz="1200" b="0"/>
              <a:pPr algn="r"/>
              <a:t>55</a:t>
            </a:fld>
            <a:endParaRPr lang="en-US" sz="1200" b="0"/>
          </a:p>
        </p:txBody>
      </p:sp>
      <p:sp>
        <p:nvSpPr>
          <p:cNvPr id="2272259"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7226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0E36CFD-2B03-4147-8E14-A08D1BB83D13}" type="slidenum">
              <a:rPr lang="en-US"/>
              <a:pPr/>
              <a:t>56</a:t>
            </a:fld>
            <a:endParaRPr lang="en-US"/>
          </a:p>
        </p:txBody>
      </p:sp>
      <p:sp>
        <p:nvSpPr>
          <p:cNvPr id="22743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5257F31-87E0-1F46-8AEA-D25563A721C9}" type="slidenum">
              <a:rPr lang="en-US" sz="1200" b="0"/>
              <a:pPr algn="r"/>
              <a:t>56</a:t>
            </a:fld>
            <a:endParaRPr lang="en-US" sz="1200" b="0"/>
          </a:p>
        </p:txBody>
      </p:sp>
      <p:sp>
        <p:nvSpPr>
          <p:cNvPr id="2274307"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7430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24A35D2-F0F8-F046-A840-FD4A1B55AD4E}" type="slidenum">
              <a:rPr lang="en-US"/>
              <a:pPr/>
              <a:t>57</a:t>
            </a:fld>
            <a:endParaRPr lang="en-US"/>
          </a:p>
        </p:txBody>
      </p:sp>
      <p:sp>
        <p:nvSpPr>
          <p:cNvPr id="22763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E484131-14CD-4140-B74E-F0BA70DCD47D}" type="slidenum">
              <a:rPr lang="en-US" sz="1200" b="0"/>
              <a:pPr algn="r"/>
              <a:t>57</a:t>
            </a:fld>
            <a:endParaRPr lang="en-US" sz="1200" b="0"/>
          </a:p>
        </p:txBody>
      </p:sp>
      <p:sp>
        <p:nvSpPr>
          <p:cNvPr id="2276355"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7635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3B1C64F-9C75-2645-9551-F338ED4F9B30}" type="slidenum">
              <a:rPr lang="en-US"/>
              <a:pPr/>
              <a:t>58</a:t>
            </a:fld>
            <a:endParaRPr lang="en-US"/>
          </a:p>
        </p:txBody>
      </p:sp>
      <p:sp>
        <p:nvSpPr>
          <p:cNvPr id="22784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CC33321-2A1C-E24B-9F40-6348A4C16156}" type="slidenum">
              <a:rPr lang="en-US" sz="1200" b="0"/>
              <a:pPr algn="r"/>
              <a:t>58</a:t>
            </a:fld>
            <a:endParaRPr lang="en-US" sz="1200" b="0"/>
          </a:p>
        </p:txBody>
      </p:sp>
      <p:sp>
        <p:nvSpPr>
          <p:cNvPr id="2278403"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7840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108AD08-9C40-A24D-A0F8-E3E97B8E5EC2}" type="slidenum">
              <a:rPr lang="en-US"/>
              <a:pPr/>
              <a:t>59</a:t>
            </a:fld>
            <a:endParaRPr lang="en-US"/>
          </a:p>
        </p:txBody>
      </p:sp>
      <p:sp>
        <p:nvSpPr>
          <p:cNvPr id="22804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CF8C86C-BD4A-B843-A6DA-B836EE7DA37D}" type="slidenum">
              <a:rPr lang="en-US" sz="1200" b="0"/>
              <a:pPr algn="r"/>
              <a:t>59</a:t>
            </a:fld>
            <a:endParaRPr lang="en-US" sz="1200" b="0"/>
          </a:p>
        </p:txBody>
      </p:sp>
      <p:sp>
        <p:nvSpPr>
          <p:cNvPr id="2280451"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8045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11A6DE-9B79-E941-BD41-F0BDC4DF6881}" type="slidenum">
              <a:rPr lang="en-US"/>
              <a:pPr/>
              <a:t>60</a:t>
            </a:fld>
            <a:endParaRPr lang="en-US"/>
          </a:p>
        </p:txBody>
      </p:sp>
      <p:sp>
        <p:nvSpPr>
          <p:cNvPr id="22824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D53150B-DE2D-3D47-813F-0BFC107FCE61}" type="slidenum">
              <a:rPr lang="en-US" sz="1200" b="0"/>
              <a:pPr algn="r"/>
              <a:t>60</a:t>
            </a:fld>
            <a:endParaRPr lang="en-US" sz="1200" b="0"/>
          </a:p>
        </p:txBody>
      </p:sp>
      <p:sp>
        <p:nvSpPr>
          <p:cNvPr id="2282499"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8250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A31059C-9E49-EE48-A1A0-5283B9704D5A}" type="slidenum">
              <a:rPr lang="en-US"/>
              <a:pPr/>
              <a:t>61</a:t>
            </a:fld>
            <a:endParaRPr lang="en-US"/>
          </a:p>
        </p:txBody>
      </p:sp>
      <p:sp>
        <p:nvSpPr>
          <p:cNvPr id="22845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41ED009-FFDD-B845-8966-EB4CD77ECBBC}" type="slidenum">
              <a:rPr lang="en-US" sz="1200" b="0"/>
              <a:pPr algn="r"/>
              <a:t>61</a:t>
            </a:fld>
            <a:endParaRPr lang="en-US" sz="1200" b="0"/>
          </a:p>
        </p:txBody>
      </p:sp>
      <p:sp>
        <p:nvSpPr>
          <p:cNvPr id="2284547"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8454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97735-9424-674C-8E8E-013BCEA8F166}" type="slidenum">
              <a:rPr lang="en-US"/>
              <a:pPr/>
              <a:t>6</a:t>
            </a:fld>
            <a:endParaRPr lang="en-US"/>
          </a:p>
        </p:txBody>
      </p:sp>
      <p:sp>
        <p:nvSpPr>
          <p:cNvPr id="21411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41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824E01D-32C4-EF49-850D-BD9E0794C703}" type="slidenum">
              <a:rPr lang="en-US"/>
              <a:pPr/>
              <a:t>62</a:t>
            </a:fld>
            <a:endParaRPr lang="en-US"/>
          </a:p>
        </p:txBody>
      </p:sp>
      <p:sp>
        <p:nvSpPr>
          <p:cNvPr id="22865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14F5C35-B87E-744B-93C1-94390CC1EE02}" type="slidenum">
              <a:rPr lang="en-US" sz="1200" b="0"/>
              <a:pPr algn="r"/>
              <a:t>62</a:t>
            </a:fld>
            <a:endParaRPr lang="en-US" sz="1200" b="0"/>
          </a:p>
        </p:txBody>
      </p:sp>
      <p:sp>
        <p:nvSpPr>
          <p:cNvPr id="2286595"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8659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FF6AA-9632-1644-B341-B0EC3578D4D9}" type="slidenum">
              <a:rPr lang="en-US"/>
              <a:pPr/>
              <a:t>63</a:t>
            </a:fld>
            <a:endParaRPr lang="en-US"/>
          </a:p>
        </p:txBody>
      </p:sp>
      <p:sp>
        <p:nvSpPr>
          <p:cNvPr id="22558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5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2802C64-E73E-1A4F-80CD-353FDEDB268C}" type="slidenum">
              <a:rPr lang="en-US"/>
              <a:pPr/>
              <a:t>64</a:t>
            </a:fld>
            <a:endParaRPr lang="en-US"/>
          </a:p>
        </p:txBody>
      </p:sp>
      <p:sp>
        <p:nvSpPr>
          <p:cNvPr id="22886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CD88830-B47D-0448-8219-A36B91273AC6}" type="slidenum">
              <a:rPr lang="en-US" sz="1200" b="0"/>
              <a:pPr algn="r"/>
              <a:t>64</a:t>
            </a:fld>
            <a:endParaRPr lang="en-US" sz="1200" b="0"/>
          </a:p>
        </p:txBody>
      </p:sp>
      <p:sp>
        <p:nvSpPr>
          <p:cNvPr id="22886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8864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9D67787-5640-B040-A812-63ADFDF85A26}" type="slidenum">
              <a:rPr lang="en-US"/>
              <a:pPr/>
              <a:t>65</a:t>
            </a:fld>
            <a:endParaRPr lang="en-US"/>
          </a:p>
        </p:txBody>
      </p:sp>
      <p:sp>
        <p:nvSpPr>
          <p:cNvPr id="22906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5F2EAC2-F2D7-A24F-9CDC-09F74896AE8E}" type="slidenum">
              <a:rPr lang="en-US" sz="1200" b="0"/>
              <a:pPr algn="r"/>
              <a:t>65</a:t>
            </a:fld>
            <a:endParaRPr lang="en-US" sz="1200" b="0"/>
          </a:p>
        </p:txBody>
      </p:sp>
      <p:sp>
        <p:nvSpPr>
          <p:cNvPr id="22906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9069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85248-0485-3440-B1DA-BC9651C9F68F}" type="slidenum">
              <a:rPr lang="en-US"/>
              <a:pPr/>
              <a:t>66</a:t>
            </a:fld>
            <a:endParaRPr lang="en-US"/>
          </a:p>
        </p:txBody>
      </p:sp>
      <p:sp>
        <p:nvSpPr>
          <p:cNvPr id="22640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64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55F9FA-33FE-B64F-9EFC-0865435B566A}" type="slidenum">
              <a:rPr lang="en-US"/>
              <a:pPr/>
              <a:t>67</a:t>
            </a:fld>
            <a:endParaRPr lang="en-US"/>
          </a:p>
        </p:txBody>
      </p:sp>
      <p:sp>
        <p:nvSpPr>
          <p:cNvPr id="2268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68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5C40D-540C-D74E-A0A4-8C08BB603FA0}" type="slidenum">
              <a:rPr lang="en-US"/>
              <a:pPr/>
              <a:t>7</a:t>
            </a:fld>
            <a:endParaRPr lang="en-US"/>
          </a:p>
        </p:txBody>
      </p:sp>
      <p:sp>
        <p:nvSpPr>
          <p:cNvPr id="21432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43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6CDADB-095D-A741-A818-CBFC19169CE9}" type="slidenum">
              <a:rPr lang="en-US"/>
              <a:pPr/>
              <a:t>8</a:t>
            </a:fld>
            <a:endParaRPr lang="en-US"/>
          </a:p>
        </p:txBody>
      </p:sp>
      <p:sp>
        <p:nvSpPr>
          <p:cNvPr id="21452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45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63C9B4-F3D0-BD47-9BB4-EE87D841E320}" type="slidenum">
              <a:rPr lang="en-US"/>
              <a:pPr/>
              <a:t>9</a:t>
            </a:fld>
            <a:endParaRPr lang="en-US"/>
          </a:p>
        </p:txBody>
      </p:sp>
      <p:sp>
        <p:nvSpPr>
          <p:cNvPr id="21473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47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p>
        </p:txBody>
      </p:sp>
      <p:sp>
        <p:nvSpPr>
          <p:cNvPr id="6149" name="Rectangle 5"/>
          <p:cNvSpPr>
            <a:spLocks noGrp="1" noChangeArrowheads="1"/>
          </p:cNvSpPr>
          <p:nvPr>
            <p:ph type="ftr" sz="quarter" idx="3"/>
          </p:nvPr>
        </p:nvSpPr>
        <p:spPr/>
        <p:txBody>
          <a:bodyPr/>
          <a:lstStyle>
            <a:lvl1pPr>
              <a:defRPr/>
            </a:lvl1pPr>
          </a:lstStyle>
          <a:p>
            <a:endParaRPr lang="en-US"/>
          </a:p>
        </p:txBody>
      </p:sp>
      <p:sp>
        <p:nvSpPr>
          <p:cNvPr id="6150" name="Rectangle 6"/>
          <p:cNvSpPr>
            <a:spLocks noGrp="1" noChangeArrowheads="1"/>
          </p:cNvSpPr>
          <p:nvPr>
            <p:ph type="sldNum" sz="quarter" idx="4"/>
          </p:nvPr>
        </p:nvSpPr>
        <p:spPr/>
        <p:txBody>
          <a:bodyPr/>
          <a:lstStyle>
            <a:lvl1pPr>
              <a:defRPr/>
            </a:lvl1pPr>
          </a:lstStyle>
          <a:p>
            <a:fld id="{AB973C58-9F45-1B4B-99B7-B4C804A94A1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665733-9B7F-444E-AC8D-EFD900A3071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276F0E-40C5-9942-814E-2147C12BACB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5137E4-F376-AC4C-BF4B-EF7D51F645B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00111C-F5F2-3548-944F-100B839727B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6A0968-B111-4F44-828F-8861120F2EB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347C538-CD16-D74C-AC92-719C907EF13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56F4240-3E1B-D945-8B61-88E844C311B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AE015C6-99EB-B948-9316-C296B38E203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FB3BAA-6FDD-544A-B75B-FACCA673EF4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C97571-3E0E-AA40-95EB-C09069902FF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a typeface="+mn-ea"/>
                <a:cs typeface="+mn-cs"/>
              </a:defRPr>
            </a:lvl1pPr>
          </a:lstStyle>
          <a:p>
            <a:fld id="{61FC81BE-C571-4D4E-AE03-D061EB6C084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2pPr>
      <a:lvl3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3pPr>
      <a:lvl4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4pPr>
      <a:lvl5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5pPr>
      <a:lvl6pPr marL="4572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6pPr>
      <a:lvl7pPr marL="9144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7pPr>
      <a:lvl8pPr marL="13716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8pPr>
      <a:lvl9pPr marL="18288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1.xml"/><Relationship Id="rId5" Type="http://schemas.openxmlformats.org/officeDocument/2006/relationships/image" Target="../media/image2.png"/><Relationship Id="rId6" Type="http://schemas.openxmlformats.org/officeDocument/2006/relationships/image" Target="../media/image11.png"/><Relationship Id="rId1" Type="http://schemas.openxmlformats.org/officeDocument/2006/relationships/audio" Target="file://localhost/Users/lspearl/Desktop/Courses/Past%20Quarters/2008/Spring%202008/PSYCH156A/lectures-ppt/hal9000.wav" TargetMode="External"/><Relationship Id="rId2" Type="http://schemas.openxmlformats.org/officeDocument/2006/relationships/audio" Target="../media/audio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dr7IxQeXr7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en.wikipedia.org/wiki/Code_talker%23Use_of_Navajo"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0322" name="Rectangle 2"/>
          <p:cNvSpPr>
            <a:spLocks noGrp="1" noChangeArrowheads="1"/>
          </p:cNvSpPr>
          <p:nvPr>
            <p:ph type="ctrTitle"/>
          </p:nvPr>
        </p:nvSpPr>
        <p:spPr>
          <a:xfrm>
            <a:off x="0" y="1371600"/>
            <a:ext cx="9144000" cy="1143000"/>
          </a:xfrm>
        </p:spPr>
        <p:txBody>
          <a:bodyPr/>
          <a:lstStyle/>
          <a:p>
            <a:r>
              <a:rPr lang="en-US" sz="4000"/>
              <a:t>Psych 156A/ Ling 150:</a:t>
            </a:r>
            <a:br>
              <a:rPr lang="en-US" sz="4000"/>
            </a:br>
            <a:r>
              <a:rPr lang="en-US" sz="4000"/>
              <a:t>Acquisition of Language II</a:t>
            </a:r>
            <a:endParaRPr lang="en-US"/>
          </a:p>
        </p:txBody>
      </p:sp>
      <p:sp>
        <p:nvSpPr>
          <p:cNvPr id="1080323" name="Rectangle 3"/>
          <p:cNvSpPr>
            <a:spLocks noGrp="1" noChangeArrowheads="1"/>
          </p:cNvSpPr>
          <p:nvPr>
            <p:ph type="subTitle" idx="1"/>
          </p:nvPr>
        </p:nvSpPr>
        <p:spPr>
          <a:xfrm>
            <a:off x="457200" y="3352800"/>
            <a:ext cx="8229600" cy="1752600"/>
          </a:xfrm>
        </p:spPr>
        <p:txBody>
          <a:bodyPr/>
          <a:lstStyle/>
          <a:p>
            <a:r>
              <a:rPr lang="en-US"/>
              <a:t>Lecture 15</a:t>
            </a:r>
          </a:p>
          <a:p>
            <a:r>
              <a:rPr lang="en-US"/>
              <a:t>Introduction to Language Structure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8357" name="Rectangle 5"/>
          <p:cNvSpPr>
            <a:spLocks noChangeArrowheads="1"/>
          </p:cNvSpPr>
          <p:nvPr/>
        </p:nvSpPr>
        <p:spPr bwMode="auto">
          <a:xfrm>
            <a:off x="685800" y="3048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Problem: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Figure out the order of words (syntax)</a:t>
            </a:r>
          </a:p>
        </p:txBody>
      </p:sp>
      <p:sp>
        <p:nvSpPr>
          <p:cNvPr id="2148358" name="Text Box 6"/>
          <p:cNvSpPr txBox="1">
            <a:spLocks noChangeArrowheads="1"/>
          </p:cNvSpPr>
          <p:nvPr/>
        </p:nvSpPr>
        <p:spPr bwMode="auto">
          <a:xfrm>
            <a:off x="685800" y="5715000"/>
            <a:ext cx="1524000" cy="457200"/>
          </a:xfrm>
          <a:prstGeom prst="rect">
            <a:avLst/>
          </a:prstGeom>
          <a:noFill/>
          <a:ln w="9525">
            <a:noFill/>
            <a:miter lim="800000"/>
            <a:headEnd/>
            <a:tailEnd/>
          </a:ln>
        </p:spPr>
        <p:txBody>
          <a:bodyPr>
            <a:prstTxWarp prst="textNoShape">
              <a:avLst/>
            </a:prstTxWarp>
            <a:spAutoFit/>
          </a:bodyPr>
          <a:lstStyle/>
          <a:p>
            <a:r>
              <a:rPr lang="en-US" b="0"/>
              <a:t>Kannada</a:t>
            </a:r>
          </a:p>
        </p:txBody>
      </p:sp>
      <p:sp>
        <p:nvSpPr>
          <p:cNvPr id="2148359" name="AutoShape 7"/>
          <p:cNvSpPr>
            <a:spLocks noChangeArrowheads="1"/>
          </p:cNvSpPr>
          <p:nvPr/>
        </p:nvSpPr>
        <p:spPr bwMode="auto">
          <a:xfrm>
            <a:off x="3581400" y="5638800"/>
            <a:ext cx="700088"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8360" name="AutoShape 8"/>
          <p:cNvSpPr>
            <a:spLocks noChangeArrowheads="1"/>
          </p:cNvSpPr>
          <p:nvPr/>
        </p:nvSpPr>
        <p:spPr bwMode="auto">
          <a:xfrm>
            <a:off x="5562600" y="5715000"/>
            <a:ext cx="1295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8361" name="AutoShape 9"/>
          <p:cNvSpPr>
            <a:spLocks noChangeArrowheads="1"/>
          </p:cNvSpPr>
          <p:nvPr/>
        </p:nvSpPr>
        <p:spPr bwMode="auto">
          <a:xfrm>
            <a:off x="3429000" y="5715000"/>
            <a:ext cx="1001713"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cxnSp>
        <p:nvCxnSpPr>
          <p:cNvPr id="2148362" name="AutoShape 10"/>
          <p:cNvCxnSpPr>
            <a:cxnSpLocks noChangeShapeType="1"/>
            <a:stCxn id="2148364" idx="0"/>
            <a:endCxn id="2148360" idx="0"/>
          </p:cNvCxnSpPr>
          <p:nvPr/>
        </p:nvCxnSpPr>
        <p:spPr bwMode="auto">
          <a:xfrm rot="5400000" flipV="1">
            <a:off x="5070475" y="4576763"/>
            <a:ext cx="1588" cy="2278062"/>
          </a:xfrm>
          <a:prstGeom prst="curvedConnector3">
            <a:avLst>
              <a:gd name="adj1" fmla="val -14400000"/>
            </a:avLst>
          </a:prstGeom>
          <a:noFill/>
          <a:ln w="9525">
            <a:solidFill>
              <a:schemeClr val="accent2"/>
            </a:solidFill>
            <a:round/>
            <a:headEnd/>
            <a:tailEnd type="triangle" w="med" len="med"/>
          </a:ln>
        </p:spPr>
      </p:cxnSp>
      <p:sp>
        <p:nvSpPr>
          <p:cNvPr id="2148363" name="Text Box 11"/>
          <p:cNvSpPr txBox="1">
            <a:spLocks noChangeArrowheads="1"/>
          </p:cNvSpPr>
          <p:nvPr/>
        </p:nvSpPr>
        <p:spPr bwMode="auto">
          <a:xfrm>
            <a:off x="2590800" y="5715000"/>
            <a:ext cx="5105400" cy="457200"/>
          </a:xfrm>
          <a:prstGeom prst="rect">
            <a:avLst/>
          </a:prstGeom>
          <a:noFill/>
          <a:ln w="9525">
            <a:noFill/>
            <a:miter lim="800000"/>
            <a:headEnd/>
            <a:tailEnd/>
          </a:ln>
        </p:spPr>
        <p:txBody>
          <a:bodyPr>
            <a:prstTxWarp prst="textNoShape">
              <a:avLst/>
            </a:prstTxWarp>
            <a:spAutoFit/>
          </a:bodyPr>
          <a:lstStyle/>
          <a:p>
            <a:r>
              <a:rPr lang="en-US" b="0">
                <a:solidFill>
                  <a:schemeClr val="hlink"/>
                </a:solidFill>
              </a:rPr>
              <a:t>Subject</a:t>
            </a:r>
            <a:r>
              <a:rPr lang="en-US" b="0"/>
              <a:t>   </a:t>
            </a:r>
            <a:r>
              <a:rPr lang="en-US" b="0" i="1" baseline="-25000">
                <a:solidFill>
                  <a:schemeClr val="accent2"/>
                </a:solidFill>
              </a:rPr>
              <a:t>Object</a:t>
            </a:r>
            <a:r>
              <a:rPr lang="en-US" b="0">
                <a:solidFill>
                  <a:srgbClr val="CD84D2"/>
                </a:solidFill>
              </a:rPr>
              <a:t> </a:t>
            </a:r>
            <a:r>
              <a:rPr lang="en-US" b="0">
                <a:solidFill>
                  <a:srgbClr val="4BBEFE"/>
                </a:solidFill>
              </a:rPr>
              <a:t> </a:t>
            </a:r>
            <a:r>
              <a:rPr lang="en-US" b="0">
                <a:solidFill>
                  <a:schemeClr val="bg2"/>
                </a:solidFill>
              </a:rPr>
              <a:t>Verb</a:t>
            </a:r>
            <a:r>
              <a:rPr lang="en-US" b="0">
                <a:solidFill>
                  <a:srgbClr val="4BBEFE"/>
                </a:solidFill>
              </a:rPr>
              <a:t>  </a:t>
            </a:r>
            <a:r>
              <a:rPr lang="en-US" b="0">
                <a:solidFill>
                  <a:schemeClr val="accent2"/>
                </a:solidFill>
              </a:rPr>
              <a:t>Object</a:t>
            </a:r>
            <a:endParaRPr lang="en-US" b="0">
              <a:solidFill>
                <a:srgbClr val="CD84D2"/>
              </a:solidFill>
            </a:endParaRPr>
          </a:p>
        </p:txBody>
      </p:sp>
      <p:sp>
        <p:nvSpPr>
          <p:cNvPr id="2148364" name="AutoShape 12"/>
          <p:cNvSpPr>
            <a:spLocks noChangeArrowheads="1"/>
          </p:cNvSpPr>
          <p:nvPr/>
        </p:nvSpPr>
        <p:spPr bwMode="auto">
          <a:xfrm>
            <a:off x="3581400" y="5715000"/>
            <a:ext cx="700088"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8366" name="Text Box 14"/>
          <p:cNvSpPr txBox="1">
            <a:spLocks noChangeArrowheads="1"/>
          </p:cNvSpPr>
          <p:nvPr/>
        </p:nvSpPr>
        <p:spPr bwMode="auto">
          <a:xfrm>
            <a:off x="4724400" y="5029200"/>
            <a:ext cx="1863725" cy="396875"/>
          </a:xfrm>
          <a:prstGeom prst="rect">
            <a:avLst/>
          </a:prstGeom>
          <a:noFill/>
          <a:ln w="9525">
            <a:noFill/>
            <a:miter lim="800000"/>
            <a:headEnd/>
            <a:tailEnd/>
          </a:ln>
        </p:spPr>
        <p:txBody>
          <a:bodyPr wrap="none">
            <a:prstTxWarp prst="textNoShape">
              <a:avLst/>
            </a:prstTxWarp>
            <a:spAutoFit/>
          </a:bodyPr>
          <a:lstStyle/>
          <a:p>
            <a:r>
              <a:rPr lang="en-US" sz="2000" b="0"/>
              <a:t>movement rule</a:t>
            </a:r>
          </a:p>
        </p:txBody>
      </p:sp>
      <p:pic>
        <p:nvPicPr>
          <p:cNvPr id="2148367" name="Picture 15"/>
          <p:cNvPicPr>
            <a:picLocks noChangeAspect="1" noChangeArrowheads="1"/>
          </p:cNvPicPr>
          <p:nvPr/>
        </p:nvPicPr>
        <p:blipFill>
          <a:blip r:embed="rId3"/>
          <a:srcRect/>
          <a:stretch>
            <a:fillRect/>
          </a:stretch>
        </p:blipFill>
        <p:spPr bwMode="auto">
          <a:xfrm>
            <a:off x="304800" y="1752600"/>
            <a:ext cx="2971800" cy="1557338"/>
          </a:xfrm>
          <a:prstGeom prst="rect">
            <a:avLst/>
          </a:prstGeom>
          <a:noFill/>
          <a:ln w="9525">
            <a:noFill/>
            <a:miter lim="800000"/>
            <a:headEnd/>
            <a:tailEnd/>
          </a:ln>
          <a:effectLst/>
        </p:spPr>
      </p:pic>
      <p:sp>
        <p:nvSpPr>
          <p:cNvPr id="2148368" name="Text Box 16"/>
          <p:cNvSpPr txBox="1">
            <a:spLocks noChangeArrowheads="1"/>
          </p:cNvSpPr>
          <p:nvPr/>
        </p:nvSpPr>
        <p:spPr bwMode="auto">
          <a:xfrm>
            <a:off x="457200" y="3505200"/>
            <a:ext cx="8229600" cy="1311275"/>
          </a:xfrm>
          <a:prstGeom prst="rect">
            <a:avLst/>
          </a:prstGeom>
          <a:noFill/>
          <a:ln w="9525">
            <a:noFill/>
            <a:miter lim="800000"/>
            <a:headEnd/>
            <a:tailEnd/>
          </a:ln>
        </p:spPr>
        <p:txBody>
          <a:bodyPr>
            <a:prstTxWarp prst="textNoShape">
              <a:avLst/>
            </a:prstTxWarp>
            <a:spAutoFit/>
          </a:bodyPr>
          <a:lstStyle/>
          <a:p>
            <a:r>
              <a:rPr lang="en-US" sz="2000" b="0"/>
              <a:t>A third way to generate</a:t>
            </a:r>
            <a:r>
              <a:rPr lang="en-US" sz="2000" b="0">
                <a:solidFill>
                  <a:schemeClr val="tx2"/>
                </a:solidFill>
              </a:rPr>
              <a:t> </a:t>
            </a:r>
            <a:r>
              <a:rPr lang="en-US" sz="2000" b="0">
                <a:solidFill>
                  <a:schemeClr val="hlink"/>
                </a:solidFill>
              </a:rPr>
              <a:t>Subject</a:t>
            </a:r>
            <a:r>
              <a:rPr lang="en-US" sz="2000" b="0">
                <a:solidFill>
                  <a:schemeClr val="tx2"/>
                </a:solidFill>
              </a:rPr>
              <a:t> </a:t>
            </a:r>
            <a:r>
              <a:rPr lang="en-US" sz="2000" b="0">
                <a:solidFill>
                  <a:schemeClr val="bg2"/>
                </a:solidFill>
              </a:rPr>
              <a:t>Verb</a:t>
            </a:r>
            <a:r>
              <a:rPr lang="en-US" sz="2000" b="0">
                <a:solidFill>
                  <a:schemeClr val="tx2"/>
                </a:solidFill>
              </a:rPr>
              <a:t> </a:t>
            </a:r>
            <a:r>
              <a:rPr lang="en-US" sz="2000" b="0">
                <a:solidFill>
                  <a:schemeClr val="accent2"/>
                </a:solidFill>
              </a:rPr>
              <a:t>Object</a:t>
            </a:r>
            <a:r>
              <a:rPr lang="en-US" sz="2000" b="0">
                <a:solidFill>
                  <a:schemeClr val="tx2"/>
                </a:solidFill>
              </a:rPr>
              <a:t> </a:t>
            </a:r>
            <a:r>
              <a:rPr lang="en-US" sz="2000" b="0"/>
              <a:t>order: </a:t>
            </a:r>
          </a:p>
          <a:p>
            <a:r>
              <a:rPr lang="en-US" sz="2000" b="0"/>
              <a:t>The linguistic system specifies</a:t>
            </a:r>
            <a:r>
              <a:rPr lang="en-US" sz="2000" b="0">
                <a:solidFill>
                  <a:schemeClr val="tx2"/>
                </a:solidFill>
              </a:rPr>
              <a:t> </a:t>
            </a:r>
            <a:r>
              <a:rPr lang="en-US" sz="2000" b="0">
                <a:solidFill>
                  <a:schemeClr val="hlink"/>
                </a:solidFill>
              </a:rPr>
              <a:t>Subject</a:t>
            </a:r>
            <a:r>
              <a:rPr lang="en-US" sz="2000" b="0">
                <a:solidFill>
                  <a:schemeClr val="tx2"/>
                </a:solidFill>
              </a:rPr>
              <a:t> </a:t>
            </a:r>
            <a:r>
              <a:rPr lang="en-US" sz="2000" b="0">
                <a:solidFill>
                  <a:schemeClr val="accent2"/>
                </a:solidFill>
              </a:rPr>
              <a:t>Object</a:t>
            </a:r>
            <a:r>
              <a:rPr lang="en-US" sz="2000" b="0">
                <a:solidFill>
                  <a:schemeClr val="tx2"/>
                </a:solidFill>
              </a:rPr>
              <a:t> </a:t>
            </a:r>
            <a:r>
              <a:rPr lang="en-US" sz="2000" b="0">
                <a:solidFill>
                  <a:schemeClr val="bg2"/>
                </a:solidFill>
              </a:rPr>
              <a:t>Verb</a:t>
            </a:r>
            <a:r>
              <a:rPr lang="en-US" sz="2000" b="0">
                <a:solidFill>
                  <a:schemeClr val="tx2"/>
                </a:solidFill>
              </a:rPr>
              <a:t> </a:t>
            </a:r>
            <a:r>
              <a:rPr lang="en-US" sz="2000" b="0"/>
              <a:t>as the general pattern, but the</a:t>
            </a:r>
            <a:r>
              <a:rPr lang="en-US" sz="2000" b="0">
                <a:solidFill>
                  <a:schemeClr val="tx2"/>
                </a:solidFill>
              </a:rPr>
              <a:t> </a:t>
            </a:r>
            <a:r>
              <a:rPr lang="en-US" sz="2000" b="0">
                <a:solidFill>
                  <a:schemeClr val="accent2"/>
                </a:solidFill>
              </a:rPr>
              <a:t>Object</a:t>
            </a:r>
            <a:r>
              <a:rPr lang="en-US" sz="2000" b="0">
                <a:solidFill>
                  <a:schemeClr val="tx2"/>
                </a:solidFill>
              </a:rPr>
              <a:t> </a:t>
            </a:r>
            <a:r>
              <a:rPr lang="en-US" sz="2000" b="0"/>
              <a:t>moves after the</a:t>
            </a:r>
            <a:r>
              <a:rPr lang="en-US" sz="2000" b="0">
                <a:solidFill>
                  <a:schemeClr val="tx2"/>
                </a:solidFill>
              </a:rPr>
              <a:t> </a:t>
            </a:r>
            <a:r>
              <a:rPr lang="en-US" sz="2000" b="0">
                <a:solidFill>
                  <a:schemeClr val="bg2"/>
                </a:solidFill>
              </a:rPr>
              <a:t>Verb</a:t>
            </a:r>
            <a:r>
              <a:rPr lang="en-US" sz="2000" b="0">
                <a:solidFill>
                  <a:schemeClr val="tx2"/>
                </a:solidFill>
              </a:rPr>
              <a:t> </a:t>
            </a:r>
            <a:r>
              <a:rPr lang="en-US" sz="2000" b="0"/>
              <a:t>in certain contexts (the Object is unexpected information). Kannada is a language like this.</a:t>
            </a:r>
          </a:p>
        </p:txBody>
      </p:sp>
      <p:sp>
        <p:nvSpPr>
          <p:cNvPr id="2148369" name="Text Box 17"/>
          <p:cNvSpPr txBox="1">
            <a:spLocks noChangeArrowheads="1"/>
          </p:cNvSpPr>
          <p:nvPr/>
        </p:nvSpPr>
        <p:spPr bwMode="auto">
          <a:xfrm>
            <a:off x="3810000" y="2438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a:solidFill>
                  <a:srgbClr val="4BBEFE"/>
                </a:solidFill>
              </a:rPr>
              <a:t> </a:t>
            </a:r>
            <a:r>
              <a:rPr lang="en-US" sz="2000" b="0">
                <a:solidFill>
                  <a:schemeClr val="bg2"/>
                </a:solidFill>
              </a:rPr>
              <a:t>Verb</a:t>
            </a:r>
            <a:r>
              <a:rPr lang="en-US" sz="2000" b="0"/>
              <a:t>   </a:t>
            </a:r>
            <a:r>
              <a:rPr lang="en-US" sz="2000" b="0">
                <a:solidFill>
                  <a:schemeClr val="accent2"/>
                </a:solidFill>
              </a:rPr>
              <a:t>Object</a:t>
            </a:r>
            <a:endParaRPr lang="en-US" sz="2000" b="0">
              <a:solidFill>
                <a:srgbClr val="CD84D2"/>
              </a:solidFill>
            </a:endParaRPr>
          </a:p>
        </p:txBody>
      </p:sp>
      <p:sp>
        <p:nvSpPr>
          <p:cNvPr id="2148370" name="Text Box 18"/>
          <p:cNvSpPr txBox="1">
            <a:spLocks noChangeArrowheads="1"/>
          </p:cNvSpPr>
          <p:nvPr/>
        </p:nvSpPr>
        <p:spPr bwMode="auto">
          <a:xfrm>
            <a:off x="3733800" y="2057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Jareth</a:t>
            </a:r>
            <a:r>
              <a:rPr lang="en-US" sz="2000" b="0"/>
              <a:t>  </a:t>
            </a:r>
            <a:r>
              <a:rPr lang="en-US" sz="2000" b="0">
                <a:solidFill>
                  <a:srgbClr val="4BBEFE"/>
                </a:solidFill>
              </a:rPr>
              <a:t> </a:t>
            </a:r>
            <a:r>
              <a:rPr lang="en-US" sz="2000" b="0">
                <a:solidFill>
                  <a:schemeClr val="bg2"/>
                </a:solidFill>
              </a:rPr>
              <a:t>juggles</a:t>
            </a:r>
            <a:r>
              <a:rPr lang="en-US" sz="2000" b="0"/>
              <a:t>   </a:t>
            </a:r>
            <a:r>
              <a:rPr lang="en-US" sz="2000" b="0">
                <a:solidFill>
                  <a:schemeClr val="accent2"/>
                </a:solidFill>
              </a:rPr>
              <a:t>crystals</a:t>
            </a:r>
            <a:endParaRPr lang="en-US" sz="2000" b="0">
              <a:solidFill>
                <a:srgbClr val="CD84D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03" name="Text Box 3"/>
          <p:cNvSpPr txBox="1">
            <a:spLocks noChangeArrowheads="1"/>
          </p:cNvSpPr>
          <p:nvPr/>
        </p:nvSpPr>
        <p:spPr bwMode="auto">
          <a:xfrm>
            <a:off x="168275" y="3867150"/>
            <a:ext cx="28956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a:solidFill>
                  <a:srgbClr val="4BBEFE"/>
                </a:solidFill>
              </a:rPr>
              <a:t> </a:t>
            </a:r>
            <a:r>
              <a:rPr lang="en-US" sz="2000" b="0">
                <a:solidFill>
                  <a:schemeClr val="bg2"/>
                </a:solidFill>
              </a:rPr>
              <a:t>Verb</a:t>
            </a:r>
            <a:r>
              <a:rPr lang="en-US" sz="2000" b="0"/>
              <a:t>   </a:t>
            </a:r>
            <a:r>
              <a:rPr lang="en-US" sz="2000" b="0">
                <a:solidFill>
                  <a:schemeClr val="accent2"/>
                </a:solidFill>
              </a:rPr>
              <a:t>Object</a:t>
            </a:r>
            <a:endParaRPr lang="en-US" sz="2000" b="0">
              <a:solidFill>
                <a:srgbClr val="CD84D2"/>
              </a:solidFill>
            </a:endParaRPr>
          </a:p>
        </p:txBody>
      </p:sp>
      <p:sp>
        <p:nvSpPr>
          <p:cNvPr id="2150404" name="Text Box 4"/>
          <p:cNvSpPr txBox="1">
            <a:spLocks noChangeArrowheads="1"/>
          </p:cNvSpPr>
          <p:nvPr/>
        </p:nvSpPr>
        <p:spPr bwMode="auto">
          <a:xfrm>
            <a:off x="4267200" y="3856038"/>
            <a:ext cx="44196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a:solidFill>
                  <a:srgbClr val="4BBEFE"/>
                </a:solidFill>
              </a:rPr>
              <a:t> </a:t>
            </a:r>
            <a:r>
              <a:rPr lang="en-US" sz="2000" b="0">
                <a:solidFill>
                  <a:schemeClr val="bg2"/>
                </a:solidFill>
              </a:rPr>
              <a:t>Verb</a:t>
            </a:r>
            <a:r>
              <a:rPr lang="en-US" sz="2000" b="0">
                <a:solidFill>
                  <a:srgbClr val="4BBEFE"/>
                </a:solidFill>
              </a:rPr>
              <a:t>   </a:t>
            </a:r>
            <a:r>
              <a:rPr lang="en-US" sz="2000" b="0" i="1" baseline="-25000">
                <a:solidFill>
                  <a:schemeClr val="hlink"/>
                </a:solidFill>
              </a:rPr>
              <a:t>Subject</a:t>
            </a:r>
            <a:r>
              <a:rPr lang="en-US" sz="2000" b="0">
                <a:solidFill>
                  <a:srgbClr val="ABFF3E"/>
                </a:solidFill>
              </a:rPr>
              <a:t> </a:t>
            </a:r>
            <a:r>
              <a:rPr lang="en-US" sz="2000" b="0"/>
              <a:t>   </a:t>
            </a:r>
            <a:r>
              <a:rPr lang="en-US" sz="2000" b="0">
                <a:solidFill>
                  <a:schemeClr val="accent2"/>
                </a:solidFill>
              </a:rPr>
              <a:t>Object</a:t>
            </a:r>
            <a:r>
              <a:rPr lang="en-US" sz="2000" b="0">
                <a:solidFill>
                  <a:srgbClr val="CD84D2"/>
                </a:solidFill>
              </a:rPr>
              <a:t>  </a:t>
            </a:r>
            <a:r>
              <a:rPr lang="en-US" sz="2000" b="0" i="1">
                <a:solidFill>
                  <a:srgbClr val="4BBEFE"/>
                </a:solidFill>
              </a:rPr>
              <a:t>  </a:t>
            </a:r>
            <a:r>
              <a:rPr lang="en-US" sz="2000" b="0" i="1" baseline="-25000">
                <a:solidFill>
                  <a:schemeClr val="bg2"/>
                </a:solidFill>
              </a:rPr>
              <a:t>Verb</a:t>
            </a:r>
            <a:endParaRPr lang="en-US" sz="2000" b="0">
              <a:solidFill>
                <a:srgbClr val="CD84D2"/>
              </a:solidFill>
            </a:endParaRPr>
          </a:p>
        </p:txBody>
      </p:sp>
      <p:sp>
        <p:nvSpPr>
          <p:cNvPr id="2150405" name="AutoShape 5"/>
          <p:cNvSpPr>
            <a:spLocks noChangeArrowheads="1"/>
          </p:cNvSpPr>
          <p:nvPr/>
        </p:nvSpPr>
        <p:spPr bwMode="auto">
          <a:xfrm>
            <a:off x="5181600" y="3856038"/>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50406" name="AutoShape 6"/>
          <p:cNvSpPr>
            <a:spLocks noChangeArrowheads="1"/>
          </p:cNvSpPr>
          <p:nvPr/>
        </p:nvSpPr>
        <p:spPr bwMode="auto">
          <a:xfrm>
            <a:off x="4343400" y="3856038"/>
            <a:ext cx="7620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50407" name="AutoShape 7"/>
          <p:cNvSpPr>
            <a:spLocks noChangeArrowheads="1"/>
          </p:cNvSpPr>
          <p:nvPr/>
        </p:nvSpPr>
        <p:spPr bwMode="auto">
          <a:xfrm>
            <a:off x="7924800" y="3856038"/>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50408" name="AutoShape 8"/>
          <p:cNvSpPr>
            <a:spLocks noChangeArrowheads="1"/>
          </p:cNvSpPr>
          <p:nvPr/>
        </p:nvSpPr>
        <p:spPr bwMode="auto">
          <a:xfrm>
            <a:off x="6019800" y="3856038"/>
            <a:ext cx="914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cxnSp>
        <p:nvCxnSpPr>
          <p:cNvPr id="2150409" name="AutoShape 9"/>
          <p:cNvCxnSpPr>
            <a:cxnSpLocks noChangeShapeType="1"/>
            <a:stCxn id="2150407" idx="0"/>
            <a:endCxn id="2150405" idx="0"/>
          </p:cNvCxnSpPr>
          <p:nvPr/>
        </p:nvCxnSpPr>
        <p:spPr bwMode="auto">
          <a:xfrm rot="16200000" flipH="1" flipV="1">
            <a:off x="6819106" y="2485232"/>
            <a:ext cx="1587" cy="2743200"/>
          </a:xfrm>
          <a:prstGeom prst="curvedConnector3">
            <a:avLst>
              <a:gd name="adj1" fmla="val -14400000"/>
            </a:avLst>
          </a:prstGeom>
          <a:noFill/>
          <a:ln w="9525">
            <a:solidFill>
              <a:schemeClr val="bg2"/>
            </a:solidFill>
            <a:round/>
            <a:headEnd/>
            <a:tailEnd type="triangle" w="med" len="med"/>
          </a:ln>
        </p:spPr>
      </p:cxnSp>
      <p:cxnSp>
        <p:nvCxnSpPr>
          <p:cNvPr id="2150410" name="AutoShape 10"/>
          <p:cNvCxnSpPr>
            <a:cxnSpLocks noChangeShapeType="1"/>
            <a:stCxn id="2150408" idx="0"/>
            <a:endCxn id="2150406" idx="0"/>
          </p:cNvCxnSpPr>
          <p:nvPr/>
        </p:nvCxnSpPr>
        <p:spPr bwMode="auto">
          <a:xfrm rot="16200000" flipH="1" flipV="1">
            <a:off x="5599906" y="2980532"/>
            <a:ext cx="1587" cy="1752600"/>
          </a:xfrm>
          <a:prstGeom prst="curvedConnector3">
            <a:avLst>
              <a:gd name="adj1" fmla="val -14400000"/>
            </a:avLst>
          </a:prstGeom>
          <a:noFill/>
          <a:ln w="9525">
            <a:solidFill>
              <a:schemeClr val="hlink"/>
            </a:solidFill>
            <a:round/>
            <a:headEnd/>
            <a:tailEnd type="triangle" w="med" len="med"/>
          </a:ln>
        </p:spPr>
      </p:cxnSp>
      <p:sp>
        <p:nvSpPr>
          <p:cNvPr id="2150411" name="Text Box 11"/>
          <p:cNvSpPr txBox="1">
            <a:spLocks noChangeArrowheads="1"/>
          </p:cNvSpPr>
          <p:nvPr/>
        </p:nvSpPr>
        <p:spPr bwMode="auto">
          <a:xfrm>
            <a:off x="1143000" y="3505200"/>
            <a:ext cx="1017588" cy="396875"/>
          </a:xfrm>
          <a:prstGeom prst="rect">
            <a:avLst/>
          </a:prstGeom>
          <a:noFill/>
          <a:ln w="9525">
            <a:noFill/>
            <a:miter lim="800000"/>
            <a:headEnd/>
            <a:tailEnd/>
          </a:ln>
        </p:spPr>
        <p:txBody>
          <a:bodyPr wrap="none">
            <a:prstTxWarp prst="textNoShape">
              <a:avLst/>
            </a:prstTxWarp>
            <a:spAutoFit/>
          </a:bodyPr>
          <a:lstStyle/>
          <a:p>
            <a:r>
              <a:rPr lang="en-US" sz="2000" b="0"/>
              <a:t>English</a:t>
            </a:r>
          </a:p>
        </p:txBody>
      </p:sp>
      <p:sp>
        <p:nvSpPr>
          <p:cNvPr id="2150412" name="Text Box 12"/>
          <p:cNvSpPr txBox="1">
            <a:spLocks noChangeArrowheads="1"/>
          </p:cNvSpPr>
          <p:nvPr/>
        </p:nvSpPr>
        <p:spPr bwMode="auto">
          <a:xfrm>
            <a:off x="4876800" y="3124200"/>
            <a:ext cx="1101725" cy="396875"/>
          </a:xfrm>
          <a:prstGeom prst="rect">
            <a:avLst/>
          </a:prstGeom>
          <a:noFill/>
          <a:ln w="9525">
            <a:noFill/>
            <a:miter lim="800000"/>
            <a:headEnd/>
            <a:tailEnd/>
          </a:ln>
        </p:spPr>
        <p:txBody>
          <a:bodyPr wrap="none">
            <a:prstTxWarp prst="textNoShape">
              <a:avLst/>
            </a:prstTxWarp>
            <a:spAutoFit/>
          </a:bodyPr>
          <a:lstStyle/>
          <a:p>
            <a:r>
              <a:rPr lang="en-US" sz="2000" b="0"/>
              <a:t>German</a:t>
            </a:r>
          </a:p>
        </p:txBody>
      </p:sp>
      <p:sp>
        <p:nvSpPr>
          <p:cNvPr id="2150413" name="AutoShape 13"/>
          <p:cNvSpPr>
            <a:spLocks noChangeArrowheads="1"/>
          </p:cNvSpPr>
          <p:nvPr/>
        </p:nvSpPr>
        <p:spPr bwMode="auto">
          <a:xfrm>
            <a:off x="4343400" y="4770438"/>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50414" name="AutoShape 14"/>
          <p:cNvSpPr>
            <a:spLocks noChangeArrowheads="1"/>
          </p:cNvSpPr>
          <p:nvPr/>
        </p:nvSpPr>
        <p:spPr bwMode="auto">
          <a:xfrm>
            <a:off x="5867400" y="4846638"/>
            <a:ext cx="9906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50415" name="AutoShape 15"/>
          <p:cNvSpPr>
            <a:spLocks noChangeArrowheads="1"/>
          </p:cNvSpPr>
          <p:nvPr/>
        </p:nvSpPr>
        <p:spPr bwMode="auto">
          <a:xfrm>
            <a:off x="4191000" y="3703638"/>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50416" name="AutoShape 16"/>
          <p:cNvSpPr>
            <a:spLocks noChangeArrowheads="1"/>
          </p:cNvSpPr>
          <p:nvPr/>
        </p:nvSpPr>
        <p:spPr bwMode="auto">
          <a:xfrm>
            <a:off x="4191000" y="4846638"/>
            <a:ext cx="7620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cxnSp>
        <p:nvCxnSpPr>
          <p:cNvPr id="2150417" name="AutoShape 17"/>
          <p:cNvCxnSpPr>
            <a:cxnSpLocks noChangeShapeType="1"/>
            <a:stCxn id="2150420" idx="0"/>
            <a:endCxn id="2150414" idx="0"/>
          </p:cNvCxnSpPr>
          <p:nvPr/>
        </p:nvCxnSpPr>
        <p:spPr bwMode="auto">
          <a:xfrm rot="5400000" flipV="1">
            <a:off x="5485606" y="3971132"/>
            <a:ext cx="1587" cy="1752600"/>
          </a:xfrm>
          <a:prstGeom prst="curvedConnector3">
            <a:avLst>
              <a:gd name="adj1" fmla="val -14400000"/>
            </a:avLst>
          </a:prstGeom>
          <a:noFill/>
          <a:ln w="9525">
            <a:solidFill>
              <a:schemeClr val="accent2"/>
            </a:solidFill>
            <a:round/>
            <a:headEnd/>
            <a:tailEnd type="triangle" w="med" len="med"/>
          </a:ln>
        </p:spPr>
      </p:cxnSp>
      <p:sp>
        <p:nvSpPr>
          <p:cNvPr id="2150418" name="Text Box 18"/>
          <p:cNvSpPr txBox="1">
            <a:spLocks noChangeArrowheads="1"/>
          </p:cNvSpPr>
          <p:nvPr/>
        </p:nvSpPr>
        <p:spPr bwMode="auto">
          <a:xfrm>
            <a:off x="3048000" y="4419600"/>
            <a:ext cx="1201738" cy="396875"/>
          </a:xfrm>
          <a:prstGeom prst="rect">
            <a:avLst/>
          </a:prstGeom>
          <a:noFill/>
          <a:ln w="9525">
            <a:noFill/>
            <a:miter lim="800000"/>
            <a:headEnd/>
            <a:tailEnd/>
          </a:ln>
        </p:spPr>
        <p:txBody>
          <a:bodyPr wrap="none">
            <a:prstTxWarp prst="textNoShape">
              <a:avLst/>
            </a:prstTxWarp>
            <a:spAutoFit/>
          </a:bodyPr>
          <a:lstStyle/>
          <a:p>
            <a:r>
              <a:rPr lang="en-US" sz="2000" b="0"/>
              <a:t>Kannada</a:t>
            </a:r>
          </a:p>
        </p:txBody>
      </p:sp>
      <p:sp>
        <p:nvSpPr>
          <p:cNvPr id="2150419" name="Text Box 19"/>
          <p:cNvSpPr txBox="1">
            <a:spLocks noChangeArrowheads="1"/>
          </p:cNvSpPr>
          <p:nvPr/>
        </p:nvSpPr>
        <p:spPr bwMode="auto">
          <a:xfrm>
            <a:off x="3352800" y="4846638"/>
            <a:ext cx="38862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i="1" baseline="-25000">
                <a:solidFill>
                  <a:schemeClr val="accent2"/>
                </a:solidFill>
              </a:rPr>
              <a:t>Object</a:t>
            </a:r>
            <a:r>
              <a:rPr lang="en-US" sz="2000" b="0">
                <a:solidFill>
                  <a:srgbClr val="CD84D2"/>
                </a:solidFill>
              </a:rPr>
              <a:t> </a:t>
            </a:r>
            <a:r>
              <a:rPr lang="en-US" sz="2000" b="0">
                <a:solidFill>
                  <a:srgbClr val="4BBEFE"/>
                </a:solidFill>
              </a:rPr>
              <a:t> </a:t>
            </a:r>
            <a:r>
              <a:rPr lang="en-US" sz="2000" b="0">
                <a:solidFill>
                  <a:schemeClr val="bg2"/>
                </a:solidFill>
              </a:rPr>
              <a:t>Verb</a:t>
            </a:r>
            <a:r>
              <a:rPr lang="en-US" sz="2000" b="0">
                <a:solidFill>
                  <a:srgbClr val="4BBEFE"/>
                </a:solidFill>
              </a:rPr>
              <a:t>  </a:t>
            </a:r>
            <a:r>
              <a:rPr lang="en-US" sz="2000" b="0">
                <a:solidFill>
                  <a:schemeClr val="accent2"/>
                </a:solidFill>
              </a:rPr>
              <a:t>Object</a:t>
            </a:r>
            <a:endParaRPr lang="en-US" sz="2000" b="0">
              <a:solidFill>
                <a:srgbClr val="CD84D2"/>
              </a:solidFill>
            </a:endParaRPr>
          </a:p>
        </p:txBody>
      </p:sp>
      <p:sp>
        <p:nvSpPr>
          <p:cNvPr id="2150420" name="AutoShape 20"/>
          <p:cNvSpPr>
            <a:spLocks noChangeArrowheads="1"/>
          </p:cNvSpPr>
          <p:nvPr/>
        </p:nvSpPr>
        <p:spPr bwMode="auto">
          <a:xfrm>
            <a:off x="4343400" y="4846638"/>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pic>
        <p:nvPicPr>
          <p:cNvPr id="2150422" name="Picture 22"/>
          <p:cNvPicPr>
            <a:picLocks noChangeAspect="1" noChangeArrowheads="1"/>
          </p:cNvPicPr>
          <p:nvPr/>
        </p:nvPicPr>
        <p:blipFill>
          <a:blip r:embed="rId3"/>
          <a:srcRect/>
          <a:stretch>
            <a:fillRect/>
          </a:stretch>
        </p:blipFill>
        <p:spPr bwMode="auto">
          <a:xfrm>
            <a:off x="304800" y="1752600"/>
            <a:ext cx="2971800" cy="1557338"/>
          </a:xfrm>
          <a:prstGeom prst="rect">
            <a:avLst/>
          </a:prstGeom>
          <a:noFill/>
          <a:ln w="9525">
            <a:noFill/>
            <a:miter lim="800000"/>
            <a:headEnd/>
            <a:tailEnd/>
          </a:ln>
          <a:effectLst/>
        </p:spPr>
      </p:pic>
      <p:sp>
        <p:nvSpPr>
          <p:cNvPr id="2150423" name="Rectangle 23"/>
          <p:cNvSpPr>
            <a:spLocks noChangeArrowheads="1"/>
          </p:cNvSpPr>
          <p:nvPr/>
        </p:nvSpPr>
        <p:spPr bwMode="auto">
          <a:xfrm>
            <a:off x="685800" y="3048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Problem: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Figure out the order of words (syntax)</a:t>
            </a:r>
          </a:p>
        </p:txBody>
      </p:sp>
      <p:sp>
        <p:nvSpPr>
          <p:cNvPr id="2150424" name="Text Box 24"/>
          <p:cNvSpPr txBox="1">
            <a:spLocks noChangeArrowheads="1"/>
          </p:cNvSpPr>
          <p:nvPr/>
        </p:nvSpPr>
        <p:spPr bwMode="auto">
          <a:xfrm>
            <a:off x="990600" y="5410200"/>
            <a:ext cx="6781800" cy="822325"/>
          </a:xfrm>
          <a:prstGeom prst="rect">
            <a:avLst/>
          </a:prstGeom>
          <a:noFill/>
          <a:ln w="9525">
            <a:noFill/>
            <a:miter lim="800000"/>
            <a:headEnd/>
            <a:tailEnd/>
          </a:ln>
        </p:spPr>
        <p:txBody>
          <a:bodyPr>
            <a:prstTxWarp prst="textNoShape">
              <a:avLst/>
            </a:prstTxWarp>
            <a:spAutoFit/>
          </a:bodyPr>
          <a:lstStyle/>
          <a:p>
            <a:r>
              <a:rPr lang="en-US" b="0"/>
              <a:t>The learning problem: How do children know which system their language uses?</a:t>
            </a:r>
            <a:endParaRPr lang="en-US" b="0">
              <a:solidFill>
                <a:schemeClr val="tx2"/>
              </a:solidFill>
            </a:endParaRPr>
          </a:p>
        </p:txBody>
      </p:sp>
      <p:sp>
        <p:nvSpPr>
          <p:cNvPr id="2150425" name="Text Box 25"/>
          <p:cNvSpPr txBox="1">
            <a:spLocks noChangeArrowheads="1"/>
          </p:cNvSpPr>
          <p:nvPr/>
        </p:nvSpPr>
        <p:spPr bwMode="auto">
          <a:xfrm>
            <a:off x="3810000" y="2438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a:solidFill>
                  <a:srgbClr val="4BBEFE"/>
                </a:solidFill>
              </a:rPr>
              <a:t> </a:t>
            </a:r>
            <a:r>
              <a:rPr lang="en-US" sz="2000" b="0">
                <a:solidFill>
                  <a:schemeClr val="bg2"/>
                </a:solidFill>
              </a:rPr>
              <a:t>Verb</a:t>
            </a:r>
            <a:r>
              <a:rPr lang="en-US" sz="2000" b="0"/>
              <a:t>   </a:t>
            </a:r>
            <a:r>
              <a:rPr lang="en-US" sz="2000" b="0">
                <a:solidFill>
                  <a:schemeClr val="accent2"/>
                </a:solidFill>
              </a:rPr>
              <a:t>Object</a:t>
            </a:r>
            <a:endParaRPr lang="en-US" sz="2000" b="0">
              <a:solidFill>
                <a:srgbClr val="CD84D2"/>
              </a:solidFill>
            </a:endParaRPr>
          </a:p>
        </p:txBody>
      </p:sp>
      <p:sp>
        <p:nvSpPr>
          <p:cNvPr id="2150426" name="Text Box 26"/>
          <p:cNvSpPr txBox="1">
            <a:spLocks noChangeArrowheads="1"/>
          </p:cNvSpPr>
          <p:nvPr/>
        </p:nvSpPr>
        <p:spPr bwMode="auto">
          <a:xfrm>
            <a:off x="3733800" y="2057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Jareth</a:t>
            </a:r>
            <a:r>
              <a:rPr lang="en-US" sz="2000" b="0"/>
              <a:t>  </a:t>
            </a:r>
            <a:r>
              <a:rPr lang="en-US" sz="2000" b="0">
                <a:solidFill>
                  <a:srgbClr val="4BBEFE"/>
                </a:solidFill>
              </a:rPr>
              <a:t> </a:t>
            </a:r>
            <a:r>
              <a:rPr lang="en-US" sz="2000" b="0">
                <a:solidFill>
                  <a:schemeClr val="bg2"/>
                </a:solidFill>
              </a:rPr>
              <a:t>juggles</a:t>
            </a:r>
            <a:r>
              <a:rPr lang="en-US" sz="2000" b="0"/>
              <a:t>   </a:t>
            </a:r>
            <a:r>
              <a:rPr lang="en-US" sz="2000" b="0">
                <a:solidFill>
                  <a:schemeClr val="accent2"/>
                </a:solidFill>
              </a:rPr>
              <a:t>crystals</a:t>
            </a:r>
            <a:endParaRPr lang="en-US" sz="2000" b="0">
              <a:solidFill>
                <a:srgbClr val="CD84D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2453" name="Rectangle 5"/>
          <p:cNvSpPr>
            <a:spLocks noChangeArrowheads="1"/>
          </p:cNvSpPr>
          <p:nvPr/>
        </p:nvSpPr>
        <p:spPr bwMode="auto">
          <a:xfrm>
            <a:off x="685800" y="3048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Problem: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Figure out the order of words (syntax)</a:t>
            </a:r>
          </a:p>
        </p:txBody>
      </p:sp>
      <p:sp>
        <p:nvSpPr>
          <p:cNvPr id="2152454" name="Text Box 6"/>
          <p:cNvSpPr txBox="1">
            <a:spLocks noChangeArrowheads="1"/>
          </p:cNvSpPr>
          <p:nvPr/>
        </p:nvSpPr>
        <p:spPr bwMode="auto">
          <a:xfrm>
            <a:off x="914400" y="5334000"/>
            <a:ext cx="6781800" cy="1311275"/>
          </a:xfrm>
          <a:prstGeom prst="rect">
            <a:avLst/>
          </a:prstGeom>
          <a:noFill/>
          <a:ln w="9525">
            <a:noFill/>
            <a:miter lim="800000"/>
            <a:headEnd/>
            <a:tailEnd/>
          </a:ln>
        </p:spPr>
        <p:txBody>
          <a:bodyPr>
            <a:prstTxWarp prst="textNoShape">
              <a:avLst/>
            </a:prstTxWarp>
            <a:spAutoFit/>
          </a:bodyPr>
          <a:lstStyle/>
          <a:p>
            <a:r>
              <a:rPr lang="en-US" sz="2000" b="0"/>
              <a:t>This is a hard question!</a:t>
            </a:r>
          </a:p>
          <a:p>
            <a:endParaRPr lang="en-US" sz="2000" b="0"/>
          </a:p>
          <a:p>
            <a:r>
              <a:rPr lang="en-US" sz="2000" b="0"/>
              <a:t>Children only see the output of the system (the observable word order of</a:t>
            </a:r>
            <a:r>
              <a:rPr lang="en-US" sz="2000" b="0">
                <a:solidFill>
                  <a:schemeClr val="tx2"/>
                </a:solidFill>
              </a:rPr>
              <a:t> </a:t>
            </a:r>
            <a:r>
              <a:rPr lang="en-US" sz="2000" b="0">
                <a:solidFill>
                  <a:schemeClr val="hlink"/>
                </a:solidFill>
              </a:rPr>
              <a:t>Subject</a:t>
            </a:r>
            <a:r>
              <a:rPr lang="en-US" sz="2000" b="0">
                <a:solidFill>
                  <a:schemeClr val="tx2"/>
                </a:solidFill>
              </a:rPr>
              <a:t> </a:t>
            </a:r>
            <a:r>
              <a:rPr lang="en-US" sz="2000" b="0">
                <a:solidFill>
                  <a:schemeClr val="bg2"/>
                </a:solidFill>
              </a:rPr>
              <a:t>Verb</a:t>
            </a:r>
            <a:r>
              <a:rPr lang="en-US" sz="2000" b="0">
                <a:solidFill>
                  <a:schemeClr val="tx2"/>
                </a:solidFill>
              </a:rPr>
              <a:t> </a:t>
            </a:r>
            <a:r>
              <a:rPr lang="en-US" sz="2000" b="0">
                <a:solidFill>
                  <a:schemeClr val="accent2"/>
                </a:solidFill>
              </a:rPr>
              <a:t>Object</a:t>
            </a:r>
            <a:r>
              <a:rPr lang="en-US" sz="2000" b="0"/>
              <a:t>).</a:t>
            </a:r>
            <a:endParaRPr lang="en-US" sz="2000" b="0">
              <a:solidFill>
                <a:schemeClr val="tx2"/>
              </a:solidFill>
            </a:endParaRPr>
          </a:p>
        </p:txBody>
      </p:sp>
      <p:sp>
        <p:nvSpPr>
          <p:cNvPr id="2152473" name="Text Box 25"/>
          <p:cNvSpPr txBox="1">
            <a:spLocks noChangeArrowheads="1"/>
          </p:cNvSpPr>
          <p:nvPr/>
        </p:nvSpPr>
        <p:spPr bwMode="auto">
          <a:xfrm>
            <a:off x="168275" y="3867150"/>
            <a:ext cx="28956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a:solidFill>
                  <a:srgbClr val="4BBEFE"/>
                </a:solidFill>
              </a:rPr>
              <a:t> </a:t>
            </a:r>
            <a:r>
              <a:rPr lang="en-US" sz="2000" b="0">
                <a:solidFill>
                  <a:schemeClr val="bg2"/>
                </a:solidFill>
              </a:rPr>
              <a:t>Verb</a:t>
            </a:r>
            <a:r>
              <a:rPr lang="en-US" sz="2000" b="0"/>
              <a:t>   </a:t>
            </a:r>
            <a:r>
              <a:rPr lang="en-US" sz="2000" b="0">
                <a:solidFill>
                  <a:schemeClr val="accent2"/>
                </a:solidFill>
              </a:rPr>
              <a:t>Object</a:t>
            </a:r>
            <a:endParaRPr lang="en-US" sz="2000" b="0">
              <a:solidFill>
                <a:srgbClr val="CD84D2"/>
              </a:solidFill>
            </a:endParaRPr>
          </a:p>
        </p:txBody>
      </p:sp>
      <p:sp>
        <p:nvSpPr>
          <p:cNvPr id="2152474" name="Text Box 26"/>
          <p:cNvSpPr txBox="1">
            <a:spLocks noChangeArrowheads="1"/>
          </p:cNvSpPr>
          <p:nvPr/>
        </p:nvSpPr>
        <p:spPr bwMode="auto">
          <a:xfrm>
            <a:off x="4267200" y="3856038"/>
            <a:ext cx="44196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a:solidFill>
                  <a:srgbClr val="4BBEFE"/>
                </a:solidFill>
              </a:rPr>
              <a:t> </a:t>
            </a:r>
            <a:r>
              <a:rPr lang="en-US" sz="2000" b="0">
                <a:solidFill>
                  <a:schemeClr val="bg2"/>
                </a:solidFill>
              </a:rPr>
              <a:t>Verb</a:t>
            </a:r>
            <a:r>
              <a:rPr lang="en-US" sz="2000" b="0">
                <a:solidFill>
                  <a:srgbClr val="4BBEFE"/>
                </a:solidFill>
              </a:rPr>
              <a:t>   </a:t>
            </a:r>
            <a:r>
              <a:rPr lang="en-US" sz="2000" b="0" i="1" baseline="-25000">
                <a:solidFill>
                  <a:schemeClr val="hlink"/>
                </a:solidFill>
              </a:rPr>
              <a:t>Subject</a:t>
            </a:r>
            <a:r>
              <a:rPr lang="en-US" sz="2000" b="0">
                <a:solidFill>
                  <a:srgbClr val="ABFF3E"/>
                </a:solidFill>
              </a:rPr>
              <a:t> </a:t>
            </a:r>
            <a:r>
              <a:rPr lang="en-US" sz="2000" b="0"/>
              <a:t>   </a:t>
            </a:r>
            <a:r>
              <a:rPr lang="en-US" sz="2000" b="0">
                <a:solidFill>
                  <a:schemeClr val="accent2"/>
                </a:solidFill>
              </a:rPr>
              <a:t>Object</a:t>
            </a:r>
            <a:r>
              <a:rPr lang="en-US" sz="2000" b="0">
                <a:solidFill>
                  <a:srgbClr val="CD84D2"/>
                </a:solidFill>
              </a:rPr>
              <a:t>  </a:t>
            </a:r>
            <a:r>
              <a:rPr lang="en-US" sz="2000" b="0" i="1">
                <a:solidFill>
                  <a:srgbClr val="4BBEFE"/>
                </a:solidFill>
              </a:rPr>
              <a:t>  </a:t>
            </a:r>
            <a:r>
              <a:rPr lang="en-US" sz="2000" b="0" i="1" baseline="-25000">
                <a:solidFill>
                  <a:schemeClr val="bg2"/>
                </a:solidFill>
              </a:rPr>
              <a:t>Verb</a:t>
            </a:r>
            <a:endParaRPr lang="en-US" sz="2000" b="0">
              <a:solidFill>
                <a:srgbClr val="CD84D2"/>
              </a:solidFill>
            </a:endParaRPr>
          </a:p>
        </p:txBody>
      </p:sp>
      <p:sp>
        <p:nvSpPr>
          <p:cNvPr id="2152475" name="AutoShape 27"/>
          <p:cNvSpPr>
            <a:spLocks noChangeArrowheads="1"/>
          </p:cNvSpPr>
          <p:nvPr/>
        </p:nvSpPr>
        <p:spPr bwMode="auto">
          <a:xfrm>
            <a:off x="5181600" y="3856038"/>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52476" name="AutoShape 28"/>
          <p:cNvSpPr>
            <a:spLocks noChangeArrowheads="1"/>
          </p:cNvSpPr>
          <p:nvPr/>
        </p:nvSpPr>
        <p:spPr bwMode="auto">
          <a:xfrm>
            <a:off x="4343400" y="3856038"/>
            <a:ext cx="7620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52477" name="AutoShape 29"/>
          <p:cNvSpPr>
            <a:spLocks noChangeArrowheads="1"/>
          </p:cNvSpPr>
          <p:nvPr/>
        </p:nvSpPr>
        <p:spPr bwMode="auto">
          <a:xfrm>
            <a:off x="7924800" y="3856038"/>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52478" name="AutoShape 30"/>
          <p:cNvSpPr>
            <a:spLocks noChangeArrowheads="1"/>
          </p:cNvSpPr>
          <p:nvPr/>
        </p:nvSpPr>
        <p:spPr bwMode="auto">
          <a:xfrm>
            <a:off x="6019800" y="3856038"/>
            <a:ext cx="914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cxnSp>
        <p:nvCxnSpPr>
          <p:cNvPr id="2152479" name="AutoShape 31"/>
          <p:cNvCxnSpPr>
            <a:cxnSpLocks noChangeShapeType="1"/>
            <a:stCxn id="2152477" idx="0"/>
            <a:endCxn id="2152475" idx="0"/>
          </p:cNvCxnSpPr>
          <p:nvPr/>
        </p:nvCxnSpPr>
        <p:spPr bwMode="auto">
          <a:xfrm rot="16200000" flipH="1" flipV="1">
            <a:off x="6819106" y="2485232"/>
            <a:ext cx="1587" cy="2743200"/>
          </a:xfrm>
          <a:prstGeom prst="curvedConnector3">
            <a:avLst>
              <a:gd name="adj1" fmla="val -14400000"/>
            </a:avLst>
          </a:prstGeom>
          <a:noFill/>
          <a:ln w="9525">
            <a:solidFill>
              <a:schemeClr val="bg2"/>
            </a:solidFill>
            <a:round/>
            <a:headEnd/>
            <a:tailEnd type="triangle" w="med" len="med"/>
          </a:ln>
        </p:spPr>
      </p:cxnSp>
      <p:cxnSp>
        <p:nvCxnSpPr>
          <p:cNvPr id="2152480" name="AutoShape 32"/>
          <p:cNvCxnSpPr>
            <a:cxnSpLocks noChangeShapeType="1"/>
            <a:stCxn id="2152478" idx="0"/>
            <a:endCxn id="2152476" idx="0"/>
          </p:cNvCxnSpPr>
          <p:nvPr/>
        </p:nvCxnSpPr>
        <p:spPr bwMode="auto">
          <a:xfrm rot="16200000" flipH="1" flipV="1">
            <a:off x="5599906" y="2980532"/>
            <a:ext cx="1587" cy="1752600"/>
          </a:xfrm>
          <a:prstGeom prst="curvedConnector3">
            <a:avLst>
              <a:gd name="adj1" fmla="val -14400000"/>
            </a:avLst>
          </a:prstGeom>
          <a:noFill/>
          <a:ln w="9525">
            <a:solidFill>
              <a:schemeClr val="hlink"/>
            </a:solidFill>
            <a:round/>
            <a:headEnd/>
            <a:tailEnd type="triangle" w="med" len="med"/>
          </a:ln>
        </p:spPr>
      </p:cxnSp>
      <p:sp>
        <p:nvSpPr>
          <p:cNvPr id="2152481" name="Text Box 33"/>
          <p:cNvSpPr txBox="1">
            <a:spLocks noChangeArrowheads="1"/>
          </p:cNvSpPr>
          <p:nvPr/>
        </p:nvSpPr>
        <p:spPr bwMode="auto">
          <a:xfrm>
            <a:off x="1143000" y="3505200"/>
            <a:ext cx="1017588" cy="396875"/>
          </a:xfrm>
          <a:prstGeom prst="rect">
            <a:avLst/>
          </a:prstGeom>
          <a:noFill/>
          <a:ln w="9525">
            <a:noFill/>
            <a:miter lim="800000"/>
            <a:headEnd/>
            <a:tailEnd/>
          </a:ln>
        </p:spPr>
        <p:txBody>
          <a:bodyPr wrap="none">
            <a:prstTxWarp prst="textNoShape">
              <a:avLst/>
            </a:prstTxWarp>
            <a:spAutoFit/>
          </a:bodyPr>
          <a:lstStyle/>
          <a:p>
            <a:r>
              <a:rPr lang="en-US" sz="2000" b="0"/>
              <a:t>English</a:t>
            </a:r>
          </a:p>
        </p:txBody>
      </p:sp>
      <p:sp>
        <p:nvSpPr>
          <p:cNvPr id="2152482" name="Text Box 34"/>
          <p:cNvSpPr txBox="1">
            <a:spLocks noChangeArrowheads="1"/>
          </p:cNvSpPr>
          <p:nvPr/>
        </p:nvSpPr>
        <p:spPr bwMode="auto">
          <a:xfrm>
            <a:off x="4876800" y="3124200"/>
            <a:ext cx="1101725" cy="396875"/>
          </a:xfrm>
          <a:prstGeom prst="rect">
            <a:avLst/>
          </a:prstGeom>
          <a:noFill/>
          <a:ln w="9525">
            <a:noFill/>
            <a:miter lim="800000"/>
            <a:headEnd/>
            <a:tailEnd/>
          </a:ln>
        </p:spPr>
        <p:txBody>
          <a:bodyPr wrap="none">
            <a:prstTxWarp prst="textNoShape">
              <a:avLst/>
            </a:prstTxWarp>
            <a:spAutoFit/>
          </a:bodyPr>
          <a:lstStyle/>
          <a:p>
            <a:r>
              <a:rPr lang="en-US" sz="2000" b="0"/>
              <a:t>German</a:t>
            </a:r>
          </a:p>
        </p:txBody>
      </p:sp>
      <p:sp>
        <p:nvSpPr>
          <p:cNvPr id="2152483" name="AutoShape 35"/>
          <p:cNvSpPr>
            <a:spLocks noChangeArrowheads="1"/>
          </p:cNvSpPr>
          <p:nvPr/>
        </p:nvSpPr>
        <p:spPr bwMode="auto">
          <a:xfrm>
            <a:off x="4343400" y="4770438"/>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52484" name="AutoShape 36"/>
          <p:cNvSpPr>
            <a:spLocks noChangeArrowheads="1"/>
          </p:cNvSpPr>
          <p:nvPr/>
        </p:nvSpPr>
        <p:spPr bwMode="auto">
          <a:xfrm>
            <a:off x="5867400" y="4846638"/>
            <a:ext cx="9906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52485" name="AutoShape 37"/>
          <p:cNvSpPr>
            <a:spLocks noChangeArrowheads="1"/>
          </p:cNvSpPr>
          <p:nvPr/>
        </p:nvSpPr>
        <p:spPr bwMode="auto">
          <a:xfrm>
            <a:off x="4191000" y="3703638"/>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52486" name="AutoShape 38"/>
          <p:cNvSpPr>
            <a:spLocks noChangeArrowheads="1"/>
          </p:cNvSpPr>
          <p:nvPr/>
        </p:nvSpPr>
        <p:spPr bwMode="auto">
          <a:xfrm>
            <a:off x="4191000" y="4846638"/>
            <a:ext cx="7620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cxnSp>
        <p:nvCxnSpPr>
          <p:cNvPr id="2152487" name="AutoShape 39"/>
          <p:cNvCxnSpPr>
            <a:cxnSpLocks noChangeShapeType="1"/>
            <a:stCxn id="2152490" idx="0"/>
            <a:endCxn id="2152484" idx="0"/>
          </p:cNvCxnSpPr>
          <p:nvPr/>
        </p:nvCxnSpPr>
        <p:spPr bwMode="auto">
          <a:xfrm rot="5400000" flipV="1">
            <a:off x="5485606" y="3971132"/>
            <a:ext cx="1587" cy="1752600"/>
          </a:xfrm>
          <a:prstGeom prst="curvedConnector3">
            <a:avLst>
              <a:gd name="adj1" fmla="val -14400000"/>
            </a:avLst>
          </a:prstGeom>
          <a:noFill/>
          <a:ln w="9525">
            <a:solidFill>
              <a:schemeClr val="accent2"/>
            </a:solidFill>
            <a:round/>
            <a:headEnd/>
            <a:tailEnd type="triangle" w="med" len="med"/>
          </a:ln>
        </p:spPr>
      </p:cxnSp>
      <p:sp>
        <p:nvSpPr>
          <p:cNvPr id="2152488" name="Text Box 40"/>
          <p:cNvSpPr txBox="1">
            <a:spLocks noChangeArrowheads="1"/>
          </p:cNvSpPr>
          <p:nvPr/>
        </p:nvSpPr>
        <p:spPr bwMode="auto">
          <a:xfrm>
            <a:off x="3048000" y="4419600"/>
            <a:ext cx="1201738" cy="396875"/>
          </a:xfrm>
          <a:prstGeom prst="rect">
            <a:avLst/>
          </a:prstGeom>
          <a:noFill/>
          <a:ln w="9525">
            <a:noFill/>
            <a:miter lim="800000"/>
            <a:headEnd/>
            <a:tailEnd/>
          </a:ln>
        </p:spPr>
        <p:txBody>
          <a:bodyPr wrap="none">
            <a:prstTxWarp prst="textNoShape">
              <a:avLst/>
            </a:prstTxWarp>
            <a:spAutoFit/>
          </a:bodyPr>
          <a:lstStyle/>
          <a:p>
            <a:r>
              <a:rPr lang="en-US" sz="2000" b="0"/>
              <a:t>Kannada</a:t>
            </a:r>
          </a:p>
        </p:txBody>
      </p:sp>
      <p:sp>
        <p:nvSpPr>
          <p:cNvPr id="2152489" name="Text Box 41"/>
          <p:cNvSpPr txBox="1">
            <a:spLocks noChangeArrowheads="1"/>
          </p:cNvSpPr>
          <p:nvPr/>
        </p:nvSpPr>
        <p:spPr bwMode="auto">
          <a:xfrm>
            <a:off x="3352800" y="4846638"/>
            <a:ext cx="38862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i="1" baseline="-25000">
                <a:solidFill>
                  <a:schemeClr val="accent2"/>
                </a:solidFill>
              </a:rPr>
              <a:t>Object</a:t>
            </a:r>
            <a:r>
              <a:rPr lang="en-US" sz="2000" b="0">
                <a:solidFill>
                  <a:srgbClr val="CD84D2"/>
                </a:solidFill>
              </a:rPr>
              <a:t> </a:t>
            </a:r>
            <a:r>
              <a:rPr lang="en-US" sz="2000" b="0">
                <a:solidFill>
                  <a:srgbClr val="4BBEFE"/>
                </a:solidFill>
              </a:rPr>
              <a:t> </a:t>
            </a:r>
            <a:r>
              <a:rPr lang="en-US" sz="2000" b="0">
                <a:solidFill>
                  <a:schemeClr val="bg2"/>
                </a:solidFill>
              </a:rPr>
              <a:t>Verb</a:t>
            </a:r>
            <a:r>
              <a:rPr lang="en-US" sz="2000" b="0">
                <a:solidFill>
                  <a:srgbClr val="4BBEFE"/>
                </a:solidFill>
              </a:rPr>
              <a:t>  </a:t>
            </a:r>
            <a:r>
              <a:rPr lang="en-US" sz="2000" b="0">
                <a:solidFill>
                  <a:schemeClr val="accent2"/>
                </a:solidFill>
              </a:rPr>
              <a:t>Object</a:t>
            </a:r>
            <a:endParaRPr lang="en-US" sz="2000" b="0">
              <a:solidFill>
                <a:srgbClr val="CD84D2"/>
              </a:solidFill>
            </a:endParaRPr>
          </a:p>
        </p:txBody>
      </p:sp>
      <p:sp>
        <p:nvSpPr>
          <p:cNvPr id="2152490" name="AutoShape 42"/>
          <p:cNvSpPr>
            <a:spLocks noChangeArrowheads="1"/>
          </p:cNvSpPr>
          <p:nvPr/>
        </p:nvSpPr>
        <p:spPr bwMode="auto">
          <a:xfrm>
            <a:off x="4343400" y="4846638"/>
            <a:ext cx="533400"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pic>
        <p:nvPicPr>
          <p:cNvPr id="2152491" name="Picture 43"/>
          <p:cNvPicPr>
            <a:picLocks noChangeAspect="1" noChangeArrowheads="1"/>
          </p:cNvPicPr>
          <p:nvPr/>
        </p:nvPicPr>
        <p:blipFill>
          <a:blip r:embed="rId3"/>
          <a:srcRect/>
          <a:stretch>
            <a:fillRect/>
          </a:stretch>
        </p:blipFill>
        <p:spPr bwMode="auto">
          <a:xfrm>
            <a:off x="304800" y="1752600"/>
            <a:ext cx="2971800" cy="1557338"/>
          </a:xfrm>
          <a:prstGeom prst="rect">
            <a:avLst/>
          </a:prstGeom>
          <a:noFill/>
          <a:ln w="9525">
            <a:noFill/>
            <a:miter lim="800000"/>
            <a:headEnd/>
            <a:tailEnd/>
          </a:ln>
          <a:effectLst/>
        </p:spPr>
      </p:pic>
      <p:sp>
        <p:nvSpPr>
          <p:cNvPr id="2152492" name="Text Box 44"/>
          <p:cNvSpPr txBox="1">
            <a:spLocks noChangeArrowheads="1"/>
          </p:cNvSpPr>
          <p:nvPr/>
        </p:nvSpPr>
        <p:spPr bwMode="auto">
          <a:xfrm>
            <a:off x="3810000" y="2438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a:solidFill>
                  <a:srgbClr val="4BBEFE"/>
                </a:solidFill>
              </a:rPr>
              <a:t> </a:t>
            </a:r>
            <a:r>
              <a:rPr lang="en-US" sz="2000" b="0">
                <a:solidFill>
                  <a:schemeClr val="bg2"/>
                </a:solidFill>
              </a:rPr>
              <a:t>Verb</a:t>
            </a:r>
            <a:r>
              <a:rPr lang="en-US" sz="2000" b="0"/>
              <a:t>   </a:t>
            </a:r>
            <a:r>
              <a:rPr lang="en-US" sz="2000" b="0">
                <a:solidFill>
                  <a:schemeClr val="accent2"/>
                </a:solidFill>
              </a:rPr>
              <a:t>Object</a:t>
            </a:r>
            <a:endParaRPr lang="en-US" sz="2000" b="0">
              <a:solidFill>
                <a:srgbClr val="CD84D2"/>
              </a:solidFill>
            </a:endParaRPr>
          </a:p>
        </p:txBody>
      </p:sp>
      <p:sp>
        <p:nvSpPr>
          <p:cNvPr id="2152493" name="Text Box 45"/>
          <p:cNvSpPr txBox="1">
            <a:spLocks noChangeArrowheads="1"/>
          </p:cNvSpPr>
          <p:nvPr/>
        </p:nvSpPr>
        <p:spPr bwMode="auto">
          <a:xfrm>
            <a:off x="3733800" y="2057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Jareth</a:t>
            </a:r>
            <a:r>
              <a:rPr lang="en-US" sz="2000" b="0"/>
              <a:t>  </a:t>
            </a:r>
            <a:r>
              <a:rPr lang="en-US" sz="2000" b="0">
                <a:solidFill>
                  <a:srgbClr val="4BBEFE"/>
                </a:solidFill>
              </a:rPr>
              <a:t> </a:t>
            </a:r>
            <a:r>
              <a:rPr lang="en-US" sz="2000" b="0">
                <a:solidFill>
                  <a:schemeClr val="bg2"/>
                </a:solidFill>
              </a:rPr>
              <a:t>juggles</a:t>
            </a:r>
            <a:r>
              <a:rPr lang="en-US" sz="2000" b="0"/>
              <a:t>   </a:t>
            </a:r>
            <a:r>
              <a:rPr lang="en-US" sz="2000" b="0">
                <a:solidFill>
                  <a:schemeClr val="accent2"/>
                </a:solidFill>
              </a:rPr>
              <a:t>crystals</a:t>
            </a:r>
            <a:endParaRPr lang="en-US" sz="2000" b="0">
              <a:solidFill>
                <a:srgbClr val="CD84D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4498" name="Rectangle 2"/>
          <p:cNvSpPr>
            <a:spLocks noGrp="1" noChangeArrowheads="1"/>
          </p:cNvSpPr>
          <p:nvPr>
            <p:ph type="title"/>
          </p:nvPr>
        </p:nvSpPr>
        <p:spPr>
          <a:xfrm>
            <a:off x="914400" y="3810000"/>
            <a:ext cx="7772400" cy="1143000"/>
          </a:xfrm>
        </p:spPr>
        <p:txBody>
          <a:bodyPr/>
          <a:lstStyle/>
          <a:p>
            <a:r>
              <a:rPr lang="en-US" sz="3200"/>
              <a:t>Humans are good at language - how good are computers?</a:t>
            </a:r>
          </a:p>
        </p:txBody>
      </p:sp>
      <p:pic>
        <p:nvPicPr>
          <p:cNvPr id="2154499" name="Picture 3"/>
          <p:cNvPicPr>
            <a:picLocks noChangeAspect="1" noChangeArrowheads="1"/>
          </p:cNvPicPr>
          <p:nvPr/>
        </p:nvPicPr>
        <p:blipFill>
          <a:blip r:embed="rId3"/>
          <a:srcRect/>
          <a:stretch>
            <a:fillRect/>
          </a:stretch>
        </p:blipFill>
        <p:spPr bwMode="auto">
          <a:xfrm>
            <a:off x="3276600" y="1143000"/>
            <a:ext cx="22860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6546" name="Rectangle 2"/>
          <p:cNvSpPr>
            <a:spLocks noGrp="1" noChangeArrowheads="1"/>
          </p:cNvSpPr>
          <p:nvPr>
            <p:ph type="title"/>
          </p:nvPr>
        </p:nvSpPr>
        <p:spPr>
          <a:xfrm>
            <a:off x="685800" y="152400"/>
            <a:ext cx="7772400" cy="1143000"/>
          </a:xfrm>
          <a:noFill/>
          <a:ln/>
        </p:spPr>
        <p:txBody>
          <a:bodyPr/>
          <a:lstStyle/>
          <a:p>
            <a:r>
              <a:rPr lang="en-US" sz="3200"/>
              <a:t>Translation is not so easy: </a:t>
            </a:r>
            <a:br>
              <a:rPr lang="en-US" sz="3200"/>
            </a:br>
            <a:r>
              <a:rPr lang="en-US" sz="3200"/>
              <a:t>more than just word-by-word</a:t>
            </a:r>
          </a:p>
        </p:txBody>
      </p:sp>
      <p:pic>
        <p:nvPicPr>
          <p:cNvPr id="2156547" name="Picture 3" descr="H_3403_20"/>
          <p:cNvPicPr>
            <a:picLocks noChangeAspect="1" noChangeArrowheads="1"/>
          </p:cNvPicPr>
          <p:nvPr/>
        </p:nvPicPr>
        <p:blipFill>
          <a:blip r:embed="rId3"/>
          <a:srcRect/>
          <a:stretch>
            <a:fillRect/>
          </a:stretch>
        </p:blipFill>
        <p:spPr bwMode="auto">
          <a:xfrm>
            <a:off x="5316538" y="2705100"/>
            <a:ext cx="3314700" cy="2216150"/>
          </a:xfrm>
          <a:prstGeom prst="rect">
            <a:avLst/>
          </a:prstGeom>
          <a:noFill/>
        </p:spPr>
      </p:pic>
      <p:pic>
        <p:nvPicPr>
          <p:cNvPr id="2156548" name="Picture 4" descr="H_3283_03"/>
          <p:cNvPicPr>
            <a:picLocks noChangeAspect="1" noChangeArrowheads="1"/>
          </p:cNvPicPr>
          <p:nvPr/>
        </p:nvPicPr>
        <p:blipFill>
          <a:blip r:embed="rId4"/>
          <a:srcRect/>
          <a:stretch>
            <a:fillRect/>
          </a:stretch>
        </p:blipFill>
        <p:spPr bwMode="auto">
          <a:xfrm>
            <a:off x="665163" y="2022475"/>
            <a:ext cx="4441825" cy="3003550"/>
          </a:xfrm>
          <a:prstGeom prst="rect">
            <a:avLst/>
          </a:prstGeom>
          <a:noFill/>
        </p:spPr>
      </p:pic>
      <p:sp>
        <p:nvSpPr>
          <p:cNvPr id="2156549" name="Rectangle 5"/>
          <p:cNvSpPr>
            <a:spLocks noChangeArrowheads="1"/>
          </p:cNvSpPr>
          <p:nvPr/>
        </p:nvSpPr>
        <p:spPr bwMode="auto">
          <a:xfrm>
            <a:off x="990600" y="5486400"/>
            <a:ext cx="7415213" cy="366713"/>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0"/>
              <a:t>http://www.nbc.com/nbc/The_Tonight_Show_with_Jay_Leno/headlines/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8594" name="Rectangle 2"/>
          <p:cNvSpPr>
            <a:spLocks noGrp="1" noChangeArrowheads="1"/>
          </p:cNvSpPr>
          <p:nvPr>
            <p:ph type="title"/>
          </p:nvPr>
        </p:nvSpPr>
        <p:spPr>
          <a:xfrm>
            <a:off x="685800" y="152400"/>
            <a:ext cx="7772400" cy="1143000"/>
          </a:xfrm>
        </p:spPr>
        <p:txBody>
          <a:bodyPr/>
          <a:lstStyle/>
          <a:p>
            <a:r>
              <a:rPr lang="en-US" sz="3200"/>
              <a:t>Translation is not so easy: </a:t>
            </a:r>
            <a:br>
              <a:rPr lang="en-US" sz="3200"/>
            </a:br>
            <a:r>
              <a:rPr lang="en-US" sz="3200"/>
              <a:t>more than just word-by-word</a:t>
            </a:r>
          </a:p>
        </p:txBody>
      </p:sp>
      <p:sp>
        <p:nvSpPr>
          <p:cNvPr id="2158595" name="Rectangle 3"/>
          <p:cNvSpPr>
            <a:spLocks noGrp="1" noChangeArrowheads="1"/>
          </p:cNvSpPr>
          <p:nvPr>
            <p:ph type="body" idx="1"/>
          </p:nvPr>
        </p:nvSpPr>
        <p:spPr>
          <a:xfrm>
            <a:off x="381000" y="1447800"/>
            <a:ext cx="8229600" cy="914400"/>
          </a:xfrm>
        </p:spPr>
        <p:txBody>
          <a:bodyPr/>
          <a:lstStyle/>
          <a:p>
            <a:pPr>
              <a:buFontTx/>
              <a:buNone/>
            </a:pPr>
            <a:r>
              <a:rPr lang="en-US" sz="1800"/>
              <a:t>http://www.worldlingo.com/en/products_services/worldlingo_translator.html</a:t>
            </a:r>
            <a:endParaRPr lang="en-US" sz="2400"/>
          </a:p>
        </p:txBody>
      </p:sp>
      <p:pic>
        <p:nvPicPr>
          <p:cNvPr id="2158596" name="Picture 4"/>
          <p:cNvPicPr>
            <a:picLocks noChangeAspect="1" noChangeArrowheads="1"/>
          </p:cNvPicPr>
          <p:nvPr/>
        </p:nvPicPr>
        <p:blipFill>
          <a:blip r:embed="rId3"/>
          <a:srcRect/>
          <a:stretch>
            <a:fillRect/>
          </a:stretch>
        </p:blipFill>
        <p:spPr bwMode="auto">
          <a:xfrm>
            <a:off x="228600" y="2438400"/>
            <a:ext cx="4051300" cy="3213100"/>
          </a:xfrm>
          <a:prstGeom prst="rect">
            <a:avLst/>
          </a:prstGeom>
          <a:noFill/>
          <a:ln w="9525">
            <a:noFill/>
            <a:miter lim="800000"/>
            <a:headEnd/>
            <a:tailEnd/>
          </a:ln>
          <a:effectLst/>
        </p:spPr>
      </p:pic>
      <p:sp>
        <p:nvSpPr>
          <p:cNvPr id="2158597" name="AutoShape 5"/>
          <p:cNvSpPr>
            <a:spLocks noChangeArrowheads="1"/>
          </p:cNvSpPr>
          <p:nvPr/>
        </p:nvSpPr>
        <p:spPr bwMode="auto">
          <a:xfrm>
            <a:off x="381000" y="2743200"/>
            <a:ext cx="3810000" cy="685800"/>
          </a:xfrm>
          <a:prstGeom prst="roundRect">
            <a:avLst>
              <a:gd name="adj" fmla="val 16667"/>
            </a:avLst>
          </a:prstGeom>
          <a:noFill/>
          <a:ln w="50800">
            <a:solidFill>
              <a:schemeClr val="tx2"/>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42" name="Rectangle 2"/>
          <p:cNvSpPr>
            <a:spLocks noGrp="1" noChangeArrowheads="1"/>
          </p:cNvSpPr>
          <p:nvPr>
            <p:ph type="title"/>
          </p:nvPr>
        </p:nvSpPr>
        <p:spPr>
          <a:xfrm>
            <a:off x="685800" y="152400"/>
            <a:ext cx="7772400" cy="1143000"/>
          </a:xfrm>
          <a:noFill/>
          <a:ln/>
        </p:spPr>
        <p:txBody>
          <a:bodyPr/>
          <a:lstStyle/>
          <a:p>
            <a:r>
              <a:rPr lang="en-US" sz="3200"/>
              <a:t>Translation is not so easy: </a:t>
            </a:r>
            <a:br>
              <a:rPr lang="en-US" sz="3200"/>
            </a:br>
            <a:r>
              <a:rPr lang="en-US" sz="3200"/>
              <a:t>more than just word-by-word</a:t>
            </a:r>
          </a:p>
        </p:txBody>
      </p:sp>
      <p:pic>
        <p:nvPicPr>
          <p:cNvPr id="2160643" name="Picture 3"/>
          <p:cNvPicPr>
            <a:picLocks noChangeAspect="1" noChangeArrowheads="1"/>
          </p:cNvPicPr>
          <p:nvPr/>
        </p:nvPicPr>
        <p:blipFill>
          <a:blip r:embed="rId3"/>
          <a:srcRect/>
          <a:stretch>
            <a:fillRect/>
          </a:stretch>
        </p:blipFill>
        <p:spPr bwMode="auto">
          <a:xfrm>
            <a:off x="228600" y="2438400"/>
            <a:ext cx="4051300" cy="3213100"/>
          </a:xfrm>
          <a:prstGeom prst="rect">
            <a:avLst/>
          </a:prstGeom>
          <a:noFill/>
          <a:ln w="9525">
            <a:noFill/>
            <a:miter lim="800000"/>
            <a:headEnd/>
            <a:tailEnd/>
          </a:ln>
          <a:effectLst/>
        </p:spPr>
      </p:pic>
      <p:sp>
        <p:nvSpPr>
          <p:cNvPr id="2160644" name="AutoShape 4"/>
          <p:cNvSpPr>
            <a:spLocks noChangeArrowheads="1"/>
          </p:cNvSpPr>
          <p:nvPr/>
        </p:nvSpPr>
        <p:spPr bwMode="auto">
          <a:xfrm>
            <a:off x="381000" y="2743200"/>
            <a:ext cx="3810000" cy="685800"/>
          </a:xfrm>
          <a:prstGeom prst="roundRect">
            <a:avLst>
              <a:gd name="adj" fmla="val 16667"/>
            </a:avLst>
          </a:prstGeom>
          <a:noFill/>
          <a:ln w="50800">
            <a:solidFill>
              <a:schemeClr val="tx2"/>
            </a:solidFill>
            <a:round/>
            <a:headEnd/>
            <a:tailEnd/>
          </a:ln>
        </p:spPr>
        <p:txBody>
          <a:bodyPr wrap="none" anchor="ctr">
            <a:prstTxWarp prst="textNoShape">
              <a:avLst/>
            </a:prstTxWarp>
          </a:bodyPr>
          <a:lstStyle/>
          <a:p>
            <a:endParaRPr lang="en-US"/>
          </a:p>
        </p:txBody>
      </p:sp>
      <p:pic>
        <p:nvPicPr>
          <p:cNvPr id="2160645" name="Picture 5"/>
          <p:cNvPicPr>
            <a:picLocks noChangeAspect="1" noChangeArrowheads="1"/>
          </p:cNvPicPr>
          <p:nvPr/>
        </p:nvPicPr>
        <p:blipFill>
          <a:blip r:embed="rId4"/>
          <a:srcRect/>
          <a:stretch>
            <a:fillRect/>
          </a:stretch>
        </p:blipFill>
        <p:spPr bwMode="auto">
          <a:xfrm>
            <a:off x="4953000" y="2438400"/>
            <a:ext cx="4025900" cy="3238500"/>
          </a:xfrm>
          <a:prstGeom prst="rect">
            <a:avLst/>
          </a:prstGeom>
          <a:noFill/>
          <a:ln w="9525">
            <a:noFill/>
            <a:miter lim="800000"/>
            <a:headEnd/>
            <a:tailEnd/>
          </a:ln>
          <a:effectLst/>
        </p:spPr>
      </p:pic>
      <p:sp>
        <p:nvSpPr>
          <p:cNvPr id="2160646" name="Line 6"/>
          <p:cNvSpPr>
            <a:spLocks noChangeShapeType="1"/>
          </p:cNvSpPr>
          <p:nvPr/>
        </p:nvSpPr>
        <p:spPr bwMode="auto">
          <a:xfrm>
            <a:off x="4114800" y="4114800"/>
            <a:ext cx="762000" cy="0"/>
          </a:xfrm>
          <a:prstGeom prst="line">
            <a:avLst/>
          </a:prstGeom>
          <a:noFill/>
          <a:ln w="63500">
            <a:solidFill>
              <a:schemeClr val="tx2"/>
            </a:solidFill>
            <a:round/>
            <a:headEnd/>
            <a:tailEnd type="triangle" w="med" len="med"/>
          </a:ln>
        </p:spPr>
        <p:txBody>
          <a:bodyPr wrap="none" anchor="ctr">
            <a:prstTxWarp prst="textNoShape">
              <a:avLst/>
            </a:prstTxWarp>
          </a:bodyPr>
          <a:lstStyle/>
          <a:p>
            <a:endParaRPr lang="en-US"/>
          </a:p>
        </p:txBody>
      </p:sp>
      <p:sp>
        <p:nvSpPr>
          <p:cNvPr id="2160647" name="AutoShape 7"/>
          <p:cNvSpPr>
            <a:spLocks noChangeArrowheads="1"/>
          </p:cNvSpPr>
          <p:nvPr/>
        </p:nvSpPr>
        <p:spPr bwMode="auto">
          <a:xfrm>
            <a:off x="5029200" y="4419600"/>
            <a:ext cx="3810000" cy="685800"/>
          </a:xfrm>
          <a:prstGeom prst="roundRect">
            <a:avLst>
              <a:gd name="adj" fmla="val 16667"/>
            </a:avLst>
          </a:prstGeom>
          <a:noFill/>
          <a:ln w="50800">
            <a:solidFill>
              <a:schemeClr val="tx2"/>
            </a:solidFill>
            <a:round/>
            <a:headEnd/>
            <a:tailEnd/>
          </a:ln>
        </p:spPr>
        <p:txBody>
          <a:bodyPr wrap="none" anchor="ctr">
            <a:prstTxWarp prst="textNoShape">
              <a:avLst/>
            </a:prstTxWarp>
          </a:bodyPr>
          <a:lstStyle/>
          <a:p>
            <a:endParaRPr lang="en-US"/>
          </a:p>
        </p:txBody>
      </p:sp>
      <p:sp>
        <p:nvSpPr>
          <p:cNvPr id="2160648" name="Rectangle 8"/>
          <p:cNvSpPr>
            <a:spLocks noChangeArrowheads="1"/>
          </p:cNvSpPr>
          <p:nvPr/>
        </p:nvSpPr>
        <p:spPr bwMode="auto">
          <a:xfrm>
            <a:off x="457200" y="5791200"/>
            <a:ext cx="8229600" cy="914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a:solidFill>
                  <a:schemeClr val="tx2"/>
                </a:solidFill>
                <a:ea typeface="Osaka" pitchFamily="-84" charset="-128"/>
                <a:cs typeface="Osaka" pitchFamily="-84" charset="-128"/>
              </a:rPr>
              <a:t>Word-by-word translation to Japanese is poor. Japanese structure is very different from English structure at this level.</a:t>
            </a:r>
          </a:p>
        </p:txBody>
      </p:sp>
      <p:sp>
        <p:nvSpPr>
          <p:cNvPr id="2160649" name="Rectangle 9"/>
          <p:cNvSpPr>
            <a:spLocks noGrp="1" noChangeArrowheads="1"/>
          </p:cNvSpPr>
          <p:nvPr>
            <p:ph type="body" idx="1"/>
          </p:nvPr>
        </p:nvSpPr>
        <p:spPr>
          <a:xfrm>
            <a:off x="381000" y="1447800"/>
            <a:ext cx="8229600" cy="914400"/>
          </a:xfrm>
          <a:noFill/>
          <a:ln/>
        </p:spPr>
        <p:txBody>
          <a:bodyPr/>
          <a:lstStyle/>
          <a:p>
            <a:pPr>
              <a:buFontTx/>
              <a:buNone/>
            </a:pPr>
            <a:r>
              <a:rPr lang="en-US" sz="1800"/>
              <a:t>http://www.worldlingo.com/en/products_services/worldlingo_translator.html</a:t>
            </a:r>
            <a:endParaRPr 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2690" name="Rectangle 2"/>
          <p:cNvSpPr>
            <a:spLocks noGrp="1" noChangeArrowheads="1"/>
          </p:cNvSpPr>
          <p:nvPr>
            <p:ph type="title"/>
          </p:nvPr>
        </p:nvSpPr>
        <p:spPr>
          <a:xfrm>
            <a:off x="685800" y="152400"/>
            <a:ext cx="7772400" cy="1143000"/>
          </a:xfrm>
          <a:noFill/>
          <a:ln/>
        </p:spPr>
        <p:txBody>
          <a:bodyPr/>
          <a:lstStyle/>
          <a:p>
            <a:r>
              <a:rPr lang="en-US" sz="3200"/>
              <a:t>Translation is not so easy: </a:t>
            </a:r>
            <a:br>
              <a:rPr lang="en-US" sz="3200"/>
            </a:br>
            <a:r>
              <a:rPr lang="en-US" sz="3200"/>
              <a:t>more than just word-by-word</a:t>
            </a:r>
          </a:p>
        </p:txBody>
      </p:sp>
      <p:pic>
        <p:nvPicPr>
          <p:cNvPr id="2162691" name="Picture 3"/>
          <p:cNvPicPr>
            <a:picLocks noChangeAspect="1" noChangeArrowheads="1"/>
          </p:cNvPicPr>
          <p:nvPr/>
        </p:nvPicPr>
        <p:blipFill>
          <a:blip r:embed="rId3"/>
          <a:srcRect/>
          <a:stretch>
            <a:fillRect/>
          </a:stretch>
        </p:blipFill>
        <p:spPr bwMode="auto">
          <a:xfrm>
            <a:off x="304800" y="2438400"/>
            <a:ext cx="4013200" cy="3213100"/>
          </a:xfrm>
          <a:prstGeom prst="rect">
            <a:avLst/>
          </a:prstGeom>
          <a:noFill/>
          <a:ln w="9525">
            <a:noFill/>
            <a:miter lim="800000"/>
            <a:headEnd/>
            <a:tailEnd/>
          </a:ln>
          <a:effectLst/>
        </p:spPr>
      </p:pic>
      <p:sp>
        <p:nvSpPr>
          <p:cNvPr id="2162692" name="AutoShape 4"/>
          <p:cNvSpPr>
            <a:spLocks noChangeArrowheads="1"/>
          </p:cNvSpPr>
          <p:nvPr/>
        </p:nvSpPr>
        <p:spPr bwMode="auto">
          <a:xfrm>
            <a:off x="381000" y="2743200"/>
            <a:ext cx="3810000" cy="914400"/>
          </a:xfrm>
          <a:prstGeom prst="roundRect">
            <a:avLst>
              <a:gd name="adj" fmla="val 16667"/>
            </a:avLst>
          </a:prstGeom>
          <a:noFill/>
          <a:ln w="50800">
            <a:solidFill>
              <a:schemeClr val="tx2"/>
            </a:solidFill>
            <a:round/>
            <a:headEnd/>
            <a:tailEnd/>
          </a:ln>
        </p:spPr>
        <p:txBody>
          <a:bodyPr wrap="none" anchor="ctr">
            <a:prstTxWarp prst="textNoShape">
              <a:avLst/>
            </a:prstTxWarp>
          </a:bodyPr>
          <a:lstStyle/>
          <a:p>
            <a:endParaRPr lang="en-US"/>
          </a:p>
        </p:txBody>
      </p:sp>
      <p:sp>
        <p:nvSpPr>
          <p:cNvPr id="2162693" name="Rectangle 5"/>
          <p:cNvSpPr>
            <a:spLocks noGrp="1" noChangeArrowheads="1"/>
          </p:cNvSpPr>
          <p:nvPr>
            <p:ph type="body" idx="1"/>
          </p:nvPr>
        </p:nvSpPr>
        <p:spPr>
          <a:xfrm>
            <a:off x="381000" y="1447800"/>
            <a:ext cx="8229600" cy="914400"/>
          </a:xfrm>
          <a:noFill/>
          <a:ln/>
        </p:spPr>
        <p:txBody>
          <a:bodyPr/>
          <a:lstStyle/>
          <a:p>
            <a:pPr>
              <a:buFontTx/>
              <a:buNone/>
            </a:pPr>
            <a:r>
              <a:rPr lang="en-US" sz="1800"/>
              <a:t>http://www.worldlingo.com/en/products_services/worldlingo_translator.html</a:t>
            </a:r>
            <a:endParaRPr lang="en-US" sz="2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4738" name="Rectangle 2"/>
          <p:cNvSpPr>
            <a:spLocks noGrp="1" noChangeArrowheads="1"/>
          </p:cNvSpPr>
          <p:nvPr>
            <p:ph type="title"/>
          </p:nvPr>
        </p:nvSpPr>
        <p:spPr>
          <a:xfrm>
            <a:off x="685800" y="152400"/>
            <a:ext cx="7772400" cy="1143000"/>
          </a:xfrm>
          <a:noFill/>
          <a:ln/>
        </p:spPr>
        <p:txBody>
          <a:bodyPr/>
          <a:lstStyle/>
          <a:p>
            <a:r>
              <a:rPr lang="en-US" sz="3200"/>
              <a:t>Translation is not so easy: </a:t>
            </a:r>
            <a:br>
              <a:rPr lang="en-US" sz="3200"/>
            </a:br>
            <a:r>
              <a:rPr lang="en-US" sz="3200"/>
              <a:t>more than just word-by-word</a:t>
            </a:r>
          </a:p>
        </p:txBody>
      </p:sp>
      <p:pic>
        <p:nvPicPr>
          <p:cNvPr id="2164739" name="Picture 3"/>
          <p:cNvPicPr>
            <a:picLocks noChangeAspect="1" noChangeArrowheads="1"/>
          </p:cNvPicPr>
          <p:nvPr/>
        </p:nvPicPr>
        <p:blipFill>
          <a:blip r:embed="rId3"/>
          <a:srcRect/>
          <a:stretch>
            <a:fillRect/>
          </a:stretch>
        </p:blipFill>
        <p:spPr bwMode="auto">
          <a:xfrm>
            <a:off x="304800" y="2438400"/>
            <a:ext cx="4013200" cy="3213100"/>
          </a:xfrm>
          <a:prstGeom prst="rect">
            <a:avLst/>
          </a:prstGeom>
          <a:noFill/>
          <a:ln w="9525">
            <a:noFill/>
            <a:miter lim="800000"/>
            <a:headEnd/>
            <a:tailEnd/>
          </a:ln>
          <a:effectLst/>
        </p:spPr>
      </p:pic>
      <p:sp>
        <p:nvSpPr>
          <p:cNvPr id="2164740" name="AutoShape 4"/>
          <p:cNvSpPr>
            <a:spLocks noChangeArrowheads="1"/>
          </p:cNvSpPr>
          <p:nvPr/>
        </p:nvSpPr>
        <p:spPr bwMode="auto">
          <a:xfrm>
            <a:off x="381000" y="2743200"/>
            <a:ext cx="3810000" cy="914400"/>
          </a:xfrm>
          <a:prstGeom prst="roundRect">
            <a:avLst>
              <a:gd name="adj" fmla="val 16667"/>
            </a:avLst>
          </a:prstGeom>
          <a:noFill/>
          <a:ln w="50800">
            <a:solidFill>
              <a:schemeClr val="tx2"/>
            </a:solidFill>
            <a:round/>
            <a:headEnd/>
            <a:tailEnd/>
          </a:ln>
        </p:spPr>
        <p:txBody>
          <a:bodyPr wrap="none" anchor="ctr">
            <a:prstTxWarp prst="textNoShape">
              <a:avLst/>
            </a:prstTxWarp>
          </a:bodyPr>
          <a:lstStyle/>
          <a:p>
            <a:endParaRPr lang="en-US"/>
          </a:p>
        </p:txBody>
      </p:sp>
      <p:pic>
        <p:nvPicPr>
          <p:cNvPr id="2164741" name="Picture 5"/>
          <p:cNvPicPr>
            <a:picLocks noChangeAspect="1" noChangeArrowheads="1"/>
          </p:cNvPicPr>
          <p:nvPr/>
        </p:nvPicPr>
        <p:blipFill>
          <a:blip r:embed="rId4"/>
          <a:srcRect/>
          <a:stretch>
            <a:fillRect/>
          </a:stretch>
        </p:blipFill>
        <p:spPr bwMode="auto">
          <a:xfrm>
            <a:off x="4953000" y="2438400"/>
            <a:ext cx="3975100" cy="3263900"/>
          </a:xfrm>
          <a:prstGeom prst="rect">
            <a:avLst/>
          </a:prstGeom>
          <a:noFill/>
          <a:ln w="9525">
            <a:noFill/>
            <a:miter lim="800000"/>
            <a:headEnd/>
            <a:tailEnd/>
          </a:ln>
          <a:effectLst/>
        </p:spPr>
      </p:pic>
      <p:sp>
        <p:nvSpPr>
          <p:cNvPr id="2164742" name="AutoShape 6"/>
          <p:cNvSpPr>
            <a:spLocks noChangeArrowheads="1"/>
          </p:cNvSpPr>
          <p:nvPr/>
        </p:nvSpPr>
        <p:spPr bwMode="auto">
          <a:xfrm>
            <a:off x="5029200" y="4419600"/>
            <a:ext cx="3810000" cy="914400"/>
          </a:xfrm>
          <a:prstGeom prst="roundRect">
            <a:avLst>
              <a:gd name="adj" fmla="val 16667"/>
            </a:avLst>
          </a:prstGeom>
          <a:noFill/>
          <a:ln w="50800">
            <a:solidFill>
              <a:schemeClr val="tx2"/>
            </a:solidFill>
            <a:round/>
            <a:headEnd/>
            <a:tailEnd/>
          </a:ln>
        </p:spPr>
        <p:txBody>
          <a:bodyPr wrap="none" anchor="ctr">
            <a:prstTxWarp prst="textNoShape">
              <a:avLst/>
            </a:prstTxWarp>
          </a:bodyPr>
          <a:lstStyle/>
          <a:p>
            <a:endParaRPr lang="en-US"/>
          </a:p>
        </p:txBody>
      </p:sp>
      <p:sp>
        <p:nvSpPr>
          <p:cNvPr id="2164743" name="Line 7"/>
          <p:cNvSpPr>
            <a:spLocks noChangeShapeType="1"/>
          </p:cNvSpPr>
          <p:nvPr/>
        </p:nvSpPr>
        <p:spPr bwMode="auto">
          <a:xfrm>
            <a:off x="4114800" y="4114800"/>
            <a:ext cx="762000" cy="0"/>
          </a:xfrm>
          <a:prstGeom prst="line">
            <a:avLst/>
          </a:prstGeom>
          <a:noFill/>
          <a:ln w="63500">
            <a:solidFill>
              <a:schemeClr val="tx2"/>
            </a:solidFill>
            <a:round/>
            <a:headEnd/>
            <a:tailEnd type="triangle" w="med" len="med"/>
          </a:ln>
        </p:spPr>
        <p:txBody>
          <a:bodyPr wrap="none" anchor="ctr">
            <a:prstTxWarp prst="textNoShape">
              <a:avLst/>
            </a:prstTxWarp>
          </a:bodyPr>
          <a:lstStyle/>
          <a:p>
            <a:endParaRPr lang="en-US"/>
          </a:p>
        </p:txBody>
      </p:sp>
      <p:sp>
        <p:nvSpPr>
          <p:cNvPr id="2164744" name="Rectangle 8"/>
          <p:cNvSpPr>
            <a:spLocks noChangeArrowheads="1"/>
          </p:cNvSpPr>
          <p:nvPr/>
        </p:nvSpPr>
        <p:spPr bwMode="auto">
          <a:xfrm>
            <a:off x="457200" y="5791200"/>
            <a:ext cx="8229600" cy="914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a:solidFill>
                  <a:schemeClr val="tx2"/>
                </a:solidFill>
                <a:ea typeface="Osaka" pitchFamily="-84" charset="-128"/>
                <a:cs typeface="Osaka" pitchFamily="-84" charset="-128"/>
              </a:rPr>
              <a:t>Translation is not as poor.  Russian structure is not as different from English structure at this level, though it is still different.</a:t>
            </a:r>
          </a:p>
        </p:txBody>
      </p:sp>
      <p:sp>
        <p:nvSpPr>
          <p:cNvPr id="2164745" name="Rectangle 9"/>
          <p:cNvSpPr>
            <a:spLocks noGrp="1" noChangeArrowheads="1"/>
          </p:cNvSpPr>
          <p:nvPr>
            <p:ph type="body" idx="1"/>
          </p:nvPr>
        </p:nvSpPr>
        <p:spPr>
          <a:xfrm>
            <a:off x="381000" y="1447800"/>
            <a:ext cx="8229600" cy="914400"/>
          </a:xfrm>
          <a:noFill/>
          <a:ln/>
        </p:spPr>
        <p:txBody>
          <a:bodyPr/>
          <a:lstStyle/>
          <a:p>
            <a:pPr>
              <a:buFontTx/>
              <a:buNone/>
            </a:pPr>
            <a:r>
              <a:rPr lang="en-US" sz="1800"/>
              <a:t>http://www.worldlingo.com/en/products_services/worldlingo_translator.html</a:t>
            </a:r>
            <a:endParaRPr lang="en-US"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6786" name="Rectangle 2"/>
          <p:cNvSpPr>
            <a:spLocks noGrp="1" noChangeArrowheads="1"/>
          </p:cNvSpPr>
          <p:nvPr>
            <p:ph type="title"/>
          </p:nvPr>
        </p:nvSpPr>
        <p:spPr>
          <a:xfrm>
            <a:off x="685800" y="152400"/>
            <a:ext cx="7772400" cy="1143000"/>
          </a:xfrm>
          <a:noFill/>
          <a:ln/>
        </p:spPr>
        <p:txBody>
          <a:bodyPr/>
          <a:lstStyle/>
          <a:p>
            <a:r>
              <a:rPr lang="en-US" sz="3200"/>
              <a:t>Translation is not so easy: </a:t>
            </a:r>
            <a:br>
              <a:rPr lang="en-US" sz="3200"/>
            </a:br>
            <a:r>
              <a:rPr lang="en-US" sz="3200"/>
              <a:t>more than just word-by-word</a:t>
            </a:r>
          </a:p>
        </p:txBody>
      </p:sp>
      <p:pic>
        <p:nvPicPr>
          <p:cNvPr id="2166787" name="Picture 3"/>
          <p:cNvPicPr>
            <a:picLocks noChangeAspect="1" noChangeArrowheads="1"/>
          </p:cNvPicPr>
          <p:nvPr/>
        </p:nvPicPr>
        <p:blipFill>
          <a:blip r:embed="rId3"/>
          <a:srcRect/>
          <a:stretch>
            <a:fillRect/>
          </a:stretch>
        </p:blipFill>
        <p:spPr bwMode="auto">
          <a:xfrm>
            <a:off x="304800" y="2438400"/>
            <a:ext cx="3987800" cy="3276600"/>
          </a:xfrm>
          <a:prstGeom prst="rect">
            <a:avLst/>
          </a:prstGeom>
          <a:noFill/>
          <a:ln w="9525">
            <a:noFill/>
            <a:miter lim="800000"/>
            <a:headEnd/>
            <a:tailEnd/>
          </a:ln>
          <a:effectLst/>
        </p:spPr>
      </p:pic>
      <p:sp>
        <p:nvSpPr>
          <p:cNvPr id="2166788" name="AutoShape 4"/>
          <p:cNvSpPr>
            <a:spLocks noChangeArrowheads="1"/>
          </p:cNvSpPr>
          <p:nvPr/>
        </p:nvSpPr>
        <p:spPr bwMode="auto">
          <a:xfrm>
            <a:off x="381000" y="2667000"/>
            <a:ext cx="3810000" cy="685800"/>
          </a:xfrm>
          <a:prstGeom prst="roundRect">
            <a:avLst>
              <a:gd name="adj" fmla="val 16667"/>
            </a:avLst>
          </a:prstGeom>
          <a:noFill/>
          <a:ln w="50800">
            <a:solidFill>
              <a:schemeClr val="tx2"/>
            </a:solidFill>
            <a:round/>
            <a:headEnd/>
            <a:tailEnd/>
          </a:ln>
        </p:spPr>
        <p:txBody>
          <a:bodyPr wrap="none" anchor="ctr">
            <a:prstTxWarp prst="textNoShape">
              <a:avLst/>
            </a:prstTxWarp>
          </a:bodyPr>
          <a:lstStyle/>
          <a:p>
            <a:endParaRPr lang="en-US"/>
          </a:p>
        </p:txBody>
      </p:sp>
      <p:sp>
        <p:nvSpPr>
          <p:cNvPr id="2166789" name="Rectangle 5"/>
          <p:cNvSpPr>
            <a:spLocks noGrp="1" noChangeArrowheads="1"/>
          </p:cNvSpPr>
          <p:nvPr>
            <p:ph type="body" idx="1"/>
          </p:nvPr>
        </p:nvSpPr>
        <p:spPr>
          <a:xfrm>
            <a:off x="381000" y="1447800"/>
            <a:ext cx="8229600" cy="914400"/>
          </a:xfrm>
          <a:noFill/>
          <a:ln/>
        </p:spPr>
        <p:txBody>
          <a:bodyPr/>
          <a:lstStyle/>
          <a:p>
            <a:pPr>
              <a:buFontTx/>
              <a:buNone/>
            </a:pPr>
            <a:r>
              <a:rPr lang="en-US" sz="1800"/>
              <a:t>http://www.worldlingo.com/en/products_services/worldlingo_translator.html</a:t>
            </a:r>
            <a:endParaRPr lang="en-U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31970" name="Rectangle 2"/>
          <p:cNvSpPr>
            <a:spLocks noGrp="1" noChangeArrowheads="1"/>
          </p:cNvSpPr>
          <p:nvPr>
            <p:ph type="title"/>
          </p:nvPr>
        </p:nvSpPr>
        <p:spPr/>
        <p:txBody>
          <a:bodyPr/>
          <a:lstStyle/>
          <a:p>
            <a:r>
              <a:rPr lang="en-US" sz="3200"/>
              <a:t>Announcements</a:t>
            </a:r>
          </a:p>
        </p:txBody>
      </p:sp>
      <p:sp>
        <p:nvSpPr>
          <p:cNvPr id="2131971" name="Rectangle 3"/>
          <p:cNvSpPr>
            <a:spLocks noGrp="1" noChangeArrowheads="1"/>
          </p:cNvSpPr>
          <p:nvPr>
            <p:ph type="body" idx="1"/>
          </p:nvPr>
        </p:nvSpPr>
        <p:spPr/>
        <p:txBody>
          <a:bodyPr/>
          <a:lstStyle/>
          <a:p>
            <a:pPr>
              <a:buFontTx/>
              <a:buNone/>
            </a:pPr>
            <a:r>
              <a:rPr lang="en-US" sz="2400"/>
              <a:t>Please pick up HW1 and HW2 if you haven’t done so yet</a:t>
            </a:r>
          </a:p>
          <a:p>
            <a:pPr>
              <a:buFontTx/>
              <a:buNone/>
            </a:pPr>
            <a:endParaRPr lang="en-US" sz="2400"/>
          </a:p>
          <a:p>
            <a:pPr>
              <a:buFontTx/>
              <a:buNone/>
            </a:pPr>
            <a:r>
              <a:rPr lang="en-US" sz="2400"/>
              <a:t>HW3 is due by the end of class today</a:t>
            </a:r>
          </a:p>
          <a:p>
            <a:pPr>
              <a:buFontTx/>
              <a:buNone/>
            </a:pPr>
            <a:endParaRPr lang="en-US" sz="2400"/>
          </a:p>
          <a:p>
            <a:pPr>
              <a:buFontTx/>
              <a:buNone/>
            </a:pPr>
            <a:r>
              <a:rPr lang="en-US" sz="2400"/>
              <a:t>Review questions are available for structure</a:t>
            </a:r>
          </a:p>
          <a:p>
            <a:pPr>
              <a:buFontTx/>
              <a:buNone/>
            </a:pPr>
            <a:endParaRPr lang="en-US" sz="2400"/>
          </a:p>
          <a:p>
            <a:pPr>
              <a:buFontTx/>
              <a:buNone/>
            </a:pPr>
            <a:r>
              <a:rPr lang="en-US" sz="2400"/>
              <a:t>Online course evaluations are available for this class - please fill them out!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8834" name="Rectangle 2"/>
          <p:cNvSpPr>
            <a:spLocks noGrp="1" noChangeArrowheads="1"/>
          </p:cNvSpPr>
          <p:nvPr>
            <p:ph type="title"/>
          </p:nvPr>
        </p:nvSpPr>
        <p:spPr>
          <a:xfrm>
            <a:off x="685800" y="152400"/>
            <a:ext cx="7772400" cy="1143000"/>
          </a:xfrm>
          <a:noFill/>
          <a:ln/>
        </p:spPr>
        <p:txBody>
          <a:bodyPr/>
          <a:lstStyle/>
          <a:p>
            <a:r>
              <a:rPr lang="en-US" sz="3200"/>
              <a:t>Translation is not so easy: </a:t>
            </a:r>
            <a:br>
              <a:rPr lang="en-US" sz="3200"/>
            </a:br>
            <a:r>
              <a:rPr lang="en-US" sz="3200"/>
              <a:t>more than just word-by-word</a:t>
            </a:r>
          </a:p>
        </p:txBody>
      </p:sp>
      <p:pic>
        <p:nvPicPr>
          <p:cNvPr id="2168835" name="Picture 3"/>
          <p:cNvPicPr>
            <a:picLocks noChangeAspect="1" noChangeArrowheads="1"/>
          </p:cNvPicPr>
          <p:nvPr/>
        </p:nvPicPr>
        <p:blipFill>
          <a:blip r:embed="rId3"/>
          <a:srcRect/>
          <a:stretch>
            <a:fillRect/>
          </a:stretch>
        </p:blipFill>
        <p:spPr bwMode="auto">
          <a:xfrm>
            <a:off x="304800" y="2438400"/>
            <a:ext cx="3987800" cy="3276600"/>
          </a:xfrm>
          <a:prstGeom prst="rect">
            <a:avLst/>
          </a:prstGeom>
          <a:noFill/>
          <a:ln w="9525">
            <a:noFill/>
            <a:miter lim="800000"/>
            <a:headEnd/>
            <a:tailEnd/>
          </a:ln>
          <a:effectLst/>
        </p:spPr>
      </p:pic>
      <p:pic>
        <p:nvPicPr>
          <p:cNvPr id="2168836" name="Picture 4"/>
          <p:cNvPicPr>
            <a:picLocks noChangeAspect="1" noChangeArrowheads="1"/>
          </p:cNvPicPr>
          <p:nvPr/>
        </p:nvPicPr>
        <p:blipFill>
          <a:blip r:embed="rId4"/>
          <a:srcRect/>
          <a:stretch>
            <a:fillRect/>
          </a:stretch>
        </p:blipFill>
        <p:spPr bwMode="auto">
          <a:xfrm>
            <a:off x="4800600" y="2438400"/>
            <a:ext cx="4013200" cy="3238500"/>
          </a:xfrm>
          <a:prstGeom prst="rect">
            <a:avLst/>
          </a:prstGeom>
          <a:noFill/>
          <a:ln w="9525">
            <a:noFill/>
            <a:miter lim="800000"/>
            <a:headEnd/>
            <a:tailEnd/>
          </a:ln>
          <a:effectLst/>
        </p:spPr>
      </p:pic>
      <p:sp>
        <p:nvSpPr>
          <p:cNvPr id="2168837" name="Line 5"/>
          <p:cNvSpPr>
            <a:spLocks noChangeShapeType="1"/>
          </p:cNvSpPr>
          <p:nvPr/>
        </p:nvSpPr>
        <p:spPr bwMode="auto">
          <a:xfrm>
            <a:off x="4114800" y="4114800"/>
            <a:ext cx="762000" cy="0"/>
          </a:xfrm>
          <a:prstGeom prst="line">
            <a:avLst/>
          </a:prstGeom>
          <a:noFill/>
          <a:ln w="63500">
            <a:solidFill>
              <a:schemeClr val="tx2"/>
            </a:solidFill>
            <a:round/>
            <a:headEnd/>
            <a:tailEnd type="triangle" w="med" len="med"/>
          </a:ln>
        </p:spPr>
        <p:txBody>
          <a:bodyPr wrap="none" anchor="ctr">
            <a:prstTxWarp prst="textNoShape">
              <a:avLst/>
            </a:prstTxWarp>
          </a:bodyPr>
          <a:lstStyle/>
          <a:p>
            <a:endParaRPr lang="en-US"/>
          </a:p>
        </p:txBody>
      </p:sp>
      <p:sp>
        <p:nvSpPr>
          <p:cNvPr id="2168838" name="AutoShape 6"/>
          <p:cNvSpPr>
            <a:spLocks noChangeArrowheads="1"/>
          </p:cNvSpPr>
          <p:nvPr/>
        </p:nvSpPr>
        <p:spPr bwMode="auto">
          <a:xfrm>
            <a:off x="381000" y="2667000"/>
            <a:ext cx="3810000" cy="685800"/>
          </a:xfrm>
          <a:prstGeom prst="roundRect">
            <a:avLst>
              <a:gd name="adj" fmla="val 16667"/>
            </a:avLst>
          </a:prstGeom>
          <a:noFill/>
          <a:ln w="50800">
            <a:solidFill>
              <a:schemeClr val="tx2"/>
            </a:solidFill>
            <a:round/>
            <a:headEnd/>
            <a:tailEnd/>
          </a:ln>
        </p:spPr>
        <p:txBody>
          <a:bodyPr wrap="none" anchor="ctr">
            <a:prstTxWarp prst="textNoShape">
              <a:avLst/>
            </a:prstTxWarp>
          </a:bodyPr>
          <a:lstStyle/>
          <a:p>
            <a:endParaRPr lang="en-US"/>
          </a:p>
        </p:txBody>
      </p:sp>
      <p:sp>
        <p:nvSpPr>
          <p:cNvPr id="2168839" name="AutoShape 7"/>
          <p:cNvSpPr>
            <a:spLocks noChangeArrowheads="1"/>
          </p:cNvSpPr>
          <p:nvPr/>
        </p:nvSpPr>
        <p:spPr bwMode="auto">
          <a:xfrm>
            <a:off x="4876800" y="4343400"/>
            <a:ext cx="3810000" cy="685800"/>
          </a:xfrm>
          <a:prstGeom prst="roundRect">
            <a:avLst>
              <a:gd name="adj" fmla="val 16667"/>
            </a:avLst>
          </a:prstGeom>
          <a:noFill/>
          <a:ln w="50800">
            <a:solidFill>
              <a:schemeClr val="tx2"/>
            </a:solidFill>
            <a:round/>
            <a:headEnd/>
            <a:tailEnd/>
          </a:ln>
        </p:spPr>
        <p:txBody>
          <a:bodyPr wrap="none" anchor="ctr">
            <a:prstTxWarp prst="textNoShape">
              <a:avLst/>
            </a:prstTxWarp>
          </a:bodyPr>
          <a:lstStyle/>
          <a:p>
            <a:endParaRPr lang="en-US"/>
          </a:p>
        </p:txBody>
      </p:sp>
      <p:sp>
        <p:nvSpPr>
          <p:cNvPr id="2168840" name="Rectangle 8"/>
          <p:cNvSpPr>
            <a:spLocks noChangeArrowheads="1"/>
          </p:cNvSpPr>
          <p:nvPr/>
        </p:nvSpPr>
        <p:spPr bwMode="auto">
          <a:xfrm>
            <a:off x="457200" y="5791200"/>
            <a:ext cx="8229600" cy="914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solidFill>
                  <a:schemeClr val="tx2"/>
                </a:solidFill>
                <a:ea typeface="Osaka" pitchFamily="-84" charset="-128"/>
                <a:cs typeface="Osaka" pitchFamily="-84" charset="-128"/>
              </a:rPr>
              <a:t>The translation is fairly poor. Arabic structure is fairly different from English structure at this level.</a:t>
            </a:r>
          </a:p>
        </p:txBody>
      </p:sp>
      <p:sp>
        <p:nvSpPr>
          <p:cNvPr id="2168841" name="Rectangle 9"/>
          <p:cNvSpPr>
            <a:spLocks noGrp="1" noChangeArrowheads="1"/>
          </p:cNvSpPr>
          <p:nvPr>
            <p:ph type="body" idx="1"/>
          </p:nvPr>
        </p:nvSpPr>
        <p:spPr>
          <a:xfrm>
            <a:off x="381000" y="1447800"/>
            <a:ext cx="8229600" cy="914400"/>
          </a:xfrm>
          <a:noFill/>
          <a:ln/>
        </p:spPr>
        <p:txBody>
          <a:bodyPr/>
          <a:lstStyle/>
          <a:p>
            <a:pPr>
              <a:buFontTx/>
              <a:buNone/>
            </a:pPr>
            <a:r>
              <a:rPr lang="en-US" sz="1800"/>
              <a:t>http://www.worldlingo.com/en/products_services/worldlingo_translator.html</a:t>
            </a:r>
            <a:endParaRPr lang="en-US"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882" name="Rectangle 2"/>
          <p:cNvSpPr>
            <a:spLocks noGrp="1" noChangeArrowheads="1"/>
          </p:cNvSpPr>
          <p:nvPr>
            <p:ph type="title"/>
          </p:nvPr>
        </p:nvSpPr>
        <p:spPr>
          <a:xfrm>
            <a:off x="0" y="0"/>
            <a:ext cx="9144000" cy="1143000"/>
          </a:xfrm>
          <a:noFill/>
          <a:ln/>
        </p:spPr>
        <p:txBody>
          <a:bodyPr/>
          <a:lstStyle/>
          <a:p>
            <a:r>
              <a:rPr lang="en-US" sz="3200"/>
              <a:t>Solving the Language Problem </a:t>
            </a:r>
            <a:br>
              <a:rPr lang="en-US" sz="3200"/>
            </a:br>
            <a:r>
              <a:rPr lang="en-US" sz="3200"/>
              <a:t>(Artificial Intelligence)</a:t>
            </a:r>
            <a:endParaRPr lang="en-US" sz="3200">
              <a:sym typeface="Symbol" pitchFamily="-84" charset="2"/>
            </a:endParaRPr>
          </a:p>
        </p:txBody>
      </p:sp>
      <p:sp>
        <p:nvSpPr>
          <p:cNvPr id="2170883" name="Text Box 3"/>
          <p:cNvSpPr txBox="1">
            <a:spLocks noChangeArrowheads="1"/>
          </p:cNvSpPr>
          <p:nvPr/>
        </p:nvSpPr>
        <p:spPr bwMode="auto">
          <a:xfrm>
            <a:off x="228600" y="1295400"/>
            <a:ext cx="6096000" cy="1446550"/>
          </a:xfrm>
          <a:prstGeom prst="rect">
            <a:avLst/>
          </a:prstGeom>
          <a:noFill/>
          <a:ln w="9525">
            <a:noFill/>
            <a:miter lim="800000"/>
            <a:headEnd/>
            <a:tailEnd/>
          </a:ln>
        </p:spPr>
        <p:txBody>
          <a:bodyPr wrap="square">
            <a:prstTxWarp prst="textNoShape">
              <a:avLst/>
            </a:prstTxWarp>
            <a:spAutoFit/>
          </a:bodyPr>
          <a:lstStyle/>
          <a:p>
            <a:r>
              <a:rPr lang="en-US" sz="2200" b="0">
                <a:solidFill>
                  <a:schemeClr val="tx2"/>
                </a:solidFill>
              </a:rPr>
              <a:t>HAL 9000 from 2001: A Space Odyssey (1968)</a:t>
            </a:r>
          </a:p>
          <a:p>
            <a:endParaRPr lang="en-US" sz="2200" b="0"/>
          </a:p>
          <a:p>
            <a:r>
              <a:rPr lang="en-US" sz="2200" b="0"/>
              <a:t>Perfect production and comprehension of English. </a:t>
            </a:r>
          </a:p>
        </p:txBody>
      </p:sp>
      <p:pic>
        <p:nvPicPr>
          <p:cNvPr id="2170884" name="Picture 4"/>
          <p:cNvPicPr>
            <a:picLocks noChangeAspect="1" noChangeArrowheads="1"/>
          </p:cNvPicPr>
          <p:nvPr/>
        </p:nvPicPr>
        <p:blipFill>
          <a:blip r:embed="rId5"/>
          <a:srcRect/>
          <a:stretch>
            <a:fillRect/>
          </a:stretch>
        </p:blipFill>
        <p:spPr bwMode="auto">
          <a:xfrm>
            <a:off x="6553200" y="1066800"/>
            <a:ext cx="2286000" cy="2286000"/>
          </a:xfrm>
          <a:prstGeom prst="rect">
            <a:avLst/>
          </a:prstGeom>
          <a:noFill/>
          <a:ln w="9525">
            <a:noFill/>
            <a:miter lim="800000"/>
            <a:headEnd/>
            <a:tailEnd/>
          </a:ln>
          <a:effectLst/>
        </p:spPr>
      </p:pic>
      <p:sp>
        <p:nvSpPr>
          <p:cNvPr id="2170885" name="Text Box 5"/>
          <p:cNvSpPr txBox="1">
            <a:spLocks noChangeArrowheads="1"/>
          </p:cNvSpPr>
          <p:nvPr/>
        </p:nvSpPr>
        <p:spPr bwMode="auto">
          <a:xfrm>
            <a:off x="152400" y="3429000"/>
            <a:ext cx="8991600" cy="2590800"/>
          </a:xfrm>
          <a:prstGeom prst="rect">
            <a:avLst/>
          </a:prstGeom>
          <a:noFill/>
          <a:ln w="9525">
            <a:noFill/>
            <a:miter lim="800000"/>
            <a:headEnd/>
            <a:tailEnd/>
          </a:ln>
        </p:spPr>
        <p:txBody>
          <a:bodyPr>
            <a:prstTxWarp prst="textNoShape">
              <a:avLst/>
            </a:prstTxWarp>
            <a:spAutoFit/>
          </a:bodyPr>
          <a:lstStyle/>
          <a:p>
            <a:r>
              <a:rPr lang="en-US" sz="2000" b="0"/>
              <a:t>1960s: Language not considered one of the “hard” problems of artificial intelligence.</a:t>
            </a:r>
          </a:p>
          <a:p>
            <a:endParaRPr lang="en-US" sz="2000" b="0"/>
          </a:p>
          <a:p>
            <a:r>
              <a:rPr lang="en-US" sz="2000" b="0"/>
              <a:t>2010: Still not very close to human-like performance.</a:t>
            </a:r>
          </a:p>
          <a:p>
            <a:endParaRPr lang="en-US" sz="2000" b="0"/>
          </a:p>
          <a:p>
            <a:pPr eaLnBrk="1" hangingPunct="1"/>
            <a:r>
              <a:rPr lang="en-US" b="0"/>
              <a:t>http://www.research.att.com/~ttsweb/tts/demo.php</a:t>
            </a:r>
            <a:endParaRPr lang="en-US" sz="1800" b="0"/>
          </a:p>
          <a:p>
            <a:endParaRPr lang="en-US" sz="2000" b="0"/>
          </a:p>
          <a:p>
            <a:endParaRPr lang="en-US" sz="2000" b="0"/>
          </a:p>
        </p:txBody>
      </p:sp>
      <p:pic>
        <p:nvPicPr>
          <p:cNvPr id="2170886" name="hal9000.wav">
            <a:hlinkClick r:id="" action="ppaction://media"/>
          </p:cNvPr>
          <p:cNvPicPr>
            <a:picLocks noRot="1" noChangeAspect="1" noChangeArrowheads="1"/>
          </p:cNvPicPr>
          <p:nvPr>
            <a:audioFile r:link="rId1"/>
          </p:nvPr>
        </p:nvPicPr>
        <p:blipFill>
          <a:blip r:embed="rId6"/>
          <a:srcRect/>
          <a:stretch>
            <a:fillRect/>
          </a:stretch>
        </p:blipFill>
        <p:spPr bwMode="auto">
          <a:xfrm>
            <a:off x="2286000" y="2438400"/>
            <a:ext cx="406400" cy="406400"/>
          </a:xfrm>
          <a:prstGeom prst="rect">
            <a:avLst/>
          </a:prstGeom>
          <a:noFill/>
        </p:spPr>
      </p:pic>
      <p:pic>
        <p:nvPicPr>
          <p:cNvPr id="2170887" name="Picture 7">
            <a:hlinkClick r:id="" action="ppaction://media"/>
          </p:cNvPr>
          <p:cNvPicPr>
            <a:picLocks noRot="1" noChangeAspect="1" noChangeArrowheads="1"/>
          </p:cNvPicPr>
          <p:nvPr>
            <a:wavAudioFile r:embed="rId2" name="Embedded Sound 1"/>
          </p:nvPr>
        </p:nvPicPr>
        <p:blipFill>
          <a:blip r:embed="rId6"/>
          <a:srcRect/>
          <a:stretch>
            <a:fillRect/>
          </a:stretch>
        </p:blipFill>
        <p:spPr bwMode="auto">
          <a:xfrm>
            <a:off x="7315200" y="4724400"/>
            <a:ext cx="406400" cy="4064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7088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66" fill="hold"/>
                                        <p:tgtEl>
                                          <p:spTgt spid="2170886"/>
                                        </p:tgtEl>
                                      </p:cBhvr>
                                    </p:cmd>
                                  </p:childTnLst>
                                </p:cTn>
                              </p:par>
                            </p:childTnLst>
                          </p:cTn>
                        </p:par>
                      </p:childTnLst>
                    </p:cTn>
                  </p:par>
                </p:childTnLst>
              </p:cTn>
              <p:nextCondLst>
                <p:cond evt="onClick" delay="0">
                  <p:tgtEl>
                    <p:spTgt spid="217088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70886"/>
                </p:tgtEl>
              </p:cMediaNode>
            </p:audio>
            <p:seq concurrent="1" nextAc="seek">
              <p:cTn id="8" restart="whenNotActive" fill="hold" evtFilter="cancelBubble" nodeType="interactiveSeq">
                <p:stCondLst>
                  <p:cond evt="onClick" delay="0">
                    <p:tgtEl>
                      <p:spTgt spid="217088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19" fill="hold"/>
                                        <p:tgtEl>
                                          <p:spTgt spid="2170887"/>
                                        </p:tgtEl>
                                      </p:cBhvr>
                                    </p:cmd>
                                  </p:childTnLst>
                                </p:cTn>
                              </p:par>
                            </p:childTnLst>
                          </p:cTn>
                        </p:par>
                      </p:childTnLst>
                    </p:cTn>
                  </p:par>
                </p:childTnLst>
              </p:cTn>
              <p:nextCondLst>
                <p:cond evt="onClick" delay="0">
                  <p:tgtEl>
                    <p:spTgt spid="217088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170887"/>
                </p:tgtEl>
              </p:cMediaNode>
            </p:audio>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2930" name="Rectangle 2"/>
          <p:cNvSpPr>
            <a:spLocks noGrp="1" noChangeArrowheads="1"/>
          </p:cNvSpPr>
          <p:nvPr>
            <p:ph type="title"/>
          </p:nvPr>
        </p:nvSpPr>
        <p:spPr>
          <a:xfrm>
            <a:off x="0" y="0"/>
            <a:ext cx="9144000" cy="1143000"/>
          </a:xfrm>
          <a:noFill/>
          <a:ln/>
        </p:spPr>
        <p:txBody>
          <a:bodyPr/>
          <a:lstStyle/>
          <a:p>
            <a:r>
              <a:rPr lang="en-US" sz="3200"/>
              <a:t>Solving the Language Problem </a:t>
            </a:r>
            <a:br>
              <a:rPr lang="en-US" sz="3200"/>
            </a:br>
            <a:r>
              <a:rPr lang="en-US" sz="3200"/>
              <a:t>(Artificial Intelligence)</a:t>
            </a:r>
            <a:endParaRPr lang="en-US" sz="3200">
              <a:sym typeface="Symbol" pitchFamily="-84" charset="2"/>
            </a:endParaRPr>
          </a:p>
        </p:txBody>
      </p:sp>
      <p:sp>
        <p:nvSpPr>
          <p:cNvPr id="2172933" name="Text Box 5"/>
          <p:cNvSpPr txBox="1">
            <a:spLocks noChangeArrowheads="1"/>
          </p:cNvSpPr>
          <p:nvPr/>
        </p:nvSpPr>
        <p:spPr bwMode="auto">
          <a:xfrm>
            <a:off x="152400" y="1600200"/>
            <a:ext cx="4800600" cy="4708981"/>
          </a:xfrm>
          <a:prstGeom prst="rect">
            <a:avLst/>
          </a:prstGeom>
          <a:noFill/>
          <a:ln w="9525">
            <a:noFill/>
            <a:miter lim="800000"/>
            <a:headEnd/>
            <a:tailEnd/>
          </a:ln>
        </p:spPr>
        <p:txBody>
          <a:bodyPr wrap="square">
            <a:prstTxWarp prst="textNoShape">
              <a:avLst/>
            </a:prstTxWarp>
            <a:spAutoFit/>
          </a:bodyPr>
          <a:lstStyle/>
          <a:p>
            <a:r>
              <a:rPr lang="en-US" sz="2000" b="0"/>
              <a:t>Contrast: Chess-playing.  </a:t>
            </a:r>
          </a:p>
          <a:p>
            <a:endParaRPr lang="en-US" sz="2000" b="0"/>
          </a:p>
          <a:p>
            <a:r>
              <a:rPr lang="en-US" sz="2000" b="0"/>
              <a:t>In 1997, a program named Deep Blue beat the reigning world champion in chess. It did this by having enough computational resources to investigate every move option before it actually made the chess move. This shows that computers’ poor performance on language is not about insufficient computational power, since there is enough computational power to solve the chess-playing problem (which some people might consider a very difficult problem).</a:t>
            </a:r>
          </a:p>
        </p:txBody>
      </p:sp>
      <p:pic>
        <p:nvPicPr>
          <p:cNvPr id="9" name="Picture 8"/>
          <p:cNvPicPr>
            <a:picLocks noChangeAspect="1"/>
          </p:cNvPicPr>
          <p:nvPr/>
        </p:nvPicPr>
        <p:blipFill>
          <a:blip r:embed="rId3"/>
          <a:stretch>
            <a:fillRect/>
          </a:stretch>
        </p:blipFill>
        <p:spPr>
          <a:xfrm>
            <a:off x="5105400" y="1447800"/>
            <a:ext cx="3671648" cy="39433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1716" name="Rectangle 4"/>
          <p:cNvSpPr>
            <a:spLocks noGrp="1" noChangeArrowheads="1"/>
          </p:cNvSpPr>
          <p:nvPr>
            <p:ph type="title"/>
          </p:nvPr>
        </p:nvSpPr>
        <p:spPr>
          <a:xfrm>
            <a:off x="0" y="0"/>
            <a:ext cx="9144000" cy="1143000"/>
          </a:xfrm>
          <a:noFill/>
          <a:ln/>
        </p:spPr>
        <p:txBody>
          <a:bodyPr/>
          <a:lstStyle/>
          <a:p>
            <a:r>
              <a:rPr lang="en-US" sz="3200"/>
              <a:t>Solving the Language Problem </a:t>
            </a:r>
            <a:br>
              <a:rPr lang="en-US" sz="3200"/>
            </a:br>
            <a:r>
              <a:rPr lang="en-US" sz="3200"/>
              <a:t>(Artificial Intelligence)</a:t>
            </a:r>
            <a:endParaRPr lang="en-US" sz="3200">
              <a:sym typeface="Symbol" pitchFamily="-84" charset="2"/>
            </a:endParaRPr>
          </a:p>
        </p:txBody>
      </p:sp>
      <p:sp>
        <p:nvSpPr>
          <p:cNvPr id="2291719" name="Text Box 7"/>
          <p:cNvSpPr txBox="1">
            <a:spLocks noChangeArrowheads="1"/>
          </p:cNvSpPr>
          <p:nvPr/>
        </p:nvSpPr>
        <p:spPr bwMode="auto">
          <a:xfrm>
            <a:off x="152400" y="1600200"/>
            <a:ext cx="8991600" cy="3139321"/>
          </a:xfrm>
          <a:prstGeom prst="rect">
            <a:avLst/>
          </a:prstGeom>
          <a:noFill/>
          <a:ln w="9525">
            <a:noFill/>
            <a:miter lim="800000"/>
            <a:headEnd/>
            <a:tailEnd/>
          </a:ln>
        </p:spPr>
        <p:txBody>
          <a:bodyPr>
            <a:prstTxWarp prst="textNoShape">
              <a:avLst/>
            </a:prstTxWarp>
            <a:spAutoFit/>
          </a:bodyPr>
          <a:lstStyle/>
          <a:p>
            <a:r>
              <a:rPr lang="en-US" sz="2200" b="0"/>
              <a:t>Update for 2011 on a machine’s abilities to do what humans do:</a:t>
            </a:r>
          </a:p>
          <a:p>
            <a:endParaRPr lang="en-US" sz="2200" b="0"/>
          </a:p>
          <a:p>
            <a:r>
              <a:rPr lang="en-US" sz="2200" b="0"/>
              <a:t>Man vs. Machine (Watson) in Jeopardy </a:t>
            </a:r>
          </a:p>
          <a:p>
            <a:r>
              <a:rPr lang="en-US" sz="2200" b="0"/>
              <a:t>&amp; how hard a problem language comprehension and production is</a:t>
            </a:r>
          </a:p>
          <a:p>
            <a:endParaRPr lang="en-US" sz="2200" b="0"/>
          </a:p>
          <a:p>
            <a:r>
              <a:rPr lang="en-US" sz="2200" b="0">
                <a:hlinkClick r:id="rId2"/>
              </a:rPr>
              <a:t>http://www.youtube.com/watch?v=dr7IxQeXr7g</a:t>
            </a:r>
            <a:endParaRPr lang="en-US" sz="2200" b="0"/>
          </a:p>
          <a:p>
            <a:r>
              <a:rPr lang="en-US" sz="2200" b="0"/>
              <a:t>(approximately 9 min video)</a:t>
            </a:r>
          </a:p>
          <a:p>
            <a:endParaRPr lang="en-US" sz="2200" b="0"/>
          </a:p>
          <a:p>
            <a:endParaRPr lang="en-US" sz="2200" b="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4978" name="Rectangle 2"/>
          <p:cNvSpPr>
            <a:spLocks noGrp="1" noChangeArrowheads="1"/>
          </p:cNvSpPr>
          <p:nvPr>
            <p:ph type="title"/>
          </p:nvPr>
        </p:nvSpPr>
        <p:spPr>
          <a:xfrm>
            <a:off x="762000" y="2514600"/>
            <a:ext cx="7772400" cy="1143000"/>
          </a:xfrm>
        </p:spPr>
        <p:txBody>
          <a:bodyPr/>
          <a:lstStyle/>
          <a:p>
            <a:r>
              <a:rPr lang="en-US" sz="3200"/>
              <a:t>About Human Knowledge:</a:t>
            </a:r>
            <a:br>
              <a:rPr lang="en-US" sz="3200"/>
            </a:br>
            <a:r>
              <a:rPr lang="en-US" sz="3200"/>
              <a:t>Language &amp; Variation</a:t>
            </a:r>
          </a:p>
        </p:txBody>
      </p:sp>
      <p:sp>
        <p:nvSpPr>
          <p:cNvPr id="2174985" name="Oval 9"/>
          <p:cNvSpPr>
            <a:spLocks noChangeArrowheads="1"/>
          </p:cNvSpPr>
          <p:nvPr/>
        </p:nvSpPr>
        <p:spPr bwMode="auto">
          <a:xfrm>
            <a:off x="2209800" y="4114800"/>
            <a:ext cx="714375" cy="7620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2174986" name="Oval 10"/>
          <p:cNvSpPr>
            <a:spLocks noChangeArrowheads="1"/>
          </p:cNvSpPr>
          <p:nvPr/>
        </p:nvSpPr>
        <p:spPr bwMode="auto">
          <a:xfrm>
            <a:off x="3048000" y="4114800"/>
            <a:ext cx="714375" cy="762000"/>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2174987" name="Oval 11"/>
          <p:cNvSpPr>
            <a:spLocks noChangeArrowheads="1"/>
          </p:cNvSpPr>
          <p:nvPr/>
        </p:nvSpPr>
        <p:spPr bwMode="auto">
          <a:xfrm>
            <a:off x="3962400" y="4114800"/>
            <a:ext cx="714375" cy="7620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174988" name="Oval 12"/>
          <p:cNvSpPr>
            <a:spLocks noChangeArrowheads="1"/>
          </p:cNvSpPr>
          <p:nvPr/>
        </p:nvSpPr>
        <p:spPr bwMode="auto">
          <a:xfrm>
            <a:off x="4953000" y="4114800"/>
            <a:ext cx="714375" cy="7620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endParaRPr lang="en-US"/>
          </a:p>
        </p:txBody>
      </p:sp>
      <p:sp>
        <p:nvSpPr>
          <p:cNvPr id="2174989" name="Oval 13"/>
          <p:cNvSpPr>
            <a:spLocks noChangeArrowheads="1"/>
          </p:cNvSpPr>
          <p:nvPr/>
        </p:nvSpPr>
        <p:spPr bwMode="auto">
          <a:xfrm>
            <a:off x="5943600" y="4114800"/>
            <a:ext cx="714375" cy="762000"/>
          </a:xfrm>
          <a:prstGeom prst="ellipse">
            <a:avLst/>
          </a:prstGeom>
          <a:solidFill>
            <a:srgbClr val="F150DD"/>
          </a:solidFill>
          <a:ln w="9525">
            <a:solidFill>
              <a:schemeClr val="tx1"/>
            </a:solidFill>
            <a:round/>
            <a:headEnd/>
            <a:tailEnd/>
          </a:ln>
        </p:spPr>
        <p:txBody>
          <a:bodyPr wrap="none" anchor="ctr">
            <a:prstTxWarp prst="textNoShape">
              <a:avLst/>
            </a:prstTxWarp>
          </a:bodyPr>
          <a:lstStyle/>
          <a:p>
            <a:endParaRPr lang="en-US"/>
          </a:p>
        </p:txBody>
      </p:sp>
      <p:sp>
        <p:nvSpPr>
          <p:cNvPr id="2174990" name="AutoShape 14"/>
          <p:cNvSpPr>
            <a:spLocks noChangeArrowheads="1"/>
          </p:cNvSpPr>
          <p:nvPr/>
        </p:nvSpPr>
        <p:spPr bwMode="auto">
          <a:xfrm>
            <a:off x="2133600" y="3962400"/>
            <a:ext cx="4876800" cy="1143000"/>
          </a:xfrm>
          <a:prstGeom prst="roundRect">
            <a:avLst>
              <a:gd name="adj" fmla="val 16667"/>
            </a:avLst>
          </a:prstGeom>
          <a:noFill/>
          <a:ln w="9525">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1143000"/>
          </a:xfrm>
        </p:spPr>
        <p:txBody>
          <a:bodyPr/>
          <a:lstStyle/>
          <a:p>
            <a:r>
              <a:rPr lang="en-US" sz="3200"/>
              <a:t>Navajo Code Talkers</a:t>
            </a:r>
            <a:endParaRPr lang="en-US" sz="3200">
              <a:sym typeface="Symbol" pitchFamily="-84" charset="2"/>
            </a:endParaRPr>
          </a:p>
        </p:txBody>
      </p:sp>
      <p:pic>
        <p:nvPicPr>
          <p:cNvPr id="6" name="Picture 4"/>
          <p:cNvPicPr>
            <a:picLocks noChangeAspect="1" noChangeArrowheads="1"/>
          </p:cNvPicPr>
          <p:nvPr/>
        </p:nvPicPr>
        <p:blipFill>
          <a:blip r:embed="rId2"/>
          <a:srcRect/>
          <a:stretch>
            <a:fillRect/>
          </a:stretch>
        </p:blipFill>
        <p:spPr bwMode="auto">
          <a:xfrm>
            <a:off x="228600" y="914400"/>
            <a:ext cx="3184525" cy="2190750"/>
          </a:xfrm>
          <a:prstGeom prst="rect">
            <a:avLst/>
          </a:prstGeom>
          <a:noFill/>
          <a:ln w="9525">
            <a:noFill/>
            <a:miter lim="800000"/>
            <a:headEnd/>
            <a:tailEnd/>
          </a:ln>
        </p:spPr>
      </p:pic>
      <p:sp>
        <p:nvSpPr>
          <p:cNvPr id="8" name="Rectangle 7"/>
          <p:cNvSpPr/>
          <p:nvPr/>
        </p:nvSpPr>
        <p:spPr>
          <a:xfrm>
            <a:off x="381000" y="3505200"/>
            <a:ext cx="8534400" cy="2554545"/>
          </a:xfrm>
          <a:prstGeom prst="rect">
            <a:avLst/>
          </a:prstGeom>
        </p:spPr>
        <p:txBody>
          <a:bodyPr wrap="square">
            <a:spAutoFit/>
          </a:bodyPr>
          <a:lstStyle/>
          <a:p>
            <a:r>
              <a:rPr lang="en-US" sz="2000" b="0">
                <a:hlinkClick r:id="rId3"/>
              </a:rPr>
              <a:t>http://en.wikipedia.org/wiki/Code_talker#Use_of_Navajo</a:t>
            </a:r>
            <a:endParaRPr lang="en-US" sz="2000" b="0"/>
          </a:p>
          <a:p>
            <a:endParaRPr lang="en-US" sz="2000" b="0"/>
          </a:p>
          <a:p>
            <a:r>
              <a:rPr lang="en-US" sz="2000" b="0"/>
              <a:t>“…Johnston saw Navajo as answering the military requirement for an undecipherable code. Navajo was spoken only on the Navajo lands of the American Southwest, and its syntax and tonal qualities, not to mention dialects, made it unintelligible to anyone without extensive exposure and training. One estimate indicates that at the outbreak of World War II fewer than 30 non-Navajos could understand the language….”</a:t>
            </a:r>
          </a:p>
        </p:txBody>
      </p:sp>
      <p:sp>
        <p:nvSpPr>
          <p:cNvPr id="9" name="TextBox 8"/>
          <p:cNvSpPr txBox="1"/>
          <p:nvPr/>
        </p:nvSpPr>
        <p:spPr>
          <a:xfrm>
            <a:off x="3657600" y="1828800"/>
            <a:ext cx="5029200" cy="830997"/>
          </a:xfrm>
          <a:prstGeom prst="rect">
            <a:avLst/>
          </a:prstGeom>
          <a:noFill/>
        </p:spPr>
        <p:txBody>
          <a:bodyPr wrap="square" rtlCol="0">
            <a:spAutoFit/>
          </a:bodyPr>
          <a:lstStyle/>
          <a:p>
            <a:r>
              <a:rPr lang="en-US" b="0"/>
              <a:t>Crucial crytographic method used in World War II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7026" name="Rectangle 2"/>
          <p:cNvSpPr>
            <a:spLocks noGrp="1" noChangeArrowheads="1"/>
          </p:cNvSpPr>
          <p:nvPr>
            <p:ph type="title"/>
          </p:nvPr>
        </p:nvSpPr>
        <p:spPr>
          <a:xfrm>
            <a:off x="0" y="0"/>
            <a:ext cx="9144000" cy="1143000"/>
          </a:xfrm>
        </p:spPr>
        <p:txBody>
          <a:bodyPr/>
          <a:lstStyle/>
          <a:p>
            <a:r>
              <a:rPr lang="en-US" sz="3200"/>
              <a:t>Navajo Code Talker Paradox (Baker 2001)</a:t>
            </a:r>
            <a:endParaRPr lang="en-US" sz="3200">
              <a:sym typeface="Symbol" pitchFamily="-84" charset="2"/>
            </a:endParaRPr>
          </a:p>
        </p:txBody>
      </p:sp>
      <p:sp>
        <p:nvSpPr>
          <p:cNvPr id="2177027" name="Text Box 3"/>
          <p:cNvSpPr txBox="1">
            <a:spLocks noChangeArrowheads="1"/>
          </p:cNvSpPr>
          <p:nvPr/>
        </p:nvSpPr>
        <p:spPr bwMode="auto">
          <a:xfrm>
            <a:off x="3581400" y="1066800"/>
            <a:ext cx="4648200" cy="2282825"/>
          </a:xfrm>
          <a:prstGeom prst="rect">
            <a:avLst/>
          </a:prstGeom>
          <a:noFill/>
          <a:ln w="9525">
            <a:noFill/>
            <a:miter lim="800000"/>
            <a:headEnd/>
            <a:tailEnd/>
          </a:ln>
        </p:spPr>
        <p:txBody>
          <a:bodyPr>
            <a:prstTxWarp prst="textNoShape">
              <a:avLst/>
            </a:prstTxWarp>
            <a:spAutoFit/>
          </a:bodyPr>
          <a:lstStyle/>
          <a:p>
            <a:r>
              <a:rPr lang="en-US" b="0">
                <a:solidFill>
                  <a:schemeClr val="tx2"/>
                </a:solidFill>
              </a:rPr>
              <a:t>English must be very different from Navajo</a:t>
            </a:r>
          </a:p>
          <a:p>
            <a:r>
              <a:rPr lang="en-US" b="0"/>
              <a:t>   Japanese could decode English, but couldn’t decode Navajo when they didn’t know it was Navajo.</a:t>
            </a:r>
          </a:p>
        </p:txBody>
      </p:sp>
      <p:pic>
        <p:nvPicPr>
          <p:cNvPr id="2177028" name="Picture 4"/>
          <p:cNvPicPr>
            <a:picLocks noChangeAspect="1" noChangeArrowheads="1"/>
          </p:cNvPicPr>
          <p:nvPr/>
        </p:nvPicPr>
        <p:blipFill>
          <a:blip r:embed="rId3"/>
          <a:srcRect/>
          <a:stretch>
            <a:fillRect/>
          </a:stretch>
        </p:blipFill>
        <p:spPr bwMode="auto">
          <a:xfrm>
            <a:off x="228600" y="914400"/>
            <a:ext cx="3184525" cy="2190750"/>
          </a:xfrm>
          <a:prstGeom prst="rect">
            <a:avLst/>
          </a:prstGeom>
          <a:noFill/>
          <a:ln w="9525">
            <a:noFill/>
            <a:miter lim="800000"/>
            <a:headEnd/>
            <a:tailEnd/>
          </a:ln>
        </p:spPr>
      </p:pic>
      <p:sp>
        <p:nvSpPr>
          <p:cNvPr id="2177029" name="Text Box 5"/>
          <p:cNvSpPr txBox="1">
            <a:spLocks noChangeArrowheads="1"/>
          </p:cNvSpPr>
          <p:nvPr/>
        </p:nvSpPr>
        <p:spPr bwMode="auto">
          <a:xfrm>
            <a:off x="228600" y="3962400"/>
            <a:ext cx="8610600" cy="2282825"/>
          </a:xfrm>
          <a:prstGeom prst="rect">
            <a:avLst/>
          </a:prstGeom>
          <a:noFill/>
          <a:ln w="9525">
            <a:noFill/>
            <a:miter lim="800000"/>
            <a:headEnd/>
            <a:tailEnd/>
          </a:ln>
        </p:spPr>
        <p:txBody>
          <a:bodyPr>
            <a:prstTxWarp prst="textNoShape">
              <a:avLst/>
            </a:prstTxWarp>
            <a:spAutoFit/>
          </a:bodyPr>
          <a:lstStyle/>
          <a:p>
            <a:r>
              <a:rPr lang="en-US" b="0">
                <a:solidFill>
                  <a:schemeClr val="tx2"/>
                </a:solidFill>
              </a:rPr>
              <a:t>English must be similar to Navajo</a:t>
            </a:r>
          </a:p>
          <a:p>
            <a:r>
              <a:rPr lang="en-US" b="0"/>
              <a:t>   English can be translated into Navajo and back with no loss of meaning. (Languages are not just a product of the culture - pastoral Arizona lifestyle couldn’t have prepared the code talkers for Pacific Island high tech warfare. Yet, translation was still possible.)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9074" name="Rectangle 2"/>
          <p:cNvSpPr>
            <a:spLocks noGrp="1" noChangeArrowheads="1"/>
          </p:cNvSpPr>
          <p:nvPr>
            <p:ph type="title"/>
          </p:nvPr>
        </p:nvSpPr>
        <p:spPr>
          <a:xfrm>
            <a:off x="0" y="0"/>
            <a:ext cx="9144000" cy="1143000"/>
          </a:xfrm>
          <a:noFill/>
          <a:ln/>
        </p:spPr>
        <p:txBody>
          <a:bodyPr/>
          <a:lstStyle/>
          <a:p>
            <a:r>
              <a:rPr lang="en-US" sz="3200"/>
              <a:t>Types of Variation</a:t>
            </a:r>
            <a:endParaRPr lang="en-US" sz="3200">
              <a:sym typeface="Symbol" pitchFamily="-84" charset="2"/>
            </a:endParaRPr>
          </a:p>
        </p:txBody>
      </p:sp>
      <p:sp>
        <p:nvSpPr>
          <p:cNvPr id="2179075" name="Text Box 3"/>
          <p:cNvSpPr txBox="1">
            <a:spLocks noChangeArrowheads="1"/>
          </p:cNvSpPr>
          <p:nvPr/>
        </p:nvSpPr>
        <p:spPr bwMode="auto">
          <a:xfrm>
            <a:off x="228600" y="1066800"/>
            <a:ext cx="8534400" cy="4111625"/>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Vocabulary </a:t>
            </a:r>
          </a:p>
          <a:p>
            <a:r>
              <a:rPr lang="en-US" sz="2200" b="0"/>
              <a:t>English “think” verbs: think, know, wonder, suppose, assume, …</a:t>
            </a:r>
          </a:p>
          <a:p>
            <a:endParaRPr lang="en-US" sz="2200" b="0"/>
          </a:p>
          <a:p>
            <a:endParaRPr lang="en-US" sz="2200" b="0"/>
          </a:p>
          <a:p>
            <a:r>
              <a:rPr lang="en-US" sz="2200" b="0"/>
              <a:t>Multiple types of the action verb “think”.  Each has certain uses that are appropriate.</a:t>
            </a:r>
          </a:p>
          <a:p>
            <a:endParaRPr lang="en-US" sz="2200" b="0"/>
          </a:p>
          <a:p>
            <a:r>
              <a:rPr lang="en-US" sz="2200" b="0">
                <a:solidFill>
                  <a:schemeClr val="tx2"/>
                </a:solidFill>
              </a:rPr>
              <a:t>“I wonder whether the girl saved her little brother from the goblins.” [grammatical]</a:t>
            </a:r>
            <a:endParaRPr lang="en-US" sz="2200" b="0"/>
          </a:p>
          <a:p>
            <a:endParaRPr lang="en-US" sz="2200" b="0"/>
          </a:p>
          <a:p>
            <a:r>
              <a:rPr lang="en-US" sz="2200" b="0">
                <a:solidFill>
                  <a:schemeClr val="folHlink"/>
                </a:solidFill>
              </a:rPr>
              <a:t>* “I suppose whether the girl saved her little brother from the goblins.” [ungrammatical]</a:t>
            </a:r>
            <a:endParaRPr lang="en-US" sz="2200" b="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22" name="Rectangle 2"/>
          <p:cNvSpPr>
            <a:spLocks noGrp="1" noChangeArrowheads="1"/>
          </p:cNvSpPr>
          <p:nvPr>
            <p:ph type="title"/>
          </p:nvPr>
        </p:nvSpPr>
        <p:spPr>
          <a:xfrm>
            <a:off x="0" y="0"/>
            <a:ext cx="9144000" cy="1143000"/>
          </a:xfrm>
          <a:noFill/>
          <a:ln/>
        </p:spPr>
        <p:txBody>
          <a:bodyPr/>
          <a:lstStyle/>
          <a:p>
            <a:r>
              <a:rPr lang="en-US" sz="3200"/>
              <a:t>Types of Variation</a:t>
            </a:r>
            <a:endParaRPr lang="en-US" sz="3200">
              <a:sym typeface="Symbol" pitchFamily="-84" charset="2"/>
            </a:endParaRPr>
          </a:p>
        </p:txBody>
      </p:sp>
      <p:sp>
        <p:nvSpPr>
          <p:cNvPr id="2181123" name="Text Box 3"/>
          <p:cNvSpPr txBox="1">
            <a:spLocks noChangeArrowheads="1"/>
          </p:cNvSpPr>
          <p:nvPr/>
        </p:nvSpPr>
        <p:spPr bwMode="auto">
          <a:xfrm>
            <a:off x="228600" y="1066800"/>
            <a:ext cx="8534400" cy="5116513"/>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Vocabulary </a:t>
            </a:r>
          </a:p>
          <a:p>
            <a:r>
              <a:rPr lang="en-US" sz="2200" b="0"/>
              <a:t>English “think” verbs: think, know, wonder, suppose, assume, …</a:t>
            </a:r>
          </a:p>
          <a:p>
            <a:r>
              <a:rPr lang="en-US" sz="2200" b="0"/>
              <a:t>Navajo “carry” verbs: depends on object being carried</a:t>
            </a:r>
          </a:p>
          <a:p>
            <a:r>
              <a:rPr lang="en-US" sz="2200" b="0"/>
              <a:t>   </a:t>
            </a:r>
            <a:r>
              <a:rPr lang="en-US" sz="2200" b="0" i="1"/>
              <a:t>aah (carry a solid round-ish object)</a:t>
            </a:r>
            <a:endParaRPr lang="en-US" sz="2200" b="0"/>
          </a:p>
          <a:p>
            <a:endParaRPr lang="en-US" sz="2200" b="0"/>
          </a:p>
          <a:p>
            <a:r>
              <a:rPr lang="en-US" sz="2200" b="0"/>
              <a:t>   </a:t>
            </a:r>
          </a:p>
          <a:p>
            <a:endParaRPr lang="en-US" sz="2200" b="0"/>
          </a:p>
          <a:p>
            <a:endParaRPr lang="en-US" sz="2200" b="0"/>
          </a:p>
          <a:p>
            <a:endParaRPr lang="en-US" sz="2200" b="0"/>
          </a:p>
          <a:p>
            <a:r>
              <a:rPr lang="en-US" sz="2200" b="0"/>
              <a:t>   </a:t>
            </a:r>
            <a:r>
              <a:rPr lang="en-US" sz="2200" b="0" i="1"/>
              <a:t>kaah (carry an open container with contents)</a:t>
            </a:r>
          </a:p>
          <a:p>
            <a:endParaRPr lang="en-US" sz="2200" b="0" i="1"/>
          </a:p>
          <a:p>
            <a:r>
              <a:rPr lang="en-US" sz="2200" b="0" i="1"/>
              <a:t>   </a:t>
            </a:r>
          </a:p>
          <a:p>
            <a:endParaRPr lang="en-US" sz="2200" b="0" i="1"/>
          </a:p>
          <a:p>
            <a:endParaRPr lang="en-US" sz="2200" b="0" i="1"/>
          </a:p>
          <a:p>
            <a:r>
              <a:rPr lang="en-US" sz="2200" b="0" i="1"/>
              <a:t>   l</a:t>
            </a:r>
            <a:r>
              <a:rPr lang="en-US" altLang="ja-JP" sz="2200" b="0" i="1"/>
              <a:t>é (carry a flexible object</a:t>
            </a:r>
            <a:r>
              <a:rPr lang="en-US" altLang="ja-JP" sz="2200" b="0"/>
              <a:t>)</a:t>
            </a:r>
            <a:endParaRPr lang="en-US" sz="2200" b="0"/>
          </a:p>
        </p:txBody>
      </p:sp>
      <p:pic>
        <p:nvPicPr>
          <p:cNvPr id="2181124" name="Picture 4"/>
          <p:cNvPicPr>
            <a:picLocks noChangeAspect="1" noChangeArrowheads="1"/>
          </p:cNvPicPr>
          <p:nvPr/>
        </p:nvPicPr>
        <p:blipFill>
          <a:blip r:embed="rId3"/>
          <a:srcRect/>
          <a:stretch>
            <a:fillRect/>
          </a:stretch>
        </p:blipFill>
        <p:spPr bwMode="auto">
          <a:xfrm>
            <a:off x="1295400" y="2819400"/>
            <a:ext cx="1870075" cy="1127125"/>
          </a:xfrm>
          <a:prstGeom prst="rect">
            <a:avLst/>
          </a:prstGeom>
          <a:noFill/>
          <a:ln w="9525">
            <a:noFill/>
            <a:miter lim="800000"/>
            <a:headEnd/>
            <a:tailEnd/>
          </a:ln>
          <a:effectLst/>
        </p:spPr>
      </p:pic>
      <p:pic>
        <p:nvPicPr>
          <p:cNvPr id="2181125" name="Picture 5"/>
          <p:cNvPicPr>
            <a:picLocks noChangeAspect="1" noChangeArrowheads="1"/>
          </p:cNvPicPr>
          <p:nvPr/>
        </p:nvPicPr>
        <p:blipFill>
          <a:blip r:embed="rId4"/>
          <a:srcRect/>
          <a:stretch>
            <a:fillRect/>
          </a:stretch>
        </p:blipFill>
        <p:spPr bwMode="auto">
          <a:xfrm>
            <a:off x="6400800" y="3429000"/>
            <a:ext cx="1522413" cy="1716088"/>
          </a:xfrm>
          <a:prstGeom prst="rect">
            <a:avLst/>
          </a:prstGeom>
          <a:noFill/>
          <a:ln w="9525">
            <a:noFill/>
            <a:miter lim="800000"/>
            <a:headEnd/>
            <a:tailEnd/>
          </a:ln>
          <a:effectLst/>
        </p:spPr>
      </p:pic>
      <p:pic>
        <p:nvPicPr>
          <p:cNvPr id="2181126" name="Picture 6"/>
          <p:cNvPicPr>
            <a:picLocks noChangeAspect="1" noChangeArrowheads="1"/>
          </p:cNvPicPr>
          <p:nvPr/>
        </p:nvPicPr>
        <p:blipFill>
          <a:blip r:embed="rId5"/>
          <a:srcRect/>
          <a:stretch>
            <a:fillRect/>
          </a:stretch>
        </p:blipFill>
        <p:spPr bwMode="auto">
          <a:xfrm>
            <a:off x="4114800" y="5257800"/>
            <a:ext cx="1211263" cy="1385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3170" name="Rectangle 2"/>
          <p:cNvSpPr>
            <a:spLocks noGrp="1" noChangeArrowheads="1"/>
          </p:cNvSpPr>
          <p:nvPr>
            <p:ph type="title"/>
          </p:nvPr>
        </p:nvSpPr>
        <p:spPr>
          <a:xfrm>
            <a:off x="0" y="0"/>
            <a:ext cx="9144000" cy="1143000"/>
          </a:xfrm>
          <a:noFill/>
          <a:ln/>
        </p:spPr>
        <p:txBody>
          <a:bodyPr/>
          <a:lstStyle/>
          <a:p>
            <a:r>
              <a:rPr lang="en-US" sz="3200"/>
              <a:t>Types of Variation</a:t>
            </a:r>
            <a:endParaRPr lang="en-US" sz="3200">
              <a:sym typeface="Symbol" pitchFamily="-84" charset="2"/>
            </a:endParaRPr>
          </a:p>
        </p:txBody>
      </p:sp>
      <p:sp>
        <p:nvSpPr>
          <p:cNvPr id="2183171" name="Text Box 3"/>
          <p:cNvSpPr txBox="1">
            <a:spLocks noChangeArrowheads="1"/>
          </p:cNvSpPr>
          <p:nvPr/>
        </p:nvSpPr>
        <p:spPr bwMode="auto">
          <a:xfrm>
            <a:off x="304800" y="914400"/>
            <a:ext cx="8839200" cy="28352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Sounds: Each language uses a particular subset of the sounds in the International Phonetic Alphabet, which represents all the sounds used in all human languages.  There’s often overlap (ex: “m”, “p” are used in many languages), but languages also may make use of the less common sounds.</a:t>
            </a:r>
          </a:p>
          <a:p>
            <a:endParaRPr lang="en-US" sz="2000" b="0">
              <a:solidFill>
                <a:schemeClr val="tx2"/>
              </a:solidFill>
            </a:endParaRPr>
          </a:p>
          <a:p>
            <a:r>
              <a:rPr lang="en-US" sz="2000" b="0"/>
              <a:t>	less common English sounds: “th” [</a:t>
            </a:r>
            <a:r>
              <a:rPr lang="en-US" sz="2000" b="0">
                <a:latin typeface="SILDoulosIPA-Regular" pitchFamily="-84" charset="0"/>
              </a:rPr>
              <a:t>T], </a:t>
            </a:r>
            <a:r>
              <a:rPr lang="en-US" sz="2000" b="0"/>
              <a:t>“th” [</a:t>
            </a:r>
            <a:r>
              <a:rPr lang="en-US" sz="2000" b="0">
                <a:latin typeface="SILDoulosIPA-Regular" pitchFamily="-84" charset="0"/>
              </a:rPr>
              <a:t>D]</a:t>
            </a:r>
            <a:endParaRPr lang="en-US" sz="2000" b="0"/>
          </a:p>
          <a:p>
            <a:r>
              <a:rPr lang="en-US" sz="2000" b="0"/>
              <a:t>	</a:t>
            </a:r>
          </a:p>
          <a:p>
            <a:r>
              <a:rPr lang="en-US" sz="2000" b="0"/>
              <a:t>	less common Navajo sounds: “whispered l”, “nasalized a”, …</a:t>
            </a:r>
          </a:p>
          <a:p>
            <a:r>
              <a:rPr lang="en-US" sz="2000" b="0"/>
              <a:t>   </a:t>
            </a:r>
          </a:p>
        </p:txBody>
      </p:sp>
      <p:pic>
        <p:nvPicPr>
          <p:cNvPr id="2183172" name="Picture 4"/>
          <p:cNvPicPr>
            <a:picLocks noChangeAspect="1" noChangeArrowheads="1"/>
          </p:cNvPicPr>
          <p:nvPr/>
        </p:nvPicPr>
        <p:blipFill>
          <a:blip r:embed="rId3"/>
          <a:srcRect/>
          <a:stretch>
            <a:fillRect/>
          </a:stretch>
        </p:blipFill>
        <p:spPr bwMode="auto">
          <a:xfrm>
            <a:off x="1219200" y="3657600"/>
            <a:ext cx="6299200" cy="3003550"/>
          </a:xfrm>
          <a:prstGeom prst="rect">
            <a:avLst/>
          </a:prstGeom>
          <a:noFill/>
          <a:ln w="9525">
            <a:noFill/>
            <a:miter lim="800000"/>
            <a:headEnd/>
            <a:tailEnd/>
          </a:ln>
          <a:effectLst/>
        </p:spPr>
      </p:pic>
      <p:pic>
        <p:nvPicPr>
          <p:cNvPr id="7" name="Picture 6"/>
          <p:cNvPicPr>
            <a:picLocks noChangeAspect="1"/>
          </p:cNvPicPr>
          <p:nvPr/>
        </p:nvPicPr>
        <p:blipFill>
          <a:blip r:embed="rId4"/>
          <a:stretch>
            <a:fillRect/>
          </a:stretch>
        </p:blipFill>
        <p:spPr>
          <a:xfrm>
            <a:off x="5181600" y="2438400"/>
            <a:ext cx="371231" cy="482600"/>
          </a:xfrm>
          <a:prstGeom prst="rect">
            <a:avLst/>
          </a:prstGeom>
        </p:spPr>
      </p:pic>
      <p:pic>
        <p:nvPicPr>
          <p:cNvPr id="8" name="Picture 7"/>
          <p:cNvPicPr>
            <a:picLocks noChangeAspect="1"/>
          </p:cNvPicPr>
          <p:nvPr/>
        </p:nvPicPr>
        <p:blipFill>
          <a:blip r:embed="rId5"/>
          <a:stretch>
            <a:fillRect/>
          </a:stretch>
        </p:blipFill>
        <p:spPr>
          <a:xfrm>
            <a:off x="6096000" y="2514600"/>
            <a:ext cx="330200" cy="33845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34018" name="Text Box 2"/>
          <p:cNvSpPr txBox="1">
            <a:spLocks noChangeArrowheads="1"/>
          </p:cNvSpPr>
          <p:nvPr/>
        </p:nvSpPr>
        <p:spPr bwMode="auto">
          <a:xfrm>
            <a:off x="3810000" y="2438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a:solidFill>
                  <a:srgbClr val="4BBEFE"/>
                </a:solidFill>
              </a:rPr>
              <a:t> </a:t>
            </a:r>
            <a:r>
              <a:rPr lang="en-US" sz="2000" b="0">
                <a:solidFill>
                  <a:schemeClr val="bg2"/>
                </a:solidFill>
              </a:rPr>
              <a:t>Verb</a:t>
            </a:r>
            <a:r>
              <a:rPr lang="en-US" sz="2000" b="0"/>
              <a:t>   </a:t>
            </a:r>
            <a:r>
              <a:rPr lang="en-US" sz="2000" b="0">
                <a:solidFill>
                  <a:schemeClr val="accent2"/>
                </a:solidFill>
              </a:rPr>
              <a:t>Object</a:t>
            </a:r>
            <a:endParaRPr lang="en-US" sz="2000" b="0">
              <a:solidFill>
                <a:srgbClr val="CD84D2"/>
              </a:solidFill>
            </a:endParaRPr>
          </a:p>
        </p:txBody>
      </p:sp>
      <p:sp>
        <p:nvSpPr>
          <p:cNvPr id="2134019" name="Text Box 3"/>
          <p:cNvSpPr txBox="1">
            <a:spLocks noChangeArrowheads="1"/>
          </p:cNvSpPr>
          <p:nvPr/>
        </p:nvSpPr>
        <p:spPr bwMode="auto">
          <a:xfrm>
            <a:off x="3733800" y="2057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Jareth</a:t>
            </a:r>
            <a:r>
              <a:rPr lang="en-US" sz="2000" b="0"/>
              <a:t>  </a:t>
            </a:r>
            <a:r>
              <a:rPr lang="en-US" sz="2000" b="0">
                <a:solidFill>
                  <a:srgbClr val="4BBEFE"/>
                </a:solidFill>
              </a:rPr>
              <a:t> </a:t>
            </a:r>
            <a:r>
              <a:rPr lang="en-US" sz="2000" b="0">
                <a:solidFill>
                  <a:schemeClr val="bg2"/>
                </a:solidFill>
              </a:rPr>
              <a:t>juggles</a:t>
            </a:r>
            <a:r>
              <a:rPr lang="en-US" sz="2000" b="0"/>
              <a:t>   </a:t>
            </a:r>
            <a:r>
              <a:rPr lang="en-US" sz="2000" b="0">
                <a:solidFill>
                  <a:schemeClr val="accent2"/>
                </a:solidFill>
              </a:rPr>
              <a:t>crystals</a:t>
            </a:r>
            <a:endParaRPr lang="en-US" sz="2000" b="0">
              <a:solidFill>
                <a:srgbClr val="CD84D2"/>
              </a:solidFill>
            </a:endParaRPr>
          </a:p>
        </p:txBody>
      </p:sp>
      <p:pic>
        <p:nvPicPr>
          <p:cNvPr id="2134020" name="Picture 4"/>
          <p:cNvPicPr>
            <a:picLocks noChangeAspect="1" noChangeArrowheads="1"/>
          </p:cNvPicPr>
          <p:nvPr/>
        </p:nvPicPr>
        <p:blipFill>
          <a:blip r:embed="rId3"/>
          <a:srcRect/>
          <a:stretch>
            <a:fillRect/>
          </a:stretch>
        </p:blipFill>
        <p:spPr bwMode="auto">
          <a:xfrm>
            <a:off x="304800" y="1752600"/>
            <a:ext cx="2971800" cy="1557338"/>
          </a:xfrm>
          <a:prstGeom prst="rect">
            <a:avLst/>
          </a:prstGeom>
          <a:noFill/>
          <a:ln w="9525">
            <a:noFill/>
            <a:miter lim="800000"/>
            <a:headEnd/>
            <a:tailEnd/>
          </a:ln>
          <a:effectLst/>
        </p:spPr>
      </p:pic>
      <p:sp>
        <p:nvSpPr>
          <p:cNvPr id="2134021" name="Rectangle 5"/>
          <p:cNvSpPr>
            <a:spLocks noChangeArrowheads="1"/>
          </p:cNvSpPr>
          <p:nvPr/>
        </p:nvSpPr>
        <p:spPr bwMode="auto">
          <a:xfrm>
            <a:off x="685800" y="3048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Problem: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Figure out the order of words (syntax)</a:t>
            </a:r>
          </a:p>
        </p:txBody>
      </p:sp>
      <p:sp>
        <p:nvSpPr>
          <p:cNvPr id="2134022" name="Text Box 6"/>
          <p:cNvSpPr txBox="1">
            <a:spLocks noChangeArrowheads="1"/>
          </p:cNvSpPr>
          <p:nvPr/>
        </p:nvSpPr>
        <p:spPr bwMode="auto">
          <a:xfrm>
            <a:off x="914400" y="3733800"/>
            <a:ext cx="6781800" cy="1006475"/>
          </a:xfrm>
          <a:prstGeom prst="rect">
            <a:avLst/>
          </a:prstGeom>
          <a:noFill/>
          <a:ln w="9525">
            <a:noFill/>
            <a:miter lim="800000"/>
            <a:headEnd/>
            <a:tailEnd/>
          </a:ln>
        </p:spPr>
        <p:txBody>
          <a:bodyPr>
            <a:prstTxWarp prst="textNoShape">
              <a:avLst/>
            </a:prstTxWarp>
            <a:spAutoFit/>
          </a:bodyPr>
          <a:lstStyle/>
          <a:p>
            <a:r>
              <a:rPr lang="en-US" sz="2000" b="0"/>
              <a:t>Depends on grammatical categories like Nouns and Verbs (and their associated phrases (NP)), but also on more precise distinctions like Subjects and Objects.</a:t>
            </a:r>
          </a:p>
        </p:txBody>
      </p:sp>
      <p:sp>
        <p:nvSpPr>
          <p:cNvPr id="2134023" name="Text Box 7"/>
          <p:cNvSpPr txBox="1">
            <a:spLocks noChangeArrowheads="1"/>
          </p:cNvSpPr>
          <p:nvPr/>
        </p:nvSpPr>
        <p:spPr bwMode="auto">
          <a:xfrm>
            <a:off x="3810000" y="2895600"/>
            <a:ext cx="2895600" cy="7016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Noun</a:t>
            </a:r>
            <a:r>
              <a:rPr lang="en-US" sz="2000" b="0"/>
              <a:t> </a:t>
            </a:r>
            <a:r>
              <a:rPr lang="en-US" sz="2000" b="0">
                <a:solidFill>
                  <a:srgbClr val="4BBEFE"/>
                </a:solidFill>
              </a:rPr>
              <a:t>      </a:t>
            </a:r>
            <a:r>
              <a:rPr lang="en-US" sz="2000" b="0">
                <a:solidFill>
                  <a:schemeClr val="bg2"/>
                </a:solidFill>
              </a:rPr>
              <a:t>Verb</a:t>
            </a:r>
            <a:r>
              <a:rPr lang="en-US" sz="2000" b="0"/>
              <a:t>   </a:t>
            </a:r>
            <a:r>
              <a:rPr lang="en-US" sz="2000" b="0">
                <a:solidFill>
                  <a:schemeClr val="accent2"/>
                </a:solidFill>
              </a:rPr>
              <a:t>Noun</a:t>
            </a:r>
            <a:endParaRPr lang="en-US" sz="2000" b="0">
              <a:solidFill>
                <a:srgbClr val="CD84D2"/>
              </a:solidFill>
            </a:endParaRPr>
          </a:p>
          <a:p>
            <a:r>
              <a:rPr lang="en-US" sz="2000" b="0">
                <a:solidFill>
                  <a:schemeClr val="hlink"/>
                </a:solidFill>
              </a:rPr>
              <a:t>NP</a:t>
            </a:r>
            <a:r>
              <a:rPr lang="en-US" sz="2000" b="0">
                <a:solidFill>
                  <a:srgbClr val="88F14B"/>
                </a:solidFill>
              </a:rPr>
              <a:t> </a:t>
            </a:r>
            <a:r>
              <a:rPr lang="en-US" sz="2000" b="0">
                <a:solidFill>
                  <a:srgbClr val="CD84D2"/>
                </a:solidFill>
              </a:rPr>
              <a:t>                    </a:t>
            </a:r>
            <a:r>
              <a:rPr lang="en-US" sz="2000" b="0">
                <a:solidFill>
                  <a:schemeClr val="accent2"/>
                </a:solidFill>
              </a:rPr>
              <a:t>NP</a:t>
            </a:r>
            <a:endParaRPr lang="en-US" sz="2000" b="0">
              <a:solidFill>
                <a:srgbClr val="CD84D2"/>
              </a:solidFill>
            </a:endParaRPr>
          </a:p>
        </p:txBody>
      </p:sp>
      <p:sp>
        <p:nvSpPr>
          <p:cNvPr id="2134024" name="Text Box 8"/>
          <p:cNvSpPr txBox="1">
            <a:spLocks noChangeArrowheads="1"/>
          </p:cNvSpPr>
          <p:nvPr/>
        </p:nvSpPr>
        <p:spPr bwMode="auto">
          <a:xfrm>
            <a:off x="533400" y="5029200"/>
            <a:ext cx="8153400" cy="13112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Some Noun Phrase distinctions:</a:t>
            </a:r>
          </a:p>
          <a:p>
            <a:r>
              <a:rPr lang="en-US" sz="2000" b="0">
                <a:solidFill>
                  <a:schemeClr val="tx2"/>
                </a:solidFill>
              </a:rPr>
              <a:t>  </a:t>
            </a:r>
            <a:r>
              <a:rPr lang="en-US" sz="2000" b="0">
                <a:solidFill>
                  <a:schemeClr val="hlink"/>
                </a:solidFill>
              </a:rPr>
              <a:t>Subject = usually the agent/actor of the action, “doer”: Jareth</a:t>
            </a:r>
            <a:endParaRPr lang="en-US" sz="2000" b="0">
              <a:solidFill>
                <a:srgbClr val="88F14B"/>
              </a:solidFill>
            </a:endParaRPr>
          </a:p>
          <a:p>
            <a:r>
              <a:rPr lang="en-US" sz="2000" b="0">
                <a:solidFill>
                  <a:srgbClr val="F150DD"/>
                </a:solidFill>
              </a:rPr>
              <a:t>  </a:t>
            </a:r>
            <a:r>
              <a:rPr lang="en-US" sz="2000" b="0">
                <a:solidFill>
                  <a:schemeClr val="accent2"/>
                </a:solidFill>
              </a:rPr>
              <a:t>Object = usually the recipient of the action, “done to”: crystals</a:t>
            </a:r>
            <a:endParaRPr lang="en-US" sz="2000" b="0">
              <a:solidFill>
                <a:schemeClr val="tx2"/>
              </a:solidFill>
            </a:endParaRPr>
          </a:p>
          <a:p>
            <a:endParaRPr lang="en-US" sz="2000" b="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5218" name="Rectangle 2"/>
          <p:cNvSpPr>
            <a:spLocks noGrp="1" noChangeArrowheads="1"/>
          </p:cNvSpPr>
          <p:nvPr>
            <p:ph type="title"/>
          </p:nvPr>
        </p:nvSpPr>
        <p:spPr>
          <a:xfrm>
            <a:off x="0" y="0"/>
            <a:ext cx="9144000" cy="1143000"/>
          </a:xfrm>
          <a:noFill/>
          <a:ln/>
        </p:spPr>
        <p:txBody>
          <a:bodyPr/>
          <a:lstStyle/>
          <a:p>
            <a:r>
              <a:rPr lang="en-US" sz="3200"/>
              <a:t>Types of Variation</a:t>
            </a:r>
            <a:endParaRPr lang="en-US" sz="3200">
              <a:sym typeface="Symbol" pitchFamily="-84" charset="2"/>
            </a:endParaRPr>
          </a:p>
        </p:txBody>
      </p:sp>
      <p:sp>
        <p:nvSpPr>
          <p:cNvPr id="2185219" name="Text Box 3"/>
          <p:cNvSpPr txBox="1">
            <a:spLocks noChangeArrowheads="1"/>
          </p:cNvSpPr>
          <p:nvPr/>
        </p:nvSpPr>
        <p:spPr bwMode="auto">
          <a:xfrm>
            <a:off x="152400" y="1066800"/>
            <a:ext cx="8534400" cy="5203825"/>
          </a:xfrm>
          <a:prstGeom prst="rect">
            <a:avLst/>
          </a:prstGeom>
          <a:noFill/>
          <a:ln w="9525">
            <a:noFill/>
            <a:miter lim="800000"/>
            <a:headEnd/>
            <a:tailEnd/>
          </a:ln>
        </p:spPr>
        <p:txBody>
          <a:bodyPr>
            <a:prstTxWarp prst="textNoShape">
              <a:avLst/>
            </a:prstTxWarp>
            <a:spAutoFit/>
          </a:bodyPr>
          <a:lstStyle/>
          <a:p>
            <a:r>
              <a:rPr lang="en-US" b="0">
                <a:solidFill>
                  <a:schemeClr val="tx2"/>
                </a:solidFill>
              </a:rPr>
              <a:t>Morphology (word forms) </a:t>
            </a:r>
          </a:p>
          <a:p>
            <a:r>
              <a:rPr lang="en-US" b="0"/>
              <a:t>   </a:t>
            </a:r>
            <a:r>
              <a:rPr lang="en-US" b="0">
                <a:solidFill>
                  <a:schemeClr val="tx2"/>
                </a:solidFill>
              </a:rPr>
              <a:t>English: invariant word forms</a:t>
            </a:r>
            <a:endParaRPr lang="en-US" b="0"/>
          </a:p>
          <a:p>
            <a:r>
              <a:rPr lang="en-US" b="0"/>
              <a:t>	 “the girl is </a:t>
            </a:r>
            <a:r>
              <a:rPr lang="en-US" b="0">
                <a:solidFill>
                  <a:schemeClr val="tx2"/>
                </a:solidFill>
              </a:rPr>
              <a:t>crying</a:t>
            </a:r>
            <a:r>
              <a:rPr lang="en-US" b="0"/>
              <a:t>”, “I am </a:t>
            </a:r>
            <a:r>
              <a:rPr lang="en-US" b="0">
                <a:solidFill>
                  <a:schemeClr val="tx2"/>
                </a:solidFill>
              </a:rPr>
              <a:t>crying</a:t>
            </a:r>
            <a:r>
              <a:rPr lang="en-US" b="0"/>
              <a:t>” </a:t>
            </a:r>
          </a:p>
          <a:p>
            <a:endParaRPr lang="en-US" b="0">
              <a:solidFill>
                <a:schemeClr val="accent2"/>
              </a:solidFill>
            </a:endParaRPr>
          </a:p>
          <a:p>
            <a:r>
              <a:rPr lang="en-US" b="0">
                <a:solidFill>
                  <a:schemeClr val="accent2"/>
                </a:solidFill>
              </a:rPr>
              <a:t>   Navajo: no invariant forms (there may be 100-200 prefixes for verb stems)</a:t>
            </a:r>
            <a:endParaRPr lang="en-US" b="0">
              <a:solidFill>
                <a:schemeClr val="tx2"/>
              </a:solidFill>
            </a:endParaRPr>
          </a:p>
          <a:p>
            <a:endParaRPr lang="en-US" b="0"/>
          </a:p>
          <a:p>
            <a:r>
              <a:rPr lang="en-US" b="0"/>
              <a:t>   At’</a:t>
            </a:r>
            <a:r>
              <a:rPr lang="en-US" altLang="ja-JP" b="0"/>
              <a:t>ééd </a:t>
            </a:r>
            <a:r>
              <a:rPr lang="en-US" altLang="ja-JP" b="0">
                <a:solidFill>
                  <a:schemeClr val="accent2"/>
                </a:solidFill>
              </a:rPr>
              <a:t>yicha</a:t>
            </a:r>
            <a:r>
              <a:rPr lang="en-US" altLang="ja-JP" b="0"/>
              <a:t>.  “Girl crying”</a:t>
            </a:r>
          </a:p>
          <a:p>
            <a:endParaRPr lang="en-US" altLang="ja-JP" b="0"/>
          </a:p>
          <a:p>
            <a:r>
              <a:rPr lang="en-US" altLang="ja-JP" b="0"/>
              <a:t>   </a:t>
            </a:r>
            <a:r>
              <a:rPr lang="en-US" altLang="ja-JP" b="0">
                <a:solidFill>
                  <a:schemeClr val="accent2"/>
                </a:solidFill>
              </a:rPr>
              <a:t>Yishcha</a:t>
            </a:r>
            <a:r>
              <a:rPr lang="en-US" altLang="ja-JP" b="0"/>
              <a:t>.  “I am crying” </a:t>
            </a:r>
          </a:p>
          <a:p>
            <a:r>
              <a:rPr lang="en-US" altLang="ja-JP" b="0"/>
              <a:t>   (yi + sh + cha)</a:t>
            </a:r>
          </a:p>
          <a:p>
            <a:endParaRPr lang="en-US" altLang="ja-JP" b="0"/>
          </a:p>
          <a:p>
            <a:r>
              <a:rPr lang="en-US" b="0"/>
              <a:t>   Nin</a:t>
            </a:r>
            <a:r>
              <a:rPr lang="en-US" altLang="ja-JP" b="0"/>
              <a:t>ááhwiishdlaad. “I am again plowing” </a:t>
            </a:r>
          </a:p>
          <a:p>
            <a:r>
              <a:rPr lang="en-US" altLang="ja-JP" b="0"/>
              <a:t>   (ni + náá + ho + hi + sh + l + dlaad)</a:t>
            </a:r>
            <a:endParaRPr lang="en-US" b="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7266" name="Rectangle 2"/>
          <p:cNvSpPr>
            <a:spLocks noGrp="1" noChangeArrowheads="1"/>
          </p:cNvSpPr>
          <p:nvPr>
            <p:ph type="title"/>
          </p:nvPr>
        </p:nvSpPr>
        <p:spPr>
          <a:xfrm>
            <a:off x="0" y="0"/>
            <a:ext cx="9144000" cy="1143000"/>
          </a:xfrm>
          <a:noFill/>
          <a:ln/>
        </p:spPr>
        <p:txBody>
          <a:bodyPr/>
          <a:lstStyle/>
          <a:p>
            <a:r>
              <a:rPr lang="en-US" sz="3200"/>
              <a:t>Types of Variation</a:t>
            </a:r>
            <a:endParaRPr lang="en-US" sz="3200">
              <a:sym typeface="Symbol" pitchFamily="-84" charset="2"/>
            </a:endParaRPr>
          </a:p>
        </p:txBody>
      </p:sp>
      <p:sp>
        <p:nvSpPr>
          <p:cNvPr id="2187267" name="Text Box 3"/>
          <p:cNvSpPr txBox="1">
            <a:spLocks noChangeArrowheads="1"/>
          </p:cNvSpPr>
          <p:nvPr/>
        </p:nvSpPr>
        <p:spPr bwMode="auto">
          <a:xfrm>
            <a:off x="228600" y="1143000"/>
            <a:ext cx="8534400" cy="5447645"/>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Word order (syntax) </a:t>
            </a:r>
          </a:p>
          <a:p>
            <a:r>
              <a:rPr lang="en-US" sz="2200" b="0"/>
              <a:t>   English: </a:t>
            </a:r>
            <a:r>
              <a:rPr lang="en-US" sz="2200" b="0">
                <a:solidFill>
                  <a:schemeClr val="hlink"/>
                </a:solidFill>
              </a:rPr>
              <a:t>Subject</a:t>
            </a:r>
            <a:r>
              <a:rPr lang="en-US" sz="2200" b="0">
                <a:solidFill>
                  <a:srgbClr val="66FF5D"/>
                </a:solidFill>
              </a:rPr>
              <a:t> </a:t>
            </a:r>
            <a:r>
              <a:rPr lang="en-US" sz="2200" b="0">
                <a:solidFill>
                  <a:schemeClr val="bg2"/>
                </a:solidFill>
              </a:rPr>
              <a:t>Verb</a:t>
            </a:r>
            <a:r>
              <a:rPr lang="en-US" sz="2200" b="0"/>
              <a:t> </a:t>
            </a:r>
            <a:r>
              <a:rPr lang="en-US" sz="2200" b="0">
                <a:solidFill>
                  <a:schemeClr val="accent2"/>
                </a:solidFill>
              </a:rPr>
              <a:t>Object</a:t>
            </a:r>
            <a:r>
              <a:rPr lang="en-US" sz="2200" b="0">
                <a:solidFill>
                  <a:schemeClr val="folHlink"/>
                </a:solidFill>
              </a:rPr>
              <a:t> </a:t>
            </a:r>
            <a:r>
              <a:rPr lang="en-US" sz="2200" b="0"/>
              <a:t>(invariant word order)</a:t>
            </a:r>
          </a:p>
          <a:p>
            <a:r>
              <a:rPr lang="en-US" sz="2200" b="0"/>
              <a:t>   	     “</a:t>
            </a:r>
            <a:r>
              <a:rPr lang="en-US" sz="2200" b="0">
                <a:solidFill>
                  <a:schemeClr val="hlink"/>
                </a:solidFill>
              </a:rPr>
              <a:t>The boy</a:t>
            </a:r>
            <a:r>
              <a:rPr lang="en-US" sz="2200" b="0"/>
              <a:t> </a:t>
            </a:r>
            <a:r>
              <a:rPr lang="en-US" sz="2200" b="0">
                <a:solidFill>
                  <a:schemeClr val="bg2"/>
                </a:solidFill>
              </a:rPr>
              <a:t>saw</a:t>
            </a:r>
            <a:r>
              <a:rPr lang="en-US" sz="2200" b="0"/>
              <a:t> </a:t>
            </a:r>
            <a:r>
              <a:rPr lang="en-US" sz="2200" b="0">
                <a:solidFill>
                  <a:schemeClr val="accent2"/>
                </a:solidFill>
              </a:rPr>
              <a:t>the girl</a:t>
            </a:r>
            <a:r>
              <a:rPr lang="en-US" sz="2200" b="0"/>
              <a:t>”  </a:t>
            </a:r>
          </a:p>
          <a:p>
            <a:endParaRPr lang="en-US" sz="2200" b="0"/>
          </a:p>
          <a:p>
            <a:endParaRPr lang="en-US" sz="2200" b="0"/>
          </a:p>
          <a:p>
            <a:r>
              <a:rPr lang="en-US" sz="2200" b="0"/>
              <a:t>   Navajo: </a:t>
            </a:r>
            <a:r>
              <a:rPr lang="en-US" sz="2200" b="0">
                <a:solidFill>
                  <a:schemeClr val="hlink"/>
                </a:solidFill>
              </a:rPr>
              <a:t>Subject</a:t>
            </a:r>
            <a:r>
              <a:rPr lang="en-US" sz="2200" b="0">
                <a:solidFill>
                  <a:srgbClr val="66FF5D"/>
                </a:solidFill>
              </a:rPr>
              <a:t> </a:t>
            </a:r>
            <a:r>
              <a:rPr lang="en-US" sz="2200" b="0">
                <a:solidFill>
                  <a:schemeClr val="accent2"/>
                </a:solidFill>
              </a:rPr>
              <a:t>Object</a:t>
            </a:r>
            <a:r>
              <a:rPr lang="en-US" sz="2200" b="0">
                <a:solidFill>
                  <a:schemeClr val="folHlink"/>
                </a:solidFill>
              </a:rPr>
              <a:t> </a:t>
            </a:r>
            <a:r>
              <a:rPr lang="en-US" sz="2200" b="0">
                <a:solidFill>
                  <a:schemeClr val="bg2"/>
                </a:solidFill>
              </a:rPr>
              <a:t>Verb</a:t>
            </a:r>
            <a:r>
              <a:rPr lang="en-US" sz="2200" b="0"/>
              <a:t>, </a:t>
            </a:r>
            <a:r>
              <a:rPr lang="en-US" sz="2200" b="0">
                <a:solidFill>
                  <a:schemeClr val="accent2"/>
                </a:solidFill>
              </a:rPr>
              <a:t>Object</a:t>
            </a:r>
            <a:r>
              <a:rPr lang="en-US" sz="2200" b="0">
                <a:solidFill>
                  <a:schemeClr val="folHlink"/>
                </a:solidFill>
              </a:rPr>
              <a:t> </a:t>
            </a:r>
            <a:r>
              <a:rPr lang="en-US" sz="2200" b="0">
                <a:solidFill>
                  <a:schemeClr val="hlink"/>
                </a:solidFill>
              </a:rPr>
              <a:t>Subject</a:t>
            </a:r>
            <a:r>
              <a:rPr lang="en-US" sz="2200" b="0">
                <a:solidFill>
                  <a:srgbClr val="66FF5D"/>
                </a:solidFill>
              </a:rPr>
              <a:t> </a:t>
            </a:r>
            <a:r>
              <a:rPr lang="en-US" sz="2200" b="0">
                <a:solidFill>
                  <a:schemeClr val="bg2"/>
                </a:solidFill>
              </a:rPr>
              <a:t>Verb</a:t>
            </a:r>
            <a:r>
              <a:rPr lang="en-US" sz="2200" b="0">
                <a:solidFill>
                  <a:srgbClr val="66FF5D"/>
                </a:solidFill>
              </a:rPr>
              <a:t> </a:t>
            </a:r>
            <a:endParaRPr lang="en-US" sz="2200" b="0"/>
          </a:p>
          <a:p>
            <a:r>
              <a:rPr lang="en-US" sz="2200" b="0"/>
              <a:t>   (varying word orders, meaning depends only on verb’s form)</a:t>
            </a:r>
            <a:endParaRPr lang="en-US" b="0"/>
          </a:p>
          <a:p>
            <a:endParaRPr lang="en-US" b="0"/>
          </a:p>
          <a:p>
            <a:r>
              <a:rPr lang="en-US" b="0">
                <a:solidFill>
                  <a:srgbClr val="66FF5D"/>
                </a:solidFill>
              </a:rPr>
              <a:t>   </a:t>
            </a:r>
            <a:r>
              <a:rPr lang="en-US" b="0">
                <a:solidFill>
                  <a:schemeClr val="hlink"/>
                </a:solidFill>
              </a:rPr>
              <a:t>Ashkii</a:t>
            </a:r>
            <a:r>
              <a:rPr lang="en-US" b="0"/>
              <a:t>  </a:t>
            </a:r>
            <a:r>
              <a:rPr lang="en-US" b="0">
                <a:solidFill>
                  <a:schemeClr val="accent2"/>
                </a:solidFill>
              </a:rPr>
              <a:t>at’</a:t>
            </a:r>
            <a:r>
              <a:rPr lang="en-US" altLang="ja-JP" b="0">
                <a:solidFill>
                  <a:schemeClr val="accent2"/>
                </a:solidFill>
              </a:rPr>
              <a:t>ééd</a:t>
            </a:r>
            <a:r>
              <a:rPr lang="en-US" altLang="ja-JP" b="0"/>
              <a:t>   </a:t>
            </a:r>
            <a:r>
              <a:rPr lang="en-US" altLang="ja-JP" b="0">
                <a:solidFill>
                  <a:srgbClr val="F25BFF"/>
                </a:solidFill>
              </a:rPr>
              <a:t> </a:t>
            </a:r>
            <a:r>
              <a:rPr lang="en-US" altLang="ja-JP" u="sng">
                <a:solidFill>
                  <a:schemeClr val="bg2"/>
                </a:solidFill>
              </a:rPr>
              <a:t>yiyi</a:t>
            </a:r>
            <a:r>
              <a:rPr lang="en-US" altLang="ja-JP" b="0">
                <a:solidFill>
                  <a:schemeClr val="bg2"/>
                </a:solidFill>
              </a:rPr>
              <a:t>il</a:t>
            </a:r>
            <a:r>
              <a:rPr lang="en-US" altLang="ja-JP" u="sng">
                <a:solidFill>
                  <a:schemeClr val="bg2"/>
                </a:solidFill>
              </a:rPr>
              <a:t>ts</a:t>
            </a:r>
            <a:r>
              <a:rPr lang="en-US" altLang="ja-JP" b="0">
                <a:solidFill>
                  <a:schemeClr val="bg2"/>
                </a:solidFill>
              </a:rPr>
              <a:t>á</a:t>
            </a:r>
            <a:r>
              <a:rPr lang="en-US" altLang="ja-JP" b="0">
                <a:solidFill>
                  <a:srgbClr val="F25BFF"/>
                </a:solidFill>
              </a:rPr>
              <a:t> </a:t>
            </a:r>
            <a:endParaRPr lang="en-US" b="0"/>
          </a:p>
          <a:p>
            <a:r>
              <a:rPr lang="en-US" b="0"/>
              <a:t>   </a:t>
            </a:r>
            <a:r>
              <a:rPr lang="en-US" b="0" i="1">
                <a:solidFill>
                  <a:schemeClr val="hlink"/>
                </a:solidFill>
              </a:rPr>
              <a:t>boy</a:t>
            </a:r>
            <a:r>
              <a:rPr lang="en-US" b="0" i="1"/>
              <a:t>        </a:t>
            </a:r>
            <a:r>
              <a:rPr lang="en-US" b="0" i="1">
                <a:solidFill>
                  <a:schemeClr val="accent2"/>
                </a:solidFill>
              </a:rPr>
              <a:t>girl</a:t>
            </a:r>
            <a:r>
              <a:rPr lang="en-US" b="0" i="1">
                <a:solidFill>
                  <a:schemeClr val="folHlink"/>
                </a:solidFill>
              </a:rPr>
              <a:t>  </a:t>
            </a:r>
            <a:r>
              <a:rPr lang="en-US" b="0" i="1"/>
              <a:t>       </a:t>
            </a:r>
            <a:r>
              <a:rPr lang="en-US" b="0" i="1">
                <a:solidFill>
                  <a:schemeClr val="bg2"/>
                </a:solidFill>
              </a:rPr>
              <a:t>saw</a:t>
            </a:r>
            <a:endParaRPr lang="en-US" b="0" i="1"/>
          </a:p>
          <a:p>
            <a:r>
              <a:rPr lang="en-US" b="0"/>
              <a:t>   “The boy saw the girl”</a:t>
            </a:r>
          </a:p>
          <a:p>
            <a:endParaRPr lang="en-US" b="0"/>
          </a:p>
          <a:p>
            <a:r>
              <a:rPr lang="en-US" b="0"/>
              <a:t>   </a:t>
            </a:r>
            <a:r>
              <a:rPr lang="en-US" b="0">
                <a:solidFill>
                  <a:schemeClr val="hlink"/>
                </a:solidFill>
              </a:rPr>
              <a:t>Ashkii</a:t>
            </a:r>
            <a:r>
              <a:rPr lang="en-US" b="0"/>
              <a:t>  </a:t>
            </a:r>
            <a:r>
              <a:rPr lang="en-US" b="0">
                <a:solidFill>
                  <a:schemeClr val="accent2"/>
                </a:solidFill>
              </a:rPr>
              <a:t>at’</a:t>
            </a:r>
            <a:r>
              <a:rPr lang="en-US" altLang="ja-JP" b="0">
                <a:solidFill>
                  <a:schemeClr val="accent2"/>
                </a:solidFill>
              </a:rPr>
              <a:t>ééd</a:t>
            </a:r>
            <a:r>
              <a:rPr lang="en-US" altLang="ja-JP" b="0">
                <a:solidFill>
                  <a:schemeClr val="folHlink"/>
                </a:solidFill>
              </a:rPr>
              <a:t>     </a:t>
            </a:r>
            <a:r>
              <a:rPr lang="en-US" altLang="ja-JP" b="0">
                <a:solidFill>
                  <a:srgbClr val="F25BFF"/>
                </a:solidFill>
              </a:rPr>
              <a:t> </a:t>
            </a:r>
            <a:r>
              <a:rPr lang="en-US" altLang="ja-JP" u="sng">
                <a:solidFill>
                  <a:schemeClr val="bg2"/>
                </a:solidFill>
              </a:rPr>
              <a:t>bi</a:t>
            </a:r>
            <a:r>
              <a:rPr lang="en-US" altLang="ja-JP" b="0">
                <a:solidFill>
                  <a:schemeClr val="bg2"/>
                </a:solidFill>
              </a:rPr>
              <a:t>il</a:t>
            </a:r>
            <a:r>
              <a:rPr lang="en-US" altLang="ja-JP" u="sng">
                <a:solidFill>
                  <a:schemeClr val="bg2"/>
                </a:solidFill>
              </a:rPr>
              <a:t>st</a:t>
            </a:r>
            <a:r>
              <a:rPr lang="en-US" altLang="ja-JP" b="0">
                <a:solidFill>
                  <a:schemeClr val="bg2"/>
                </a:solidFill>
              </a:rPr>
              <a:t>á</a:t>
            </a:r>
            <a:r>
              <a:rPr lang="en-US" altLang="ja-JP" b="0">
                <a:solidFill>
                  <a:srgbClr val="F25BFF"/>
                </a:solidFill>
              </a:rPr>
              <a:t> </a:t>
            </a:r>
          </a:p>
          <a:p>
            <a:r>
              <a:rPr lang="en-US" b="0" i="1"/>
              <a:t>    </a:t>
            </a:r>
            <a:r>
              <a:rPr lang="en-US" b="0" i="1">
                <a:solidFill>
                  <a:schemeClr val="hlink"/>
                </a:solidFill>
              </a:rPr>
              <a:t>boy</a:t>
            </a:r>
            <a:r>
              <a:rPr lang="en-US" b="0" i="1">
                <a:solidFill>
                  <a:schemeClr val="folHlink"/>
                </a:solidFill>
              </a:rPr>
              <a:t> </a:t>
            </a:r>
            <a:r>
              <a:rPr lang="en-US" b="0" i="1"/>
              <a:t>       </a:t>
            </a:r>
            <a:r>
              <a:rPr lang="en-US" b="0" i="1">
                <a:solidFill>
                  <a:schemeClr val="accent2"/>
                </a:solidFill>
              </a:rPr>
              <a:t>girl</a:t>
            </a:r>
            <a:r>
              <a:rPr lang="en-US" b="0" i="1">
                <a:solidFill>
                  <a:schemeClr val="folHlink"/>
                </a:solidFill>
              </a:rPr>
              <a:t>  </a:t>
            </a:r>
            <a:r>
              <a:rPr lang="en-US" b="0" i="1"/>
              <a:t>       </a:t>
            </a:r>
            <a:r>
              <a:rPr lang="en-US" b="0" i="1">
                <a:solidFill>
                  <a:schemeClr val="bg2"/>
                </a:solidFill>
              </a:rPr>
              <a:t>saw</a:t>
            </a:r>
            <a:endParaRPr lang="en-US" b="0"/>
          </a:p>
          <a:p>
            <a:r>
              <a:rPr lang="en-US" b="0"/>
              <a:t>   “The girl saw the boy”</a:t>
            </a:r>
            <a:r>
              <a:rPr lang="en-US" altLang="ja-JP" b="0">
                <a:solidFill>
                  <a:srgbClr val="F25BFF"/>
                </a:solidFill>
              </a:rPr>
              <a:t> </a:t>
            </a:r>
            <a:endParaRPr lang="en-US" b="0">
              <a:solidFill>
                <a:srgbClr val="F25BFF"/>
              </a:solidFill>
            </a:endParaRPr>
          </a:p>
        </p:txBody>
      </p:sp>
      <p:pic>
        <p:nvPicPr>
          <p:cNvPr id="2187268" name="Picture 4"/>
          <p:cNvPicPr>
            <a:picLocks noChangeAspect="1" noChangeArrowheads="1"/>
          </p:cNvPicPr>
          <p:nvPr/>
        </p:nvPicPr>
        <p:blipFill>
          <a:blip r:embed="rId3"/>
          <a:srcRect/>
          <a:stretch>
            <a:fillRect/>
          </a:stretch>
        </p:blipFill>
        <p:spPr bwMode="auto">
          <a:xfrm>
            <a:off x="4876800" y="3886200"/>
            <a:ext cx="3060700" cy="1866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62" name="Rectangle 2"/>
          <p:cNvSpPr>
            <a:spLocks noGrp="1" noChangeArrowheads="1"/>
          </p:cNvSpPr>
          <p:nvPr>
            <p:ph type="title"/>
          </p:nvPr>
        </p:nvSpPr>
        <p:spPr>
          <a:xfrm>
            <a:off x="762000" y="2971800"/>
            <a:ext cx="7772400" cy="1143000"/>
          </a:xfrm>
        </p:spPr>
        <p:txBody>
          <a:bodyPr/>
          <a:lstStyle/>
          <a:p>
            <a:r>
              <a:rPr lang="en-US" sz="3200"/>
              <a:t>Thinking About Syntactic Variation</a:t>
            </a:r>
          </a:p>
        </p:txBody>
      </p:sp>
      <p:sp>
        <p:nvSpPr>
          <p:cNvPr id="2191363" name="Oval 3"/>
          <p:cNvSpPr>
            <a:spLocks noChangeArrowheads="1"/>
          </p:cNvSpPr>
          <p:nvPr/>
        </p:nvSpPr>
        <p:spPr bwMode="auto">
          <a:xfrm>
            <a:off x="2209800" y="4114800"/>
            <a:ext cx="714375" cy="7620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2191364" name="Oval 4"/>
          <p:cNvSpPr>
            <a:spLocks noChangeArrowheads="1"/>
          </p:cNvSpPr>
          <p:nvPr/>
        </p:nvSpPr>
        <p:spPr bwMode="auto">
          <a:xfrm>
            <a:off x="3048000" y="4114800"/>
            <a:ext cx="714375" cy="762000"/>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2191365" name="Oval 5"/>
          <p:cNvSpPr>
            <a:spLocks noChangeArrowheads="1"/>
          </p:cNvSpPr>
          <p:nvPr/>
        </p:nvSpPr>
        <p:spPr bwMode="auto">
          <a:xfrm>
            <a:off x="3962400" y="4114800"/>
            <a:ext cx="714375" cy="7620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191366" name="Oval 6"/>
          <p:cNvSpPr>
            <a:spLocks noChangeArrowheads="1"/>
          </p:cNvSpPr>
          <p:nvPr/>
        </p:nvSpPr>
        <p:spPr bwMode="auto">
          <a:xfrm>
            <a:off x="4953000" y="4114800"/>
            <a:ext cx="714375" cy="7620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endParaRPr lang="en-US"/>
          </a:p>
        </p:txBody>
      </p:sp>
      <p:sp>
        <p:nvSpPr>
          <p:cNvPr id="2191367" name="Oval 7"/>
          <p:cNvSpPr>
            <a:spLocks noChangeArrowheads="1"/>
          </p:cNvSpPr>
          <p:nvPr/>
        </p:nvSpPr>
        <p:spPr bwMode="auto">
          <a:xfrm>
            <a:off x="5943600" y="4114800"/>
            <a:ext cx="714375" cy="762000"/>
          </a:xfrm>
          <a:prstGeom prst="ellipse">
            <a:avLst/>
          </a:prstGeom>
          <a:solidFill>
            <a:srgbClr val="F150DD"/>
          </a:solidFill>
          <a:ln w="9525">
            <a:solidFill>
              <a:schemeClr val="tx1"/>
            </a:solidFill>
            <a:round/>
            <a:headEnd/>
            <a:tailEnd/>
          </a:ln>
        </p:spPr>
        <p:txBody>
          <a:bodyPr wrap="none" anchor="ctr">
            <a:prstTxWarp prst="textNoShape">
              <a:avLst/>
            </a:prstTxWarp>
          </a:bodyPr>
          <a:lstStyle/>
          <a:p>
            <a:endParaRPr lang="en-US"/>
          </a:p>
        </p:txBody>
      </p:sp>
      <p:sp>
        <p:nvSpPr>
          <p:cNvPr id="2191368" name="AutoShape 8"/>
          <p:cNvSpPr>
            <a:spLocks noChangeArrowheads="1"/>
          </p:cNvSpPr>
          <p:nvPr/>
        </p:nvSpPr>
        <p:spPr bwMode="auto">
          <a:xfrm>
            <a:off x="2133600" y="3962400"/>
            <a:ext cx="4876800" cy="1143000"/>
          </a:xfrm>
          <a:prstGeom prst="roundRect">
            <a:avLst>
              <a:gd name="adj" fmla="val 16667"/>
            </a:avLst>
          </a:prstGeom>
          <a:noFill/>
          <a:ln w="9525">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3410" name="Rectangle 2"/>
          <p:cNvSpPr>
            <a:spLocks noGrp="1" noChangeArrowheads="1"/>
          </p:cNvSpPr>
          <p:nvPr>
            <p:ph type="title"/>
          </p:nvPr>
        </p:nvSpPr>
        <p:spPr>
          <a:xfrm>
            <a:off x="0" y="0"/>
            <a:ext cx="9144000" cy="1143000"/>
          </a:xfrm>
          <a:noFill/>
          <a:ln/>
        </p:spPr>
        <p:txBody>
          <a:bodyPr/>
          <a:lstStyle/>
          <a:p>
            <a:r>
              <a:rPr lang="en-US" sz="3200"/>
              <a:t>Similarities &amp; Differences: Parameters</a:t>
            </a:r>
            <a:endParaRPr lang="en-US" sz="3200">
              <a:sym typeface="Symbol" pitchFamily="-84" charset="2"/>
            </a:endParaRPr>
          </a:p>
        </p:txBody>
      </p:sp>
      <p:sp>
        <p:nvSpPr>
          <p:cNvPr id="2193411" name="Text Box 3"/>
          <p:cNvSpPr txBox="1">
            <a:spLocks noChangeArrowheads="1"/>
          </p:cNvSpPr>
          <p:nvPr/>
        </p:nvSpPr>
        <p:spPr bwMode="auto">
          <a:xfrm>
            <a:off x="304800" y="1066800"/>
            <a:ext cx="6934200" cy="3743325"/>
          </a:xfrm>
          <a:prstGeom prst="rect">
            <a:avLst/>
          </a:prstGeom>
          <a:noFill/>
          <a:ln w="9525">
            <a:noFill/>
            <a:miter lim="800000"/>
            <a:headEnd/>
            <a:tailEnd/>
          </a:ln>
        </p:spPr>
        <p:txBody>
          <a:bodyPr>
            <a:prstTxWarp prst="textNoShape">
              <a:avLst/>
            </a:prstTxWarp>
            <a:spAutoFit/>
          </a:bodyPr>
          <a:lstStyle/>
          <a:p>
            <a:r>
              <a:rPr lang="en-US" b="0"/>
              <a:t>Chomsky: Different combinations of different basic elements (</a:t>
            </a:r>
            <a:r>
              <a:rPr lang="en-US" b="0">
                <a:solidFill>
                  <a:schemeClr val="tx2"/>
                </a:solidFill>
              </a:rPr>
              <a:t>parameters</a:t>
            </a:r>
            <a:r>
              <a:rPr lang="en-US" b="0"/>
              <a:t>) would yield the observable languages (similar to the way different combinations of different basic elements in chemistry yield many different-seeming substances).</a:t>
            </a:r>
          </a:p>
          <a:p>
            <a:endParaRPr lang="en-US" b="0"/>
          </a:p>
          <a:p>
            <a:r>
              <a:rPr lang="en-US" b="0">
                <a:solidFill>
                  <a:schemeClr val="tx2"/>
                </a:solidFill>
              </a:rPr>
              <a:t>Big Idea:  A relatively small number of syntax parameters yields a large number of different languages’ syntactic systems.</a:t>
            </a:r>
            <a:r>
              <a:rPr lang="en-US" altLang="ja-JP" b="0">
                <a:solidFill>
                  <a:srgbClr val="F25BFF"/>
                </a:solidFill>
              </a:rPr>
              <a:t> </a:t>
            </a:r>
            <a:endParaRPr lang="en-US" b="0">
              <a:solidFill>
                <a:srgbClr val="F25BFF"/>
              </a:solidFill>
            </a:endParaRPr>
          </a:p>
        </p:txBody>
      </p:sp>
      <p:pic>
        <p:nvPicPr>
          <p:cNvPr id="2193412" name="Picture 4"/>
          <p:cNvPicPr>
            <a:picLocks noChangeAspect="1" noChangeArrowheads="1"/>
          </p:cNvPicPr>
          <p:nvPr/>
        </p:nvPicPr>
        <p:blipFill>
          <a:blip r:embed="rId3"/>
          <a:srcRect/>
          <a:stretch>
            <a:fillRect/>
          </a:stretch>
        </p:blipFill>
        <p:spPr bwMode="auto">
          <a:xfrm>
            <a:off x="7467600" y="1143000"/>
            <a:ext cx="1212850" cy="1328738"/>
          </a:xfrm>
          <a:prstGeom prst="rect">
            <a:avLst/>
          </a:prstGeom>
          <a:noFill/>
          <a:ln w="9525">
            <a:noFill/>
            <a:miter lim="800000"/>
            <a:headEnd/>
            <a:tailEnd/>
          </a:ln>
          <a:effectLst/>
        </p:spPr>
      </p:pic>
      <p:sp>
        <p:nvSpPr>
          <p:cNvPr id="2193413" name="Oval 5"/>
          <p:cNvSpPr>
            <a:spLocks noChangeArrowheads="1"/>
          </p:cNvSpPr>
          <p:nvPr/>
        </p:nvSpPr>
        <p:spPr bwMode="auto">
          <a:xfrm>
            <a:off x="2362200" y="5105400"/>
            <a:ext cx="609600" cy="6096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2193414" name="Oval 6"/>
          <p:cNvSpPr>
            <a:spLocks noChangeArrowheads="1"/>
          </p:cNvSpPr>
          <p:nvPr/>
        </p:nvSpPr>
        <p:spPr bwMode="auto">
          <a:xfrm>
            <a:off x="3200400" y="5029200"/>
            <a:ext cx="609600" cy="609600"/>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2193415" name="Oval 7"/>
          <p:cNvSpPr>
            <a:spLocks noChangeArrowheads="1"/>
          </p:cNvSpPr>
          <p:nvPr/>
        </p:nvSpPr>
        <p:spPr bwMode="auto">
          <a:xfrm>
            <a:off x="3276600" y="5791200"/>
            <a:ext cx="609600" cy="609600"/>
          </a:xfrm>
          <a:prstGeom prst="ellipse">
            <a:avLst/>
          </a:prstGeom>
          <a:solidFill>
            <a:schemeClr val="tx2">
              <a:alpha val="38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3416" name="Oval 8"/>
          <p:cNvSpPr>
            <a:spLocks noChangeArrowheads="1"/>
          </p:cNvSpPr>
          <p:nvPr/>
        </p:nvSpPr>
        <p:spPr bwMode="auto">
          <a:xfrm>
            <a:off x="2362200" y="5791200"/>
            <a:ext cx="609600" cy="609600"/>
          </a:xfrm>
          <a:prstGeom prst="ellipse">
            <a:avLst/>
          </a:prstGeom>
          <a:solidFill>
            <a:schemeClr val="bg2">
              <a:alpha val="47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3417" name="Oval 9"/>
          <p:cNvSpPr>
            <a:spLocks noChangeArrowheads="1"/>
          </p:cNvSpPr>
          <p:nvPr/>
        </p:nvSpPr>
        <p:spPr bwMode="auto">
          <a:xfrm>
            <a:off x="4038600" y="5105400"/>
            <a:ext cx="609600" cy="6096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193418" name="Oval 10"/>
          <p:cNvSpPr>
            <a:spLocks noChangeArrowheads="1"/>
          </p:cNvSpPr>
          <p:nvPr/>
        </p:nvSpPr>
        <p:spPr bwMode="auto">
          <a:xfrm>
            <a:off x="4114800" y="5867400"/>
            <a:ext cx="609600" cy="609600"/>
          </a:xfrm>
          <a:prstGeom prst="ellipse">
            <a:avLst/>
          </a:prstGeom>
          <a:solidFill>
            <a:schemeClr val="accent2">
              <a:alpha val="32001"/>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3419" name="Oval 11"/>
          <p:cNvSpPr>
            <a:spLocks noChangeArrowheads="1"/>
          </p:cNvSpPr>
          <p:nvPr/>
        </p:nvSpPr>
        <p:spPr bwMode="auto">
          <a:xfrm>
            <a:off x="4876800" y="5105400"/>
            <a:ext cx="609600" cy="6096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endParaRPr lang="en-US"/>
          </a:p>
        </p:txBody>
      </p:sp>
      <p:sp>
        <p:nvSpPr>
          <p:cNvPr id="2193420" name="Oval 12"/>
          <p:cNvSpPr>
            <a:spLocks noChangeArrowheads="1"/>
          </p:cNvSpPr>
          <p:nvPr/>
        </p:nvSpPr>
        <p:spPr bwMode="auto">
          <a:xfrm>
            <a:off x="4953000" y="5867400"/>
            <a:ext cx="609600" cy="609600"/>
          </a:xfrm>
          <a:prstGeom prst="ellipse">
            <a:avLst/>
          </a:prstGeom>
          <a:solidFill>
            <a:schemeClr val="folHlink">
              <a:alpha val="41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3421" name="Oval 13"/>
          <p:cNvSpPr>
            <a:spLocks noChangeArrowheads="1"/>
          </p:cNvSpPr>
          <p:nvPr/>
        </p:nvSpPr>
        <p:spPr bwMode="auto">
          <a:xfrm>
            <a:off x="5715000" y="5105400"/>
            <a:ext cx="609600" cy="609600"/>
          </a:xfrm>
          <a:prstGeom prst="ellipse">
            <a:avLst/>
          </a:prstGeom>
          <a:solidFill>
            <a:srgbClr val="F150DD"/>
          </a:solidFill>
          <a:ln w="9525">
            <a:solidFill>
              <a:schemeClr val="tx1"/>
            </a:solidFill>
            <a:round/>
            <a:headEnd/>
            <a:tailEnd/>
          </a:ln>
        </p:spPr>
        <p:txBody>
          <a:bodyPr wrap="none" anchor="ctr">
            <a:prstTxWarp prst="textNoShape">
              <a:avLst/>
            </a:prstTxWarp>
          </a:bodyPr>
          <a:lstStyle/>
          <a:p>
            <a:endParaRPr lang="en-US"/>
          </a:p>
        </p:txBody>
      </p:sp>
      <p:sp>
        <p:nvSpPr>
          <p:cNvPr id="2193422" name="Oval 14"/>
          <p:cNvSpPr>
            <a:spLocks noChangeArrowheads="1"/>
          </p:cNvSpPr>
          <p:nvPr/>
        </p:nvSpPr>
        <p:spPr bwMode="auto">
          <a:xfrm>
            <a:off x="5867400" y="5867400"/>
            <a:ext cx="609600" cy="609600"/>
          </a:xfrm>
          <a:prstGeom prst="ellipse">
            <a:avLst/>
          </a:prstGeom>
          <a:solidFill>
            <a:srgbClr val="F150DD">
              <a:alpha val="37000"/>
            </a:srgbClr>
          </a:solidFill>
          <a:ln w="50800">
            <a:solidFill>
              <a:schemeClr val="tx1"/>
            </a:solidFill>
            <a:prstDash val="dash"/>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5458" name="Rectangle 2"/>
          <p:cNvSpPr>
            <a:spLocks noGrp="1" noChangeArrowheads="1"/>
          </p:cNvSpPr>
          <p:nvPr>
            <p:ph type="title"/>
          </p:nvPr>
        </p:nvSpPr>
        <p:spPr>
          <a:xfrm>
            <a:off x="0" y="0"/>
            <a:ext cx="9144000" cy="1143000"/>
          </a:xfrm>
          <a:noFill/>
          <a:ln/>
        </p:spPr>
        <p:txBody>
          <a:bodyPr/>
          <a:lstStyle/>
          <a:p>
            <a:r>
              <a:rPr lang="en-US" sz="3200"/>
              <a:t>Similarities &amp; Differences: Parameters</a:t>
            </a:r>
            <a:endParaRPr lang="en-US" sz="3200">
              <a:sym typeface="Symbol" pitchFamily="-84" charset="2"/>
            </a:endParaRPr>
          </a:p>
        </p:txBody>
      </p:sp>
      <p:sp>
        <p:nvSpPr>
          <p:cNvPr id="2195459" name="Text Box 3"/>
          <p:cNvSpPr txBox="1">
            <a:spLocks noChangeArrowheads="1"/>
          </p:cNvSpPr>
          <p:nvPr/>
        </p:nvSpPr>
        <p:spPr bwMode="auto">
          <a:xfrm>
            <a:off x="304800" y="1066800"/>
            <a:ext cx="6934200" cy="3743325"/>
          </a:xfrm>
          <a:prstGeom prst="rect">
            <a:avLst/>
          </a:prstGeom>
          <a:noFill/>
          <a:ln w="9525">
            <a:noFill/>
            <a:miter lim="800000"/>
            <a:headEnd/>
            <a:tailEnd/>
          </a:ln>
        </p:spPr>
        <p:txBody>
          <a:bodyPr>
            <a:prstTxWarp prst="textNoShape">
              <a:avLst/>
            </a:prstTxWarp>
            <a:spAutoFit/>
          </a:bodyPr>
          <a:lstStyle/>
          <a:p>
            <a:r>
              <a:rPr lang="en-US" b="0"/>
              <a:t>Chomsky: Different combinations of different basic elements (</a:t>
            </a:r>
            <a:r>
              <a:rPr lang="en-US" b="0">
                <a:solidFill>
                  <a:schemeClr val="tx2"/>
                </a:solidFill>
              </a:rPr>
              <a:t>parameters</a:t>
            </a:r>
            <a:r>
              <a:rPr lang="en-US" b="0"/>
              <a:t>) would yield the observable languages (similar to the way different combinations of different basic elements in chemistry yield many different-seeming substances).</a:t>
            </a:r>
          </a:p>
          <a:p>
            <a:endParaRPr lang="en-US" b="0"/>
          </a:p>
          <a:p>
            <a:r>
              <a:rPr lang="en-US" b="0">
                <a:solidFill>
                  <a:schemeClr val="tx2"/>
                </a:solidFill>
              </a:rPr>
              <a:t>Big Idea:  A relatively small number of syntax parameters yields a large number of different languages’ syntactic systems.</a:t>
            </a:r>
            <a:r>
              <a:rPr lang="en-US" altLang="ja-JP" b="0">
                <a:solidFill>
                  <a:srgbClr val="F25BFF"/>
                </a:solidFill>
              </a:rPr>
              <a:t> </a:t>
            </a:r>
            <a:endParaRPr lang="en-US" b="0">
              <a:solidFill>
                <a:srgbClr val="F25BFF"/>
              </a:solidFill>
            </a:endParaRPr>
          </a:p>
        </p:txBody>
      </p:sp>
      <p:pic>
        <p:nvPicPr>
          <p:cNvPr id="2195460" name="Picture 4"/>
          <p:cNvPicPr>
            <a:picLocks noChangeAspect="1" noChangeArrowheads="1"/>
          </p:cNvPicPr>
          <p:nvPr/>
        </p:nvPicPr>
        <p:blipFill>
          <a:blip r:embed="rId3"/>
          <a:srcRect/>
          <a:stretch>
            <a:fillRect/>
          </a:stretch>
        </p:blipFill>
        <p:spPr bwMode="auto">
          <a:xfrm>
            <a:off x="7467600" y="1143000"/>
            <a:ext cx="1212850" cy="1328738"/>
          </a:xfrm>
          <a:prstGeom prst="rect">
            <a:avLst/>
          </a:prstGeom>
          <a:noFill/>
          <a:ln w="9525">
            <a:noFill/>
            <a:miter lim="800000"/>
            <a:headEnd/>
            <a:tailEnd/>
          </a:ln>
          <a:effectLst/>
        </p:spPr>
      </p:pic>
      <p:sp>
        <p:nvSpPr>
          <p:cNvPr id="2195461" name="Oval 5"/>
          <p:cNvSpPr>
            <a:spLocks noChangeArrowheads="1"/>
          </p:cNvSpPr>
          <p:nvPr/>
        </p:nvSpPr>
        <p:spPr bwMode="auto">
          <a:xfrm>
            <a:off x="2362200" y="5105400"/>
            <a:ext cx="609600" cy="6096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2195462" name="Oval 6"/>
          <p:cNvSpPr>
            <a:spLocks noChangeArrowheads="1"/>
          </p:cNvSpPr>
          <p:nvPr/>
        </p:nvSpPr>
        <p:spPr bwMode="auto">
          <a:xfrm>
            <a:off x="3200400" y="5029200"/>
            <a:ext cx="609600" cy="609600"/>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2195463" name="Oval 7"/>
          <p:cNvSpPr>
            <a:spLocks noChangeArrowheads="1"/>
          </p:cNvSpPr>
          <p:nvPr/>
        </p:nvSpPr>
        <p:spPr bwMode="auto">
          <a:xfrm>
            <a:off x="3276600" y="5791200"/>
            <a:ext cx="609600" cy="609600"/>
          </a:xfrm>
          <a:prstGeom prst="ellipse">
            <a:avLst/>
          </a:prstGeom>
          <a:solidFill>
            <a:schemeClr val="tx2">
              <a:alpha val="38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5464" name="Oval 8"/>
          <p:cNvSpPr>
            <a:spLocks noChangeArrowheads="1"/>
          </p:cNvSpPr>
          <p:nvPr/>
        </p:nvSpPr>
        <p:spPr bwMode="auto">
          <a:xfrm>
            <a:off x="2362200" y="5791200"/>
            <a:ext cx="609600" cy="609600"/>
          </a:xfrm>
          <a:prstGeom prst="ellipse">
            <a:avLst/>
          </a:prstGeom>
          <a:solidFill>
            <a:schemeClr val="bg2">
              <a:alpha val="47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5465" name="Oval 9"/>
          <p:cNvSpPr>
            <a:spLocks noChangeArrowheads="1"/>
          </p:cNvSpPr>
          <p:nvPr/>
        </p:nvSpPr>
        <p:spPr bwMode="auto">
          <a:xfrm>
            <a:off x="4038600" y="5105400"/>
            <a:ext cx="609600" cy="6096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195466" name="Oval 10"/>
          <p:cNvSpPr>
            <a:spLocks noChangeArrowheads="1"/>
          </p:cNvSpPr>
          <p:nvPr/>
        </p:nvSpPr>
        <p:spPr bwMode="auto">
          <a:xfrm>
            <a:off x="4114800" y="5867400"/>
            <a:ext cx="609600" cy="609600"/>
          </a:xfrm>
          <a:prstGeom prst="ellipse">
            <a:avLst/>
          </a:prstGeom>
          <a:solidFill>
            <a:schemeClr val="accent2">
              <a:alpha val="32001"/>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5467" name="Oval 11"/>
          <p:cNvSpPr>
            <a:spLocks noChangeArrowheads="1"/>
          </p:cNvSpPr>
          <p:nvPr/>
        </p:nvSpPr>
        <p:spPr bwMode="auto">
          <a:xfrm>
            <a:off x="4876800" y="5105400"/>
            <a:ext cx="609600" cy="6096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endParaRPr lang="en-US"/>
          </a:p>
        </p:txBody>
      </p:sp>
      <p:sp>
        <p:nvSpPr>
          <p:cNvPr id="2195468" name="Oval 12"/>
          <p:cNvSpPr>
            <a:spLocks noChangeArrowheads="1"/>
          </p:cNvSpPr>
          <p:nvPr/>
        </p:nvSpPr>
        <p:spPr bwMode="auto">
          <a:xfrm>
            <a:off x="4953000" y="5867400"/>
            <a:ext cx="609600" cy="609600"/>
          </a:xfrm>
          <a:prstGeom prst="ellipse">
            <a:avLst/>
          </a:prstGeom>
          <a:solidFill>
            <a:schemeClr val="folHlink">
              <a:alpha val="41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5469" name="Oval 13"/>
          <p:cNvSpPr>
            <a:spLocks noChangeArrowheads="1"/>
          </p:cNvSpPr>
          <p:nvPr/>
        </p:nvSpPr>
        <p:spPr bwMode="auto">
          <a:xfrm>
            <a:off x="5715000" y="5105400"/>
            <a:ext cx="609600" cy="609600"/>
          </a:xfrm>
          <a:prstGeom prst="ellipse">
            <a:avLst/>
          </a:prstGeom>
          <a:solidFill>
            <a:srgbClr val="F150DD"/>
          </a:solidFill>
          <a:ln w="9525">
            <a:solidFill>
              <a:schemeClr val="tx1"/>
            </a:solidFill>
            <a:round/>
            <a:headEnd/>
            <a:tailEnd/>
          </a:ln>
        </p:spPr>
        <p:txBody>
          <a:bodyPr wrap="none" anchor="ctr">
            <a:prstTxWarp prst="textNoShape">
              <a:avLst/>
            </a:prstTxWarp>
          </a:bodyPr>
          <a:lstStyle/>
          <a:p>
            <a:endParaRPr lang="en-US"/>
          </a:p>
        </p:txBody>
      </p:sp>
      <p:sp>
        <p:nvSpPr>
          <p:cNvPr id="2195470" name="Oval 14"/>
          <p:cNvSpPr>
            <a:spLocks noChangeArrowheads="1"/>
          </p:cNvSpPr>
          <p:nvPr/>
        </p:nvSpPr>
        <p:spPr bwMode="auto">
          <a:xfrm>
            <a:off x="5867400" y="5867400"/>
            <a:ext cx="609600" cy="609600"/>
          </a:xfrm>
          <a:prstGeom prst="ellipse">
            <a:avLst/>
          </a:prstGeom>
          <a:solidFill>
            <a:srgbClr val="F150DD">
              <a:alpha val="37000"/>
            </a:srgb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5471" name="AutoShape 15"/>
          <p:cNvSpPr>
            <a:spLocks noChangeArrowheads="1"/>
          </p:cNvSpPr>
          <p:nvPr/>
        </p:nvSpPr>
        <p:spPr bwMode="auto">
          <a:xfrm>
            <a:off x="2133600" y="4800600"/>
            <a:ext cx="4495800" cy="990600"/>
          </a:xfrm>
          <a:prstGeom prst="roundRect">
            <a:avLst>
              <a:gd name="adj" fmla="val 16667"/>
            </a:avLst>
          </a:prstGeom>
          <a:noFill/>
          <a:ln w="38100">
            <a:solidFill>
              <a:schemeClr val="tx1"/>
            </a:solidFill>
            <a:round/>
            <a:headEnd/>
            <a:tailEnd/>
          </a:ln>
        </p:spPr>
        <p:txBody>
          <a:bodyPr wrap="none" anchor="ctr">
            <a:prstTxWarp prst="textNoShape">
              <a:avLst/>
            </a:prstTxWarp>
          </a:bodyPr>
          <a:lstStyle/>
          <a:p>
            <a:endParaRPr lang="en-US"/>
          </a:p>
        </p:txBody>
      </p:sp>
      <p:sp>
        <p:nvSpPr>
          <p:cNvPr id="2195472" name="Text Box 16"/>
          <p:cNvSpPr txBox="1">
            <a:spLocks noChangeArrowheads="1"/>
          </p:cNvSpPr>
          <p:nvPr/>
        </p:nvSpPr>
        <p:spPr bwMode="auto">
          <a:xfrm>
            <a:off x="7010400" y="4572000"/>
            <a:ext cx="1844675" cy="1006475"/>
          </a:xfrm>
          <a:prstGeom prst="rect">
            <a:avLst/>
          </a:prstGeom>
          <a:noFill/>
          <a:ln w="9525">
            <a:noFill/>
            <a:miter lim="800000"/>
            <a:headEnd/>
            <a:tailEnd/>
          </a:ln>
        </p:spPr>
        <p:txBody>
          <a:bodyPr>
            <a:prstTxWarp prst="textNoShape">
              <a:avLst/>
            </a:prstTxWarp>
            <a:spAutoFit/>
          </a:bodyPr>
          <a:lstStyle/>
          <a:p>
            <a:r>
              <a:rPr lang="en-US" sz="2000" b="0"/>
              <a:t>5 different parameters of variation</a:t>
            </a:r>
          </a:p>
        </p:txBody>
      </p:sp>
      <p:cxnSp>
        <p:nvCxnSpPr>
          <p:cNvPr id="2195473" name="AutoShape 17"/>
          <p:cNvCxnSpPr>
            <a:cxnSpLocks noChangeShapeType="1"/>
            <a:stCxn id="2195472" idx="1"/>
            <a:endCxn id="2195471" idx="3"/>
          </p:cNvCxnSpPr>
          <p:nvPr/>
        </p:nvCxnSpPr>
        <p:spPr bwMode="auto">
          <a:xfrm flipH="1">
            <a:off x="6648450" y="5075238"/>
            <a:ext cx="361950" cy="220662"/>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7506" name="Rectangle 2"/>
          <p:cNvSpPr>
            <a:spLocks noGrp="1" noChangeArrowheads="1"/>
          </p:cNvSpPr>
          <p:nvPr>
            <p:ph type="title"/>
          </p:nvPr>
        </p:nvSpPr>
        <p:spPr>
          <a:xfrm>
            <a:off x="0" y="0"/>
            <a:ext cx="9144000" cy="1143000"/>
          </a:xfrm>
          <a:noFill/>
          <a:ln/>
        </p:spPr>
        <p:txBody>
          <a:bodyPr/>
          <a:lstStyle/>
          <a:p>
            <a:r>
              <a:rPr lang="en-US" sz="3200"/>
              <a:t>Similarities &amp; Differences: Parameters</a:t>
            </a:r>
            <a:endParaRPr lang="en-US" sz="3200">
              <a:sym typeface="Symbol" pitchFamily="-84" charset="2"/>
            </a:endParaRPr>
          </a:p>
        </p:txBody>
      </p:sp>
      <p:sp>
        <p:nvSpPr>
          <p:cNvPr id="2197507" name="Text Box 3"/>
          <p:cNvSpPr txBox="1">
            <a:spLocks noChangeArrowheads="1"/>
          </p:cNvSpPr>
          <p:nvPr/>
        </p:nvSpPr>
        <p:spPr bwMode="auto">
          <a:xfrm>
            <a:off x="304800" y="1066800"/>
            <a:ext cx="6934200" cy="3743325"/>
          </a:xfrm>
          <a:prstGeom prst="rect">
            <a:avLst/>
          </a:prstGeom>
          <a:noFill/>
          <a:ln w="9525">
            <a:noFill/>
            <a:miter lim="800000"/>
            <a:headEnd/>
            <a:tailEnd/>
          </a:ln>
        </p:spPr>
        <p:txBody>
          <a:bodyPr>
            <a:prstTxWarp prst="textNoShape">
              <a:avLst/>
            </a:prstTxWarp>
            <a:spAutoFit/>
          </a:bodyPr>
          <a:lstStyle/>
          <a:p>
            <a:r>
              <a:rPr lang="en-US" b="0"/>
              <a:t>Chomsky: Different combinations of different basic elements (</a:t>
            </a:r>
            <a:r>
              <a:rPr lang="en-US" b="0">
                <a:solidFill>
                  <a:schemeClr val="tx2"/>
                </a:solidFill>
              </a:rPr>
              <a:t>parameters</a:t>
            </a:r>
            <a:r>
              <a:rPr lang="en-US" b="0"/>
              <a:t>) would yield the observable languages (similar to the way different combinations of different basic elements in chemistry yield many different-seeming substances).</a:t>
            </a:r>
          </a:p>
          <a:p>
            <a:endParaRPr lang="en-US" b="0"/>
          </a:p>
          <a:p>
            <a:r>
              <a:rPr lang="en-US" b="0">
                <a:solidFill>
                  <a:schemeClr val="tx2"/>
                </a:solidFill>
              </a:rPr>
              <a:t>Big Idea:  A relatively small number of syntax parameters yields a large number of different languages’ syntactic systems.</a:t>
            </a:r>
            <a:r>
              <a:rPr lang="en-US" altLang="ja-JP" b="0">
                <a:solidFill>
                  <a:srgbClr val="F25BFF"/>
                </a:solidFill>
              </a:rPr>
              <a:t> </a:t>
            </a:r>
            <a:endParaRPr lang="en-US" b="0">
              <a:solidFill>
                <a:srgbClr val="F25BFF"/>
              </a:solidFill>
            </a:endParaRPr>
          </a:p>
        </p:txBody>
      </p:sp>
      <p:pic>
        <p:nvPicPr>
          <p:cNvPr id="2197508" name="Picture 4"/>
          <p:cNvPicPr>
            <a:picLocks noChangeAspect="1" noChangeArrowheads="1"/>
          </p:cNvPicPr>
          <p:nvPr/>
        </p:nvPicPr>
        <p:blipFill>
          <a:blip r:embed="rId3"/>
          <a:srcRect/>
          <a:stretch>
            <a:fillRect/>
          </a:stretch>
        </p:blipFill>
        <p:spPr bwMode="auto">
          <a:xfrm>
            <a:off x="7467600" y="1143000"/>
            <a:ext cx="1212850" cy="1328738"/>
          </a:xfrm>
          <a:prstGeom prst="rect">
            <a:avLst/>
          </a:prstGeom>
          <a:noFill/>
          <a:ln w="9525">
            <a:noFill/>
            <a:miter lim="800000"/>
            <a:headEnd/>
            <a:tailEnd/>
          </a:ln>
          <a:effectLst/>
        </p:spPr>
      </p:pic>
      <p:sp>
        <p:nvSpPr>
          <p:cNvPr id="2197509" name="Oval 5"/>
          <p:cNvSpPr>
            <a:spLocks noChangeArrowheads="1"/>
          </p:cNvSpPr>
          <p:nvPr/>
        </p:nvSpPr>
        <p:spPr bwMode="auto">
          <a:xfrm>
            <a:off x="2362200" y="5105400"/>
            <a:ext cx="609600" cy="6096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2197510" name="Oval 6"/>
          <p:cNvSpPr>
            <a:spLocks noChangeArrowheads="1"/>
          </p:cNvSpPr>
          <p:nvPr/>
        </p:nvSpPr>
        <p:spPr bwMode="auto">
          <a:xfrm>
            <a:off x="3200400" y="5029200"/>
            <a:ext cx="609600" cy="609600"/>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2197511" name="Oval 7"/>
          <p:cNvSpPr>
            <a:spLocks noChangeArrowheads="1"/>
          </p:cNvSpPr>
          <p:nvPr/>
        </p:nvSpPr>
        <p:spPr bwMode="auto">
          <a:xfrm>
            <a:off x="3276600" y="5791200"/>
            <a:ext cx="609600" cy="609600"/>
          </a:xfrm>
          <a:prstGeom prst="ellipse">
            <a:avLst/>
          </a:prstGeom>
          <a:solidFill>
            <a:schemeClr val="tx2">
              <a:alpha val="38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7512" name="Oval 8"/>
          <p:cNvSpPr>
            <a:spLocks noChangeArrowheads="1"/>
          </p:cNvSpPr>
          <p:nvPr/>
        </p:nvSpPr>
        <p:spPr bwMode="auto">
          <a:xfrm>
            <a:off x="2362200" y="5791200"/>
            <a:ext cx="609600" cy="609600"/>
          </a:xfrm>
          <a:prstGeom prst="ellipse">
            <a:avLst/>
          </a:prstGeom>
          <a:solidFill>
            <a:schemeClr val="bg2">
              <a:alpha val="47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7513" name="Oval 9"/>
          <p:cNvSpPr>
            <a:spLocks noChangeArrowheads="1"/>
          </p:cNvSpPr>
          <p:nvPr/>
        </p:nvSpPr>
        <p:spPr bwMode="auto">
          <a:xfrm>
            <a:off x="4038600" y="5105400"/>
            <a:ext cx="609600" cy="6096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197514" name="Oval 10"/>
          <p:cNvSpPr>
            <a:spLocks noChangeArrowheads="1"/>
          </p:cNvSpPr>
          <p:nvPr/>
        </p:nvSpPr>
        <p:spPr bwMode="auto">
          <a:xfrm>
            <a:off x="4114800" y="5867400"/>
            <a:ext cx="609600" cy="609600"/>
          </a:xfrm>
          <a:prstGeom prst="ellipse">
            <a:avLst/>
          </a:prstGeom>
          <a:solidFill>
            <a:schemeClr val="accent2">
              <a:alpha val="32001"/>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7515" name="Oval 11"/>
          <p:cNvSpPr>
            <a:spLocks noChangeArrowheads="1"/>
          </p:cNvSpPr>
          <p:nvPr/>
        </p:nvSpPr>
        <p:spPr bwMode="auto">
          <a:xfrm>
            <a:off x="4876800" y="5105400"/>
            <a:ext cx="609600" cy="6096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endParaRPr lang="en-US"/>
          </a:p>
        </p:txBody>
      </p:sp>
      <p:sp>
        <p:nvSpPr>
          <p:cNvPr id="2197516" name="Oval 12"/>
          <p:cNvSpPr>
            <a:spLocks noChangeArrowheads="1"/>
          </p:cNvSpPr>
          <p:nvPr/>
        </p:nvSpPr>
        <p:spPr bwMode="auto">
          <a:xfrm>
            <a:off x="4953000" y="5867400"/>
            <a:ext cx="609600" cy="609600"/>
          </a:xfrm>
          <a:prstGeom prst="ellipse">
            <a:avLst/>
          </a:prstGeom>
          <a:solidFill>
            <a:schemeClr val="folHlink">
              <a:alpha val="41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7517" name="Oval 13"/>
          <p:cNvSpPr>
            <a:spLocks noChangeArrowheads="1"/>
          </p:cNvSpPr>
          <p:nvPr/>
        </p:nvSpPr>
        <p:spPr bwMode="auto">
          <a:xfrm>
            <a:off x="5715000" y="5105400"/>
            <a:ext cx="609600" cy="609600"/>
          </a:xfrm>
          <a:prstGeom prst="ellipse">
            <a:avLst/>
          </a:prstGeom>
          <a:solidFill>
            <a:srgbClr val="F150DD"/>
          </a:solidFill>
          <a:ln w="9525">
            <a:solidFill>
              <a:schemeClr val="tx1"/>
            </a:solidFill>
            <a:round/>
            <a:headEnd/>
            <a:tailEnd/>
          </a:ln>
        </p:spPr>
        <p:txBody>
          <a:bodyPr wrap="none" anchor="ctr">
            <a:prstTxWarp prst="textNoShape">
              <a:avLst/>
            </a:prstTxWarp>
          </a:bodyPr>
          <a:lstStyle/>
          <a:p>
            <a:endParaRPr lang="en-US"/>
          </a:p>
        </p:txBody>
      </p:sp>
      <p:sp>
        <p:nvSpPr>
          <p:cNvPr id="2197518" name="Oval 14"/>
          <p:cNvSpPr>
            <a:spLocks noChangeArrowheads="1"/>
          </p:cNvSpPr>
          <p:nvPr/>
        </p:nvSpPr>
        <p:spPr bwMode="auto">
          <a:xfrm>
            <a:off x="5867400" y="5867400"/>
            <a:ext cx="609600" cy="609600"/>
          </a:xfrm>
          <a:prstGeom prst="ellipse">
            <a:avLst/>
          </a:prstGeom>
          <a:solidFill>
            <a:srgbClr val="F150DD">
              <a:alpha val="37000"/>
            </a:srgb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7519" name="AutoShape 15"/>
          <p:cNvSpPr>
            <a:spLocks noChangeArrowheads="1"/>
          </p:cNvSpPr>
          <p:nvPr/>
        </p:nvSpPr>
        <p:spPr bwMode="auto">
          <a:xfrm>
            <a:off x="5638800" y="4800600"/>
            <a:ext cx="990600" cy="1828800"/>
          </a:xfrm>
          <a:prstGeom prst="roundRect">
            <a:avLst>
              <a:gd name="adj" fmla="val 16667"/>
            </a:avLst>
          </a:prstGeom>
          <a:noFill/>
          <a:ln w="38100">
            <a:solidFill>
              <a:schemeClr val="tx1"/>
            </a:solidFill>
            <a:round/>
            <a:headEnd/>
            <a:tailEnd/>
          </a:ln>
        </p:spPr>
        <p:txBody>
          <a:bodyPr wrap="none" anchor="ctr">
            <a:prstTxWarp prst="textNoShape">
              <a:avLst/>
            </a:prstTxWarp>
          </a:bodyPr>
          <a:lstStyle/>
          <a:p>
            <a:endParaRPr lang="en-US"/>
          </a:p>
        </p:txBody>
      </p:sp>
      <p:sp>
        <p:nvSpPr>
          <p:cNvPr id="2197520" name="Text Box 16"/>
          <p:cNvSpPr txBox="1">
            <a:spLocks noChangeArrowheads="1"/>
          </p:cNvSpPr>
          <p:nvPr/>
        </p:nvSpPr>
        <p:spPr bwMode="auto">
          <a:xfrm>
            <a:off x="7010400" y="4572000"/>
            <a:ext cx="1844675" cy="1311275"/>
          </a:xfrm>
          <a:prstGeom prst="rect">
            <a:avLst/>
          </a:prstGeom>
          <a:noFill/>
          <a:ln w="9525">
            <a:noFill/>
            <a:miter lim="800000"/>
            <a:headEnd/>
            <a:tailEnd/>
          </a:ln>
        </p:spPr>
        <p:txBody>
          <a:bodyPr>
            <a:prstTxWarp prst="textNoShape">
              <a:avLst/>
            </a:prstTxWarp>
            <a:spAutoFit/>
          </a:bodyPr>
          <a:lstStyle/>
          <a:p>
            <a:r>
              <a:rPr lang="en-US" sz="2000" b="0"/>
              <a:t>2 different parameter values of one parameter</a:t>
            </a:r>
          </a:p>
        </p:txBody>
      </p:sp>
      <p:cxnSp>
        <p:nvCxnSpPr>
          <p:cNvPr id="2197521" name="AutoShape 17"/>
          <p:cNvCxnSpPr>
            <a:cxnSpLocks noChangeShapeType="1"/>
            <a:stCxn id="2197520" idx="1"/>
            <a:endCxn id="2197519" idx="3"/>
          </p:cNvCxnSpPr>
          <p:nvPr/>
        </p:nvCxnSpPr>
        <p:spPr bwMode="auto">
          <a:xfrm flipH="1">
            <a:off x="6648450" y="5227638"/>
            <a:ext cx="361950" cy="487362"/>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9554" name="Rectangle 2"/>
          <p:cNvSpPr>
            <a:spLocks noGrp="1" noChangeArrowheads="1"/>
          </p:cNvSpPr>
          <p:nvPr>
            <p:ph type="title"/>
          </p:nvPr>
        </p:nvSpPr>
        <p:spPr>
          <a:xfrm>
            <a:off x="0" y="0"/>
            <a:ext cx="9144000" cy="1143000"/>
          </a:xfrm>
          <a:noFill/>
          <a:ln/>
        </p:spPr>
        <p:txBody>
          <a:bodyPr/>
          <a:lstStyle/>
          <a:p>
            <a:r>
              <a:rPr lang="en-US" sz="3200"/>
              <a:t>Similarities &amp; Differences: Parameters</a:t>
            </a:r>
            <a:endParaRPr lang="en-US" sz="3200">
              <a:sym typeface="Symbol" pitchFamily="-84" charset="2"/>
            </a:endParaRPr>
          </a:p>
        </p:txBody>
      </p:sp>
      <p:sp>
        <p:nvSpPr>
          <p:cNvPr id="2199555" name="Text Box 3"/>
          <p:cNvSpPr txBox="1">
            <a:spLocks noChangeArrowheads="1"/>
          </p:cNvSpPr>
          <p:nvPr/>
        </p:nvSpPr>
        <p:spPr bwMode="auto">
          <a:xfrm>
            <a:off x="304800" y="1066800"/>
            <a:ext cx="6934200" cy="3743325"/>
          </a:xfrm>
          <a:prstGeom prst="rect">
            <a:avLst/>
          </a:prstGeom>
          <a:noFill/>
          <a:ln w="9525">
            <a:noFill/>
            <a:miter lim="800000"/>
            <a:headEnd/>
            <a:tailEnd/>
          </a:ln>
        </p:spPr>
        <p:txBody>
          <a:bodyPr>
            <a:prstTxWarp prst="textNoShape">
              <a:avLst/>
            </a:prstTxWarp>
            <a:spAutoFit/>
          </a:bodyPr>
          <a:lstStyle/>
          <a:p>
            <a:r>
              <a:rPr lang="en-US" b="0"/>
              <a:t>Chomsky: Different combinations of different basic elements (</a:t>
            </a:r>
            <a:r>
              <a:rPr lang="en-US" b="0">
                <a:solidFill>
                  <a:schemeClr val="tx2"/>
                </a:solidFill>
              </a:rPr>
              <a:t>parameters</a:t>
            </a:r>
            <a:r>
              <a:rPr lang="en-US" b="0"/>
              <a:t>) would yield the observable languages (similar to the way different combinations of different basic elements in chemistry yield many different-seeming substances).</a:t>
            </a:r>
          </a:p>
          <a:p>
            <a:endParaRPr lang="en-US" b="0"/>
          </a:p>
          <a:p>
            <a:r>
              <a:rPr lang="en-US" b="0">
                <a:solidFill>
                  <a:schemeClr val="tx2"/>
                </a:solidFill>
              </a:rPr>
              <a:t>Big Idea:  A relatively small number of syntax parameters yields a large number of different languages’ syntactic systems.</a:t>
            </a:r>
            <a:r>
              <a:rPr lang="en-US" altLang="ja-JP" b="0">
                <a:solidFill>
                  <a:srgbClr val="F25BFF"/>
                </a:solidFill>
              </a:rPr>
              <a:t> </a:t>
            </a:r>
            <a:endParaRPr lang="en-US" b="0">
              <a:solidFill>
                <a:srgbClr val="F25BFF"/>
              </a:solidFill>
            </a:endParaRPr>
          </a:p>
        </p:txBody>
      </p:sp>
      <p:pic>
        <p:nvPicPr>
          <p:cNvPr id="2199556" name="Picture 4"/>
          <p:cNvPicPr>
            <a:picLocks noChangeAspect="1" noChangeArrowheads="1"/>
          </p:cNvPicPr>
          <p:nvPr/>
        </p:nvPicPr>
        <p:blipFill>
          <a:blip r:embed="rId3"/>
          <a:srcRect/>
          <a:stretch>
            <a:fillRect/>
          </a:stretch>
        </p:blipFill>
        <p:spPr bwMode="auto">
          <a:xfrm>
            <a:off x="7467600" y="1143000"/>
            <a:ext cx="1212850" cy="1328738"/>
          </a:xfrm>
          <a:prstGeom prst="rect">
            <a:avLst/>
          </a:prstGeom>
          <a:noFill/>
          <a:ln w="9525">
            <a:noFill/>
            <a:miter lim="800000"/>
            <a:headEnd/>
            <a:tailEnd/>
          </a:ln>
          <a:effectLst/>
        </p:spPr>
      </p:pic>
      <p:sp>
        <p:nvSpPr>
          <p:cNvPr id="2199557" name="Oval 5"/>
          <p:cNvSpPr>
            <a:spLocks noChangeArrowheads="1"/>
          </p:cNvSpPr>
          <p:nvPr/>
        </p:nvSpPr>
        <p:spPr bwMode="auto">
          <a:xfrm>
            <a:off x="2362200" y="5105400"/>
            <a:ext cx="609600" cy="6096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2199558" name="Oval 6"/>
          <p:cNvSpPr>
            <a:spLocks noChangeArrowheads="1"/>
          </p:cNvSpPr>
          <p:nvPr/>
        </p:nvSpPr>
        <p:spPr bwMode="auto">
          <a:xfrm>
            <a:off x="3200400" y="5029200"/>
            <a:ext cx="609600" cy="609600"/>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2199559" name="Oval 7"/>
          <p:cNvSpPr>
            <a:spLocks noChangeArrowheads="1"/>
          </p:cNvSpPr>
          <p:nvPr/>
        </p:nvSpPr>
        <p:spPr bwMode="auto">
          <a:xfrm>
            <a:off x="3276600" y="5791200"/>
            <a:ext cx="609600" cy="609600"/>
          </a:xfrm>
          <a:prstGeom prst="ellipse">
            <a:avLst/>
          </a:prstGeom>
          <a:solidFill>
            <a:schemeClr val="tx2">
              <a:alpha val="38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9560" name="Oval 8"/>
          <p:cNvSpPr>
            <a:spLocks noChangeArrowheads="1"/>
          </p:cNvSpPr>
          <p:nvPr/>
        </p:nvSpPr>
        <p:spPr bwMode="auto">
          <a:xfrm>
            <a:off x="2362200" y="5791200"/>
            <a:ext cx="609600" cy="609600"/>
          </a:xfrm>
          <a:prstGeom prst="ellipse">
            <a:avLst/>
          </a:prstGeom>
          <a:solidFill>
            <a:schemeClr val="bg2">
              <a:alpha val="47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9561" name="Oval 9"/>
          <p:cNvSpPr>
            <a:spLocks noChangeArrowheads="1"/>
          </p:cNvSpPr>
          <p:nvPr/>
        </p:nvSpPr>
        <p:spPr bwMode="auto">
          <a:xfrm>
            <a:off x="4038600" y="5105400"/>
            <a:ext cx="609600" cy="6096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199562" name="Oval 10"/>
          <p:cNvSpPr>
            <a:spLocks noChangeArrowheads="1"/>
          </p:cNvSpPr>
          <p:nvPr/>
        </p:nvSpPr>
        <p:spPr bwMode="auto">
          <a:xfrm>
            <a:off x="4114800" y="5867400"/>
            <a:ext cx="609600" cy="609600"/>
          </a:xfrm>
          <a:prstGeom prst="ellipse">
            <a:avLst/>
          </a:prstGeom>
          <a:solidFill>
            <a:schemeClr val="accent2">
              <a:alpha val="32001"/>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9563" name="Oval 11"/>
          <p:cNvSpPr>
            <a:spLocks noChangeArrowheads="1"/>
          </p:cNvSpPr>
          <p:nvPr/>
        </p:nvSpPr>
        <p:spPr bwMode="auto">
          <a:xfrm>
            <a:off x="4876800" y="5105400"/>
            <a:ext cx="609600" cy="6096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endParaRPr lang="en-US"/>
          </a:p>
        </p:txBody>
      </p:sp>
      <p:sp>
        <p:nvSpPr>
          <p:cNvPr id="2199564" name="Oval 12"/>
          <p:cNvSpPr>
            <a:spLocks noChangeArrowheads="1"/>
          </p:cNvSpPr>
          <p:nvPr/>
        </p:nvSpPr>
        <p:spPr bwMode="auto">
          <a:xfrm>
            <a:off x="4953000" y="5867400"/>
            <a:ext cx="609600" cy="609600"/>
          </a:xfrm>
          <a:prstGeom prst="ellipse">
            <a:avLst/>
          </a:prstGeom>
          <a:solidFill>
            <a:schemeClr val="folHlink">
              <a:alpha val="41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9565" name="Oval 13"/>
          <p:cNvSpPr>
            <a:spLocks noChangeArrowheads="1"/>
          </p:cNvSpPr>
          <p:nvPr/>
        </p:nvSpPr>
        <p:spPr bwMode="auto">
          <a:xfrm>
            <a:off x="5715000" y="5105400"/>
            <a:ext cx="609600" cy="609600"/>
          </a:xfrm>
          <a:prstGeom prst="ellipse">
            <a:avLst/>
          </a:prstGeom>
          <a:solidFill>
            <a:srgbClr val="F150DD"/>
          </a:solidFill>
          <a:ln w="9525">
            <a:solidFill>
              <a:schemeClr val="tx1"/>
            </a:solidFill>
            <a:round/>
            <a:headEnd/>
            <a:tailEnd/>
          </a:ln>
        </p:spPr>
        <p:txBody>
          <a:bodyPr wrap="none" anchor="ctr">
            <a:prstTxWarp prst="textNoShape">
              <a:avLst/>
            </a:prstTxWarp>
          </a:bodyPr>
          <a:lstStyle/>
          <a:p>
            <a:endParaRPr lang="en-US"/>
          </a:p>
        </p:txBody>
      </p:sp>
      <p:sp>
        <p:nvSpPr>
          <p:cNvPr id="2199566" name="Oval 14"/>
          <p:cNvSpPr>
            <a:spLocks noChangeArrowheads="1"/>
          </p:cNvSpPr>
          <p:nvPr/>
        </p:nvSpPr>
        <p:spPr bwMode="auto">
          <a:xfrm>
            <a:off x="5867400" y="5867400"/>
            <a:ext cx="609600" cy="609600"/>
          </a:xfrm>
          <a:prstGeom prst="ellipse">
            <a:avLst/>
          </a:prstGeom>
          <a:solidFill>
            <a:srgbClr val="F150DD">
              <a:alpha val="37000"/>
            </a:srgb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199567" name="Text Box 15"/>
          <p:cNvSpPr txBox="1">
            <a:spLocks noChangeArrowheads="1"/>
          </p:cNvSpPr>
          <p:nvPr/>
        </p:nvSpPr>
        <p:spPr bwMode="auto">
          <a:xfrm>
            <a:off x="7010400" y="4572000"/>
            <a:ext cx="1844675" cy="1616075"/>
          </a:xfrm>
          <a:prstGeom prst="rect">
            <a:avLst/>
          </a:prstGeom>
          <a:noFill/>
          <a:ln w="9525">
            <a:noFill/>
            <a:miter lim="800000"/>
            <a:headEnd/>
            <a:tailEnd/>
          </a:ln>
        </p:spPr>
        <p:txBody>
          <a:bodyPr>
            <a:prstTxWarp prst="textNoShape">
              <a:avLst/>
            </a:prstTxWarp>
            <a:spAutoFit/>
          </a:bodyPr>
          <a:lstStyle/>
          <a:p>
            <a:r>
              <a:rPr lang="en-US" sz="2000" b="0"/>
              <a:t>Total languages that can be represented = 2</a:t>
            </a:r>
            <a:r>
              <a:rPr lang="en-US" sz="2000" b="0" baseline="30000"/>
              <a:t>5</a:t>
            </a:r>
            <a:r>
              <a:rPr lang="en-US" sz="2000" b="0" i="1"/>
              <a:t> = </a:t>
            </a:r>
            <a:r>
              <a:rPr lang="en-US" sz="2000" b="0"/>
              <a:t>32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02" name="Rectangle 2"/>
          <p:cNvSpPr>
            <a:spLocks noGrp="1" noChangeArrowheads="1"/>
          </p:cNvSpPr>
          <p:nvPr>
            <p:ph type="title"/>
          </p:nvPr>
        </p:nvSpPr>
        <p:spPr>
          <a:xfrm>
            <a:off x="0" y="0"/>
            <a:ext cx="9144000" cy="1143000"/>
          </a:xfrm>
          <a:noFill/>
          <a:ln/>
        </p:spPr>
        <p:txBody>
          <a:bodyPr/>
          <a:lstStyle/>
          <a:p>
            <a:r>
              <a:rPr lang="en-US" sz="3200"/>
              <a:t>Similarities &amp; Differences: Parameters</a:t>
            </a:r>
            <a:endParaRPr lang="en-US" sz="3200">
              <a:sym typeface="Symbol" pitchFamily="-84" charset="2"/>
            </a:endParaRPr>
          </a:p>
        </p:txBody>
      </p:sp>
      <p:sp>
        <p:nvSpPr>
          <p:cNvPr id="2201603" name="Text Box 3"/>
          <p:cNvSpPr txBox="1">
            <a:spLocks noChangeArrowheads="1"/>
          </p:cNvSpPr>
          <p:nvPr/>
        </p:nvSpPr>
        <p:spPr bwMode="auto">
          <a:xfrm>
            <a:off x="304800" y="1066800"/>
            <a:ext cx="6934200" cy="1187450"/>
          </a:xfrm>
          <a:prstGeom prst="rect">
            <a:avLst/>
          </a:prstGeom>
          <a:noFill/>
          <a:ln w="9525">
            <a:noFill/>
            <a:miter lim="800000"/>
            <a:headEnd/>
            <a:tailEnd/>
          </a:ln>
        </p:spPr>
        <p:txBody>
          <a:bodyPr>
            <a:prstTxWarp prst="textNoShape">
              <a:avLst/>
            </a:prstTxWarp>
            <a:spAutoFit/>
          </a:bodyPr>
          <a:lstStyle/>
          <a:p>
            <a:r>
              <a:rPr lang="en-US" b="0"/>
              <a:t>Big Idea:  A relatively small number of syntax parameters yields a large number of different languages’ syntactic systems.</a:t>
            </a:r>
            <a:r>
              <a:rPr lang="en-US" altLang="ja-JP" b="0">
                <a:solidFill>
                  <a:srgbClr val="F25BFF"/>
                </a:solidFill>
              </a:rPr>
              <a:t> </a:t>
            </a:r>
            <a:endParaRPr lang="en-US" b="0">
              <a:solidFill>
                <a:srgbClr val="F25BFF"/>
              </a:solidFill>
            </a:endParaRPr>
          </a:p>
        </p:txBody>
      </p:sp>
      <p:pic>
        <p:nvPicPr>
          <p:cNvPr id="2201604" name="Picture 4"/>
          <p:cNvPicPr>
            <a:picLocks noChangeAspect="1" noChangeArrowheads="1"/>
          </p:cNvPicPr>
          <p:nvPr/>
        </p:nvPicPr>
        <p:blipFill>
          <a:blip r:embed="rId3"/>
          <a:srcRect/>
          <a:stretch>
            <a:fillRect/>
          </a:stretch>
        </p:blipFill>
        <p:spPr bwMode="auto">
          <a:xfrm>
            <a:off x="7467600" y="1143000"/>
            <a:ext cx="1212850" cy="1328738"/>
          </a:xfrm>
          <a:prstGeom prst="rect">
            <a:avLst/>
          </a:prstGeom>
          <a:noFill/>
          <a:ln w="9525">
            <a:noFill/>
            <a:miter lim="800000"/>
            <a:headEnd/>
            <a:tailEnd/>
          </a:ln>
          <a:effectLst/>
        </p:spPr>
      </p:pic>
      <p:sp>
        <p:nvSpPr>
          <p:cNvPr id="2201605" name="Oval 5"/>
          <p:cNvSpPr>
            <a:spLocks noChangeArrowheads="1"/>
          </p:cNvSpPr>
          <p:nvPr/>
        </p:nvSpPr>
        <p:spPr bwMode="auto">
          <a:xfrm>
            <a:off x="762000" y="3124200"/>
            <a:ext cx="609600" cy="6096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2201606" name="Oval 6"/>
          <p:cNvSpPr>
            <a:spLocks noChangeArrowheads="1"/>
          </p:cNvSpPr>
          <p:nvPr/>
        </p:nvSpPr>
        <p:spPr bwMode="auto">
          <a:xfrm>
            <a:off x="1600200" y="3048000"/>
            <a:ext cx="609600" cy="609600"/>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2201607" name="Oval 7"/>
          <p:cNvSpPr>
            <a:spLocks noChangeArrowheads="1"/>
          </p:cNvSpPr>
          <p:nvPr/>
        </p:nvSpPr>
        <p:spPr bwMode="auto">
          <a:xfrm>
            <a:off x="1676400" y="3810000"/>
            <a:ext cx="609600" cy="609600"/>
          </a:xfrm>
          <a:prstGeom prst="ellipse">
            <a:avLst/>
          </a:prstGeom>
          <a:solidFill>
            <a:schemeClr val="tx2">
              <a:alpha val="38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201608" name="Oval 8"/>
          <p:cNvSpPr>
            <a:spLocks noChangeArrowheads="1"/>
          </p:cNvSpPr>
          <p:nvPr/>
        </p:nvSpPr>
        <p:spPr bwMode="auto">
          <a:xfrm>
            <a:off x="762000" y="3810000"/>
            <a:ext cx="609600" cy="609600"/>
          </a:xfrm>
          <a:prstGeom prst="ellipse">
            <a:avLst/>
          </a:prstGeom>
          <a:solidFill>
            <a:schemeClr val="bg2">
              <a:alpha val="47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201609" name="Oval 9"/>
          <p:cNvSpPr>
            <a:spLocks noChangeArrowheads="1"/>
          </p:cNvSpPr>
          <p:nvPr/>
        </p:nvSpPr>
        <p:spPr bwMode="auto">
          <a:xfrm>
            <a:off x="2438400" y="3124200"/>
            <a:ext cx="609600" cy="6096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201610" name="Oval 10"/>
          <p:cNvSpPr>
            <a:spLocks noChangeArrowheads="1"/>
          </p:cNvSpPr>
          <p:nvPr/>
        </p:nvSpPr>
        <p:spPr bwMode="auto">
          <a:xfrm>
            <a:off x="2514600" y="3886200"/>
            <a:ext cx="609600" cy="609600"/>
          </a:xfrm>
          <a:prstGeom prst="ellipse">
            <a:avLst/>
          </a:prstGeom>
          <a:solidFill>
            <a:schemeClr val="accent2">
              <a:alpha val="32001"/>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201611" name="Oval 11"/>
          <p:cNvSpPr>
            <a:spLocks noChangeArrowheads="1"/>
          </p:cNvSpPr>
          <p:nvPr/>
        </p:nvSpPr>
        <p:spPr bwMode="auto">
          <a:xfrm>
            <a:off x="3276600" y="3124200"/>
            <a:ext cx="609600" cy="6096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endParaRPr lang="en-US"/>
          </a:p>
        </p:txBody>
      </p:sp>
      <p:sp>
        <p:nvSpPr>
          <p:cNvPr id="2201612" name="Oval 12"/>
          <p:cNvSpPr>
            <a:spLocks noChangeArrowheads="1"/>
          </p:cNvSpPr>
          <p:nvPr/>
        </p:nvSpPr>
        <p:spPr bwMode="auto">
          <a:xfrm>
            <a:off x="3352800" y="3886200"/>
            <a:ext cx="609600" cy="609600"/>
          </a:xfrm>
          <a:prstGeom prst="ellipse">
            <a:avLst/>
          </a:prstGeom>
          <a:solidFill>
            <a:schemeClr val="folHlink">
              <a:alpha val="41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201613" name="Oval 13"/>
          <p:cNvSpPr>
            <a:spLocks noChangeArrowheads="1"/>
          </p:cNvSpPr>
          <p:nvPr/>
        </p:nvSpPr>
        <p:spPr bwMode="auto">
          <a:xfrm>
            <a:off x="4114800" y="3124200"/>
            <a:ext cx="609600" cy="609600"/>
          </a:xfrm>
          <a:prstGeom prst="ellipse">
            <a:avLst/>
          </a:prstGeom>
          <a:solidFill>
            <a:srgbClr val="F150DD"/>
          </a:solidFill>
          <a:ln w="9525">
            <a:solidFill>
              <a:schemeClr val="tx1"/>
            </a:solidFill>
            <a:round/>
            <a:headEnd/>
            <a:tailEnd/>
          </a:ln>
        </p:spPr>
        <p:txBody>
          <a:bodyPr wrap="none" anchor="ctr">
            <a:prstTxWarp prst="textNoShape">
              <a:avLst/>
            </a:prstTxWarp>
          </a:bodyPr>
          <a:lstStyle/>
          <a:p>
            <a:endParaRPr lang="en-US"/>
          </a:p>
        </p:txBody>
      </p:sp>
      <p:sp>
        <p:nvSpPr>
          <p:cNvPr id="2201614" name="Oval 14"/>
          <p:cNvSpPr>
            <a:spLocks noChangeArrowheads="1"/>
          </p:cNvSpPr>
          <p:nvPr/>
        </p:nvSpPr>
        <p:spPr bwMode="auto">
          <a:xfrm>
            <a:off x="4267200" y="3886200"/>
            <a:ext cx="609600" cy="609600"/>
          </a:xfrm>
          <a:prstGeom prst="ellipse">
            <a:avLst/>
          </a:prstGeom>
          <a:solidFill>
            <a:srgbClr val="F150DD">
              <a:alpha val="37000"/>
            </a:srgb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201615" name="Oval 15"/>
          <p:cNvSpPr>
            <a:spLocks noChangeArrowheads="1"/>
          </p:cNvSpPr>
          <p:nvPr/>
        </p:nvSpPr>
        <p:spPr bwMode="auto">
          <a:xfrm>
            <a:off x="533400" y="4953000"/>
            <a:ext cx="304800" cy="3048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2201616" name="Oval 16"/>
          <p:cNvSpPr>
            <a:spLocks noChangeArrowheads="1"/>
          </p:cNvSpPr>
          <p:nvPr/>
        </p:nvSpPr>
        <p:spPr bwMode="auto">
          <a:xfrm>
            <a:off x="914400" y="4953000"/>
            <a:ext cx="304800" cy="304800"/>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2201617" name="Oval 17"/>
          <p:cNvSpPr>
            <a:spLocks noChangeArrowheads="1"/>
          </p:cNvSpPr>
          <p:nvPr/>
        </p:nvSpPr>
        <p:spPr bwMode="auto">
          <a:xfrm>
            <a:off x="1295400" y="4953000"/>
            <a:ext cx="304800" cy="3048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201618" name="Oval 18"/>
          <p:cNvSpPr>
            <a:spLocks noChangeArrowheads="1"/>
          </p:cNvSpPr>
          <p:nvPr/>
        </p:nvSpPr>
        <p:spPr bwMode="auto">
          <a:xfrm>
            <a:off x="1676400" y="4953000"/>
            <a:ext cx="304800" cy="3048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endParaRPr lang="en-US"/>
          </a:p>
        </p:txBody>
      </p:sp>
      <p:sp>
        <p:nvSpPr>
          <p:cNvPr id="2201619" name="Oval 19"/>
          <p:cNvSpPr>
            <a:spLocks noChangeArrowheads="1"/>
          </p:cNvSpPr>
          <p:nvPr/>
        </p:nvSpPr>
        <p:spPr bwMode="auto">
          <a:xfrm>
            <a:off x="2057400" y="4953000"/>
            <a:ext cx="304800" cy="304800"/>
          </a:xfrm>
          <a:prstGeom prst="ellipse">
            <a:avLst/>
          </a:prstGeom>
          <a:solidFill>
            <a:srgbClr val="F150DD"/>
          </a:solidFill>
          <a:ln w="9525">
            <a:solidFill>
              <a:schemeClr val="tx1"/>
            </a:solidFill>
            <a:round/>
            <a:headEnd/>
            <a:tailEnd/>
          </a:ln>
        </p:spPr>
        <p:txBody>
          <a:bodyPr wrap="none" anchor="ctr">
            <a:prstTxWarp prst="textNoShape">
              <a:avLst/>
            </a:prstTxWarp>
          </a:bodyPr>
          <a:lstStyle/>
          <a:p>
            <a:endParaRPr lang="en-US"/>
          </a:p>
        </p:txBody>
      </p:sp>
      <p:sp>
        <p:nvSpPr>
          <p:cNvPr id="2201620" name="Oval 20"/>
          <p:cNvSpPr>
            <a:spLocks noChangeArrowheads="1"/>
          </p:cNvSpPr>
          <p:nvPr/>
        </p:nvSpPr>
        <p:spPr bwMode="auto">
          <a:xfrm>
            <a:off x="1447800" y="5562600"/>
            <a:ext cx="304800" cy="3048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2201621" name="Oval 21"/>
          <p:cNvSpPr>
            <a:spLocks noChangeArrowheads="1"/>
          </p:cNvSpPr>
          <p:nvPr/>
        </p:nvSpPr>
        <p:spPr bwMode="auto">
          <a:xfrm>
            <a:off x="1828800" y="5562600"/>
            <a:ext cx="304800" cy="304800"/>
          </a:xfrm>
          <a:prstGeom prst="ellipse">
            <a:avLst/>
          </a:prstGeom>
          <a:solidFill>
            <a:schemeClr val="tx2">
              <a:alpha val="38000"/>
            </a:schemeClr>
          </a:solidFill>
          <a:ln w="25400">
            <a:solidFill>
              <a:schemeClr val="tx1"/>
            </a:solidFill>
            <a:prstDash val="dash"/>
            <a:round/>
            <a:headEnd/>
            <a:tailEnd/>
          </a:ln>
        </p:spPr>
        <p:txBody>
          <a:bodyPr wrap="none" anchor="ctr">
            <a:prstTxWarp prst="textNoShape">
              <a:avLst/>
            </a:prstTxWarp>
          </a:bodyPr>
          <a:lstStyle/>
          <a:p>
            <a:endParaRPr lang="en-US"/>
          </a:p>
        </p:txBody>
      </p:sp>
      <p:sp>
        <p:nvSpPr>
          <p:cNvPr id="2201622" name="Oval 22"/>
          <p:cNvSpPr>
            <a:spLocks noChangeArrowheads="1"/>
          </p:cNvSpPr>
          <p:nvPr/>
        </p:nvSpPr>
        <p:spPr bwMode="auto">
          <a:xfrm>
            <a:off x="2209800" y="5562600"/>
            <a:ext cx="304800" cy="3048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201623" name="Oval 23"/>
          <p:cNvSpPr>
            <a:spLocks noChangeArrowheads="1"/>
          </p:cNvSpPr>
          <p:nvPr/>
        </p:nvSpPr>
        <p:spPr bwMode="auto">
          <a:xfrm>
            <a:off x="2590800" y="5562600"/>
            <a:ext cx="304800" cy="304800"/>
          </a:xfrm>
          <a:prstGeom prst="ellipse">
            <a:avLst/>
          </a:prstGeom>
          <a:solidFill>
            <a:schemeClr val="folHlink">
              <a:alpha val="37000"/>
            </a:schemeClr>
          </a:solidFill>
          <a:ln w="25400">
            <a:solidFill>
              <a:schemeClr val="tx1"/>
            </a:solidFill>
            <a:prstDash val="dash"/>
            <a:round/>
            <a:headEnd/>
            <a:tailEnd/>
          </a:ln>
        </p:spPr>
        <p:txBody>
          <a:bodyPr wrap="none" anchor="ctr">
            <a:prstTxWarp prst="textNoShape">
              <a:avLst/>
            </a:prstTxWarp>
          </a:bodyPr>
          <a:lstStyle/>
          <a:p>
            <a:endParaRPr lang="en-US"/>
          </a:p>
        </p:txBody>
      </p:sp>
      <p:sp>
        <p:nvSpPr>
          <p:cNvPr id="2201624" name="Oval 24"/>
          <p:cNvSpPr>
            <a:spLocks noChangeArrowheads="1"/>
          </p:cNvSpPr>
          <p:nvPr/>
        </p:nvSpPr>
        <p:spPr bwMode="auto">
          <a:xfrm>
            <a:off x="2971800" y="5562600"/>
            <a:ext cx="304800" cy="304800"/>
          </a:xfrm>
          <a:prstGeom prst="ellipse">
            <a:avLst/>
          </a:prstGeom>
          <a:solidFill>
            <a:srgbClr val="F150DD"/>
          </a:solidFill>
          <a:ln w="9525">
            <a:solidFill>
              <a:schemeClr val="tx1"/>
            </a:solidFill>
            <a:round/>
            <a:headEnd/>
            <a:tailEnd/>
          </a:ln>
        </p:spPr>
        <p:txBody>
          <a:bodyPr wrap="none" anchor="ctr">
            <a:prstTxWarp prst="textNoShape">
              <a:avLst/>
            </a:prstTxWarp>
          </a:bodyPr>
          <a:lstStyle/>
          <a:p>
            <a:endParaRPr lang="en-US"/>
          </a:p>
        </p:txBody>
      </p:sp>
      <p:sp>
        <p:nvSpPr>
          <p:cNvPr id="2201625" name="Oval 25"/>
          <p:cNvSpPr>
            <a:spLocks noChangeArrowheads="1"/>
          </p:cNvSpPr>
          <p:nvPr/>
        </p:nvSpPr>
        <p:spPr bwMode="auto">
          <a:xfrm>
            <a:off x="4038600" y="5029200"/>
            <a:ext cx="304800" cy="304800"/>
          </a:xfrm>
          <a:prstGeom prst="ellipse">
            <a:avLst/>
          </a:prstGeom>
          <a:solidFill>
            <a:schemeClr val="bg2">
              <a:alpha val="42999"/>
            </a:schemeClr>
          </a:solidFill>
          <a:ln w="25400">
            <a:solidFill>
              <a:schemeClr val="tx1"/>
            </a:solidFill>
            <a:prstDash val="dash"/>
            <a:round/>
            <a:headEnd/>
            <a:tailEnd/>
          </a:ln>
        </p:spPr>
        <p:txBody>
          <a:bodyPr wrap="none" anchor="ctr">
            <a:prstTxWarp prst="textNoShape">
              <a:avLst/>
            </a:prstTxWarp>
          </a:bodyPr>
          <a:lstStyle/>
          <a:p>
            <a:endParaRPr lang="en-US"/>
          </a:p>
        </p:txBody>
      </p:sp>
      <p:sp>
        <p:nvSpPr>
          <p:cNvPr id="2201626" name="Oval 26"/>
          <p:cNvSpPr>
            <a:spLocks noChangeArrowheads="1"/>
          </p:cNvSpPr>
          <p:nvPr/>
        </p:nvSpPr>
        <p:spPr bwMode="auto">
          <a:xfrm>
            <a:off x="4419600" y="5029200"/>
            <a:ext cx="304800" cy="304800"/>
          </a:xfrm>
          <a:prstGeom prst="ellipse">
            <a:avLst/>
          </a:prstGeom>
          <a:solidFill>
            <a:schemeClr val="tx2">
              <a:alpha val="46001"/>
            </a:schemeClr>
          </a:solidFill>
          <a:ln w="25400">
            <a:solidFill>
              <a:schemeClr val="tx1"/>
            </a:solidFill>
            <a:prstDash val="dash"/>
            <a:round/>
            <a:headEnd/>
            <a:tailEnd/>
          </a:ln>
        </p:spPr>
        <p:txBody>
          <a:bodyPr wrap="none" anchor="ctr">
            <a:prstTxWarp prst="textNoShape">
              <a:avLst/>
            </a:prstTxWarp>
          </a:bodyPr>
          <a:lstStyle/>
          <a:p>
            <a:endParaRPr lang="en-US"/>
          </a:p>
        </p:txBody>
      </p:sp>
      <p:sp>
        <p:nvSpPr>
          <p:cNvPr id="2201627" name="Oval 27"/>
          <p:cNvSpPr>
            <a:spLocks noChangeArrowheads="1"/>
          </p:cNvSpPr>
          <p:nvPr/>
        </p:nvSpPr>
        <p:spPr bwMode="auto">
          <a:xfrm>
            <a:off x="4800600" y="5029200"/>
            <a:ext cx="304800" cy="3048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201628" name="Oval 28"/>
          <p:cNvSpPr>
            <a:spLocks noChangeArrowheads="1"/>
          </p:cNvSpPr>
          <p:nvPr/>
        </p:nvSpPr>
        <p:spPr bwMode="auto">
          <a:xfrm>
            <a:off x="5181600" y="5029200"/>
            <a:ext cx="304800" cy="3048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endParaRPr lang="en-US"/>
          </a:p>
        </p:txBody>
      </p:sp>
      <p:sp>
        <p:nvSpPr>
          <p:cNvPr id="2201629" name="Oval 29"/>
          <p:cNvSpPr>
            <a:spLocks noChangeArrowheads="1"/>
          </p:cNvSpPr>
          <p:nvPr/>
        </p:nvSpPr>
        <p:spPr bwMode="auto">
          <a:xfrm>
            <a:off x="5562600" y="5029200"/>
            <a:ext cx="304800" cy="304800"/>
          </a:xfrm>
          <a:prstGeom prst="ellipse">
            <a:avLst/>
          </a:prstGeom>
          <a:solidFill>
            <a:srgbClr val="F150DD"/>
          </a:solidFill>
          <a:ln w="9525">
            <a:solidFill>
              <a:schemeClr val="tx1"/>
            </a:solidFill>
            <a:round/>
            <a:headEnd/>
            <a:tailEnd/>
          </a:ln>
        </p:spPr>
        <p:txBody>
          <a:bodyPr wrap="none" anchor="ctr">
            <a:prstTxWarp prst="textNoShape">
              <a:avLst/>
            </a:prstTxWarp>
          </a:bodyPr>
          <a:lstStyle/>
          <a:p>
            <a:endParaRPr lang="en-US"/>
          </a:p>
        </p:txBody>
      </p:sp>
      <p:sp>
        <p:nvSpPr>
          <p:cNvPr id="2201630" name="Oval 30"/>
          <p:cNvSpPr>
            <a:spLocks noChangeArrowheads="1"/>
          </p:cNvSpPr>
          <p:nvPr/>
        </p:nvSpPr>
        <p:spPr bwMode="auto">
          <a:xfrm>
            <a:off x="3886200" y="6019800"/>
            <a:ext cx="304800" cy="304800"/>
          </a:xfrm>
          <a:prstGeom prst="ellipse">
            <a:avLst/>
          </a:prstGeom>
          <a:solidFill>
            <a:schemeClr val="bg2">
              <a:alpha val="44000"/>
            </a:schemeClr>
          </a:solidFill>
          <a:ln w="25400">
            <a:solidFill>
              <a:schemeClr val="tx1"/>
            </a:solidFill>
            <a:prstDash val="dash"/>
            <a:round/>
            <a:headEnd/>
            <a:tailEnd/>
          </a:ln>
        </p:spPr>
        <p:txBody>
          <a:bodyPr wrap="none" anchor="ctr">
            <a:prstTxWarp prst="textNoShape">
              <a:avLst/>
            </a:prstTxWarp>
          </a:bodyPr>
          <a:lstStyle/>
          <a:p>
            <a:endParaRPr lang="en-US"/>
          </a:p>
        </p:txBody>
      </p:sp>
      <p:sp>
        <p:nvSpPr>
          <p:cNvPr id="2201631" name="Oval 31"/>
          <p:cNvSpPr>
            <a:spLocks noChangeArrowheads="1"/>
          </p:cNvSpPr>
          <p:nvPr/>
        </p:nvSpPr>
        <p:spPr bwMode="auto">
          <a:xfrm>
            <a:off x="4267200" y="6019800"/>
            <a:ext cx="304800" cy="304800"/>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2201632" name="Oval 32"/>
          <p:cNvSpPr>
            <a:spLocks noChangeArrowheads="1"/>
          </p:cNvSpPr>
          <p:nvPr/>
        </p:nvSpPr>
        <p:spPr bwMode="auto">
          <a:xfrm>
            <a:off x="4648200" y="6019800"/>
            <a:ext cx="304800" cy="3048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201633" name="Oval 33"/>
          <p:cNvSpPr>
            <a:spLocks noChangeArrowheads="1"/>
          </p:cNvSpPr>
          <p:nvPr/>
        </p:nvSpPr>
        <p:spPr bwMode="auto">
          <a:xfrm>
            <a:off x="5029200" y="6019800"/>
            <a:ext cx="304800" cy="3048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endParaRPr lang="en-US"/>
          </a:p>
        </p:txBody>
      </p:sp>
      <p:sp>
        <p:nvSpPr>
          <p:cNvPr id="2201634" name="Oval 34"/>
          <p:cNvSpPr>
            <a:spLocks noChangeArrowheads="1"/>
          </p:cNvSpPr>
          <p:nvPr/>
        </p:nvSpPr>
        <p:spPr bwMode="auto">
          <a:xfrm>
            <a:off x="5410200" y="6019800"/>
            <a:ext cx="304800" cy="304800"/>
          </a:xfrm>
          <a:prstGeom prst="ellipse">
            <a:avLst/>
          </a:prstGeom>
          <a:solidFill>
            <a:srgbClr val="F150DD">
              <a:alpha val="28000"/>
            </a:srgbClr>
          </a:solidFill>
          <a:ln w="25400">
            <a:solidFill>
              <a:schemeClr val="tx1"/>
            </a:solidFill>
            <a:prstDash val="dash"/>
            <a:round/>
            <a:headEnd/>
            <a:tailEnd/>
          </a:ln>
        </p:spPr>
        <p:txBody>
          <a:bodyPr wrap="none" anchor="ctr">
            <a:prstTxWarp prst="textNoShape">
              <a:avLst/>
            </a:prstTxWarp>
          </a:bodyPr>
          <a:lstStyle/>
          <a:p>
            <a:endParaRPr lang="en-US"/>
          </a:p>
        </p:txBody>
      </p:sp>
      <p:sp>
        <p:nvSpPr>
          <p:cNvPr id="2201635" name="Oval 35"/>
          <p:cNvSpPr>
            <a:spLocks noChangeArrowheads="1"/>
          </p:cNvSpPr>
          <p:nvPr/>
        </p:nvSpPr>
        <p:spPr bwMode="auto">
          <a:xfrm>
            <a:off x="6248400" y="5486400"/>
            <a:ext cx="304800" cy="304800"/>
          </a:xfrm>
          <a:prstGeom prst="ellipse">
            <a:avLst/>
          </a:prstGeom>
          <a:solidFill>
            <a:schemeClr val="bg2">
              <a:alpha val="23000"/>
            </a:schemeClr>
          </a:solidFill>
          <a:ln w="25400">
            <a:solidFill>
              <a:schemeClr val="tx1"/>
            </a:solidFill>
            <a:prstDash val="dash"/>
            <a:round/>
            <a:headEnd/>
            <a:tailEnd/>
          </a:ln>
        </p:spPr>
        <p:txBody>
          <a:bodyPr wrap="none" anchor="ctr">
            <a:prstTxWarp prst="textNoShape">
              <a:avLst/>
            </a:prstTxWarp>
          </a:bodyPr>
          <a:lstStyle/>
          <a:p>
            <a:endParaRPr lang="en-US"/>
          </a:p>
        </p:txBody>
      </p:sp>
      <p:sp>
        <p:nvSpPr>
          <p:cNvPr id="2201636" name="Oval 36"/>
          <p:cNvSpPr>
            <a:spLocks noChangeArrowheads="1"/>
          </p:cNvSpPr>
          <p:nvPr/>
        </p:nvSpPr>
        <p:spPr bwMode="auto">
          <a:xfrm>
            <a:off x="6629400" y="5486400"/>
            <a:ext cx="304800" cy="304800"/>
          </a:xfrm>
          <a:prstGeom prst="ellipse">
            <a:avLst/>
          </a:prstGeom>
          <a:solidFill>
            <a:schemeClr val="tx2">
              <a:alpha val="37000"/>
            </a:schemeClr>
          </a:solidFill>
          <a:ln w="25400">
            <a:solidFill>
              <a:schemeClr val="tx1"/>
            </a:solidFill>
            <a:prstDash val="dash"/>
            <a:round/>
            <a:headEnd/>
            <a:tailEnd/>
          </a:ln>
        </p:spPr>
        <p:txBody>
          <a:bodyPr wrap="none" anchor="ctr">
            <a:prstTxWarp prst="textNoShape">
              <a:avLst/>
            </a:prstTxWarp>
          </a:bodyPr>
          <a:lstStyle/>
          <a:p>
            <a:endParaRPr lang="en-US"/>
          </a:p>
        </p:txBody>
      </p:sp>
      <p:sp>
        <p:nvSpPr>
          <p:cNvPr id="2201637" name="Oval 37"/>
          <p:cNvSpPr>
            <a:spLocks noChangeArrowheads="1"/>
          </p:cNvSpPr>
          <p:nvPr/>
        </p:nvSpPr>
        <p:spPr bwMode="auto">
          <a:xfrm>
            <a:off x="7010400" y="5486400"/>
            <a:ext cx="304800" cy="304800"/>
          </a:xfrm>
          <a:prstGeom prst="ellipse">
            <a:avLst/>
          </a:prstGeom>
          <a:solidFill>
            <a:schemeClr val="accent2">
              <a:alpha val="32001"/>
            </a:schemeClr>
          </a:solidFill>
          <a:ln w="25400">
            <a:solidFill>
              <a:schemeClr val="tx1"/>
            </a:solidFill>
            <a:prstDash val="dash"/>
            <a:round/>
            <a:headEnd/>
            <a:tailEnd/>
          </a:ln>
        </p:spPr>
        <p:txBody>
          <a:bodyPr wrap="none" anchor="ctr">
            <a:prstTxWarp prst="textNoShape">
              <a:avLst/>
            </a:prstTxWarp>
          </a:bodyPr>
          <a:lstStyle/>
          <a:p>
            <a:endParaRPr lang="en-US"/>
          </a:p>
        </p:txBody>
      </p:sp>
      <p:sp>
        <p:nvSpPr>
          <p:cNvPr id="2201638" name="Oval 38"/>
          <p:cNvSpPr>
            <a:spLocks noChangeArrowheads="1"/>
          </p:cNvSpPr>
          <p:nvPr/>
        </p:nvSpPr>
        <p:spPr bwMode="auto">
          <a:xfrm>
            <a:off x="7391400" y="5486400"/>
            <a:ext cx="304800" cy="304800"/>
          </a:xfrm>
          <a:prstGeom prst="ellipse">
            <a:avLst/>
          </a:prstGeom>
          <a:solidFill>
            <a:schemeClr val="folHlink">
              <a:alpha val="28999"/>
            </a:schemeClr>
          </a:solidFill>
          <a:ln w="25400">
            <a:solidFill>
              <a:schemeClr val="tx1"/>
            </a:solidFill>
            <a:prstDash val="dash"/>
            <a:round/>
            <a:headEnd/>
            <a:tailEnd/>
          </a:ln>
        </p:spPr>
        <p:txBody>
          <a:bodyPr wrap="none" anchor="ctr">
            <a:prstTxWarp prst="textNoShape">
              <a:avLst/>
            </a:prstTxWarp>
          </a:bodyPr>
          <a:lstStyle/>
          <a:p>
            <a:endParaRPr lang="en-US"/>
          </a:p>
        </p:txBody>
      </p:sp>
      <p:sp>
        <p:nvSpPr>
          <p:cNvPr id="2201639" name="Oval 39"/>
          <p:cNvSpPr>
            <a:spLocks noChangeArrowheads="1"/>
          </p:cNvSpPr>
          <p:nvPr/>
        </p:nvSpPr>
        <p:spPr bwMode="auto">
          <a:xfrm>
            <a:off x="7772400" y="5486400"/>
            <a:ext cx="304800" cy="304800"/>
          </a:xfrm>
          <a:prstGeom prst="ellipse">
            <a:avLst/>
          </a:prstGeom>
          <a:solidFill>
            <a:srgbClr val="F150DD"/>
          </a:solidFill>
          <a:ln w="9525">
            <a:solidFill>
              <a:schemeClr val="tx1"/>
            </a:solidFill>
            <a:round/>
            <a:headEnd/>
            <a:tailEnd/>
          </a:ln>
        </p:spPr>
        <p:txBody>
          <a:bodyPr wrap="none" anchor="ctr">
            <a:prstTxWarp prst="textNoShape">
              <a:avLst/>
            </a:prstTxWarp>
          </a:bodyPr>
          <a:lstStyle/>
          <a:p>
            <a:endParaRPr lang="en-US"/>
          </a:p>
        </p:txBody>
      </p:sp>
      <p:sp>
        <p:nvSpPr>
          <p:cNvPr id="2201640" name="AutoShape 40"/>
          <p:cNvSpPr>
            <a:spLocks noChangeArrowheads="1"/>
          </p:cNvSpPr>
          <p:nvPr/>
        </p:nvSpPr>
        <p:spPr bwMode="auto">
          <a:xfrm>
            <a:off x="457200" y="4876800"/>
            <a:ext cx="1981200" cy="457200"/>
          </a:xfrm>
          <a:prstGeom prst="roundRect">
            <a:avLst>
              <a:gd name="adj" fmla="val 16667"/>
            </a:avLst>
          </a:prstGeom>
          <a:noFill/>
          <a:ln w="9525">
            <a:solidFill>
              <a:schemeClr val="tx1"/>
            </a:solidFill>
            <a:round/>
            <a:headEnd/>
            <a:tailEnd/>
          </a:ln>
        </p:spPr>
        <p:txBody>
          <a:bodyPr>
            <a:prstTxWarp prst="textNoShape">
              <a:avLst/>
            </a:prstTxWarp>
          </a:bodyPr>
          <a:lstStyle/>
          <a:p>
            <a:endParaRPr lang="en-US"/>
          </a:p>
        </p:txBody>
      </p:sp>
      <p:sp>
        <p:nvSpPr>
          <p:cNvPr id="2201641" name="AutoShape 41"/>
          <p:cNvSpPr>
            <a:spLocks noChangeArrowheads="1"/>
          </p:cNvSpPr>
          <p:nvPr/>
        </p:nvSpPr>
        <p:spPr bwMode="auto">
          <a:xfrm>
            <a:off x="1371600" y="5486400"/>
            <a:ext cx="1981200" cy="457200"/>
          </a:xfrm>
          <a:prstGeom prst="roundRect">
            <a:avLst>
              <a:gd name="adj" fmla="val 16667"/>
            </a:avLst>
          </a:prstGeom>
          <a:noFill/>
          <a:ln w="9525">
            <a:solidFill>
              <a:schemeClr val="tx1"/>
            </a:solidFill>
            <a:round/>
            <a:headEnd/>
            <a:tailEnd/>
          </a:ln>
        </p:spPr>
        <p:txBody>
          <a:bodyPr>
            <a:prstTxWarp prst="textNoShape">
              <a:avLst/>
            </a:prstTxWarp>
          </a:bodyPr>
          <a:lstStyle/>
          <a:p>
            <a:endParaRPr lang="en-US"/>
          </a:p>
        </p:txBody>
      </p:sp>
      <p:sp>
        <p:nvSpPr>
          <p:cNvPr id="2201642" name="AutoShape 42"/>
          <p:cNvSpPr>
            <a:spLocks noChangeArrowheads="1"/>
          </p:cNvSpPr>
          <p:nvPr/>
        </p:nvSpPr>
        <p:spPr bwMode="auto">
          <a:xfrm>
            <a:off x="3962400" y="4953000"/>
            <a:ext cx="1981200" cy="457200"/>
          </a:xfrm>
          <a:prstGeom prst="roundRect">
            <a:avLst>
              <a:gd name="adj" fmla="val 16667"/>
            </a:avLst>
          </a:prstGeom>
          <a:noFill/>
          <a:ln w="9525">
            <a:solidFill>
              <a:schemeClr val="tx1"/>
            </a:solidFill>
            <a:round/>
            <a:headEnd/>
            <a:tailEnd/>
          </a:ln>
        </p:spPr>
        <p:txBody>
          <a:bodyPr>
            <a:prstTxWarp prst="textNoShape">
              <a:avLst/>
            </a:prstTxWarp>
          </a:bodyPr>
          <a:lstStyle/>
          <a:p>
            <a:endParaRPr lang="en-US"/>
          </a:p>
        </p:txBody>
      </p:sp>
      <p:sp>
        <p:nvSpPr>
          <p:cNvPr id="2201643" name="AutoShape 43"/>
          <p:cNvSpPr>
            <a:spLocks noChangeArrowheads="1"/>
          </p:cNvSpPr>
          <p:nvPr/>
        </p:nvSpPr>
        <p:spPr bwMode="auto">
          <a:xfrm>
            <a:off x="3810000" y="5943600"/>
            <a:ext cx="1981200" cy="457200"/>
          </a:xfrm>
          <a:prstGeom prst="roundRect">
            <a:avLst>
              <a:gd name="adj" fmla="val 16667"/>
            </a:avLst>
          </a:prstGeom>
          <a:noFill/>
          <a:ln w="9525">
            <a:solidFill>
              <a:schemeClr val="tx1"/>
            </a:solidFill>
            <a:round/>
            <a:headEnd/>
            <a:tailEnd/>
          </a:ln>
        </p:spPr>
        <p:txBody>
          <a:bodyPr>
            <a:prstTxWarp prst="textNoShape">
              <a:avLst/>
            </a:prstTxWarp>
          </a:bodyPr>
          <a:lstStyle/>
          <a:p>
            <a:endParaRPr lang="en-US"/>
          </a:p>
        </p:txBody>
      </p:sp>
      <p:sp>
        <p:nvSpPr>
          <p:cNvPr id="2201644" name="AutoShape 44"/>
          <p:cNvSpPr>
            <a:spLocks noChangeArrowheads="1"/>
          </p:cNvSpPr>
          <p:nvPr/>
        </p:nvSpPr>
        <p:spPr bwMode="auto">
          <a:xfrm>
            <a:off x="6172200" y="5410200"/>
            <a:ext cx="1981200" cy="457200"/>
          </a:xfrm>
          <a:prstGeom prst="roundRect">
            <a:avLst>
              <a:gd name="adj" fmla="val 16667"/>
            </a:avLst>
          </a:prstGeom>
          <a:noFill/>
          <a:ln w="9525">
            <a:solidFill>
              <a:schemeClr val="tx1"/>
            </a:solidFill>
            <a:round/>
            <a:headEnd/>
            <a:tailEnd/>
          </a:ln>
        </p:spPr>
        <p:txBody>
          <a:bodyPr>
            <a:prstTxWarp prst="textNoShape">
              <a:avLst/>
            </a:prstTxWarp>
          </a:bodyPr>
          <a:lstStyle/>
          <a:p>
            <a:endParaRPr lang="en-US"/>
          </a:p>
        </p:txBody>
      </p:sp>
      <p:sp>
        <p:nvSpPr>
          <p:cNvPr id="2201645" name="Text Box 45"/>
          <p:cNvSpPr txBox="1">
            <a:spLocks noChangeArrowheads="1"/>
          </p:cNvSpPr>
          <p:nvPr/>
        </p:nvSpPr>
        <p:spPr bwMode="auto">
          <a:xfrm>
            <a:off x="228600" y="4572000"/>
            <a:ext cx="933450" cy="366713"/>
          </a:xfrm>
          <a:prstGeom prst="rect">
            <a:avLst/>
          </a:prstGeom>
          <a:noFill/>
          <a:ln w="9525">
            <a:noFill/>
            <a:miter lim="800000"/>
            <a:headEnd/>
            <a:tailEnd/>
          </a:ln>
        </p:spPr>
        <p:txBody>
          <a:bodyPr wrap="none">
            <a:prstTxWarp prst="textNoShape">
              <a:avLst/>
            </a:prstTxWarp>
            <a:spAutoFit/>
          </a:bodyPr>
          <a:lstStyle/>
          <a:p>
            <a:r>
              <a:rPr lang="en-US" sz="1800" b="0"/>
              <a:t>English</a:t>
            </a:r>
          </a:p>
        </p:txBody>
      </p:sp>
      <p:sp>
        <p:nvSpPr>
          <p:cNvPr id="2201646" name="Text Box 46"/>
          <p:cNvSpPr txBox="1">
            <a:spLocks noChangeArrowheads="1"/>
          </p:cNvSpPr>
          <p:nvPr/>
        </p:nvSpPr>
        <p:spPr bwMode="auto">
          <a:xfrm>
            <a:off x="1295400" y="5943600"/>
            <a:ext cx="895350" cy="366713"/>
          </a:xfrm>
          <a:prstGeom prst="rect">
            <a:avLst/>
          </a:prstGeom>
          <a:noFill/>
          <a:ln w="9525">
            <a:noFill/>
            <a:miter lim="800000"/>
            <a:headEnd/>
            <a:tailEnd/>
          </a:ln>
        </p:spPr>
        <p:txBody>
          <a:bodyPr wrap="none">
            <a:prstTxWarp prst="textNoShape">
              <a:avLst/>
            </a:prstTxWarp>
            <a:spAutoFit/>
          </a:bodyPr>
          <a:lstStyle/>
          <a:p>
            <a:r>
              <a:rPr lang="en-US" sz="1800" b="0"/>
              <a:t>French</a:t>
            </a:r>
          </a:p>
        </p:txBody>
      </p:sp>
      <p:sp>
        <p:nvSpPr>
          <p:cNvPr id="2201647" name="Text Box 47"/>
          <p:cNvSpPr txBox="1">
            <a:spLocks noChangeArrowheads="1"/>
          </p:cNvSpPr>
          <p:nvPr/>
        </p:nvSpPr>
        <p:spPr bwMode="auto">
          <a:xfrm>
            <a:off x="4495800" y="4648200"/>
            <a:ext cx="1176338" cy="366713"/>
          </a:xfrm>
          <a:prstGeom prst="rect">
            <a:avLst/>
          </a:prstGeom>
          <a:noFill/>
          <a:ln w="9525">
            <a:noFill/>
            <a:miter lim="800000"/>
            <a:headEnd/>
            <a:tailEnd/>
          </a:ln>
        </p:spPr>
        <p:txBody>
          <a:bodyPr wrap="none">
            <a:prstTxWarp prst="textNoShape">
              <a:avLst/>
            </a:prstTxWarp>
            <a:spAutoFit/>
          </a:bodyPr>
          <a:lstStyle/>
          <a:p>
            <a:r>
              <a:rPr lang="en-US" sz="1800" b="0"/>
              <a:t>Japanese</a:t>
            </a:r>
          </a:p>
        </p:txBody>
      </p:sp>
      <p:sp>
        <p:nvSpPr>
          <p:cNvPr id="2201648" name="Text Box 48"/>
          <p:cNvSpPr txBox="1">
            <a:spLocks noChangeArrowheads="1"/>
          </p:cNvSpPr>
          <p:nvPr/>
        </p:nvSpPr>
        <p:spPr bwMode="auto">
          <a:xfrm>
            <a:off x="3886200" y="5562600"/>
            <a:ext cx="895350" cy="366713"/>
          </a:xfrm>
          <a:prstGeom prst="rect">
            <a:avLst/>
          </a:prstGeom>
          <a:noFill/>
          <a:ln w="9525">
            <a:noFill/>
            <a:miter lim="800000"/>
            <a:headEnd/>
            <a:tailEnd/>
          </a:ln>
        </p:spPr>
        <p:txBody>
          <a:bodyPr wrap="none">
            <a:prstTxWarp prst="textNoShape">
              <a:avLst/>
            </a:prstTxWarp>
            <a:spAutoFit/>
          </a:bodyPr>
          <a:lstStyle/>
          <a:p>
            <a:r>
              <a:rPr lang="en-US" sz="1800" b="0"/>
              <a:t>Navajo</a:t>
            </a:r>
          </a:p>
        </p:txBody>
      </p:sp>
      <p:sp>
        <p:nvSpPr>
          <p:cNvPr id="2201649" name="Text Box 49"/>
          <p:cNvSpPr txBox="1">
            <a:spLocks noChangeArrowheads="1"/>
          </p:cNvSpPr>
          <p:nvPr/>
        </p:nvSpPr>
        <p:spPr bwMode="auto">
          <a:xfrm>
            <a:off x="6629400" y="5029200"/>
            <a:ext cx="1009650" cy="366713"/>
          </a:xfrm>
          <a:prstGeom prst="rect">
            <a:avLst/>
          </a:prstGeom>
          <a:noFill/>
          <a:ln w="9525">
            <a:noFill/>
            <a:miter lim="800000"/>
            <a:headEnd/>
            <a:tailEnd/>
          </a:ln>
        </p:spPr>
        <p:txBody>
          <a:bodyPr wrap="none">
            <a:prstTxWarp prst="textNoShape">
              <a:avLst/>
            </a:prstTxWarp>
            <a:spAutoFit/>
          </a:bodyPr>
          <a:lstStyle/>
          <a:p>
            <a:r>
              <a:rPr lang="en-US" sz="1800" b="0"/>
              <a:t>Tagalog</a:t>
            </a:r>
          </a:p>
        </p:txBody>
      </p:sp>
      <p:sp>
        <p:nvSpPr>
          <p:cNvPr id="2201650" name="Text Box 50"/>
          <p:cNvSpPr txBox="1">
            <a:spLocks noChangeArrowheads="1"/>
          </p:cNvSpPr>
          <p:nvPr/>
        </p:nvSpPr>
        <p:spPr bwMode="auto">
          <a:xfrm>
            <a:off x="7315200" y="6172200"/>
            <a:ext cx="412750" cy="366713"/>
          </a:xfrm>
          <a:prstGeom prst="rect">
            <a:avLst/>
          </a:prstGeom>
          <a:noFill/>
          <a:ln w="9525">
            <a:noFill/>
            <a:miter lim="800000"/>
            <a:headEnd/>
            <a:tailEnd/>
          </a:ln>
        </p:spPr>
        <p:txBody>
          <a:bodyPr wrap="none">
            <a:prstTxWarp prst="textNoShape">
              <a:avLst/>
            </a:prstTxWarp>
            <a:spAutoFit/>
          </a:bodyPr>
          <a:lstStyle/>
          <a:p>
            <a:r>
              <a:rPr lang="en-US" sz="1800" b="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3650" name="Rectangle 2"/>
          <p:cNvSpPr>
            <a:spLocks noGrp="1" noChangeArrowheads="1"/>
          </p:cNvSpPr>
          <p:nvPr>
            <p:ph type="title"/>
          </p:nvPr>
        </p:nvSpPr>
        <p:spPr>
          <a:xfrm>
            <a:off x="0" y="0"/>
            <a:ext cx="9144000" cy="1143000"/>
          </a:xfrm>
          <a:noFill/>
          <a:ln/>
        </p:spPr>
        <p:txBody>
          <a:bodyPr/>
          <a:lstStyle/>
          <a:p>
            <a:r>
              <a:rPr lang="en-US" sz="3200"/>
              <a:t>Learning Language Structure</a:t>
            </a:r>
            <a:endParaRPr lang="en-US" sz="3200">
              <a:sym typeface="Symbol" pitchFamily="-84" charset="2"/>
            </a:endParaRPr>
          </a:p>
        </p:txBody>
      </p:sp>
      <p:sp>
        <p:nvSpPr>
          <p:cNvPr id="2203651" name="Text Box 3"/>
          <p:cNvSpPr txBox="1">
            <a:spLocks noChangeArrowheads="1"/>
          </p:cNvSpPr>
          <p:nvPr/>
        </p:nvSpPr>
        <p:spPr bwMode="auto">
          <a:xfrm>
            <a:off x="304800" y="1066800"/>
            <a:ext cx="6934200" cy="1917700"/>
          </a:xfrm>
          <a:prstGeom prst="rect">
            <a:avLst/>
          </a:prstGeom>
          <a:noFill/>
          <a:ln w="9525">
            <a:noFill/>
            <a:miter lim="800000"/>
            <a:headEnd/>
            <a:tailEnd/>
          </a:ln>
        </p:spPr>
        <p:txBody>
          <a:bodyPr>
            <a:prstTxWarp prst="textNoShape">
              <a:avLst/>
            </a:prstTxWarp>
            <a:spAutoFit/>
          </a:bodyPr>
          <a:lstStyle/>
          <a:p>
            <a:r>
              <a:rPr lang="en-US" b="0"/>
              <a:t>Chomsky: Children are born knowing the parameters of variation.  This is part of </a:t>
            </a:r>
            <a:r>
              <a:rPr lang="en-US" b="0">
                <a:solidFill>
                  <a:schemeClr val="tx2"/>
                </a:solidFill>
              </a:rPr>
              <a:t>Universal Grammar</a:t>
            </a:r>
            <a:r>
              <a:rPr lang="en-US" b="0"/>
              <a:t>.  Input from the native linguistic environment determines what values these parameters should have.</a:t>
            </a:r>
            <a:endParaRPr lang="en-US" b="0">
              <a:solidFill>
                <a:srgbClr val="F25BFF"/>
              </a:solidFill>
            </a:endParaRPr>
          </a:p>
        </p:txBody>
      </p:sp>
      <p:pic>
        <p:nvPicPr>
          <p:cNvPr id="2203652" name="Picture 4"/>
          <p:cNvPicPr>
            <a:picLocks noChangeAspect="1" noChangeArrowheads="1"/>
          </p:cNvPicPr>
          <p:nvPr/>
        </p:nvPicPr>
        <p:blipFill>
          <a:blip r:embed="rId3"/>
          <a:srcRect/>
          <a:stretch>
            <a:fillRect/>
          </a:stretch>
        </p:blipFill>
        <p:spPr bwMode="auto">
          <a:xfrm>
            <a:off x="7467600" y="1143000"/>
            <a:ext cx="1212850" cy="1328738"/>
          </a:xfrm>
          <a:prstGeom prst="rect">
            <a:avLst/>
          </a:prstGeom>
          <a:noFill/>
          <a:ln w="9525">
            <a:noFill/>
            <a:miter lim="800000"/>
            <a:headEnd/>
            <a:tailEnd/>
          </a:ln>
          <a:effectLst/>
        </p:spPr>
      </p:pic>
      <p:pic>
        <p:nvPicPr>
          <p:cNvPr id="2203653" name="Picture 5"/>
          <p:cNvPicPr>
            <a:picLocks noChangeAspect="1" noChangeArrowheads="1"/>
          </p:cNvPicPr>
          <p:nvPr/>
        </p:nvPicPr>
        <p:blipFill>
          <a:blip r:embed="rId4"/>
          <a:srcRect/>
          <a:stretch>
            <a:fillRect/>
          </a:stretch>
        </p:blipFill>
        <p:spPr bwMode="auto">
          <a:xfrm>
            <a:off x="7086600" y="4876800"/>
            <a:ext cx="1536700" cy="1612900"/>
          </a:xfrm>
          <a:prstGeom prst="rect">
            <a:avLst/>
          </a:prstGeom>
          <a:noFill/>
          <a:ln w="9525">
            <a:noFill/>
            <a:miter lim="800000"/>
            <a:headEnd/>
            <a:tailEnd/>
          </a:ln>
          <a:effectLst/>
        </p:spPr>
      </p:pic>
      <p:sp>
        <p:nvSpPr>
          <p:cNvPr id="2203654" name="AutoShape 6"/>
          <p:cNvSpPr>
            <a:spLocks noChangeArrowheads="1"/>
          </p:cNvSpPr>
          <p:nvPr/>
        </p:nvSpPr>
        <p:spPr bwMode="auto">
          <a:xfrm>
            <a:off x="304800" y="3124200"/>
            <a:ext cx="7620000" cy="1828800"/>
          </a:xfrm>
          <a:prstGeom prst="cloudCallout">
            <a:avLst>
              <a:gd name="adj1" fmla="val 41481"/>
              <a:gd name="adj2" fmla="val 79079"/>
            </a:avLst>
          </a:prstGeom>
          <a:noFill/>
          <a:ln w="9525">
            <a:solidFill>
              <a:schemeClr val="tx1"/>
            </a:solidFill>
            <a:round/>
            <a:headEnd/>
            <a:tailEnd/>
          </a:ln>
        </p:spPr>
        <p:txBody>
          <a:bodyPr wrap="none" anchor="ctr">
            <a:prstTxWarp prst="textNoShape">
              <a:avLst/>
            </a:prstTxWarp>
          </a:bodyPr>
          <a:lstStyle/>
          <a:p>
            <a:pPr algn="ctr"/>
            <a:endParaRPr lang="en-US" b="0"/>
          </a:p>
        </p:txBody>
      </p:sp>
      <p:sp>
        <p:nvSpPr>
          <p:cNvPr id="2203655" name="Oval 7"/>
          <p:cNvSpPr>
            <a:spLocks noChangeArrowheads="1"/>
          </p:cNvSpPr>
          <p:nvPr/>
        </p:nvSpPr>
        <p:spPr bwMode="auto">
          <a:xfrm>
            <a:off x="1981200" y="3276600"/>
            <a:ext cx="609600" cy="6096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2203656" name="Oval 8"/>
          <p:cNvSpPr>
            <a:spLocks noChangeArrowheads="1"/>
          </p:cNvSpPr>
          <p:nvPr/>
        </p:nvSpPr>
        <p:spPr bwMode="auto">
          <a:xfrm>
            <a:off x="2819400" y="3200400"/>
            <a:ext cx="609600" cy="609600"/>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2203657" name="Oval 9"/>
          <p:cNvSpPr>
            <a:spLocks noChangeArrowheads="1"/>
          </p:cNvSpPr>
          <p:nvPr/>
        </p:nvSpPr>
        <p:spPr bwMode="auto">
          <a:xfrm>
            <a:off x="2895600" y="3962400"/>
            <a:ext cx="609600" cy="609600"/>
          </a:xfrm>
          <a:prstGeom prst="ellipse">
            <a:avLst/>
          </a:prstGeom>
          <a:solidFill>
            <a:schemeClr val="tx2">
              <a:alpha val="38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203658" name="Oval 10"/>
          <p:cNvSpPr>
            <a:spLocks noChangeArrowheads="1"/>
          </p:cNvSpPr>
          <p:nvPr/>
        </p:nvSpPr>
        <p:spPr bwMode="auto">
          <a:xfrm>
            <a:off x="1981200" y="3962400"/>
            <a:ext cx="609600" cy="609600"/>
          </a:xfrm>
          <a:prstGeom prst="ellipse">
            <a:avLst/>
          </a:prstGeom>
          <a:solidFill>
            <a:schemeClr val="bg2">
              <a:alpha val="47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203659" name="Oval 11"/>
          <p:cNvSpPr>
            <a:spLocks noChangeArrowheads="1"/>
          </p:cNvSpPr>
          <p:nvPr/>
        </p:nvSpPr>
        <p:spPr bwMode="auto">
          <a:xfrm>
            <a:off x="3657600" y="3276600"/>
            <a:ext cx="609600" cy="6096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203660" name="Oval 12"/>
          <p:cNvSpPr>
            <a:spLocks noChangeArrowheads="1"/>
          </p:cNvSpPr>
          <p:nvPr/>
        </p:nvSpPr>
        <p:spPr bwMode="auto">
          <a:xfrm>
            <a:off x="3733800" y="4038600"/>
            <a:ext cx="609600" cy="609600"/>
          </a:xfrm>
          <a:prstGeom prst="ellipse">
            <a:avLst/>
          </a:prstGeom>
          <a:solidFill>
            <a:schemeClr val="accent2">
              <a:alpha val="32001"/>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203661" name="Oval 13"/>
          <p:cNvSpPr>
            <a:spLocks noChangeArrowheads="1"/>
          </p:cNvSpPr>
          <p:nvPr/>
        </p:nvSpPr>
        <p:spPr bwMode="auto">
          <a:xfrm>
            <a:off x="4495800" y="3276600"/>
            <a:ext cx="609600" cy="6096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endParaRPr lang="en-US"/>
          </a:p>
        </p:txBody>
      </p:sp>
      <p:sp>
        <p:nvSpPr>
          <p:cNvPr id="2203662" name="Oval 14"/>
          <p:cNvSpPr>
            <a:spLocks noChangeArrowheads="1"/>
          </p:cNvSpPr>
          <p:nvPr/>
        </p:nvSpPr>
        <p:spPr bwMode="auto">
          <a:xfrm>
            <a:off x="4572000" y="4038600"/>
            <a:ext cx="609600" cy="609600"/>
          </a:xfrm>
          <a:prstGeom prst="ellipse">
            <a:avLst/>
          </a:prstGeom>
          <a:solidFill>
            <a:schemeClr val="folHlink">
              <a:alpha val="41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203663" name="Oval 15"/>
          <p:cNvSpPr>
            <a:spLocks noChangeArrowheads="1"/>
          </p:cNvSpPr>
          <p:nvPr/>
        </p:nvSpPr>
        <p:spPr bwMode="auto">
          <a:xfrm>
            <a:off x="5334000" y="3276600"/>
            <a:ext cx="609600" cy="609600"/>
          </a:xfrm>
          <a:prstGeom prst="ellipse">
            <a:avLst/>
          </a:prstGeom>
          <a:solidFill>
            <a:srgbClr val="F150DD"/>
          </a:solidFill>
          <a:ln w="9525">
            <a:solidFill>
              <a:schemeClr val="tx1"/>
            </a:solidFill>
            <a:round/>
            <a:headEnd/>
            <a:tailEnd/>
          </a:ln>
        </p:spPr>
        <p:txBody>
          <a:bodyPr wrap="none" anchor="ctr">
            <a:prstTxWarp prst="textNoShape">
              <a:avLst/>
            </a:prstTxWarp>
          </a:bodyPr>
          <a:lstStyle/>
          <a:p>
            <a:endParaRPr lang="en-US"/>
          </a:p>
        </p:txBody>
      </p:sp>
      <p:sp>
        <p:nvSpPr>
          <p:cNvPr id="2203664" name="Oval 16"/>
          <p:cNvSpPr>
            <a:spLocks noChangeArrowheads="1"/>
          </p:cNvSpPr>
          <p:nvPr/>
        </p:nvSpPr>
        <p:spPr bwMode="auto">
          <a:xfrm>
            <a:off x="5486400" y="4038600"/>
            <a:ext cx="609600" cy="609600"/>
          </a:xfrm>
          <a:prstGeom prst="ellipse">
            <a:avLst/>
          </a:prstGeom>
          <a:solidFill>
            <a:srgbClr val="F150DD">
              <a:alpha val="37000"/>
            </a:srgbClr>
          </a:solidFill>
          <a:ln w="50800">
            <a:solidFill>
              <a:schemeClr val="tx1"/>
            </a:solidFill>
            <a:prstDash val="dash"/>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5698" name="Rectangle 2"/>
          <p:cNvSpPr>
            <a:spLocks noGrp="1" noChangeArrowheads="1"/>
          </p:cNvSpPr>
          <p:nvPr>
            <p:ph type="title"/>
          </p:nvPr>
        </p:nvSpPr>
        <p:spPr>
          <a:xfrm>
            <a:off x="0" y="0"/>
            <a:ext cx="9144000" cy="1143000"/>
          </a:xfrm>
          <a:noFill/>
          <a:ln/>
        </p:spPr>
        <p:txBody>
          <a:bodyPr/>
          <a:lstStyle/>
          <a:p>
            <a:r>
              <a:rPr lang="en-US" sz="3200"/>
              <a:t>Learning Language Structure</a:t>
            </a:r>
            <a:endParaRPr lang="en-US" sz="3200">
              <a:sym typeface="Symbol" pitchFamily="-84" charset="2"/>
            </a:endParaRPr>
          </a:p>
        </p:txBody>
      </p:sp>
      <p:sp>
        <p:nvSpPr>
          <p:cNvPr id="2205699" name="Text Box 3"/>
          <p:cNvSpPr txBox="1">
            <a:spLocks noChangeArrowheads="1"/>
          </p:cNvSpPr>
          <p:nvPr/>
        </p:nvSpPr>
        <p:spPr bwMode="auto">
          <a:xfrm>
            <a:off x="304800" y="1066800"/>
            <a:ext cx="6934200" cy="1917700"/>
          </a:xfrm>
          <a:prstGeom prst="rect">
            <a:avLst/>
          </a:prstGeom>
          <a:noFill/>
          <a:ln w="9525">
            <a:noFill/>
            <a:miter lim="800000"/>
            <a:headEnd/>
            <a:tailEnd/>
          </a:ln>
        </p:spPr>
        <p:txBody>
          <a:bodyPr>
            <a:prstTxWarp prst="textNoShape">
              <a:avLst/>
            </a:prstTxWarp>
            <a:spAutoFit/>
          </a:bodyPr>
          <a:lstStyle/>
          <a:p>
            <a:r>
              <a:rPr lang="en-US" b="0"/>
              <a:t>Chomsky: Children are born knowing the parameters of variation.  This is part of </a:t>
            </a:r>
            <a:r>
              <a:rPr lang="en-US" b="0">
                <a:solidFill>
                  <a:schemeClr val="tx2"/>
                </a:solidFill>
              </a:rPr>
              <a:t>Universal Grammar</a:t>
            </a:r>
            <a:r>
              <a:rPr lang="en-US" b="0"/>
              <a:t>.  Input from the native linguistic environment determines what values these parameters should have.</a:t>
            </a:r>
            <a:endParaRPr lang="en-US" b="0">
              <a:solidFill>
                <a:srgbClr val="F25BFF"/>
              </a:solidFill>
            </a:endParaRPr>
          </a:p>
        </p:txBody>
      </p:sp>
      <p:pic>
        <p:nvPicPr>
          <p:cNvPr id="2205700" name="Picture 4"/>
          <p:cNvPicPr>
            <a:picLocks noChangeAspect="1" noChangeArrowheads="1"/>
          </p:cNvPicPr>
          <p:nvPr/>
        </p:nvPicPr>
        <p:blipFill>
          <a:blip r:embed="rId3"/>
          <a:srcRect/>
          <a:stretch>
            <a:fillRect/>
          </a:stretch>
        </p:blipFill>
        <p:spPr bwMode="auto">
          <a:xfrm>
            <a:off x="7467600" y="1143000"/>
            <a:ext cx="1212850" cy="1328738"/>
          </a:xfrm>
          <a:prstGeom prst="rect">
            <a:avLst/>
          </a:prstGeom>
          <a:noFill/>
          <a:ln w="9525">
            <a:noFill/>
            <a:miter lim="800000"/>
            <a:headEnd/>
            <a:tailEnd/>
          </a:ln>
          <a:effectLst/>
        </p:spPr>
      </p:pic>
      <p:pic>
        <p:nvPicPr>
          <p:cNvPr id="2205701" name="Picture 5"/>
          <p:cNvPicPr>
            <a:picLocks noChangeAspect="1" noChangeArrowheads="1"/>
          </p:cNvPicPr>
          <p:nvPr/>
        </p:nvPicPr>
        <p:blipFill>
          <a:blip r:embed="rId4"/>
          <a:srcRect/>
          <a:stretch>
            <a:fillRect/>
          </a:stretch>
        </p:blipFill>
        <p:spPr bwMode="auto">
          <a:xfrm>
            <a:off x="7086600" y="4876800"/>
            <a:ext cx="1536700" cy="1612900"/>
          </a:xfrm>
          <a:prstGeom prst="rect">
            <a:avLst/>
          </a:prstGeom>
          <a:noFill/>
          <a:ln w="9525">
            <a:noFill/>
            <a:miter lim="800000"/>
            <a:headEnd/>
            <a:tailEnd/>
          </a:ln>
          <a:effectLst/>
        </p:spPr>
      </p:pic>
      <p:sp>
        <p:nvSpPr>
          <p:cNvPr id="2205702" name="AutoShape 6"/>
          <p:cNvSpPr>
            <a:spLocks noChangeArrowheads="1"/>
          </p:cNvSpPr>
          <p:nvPr/>
        </p:nvSpPr>
        <p:spPr bwMode="auto">
          <a:xfrm>
            <a:off x="304800" y="3124200"/>
            <a:ext cx="7620000" cy="1828800"/>
          </a:xfrm>
          <a:prstGeom prst="cloudCallout">
            <a:avLst>
              <a:gd name="adj1" fmla="val 41481"/>
              <a:gd name="adj2" fmla="val 79079"/>
            </a:avLst>
          </a:prstGeom>
          <a:noFill/>
          <a:ln w="9525">
            <a:solidFill>
              <a:schemeClr val="tx1"/>
            </a:solidFill>
            <a:round/>
            <a:headEnd/>
            <a:tailEnd/>
          </a:ln>
        </p:spPr>
        <p:txBody>
          <a:bodyPr wrap="none" anchor="ctr">
            <a:prstTxWarp prst="textNoShape">
              <a:avLst/>
            </a:prstTxWarp>
          </a:bodyPr>
          <a:lstStyle/>
          <a:p>
            <a:pPr algn="ctr"/>
            <a:endParaRPr lang="en-US" b="0"/>
          </a:p>
        </p:txBody>
      </p:sp>
      <p:sp>
        <p:nvSpPr>
          <p:cNvPr id="2205703" name="Oval 7"/>
          <p:cNvSpPr>
            <a:spLocks noChangeArrowheads="1"/>
          </p:cNvSpPr>
          <p:nvPr/>
        </p:nvSpPr>
        <p:spPr bwMode="auto">
          <a:xfrm>
            <a:off x="1981200" y="3276600"/>
            <a:ext cx="609600" cy="6096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2205704" name="Oval 8"/>
          <p:cNvSpPr>
            <a:spLocks noChangeArrowheads="1"/>
          </p:cNvSpPr>
          <p:nvPr/>
        </p:nvSpPr>
        <p:spPr bwMode="auto">
          <a:xfrm>
            <a:off x="2819400" y="3200400"/>
            <a:ext cx="609600" cy="609600"/>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2205705" name="Oval 9"/>
          <p:cNvSpPr>
            <a:spLocks noChangeArrowheads="1"/>
          </p:cNvSpPr>
          <p:nvPr/>
        </p:nvSpPr>
        <p:spPr bwMode="auto">
          <a:xfrm>
            <a:off x="3657600" y="3276600"/>
            <a:ext cx="609600" cy="6096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205706" name="Oval 10"/>
          <p:cNvSpPr>
            <a:spLocks noChangeArrowheads="1"/>
          </p:cNvSpPr>
          <p:nvPr/>
        </p:nvSpPr>
        <p:spPr bwMode="auto">
          <a:xfrm>
            <a:off x="4495800" y="3276600"/>
            <a:ext cx="609600" cy="6096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endParaRPr lang="en-US"/>
          </a:p>
        </p:txBody>
      </p:sp>
      <p:sp>
        <p:nvSpPr>
          <p:cNvPr id="2205707" name="Oval 11"/>
          <p:cNvSpPr>
            <a:spLocks noChangeArrowheads="1"/>
          </p:cNvSpPr>
          <p:nvPr/>
        </p:nvSpPr>
        <p:spPr bwMode="auto">
          <a:xfrm>
            <a:off x="5334000" y="3276600"/>
            <a:ext cx="609600" cy="609600"/>
          </a:xfrm>
          <a:prstGeom prst="ellipse">
            <a:avLst/>
          </a:prstGeom>
          <a:solidFill>
            <a:srgbClr val="F150DD"/>
          </a:solidFill>
          <a:ln w="9525">
            <a:solidFill>
              <a:schemeClr val="tx1"/>
            </a:solidFill>
            <a:round/>
            <a:headEnd/>
            <a:tailEnd/>
          </a:ln>
        </p:spPr>
        <p:txBody>
          <a:bodyPr wrap="none" anchor="ctr">
            <a:prstTxWarp prst="textNoShape">
              <a:avLst/>
            </a:prstTxWarp>
          </a:bodyPr>
          <a:lstStyle/>
          <a:p>
            <a:endParaRPr lang="en-US"/>
          </a:p>
        </p:txBody>
      </p:sp>
      <p:sp>
        <p:nvSpPr>
          <p:cNvPr id="2205708" name="Text Box 12"/>
          <p:cNvSpPr txBox="1">
            <a:spLocks noChangeArrowheads="1"/>
          </p:cNvSpPr>
          <p:nvPr/>
        </p:nvSpPr>
        <p:spPr bwMode="auto">
          <a:xfrm>
            <a:off x="7848600" y="2900363"/>
            <a:ext cx="11842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English</a:t>
            </a:r>
          </a:p>
        </p:txBody>
      </p:sp>
      <p:sp>
        <p:nvSpPr>
          <p:cNvPr id="2205709" name="Line 13"/>
          <p:cNvSpPr>
            <a:spLocks noChangeShapeType="1"/>
          </p:cNvSpPr>
          <p:nvPr/>
        </p:nvSpPr>
        <p:spPr bwMode="auto">
          <a:xfrm flipH="1">
            <a:off x="7924800" y="3505200"/>
            <a:ext cx="304800" cy="1295400"/>
          </a:xfrm>
          <a:prstGeom prst="line">
            <a:avLst/>
          </a:prstGeom>
          <a:noFill/>
          <a:ln w="63500">
            <a:solidFill>
              <a:schemeClr val="tx2"/>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36068" name="Picture 4"/>
          <p:cNvPicPr>
            <a:picLocks noChangeAspect="1" noChangeArrowheads="1"/>
          </p:cNvPicPr>
          <p:nvPr/>
        </p:nvPicPr>
        <p:blipFill>
          <a:blip r:embed="rId3"/>
          <a:srcRect/>
          <a:stretch>
            <a:fillRect/>
          </a:stretch>
        </p:blipFill>
        <p:spPr bwMode="auto">
          <a:xfrm>
            <a:off x="304800" y="1752600"/>
            <a:ext cx="2971800" cy="1557338"/>
          </a:xfrm>
          <a:prstGeom prst="rect">
            <a:avLst/>
          </a:prstGeom>
          <a:noFill/>
          <a:ln w="9525">
            <a:noFill/>
            <a:miter lim="800000"/>
            <a:headEnd/>
            <a:tailEnd/>
          </a:ln>
          <a:effectLst/>
        </p:spPr>
      </p:pic>
      <p:sp>
        <p:nvSpPr>
          <p:cNvPr id="2136069" name="Rectangle 5"/>
          <p:cNvSpPr>
            <a:spLocks noChangeArrowheads="1"/>
          </p:cNvSpPr>
          <p:nvPr/>
        </p:nvSpPr>
        <p:spPr bwMode="auto">
          <a:xfrm>
            <a:off x="685800" y="3048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Problem: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Figure out the order of words (syntax)</a:t>
            </a:r>
          </a:p>
        </p:txBody>
      </p:sp>
      <p:sp>
        <p:nvSpPr>
          <p:cNvPr id="2136070" name="Text Box 6"/>
          <p:cNvSpPr txBox="1">
            <a:spLocks noChangeArrowheads="1"/>
          </p:cNvSpPr>
          <p:nvPr/>
        </p:nvSpPr>
        <p:spPr bwMode="auto">
          <a:xfrm>
            <a:off x="228600" y="4114800"/>
            <a:ext cx="8458200" cy="1446550"/>
          </a:xfrm>
          <a:prstGeom prst="rect">
            <a:avLst/>
          </a:prstGeom>
          <a:noFill/>
          <a:ln w="9525">
            <a:noFill/>
            <a:miter lim="800000"/>
            <a:headEnd/>
            <a:tailEnd/>
          </a:ln>
        </p:spPr>
        <p:txBody>
          <a:bodyPr>
            <a:prstTxWarp prst="textNoShape">
              <a:avLst/>
            </a:prstTxWarp>
            <a:spAutoFit/>
          </a:bodyPr>
          <a:lstStyle/>
          <a:p>
            <a:r>
              <a:rPr lang="en-US" sz="2200" b="0"/>
              <a:t>Important idea: The observable word order speakers produce (like Subject Object Verb) is the result of a system of word order rules that speakers unconsciously use when they speak.  This system of word order rules is called</a:t>
            </a:r>
            <a:r>
              <a:rPr lang="en-US" sz="2200" b="0">
                <a:solidFill>
                  <a:schemeClr val="tx2"/>
                </a:solidFill>
              </a:rPr>
              <a:t> </a:t>
            </a:r>
            <a:r>
              <a:rPr lang="en-US" sz="2200" b="0">
                <a:solidFill>
                  <a:schemeClr val="folHlink"/>
                </a:solidFill>
              </a:rPr>
              <a:t>syntax</a:t>
            </a:r>
            <a:r>
              <a:rPr lang="en-US" sz="2200" b="0">
                <a:solidFill>
                  <a:schemeClr val="tx2"/>
                </a:solidFill>
              </a:rPr>
              <a:t>. </a:t>
            </a:r>
          </a:p>
        </p:txBody>
      </p:sp>
      <p:sp>
        <p:nvSpPr>
          <p:cNvPr id="2136071" name="Text Box 7"/>
          <p:cNvSpPr txBox="1">
            <a:spLocks noChangeArrowheads="1"/>
          </p:cNvSpPr>
          <p:nvPr/>
        </p:nvSpPr>
        <p:spPr bwMode="auto">
          <a:xfrm>
            <a:off x="3810000" y="2438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a:solidFill>
                  <a:srgbClr val="4BBEFE"/>
                </a:solidFill>
              </a:rPr>
              <a:t> </a:t>
            </a:r>
            <a:r>
              <a:rPr lang="en-US" sz="2000" b="0">
                <a:solidFill>
                  <a:schemeClr val="bg2"/>
                </a:solidFill>
              </a:rPr>
              <a:t>Verb</a:t>
            </a:r>
            <a:r>
              <a:rPr lang="en-US" sz="2000" b="0"/>
              <a:t>   </a:t>
            </a:r>
            <a:r>
              <a:rPr lang="en-US" sz="2000" b="0">
                <a:solidFill>
                  <a:schemeClr val="accent2"/>
                </a:solidFill>
              </a:rPr>
              <a:t>Object</a:t>
            </a:r>
            <a:endParaRPr lang="en-US" sz="2000" b="0">
              <a:solidFill>
                <a:srgbClr val="CD84D2"/>
              </a:solidFill>
            </a:endParaRPr>
          </a:p>
        </p:txBody>
      </p:sp>
      <p:sp>
        <p:nvSpPr>
          <p:cNvPr id="2136072" name="Text Box 8"/>
          <p:cNvSpPr txBox="1">
            <a:spLocks noChangeArrowheads="1"/>
          </p:cNvSpPr>
          <p:nvPr/>
        </p:nvSpPr>
        <p:spPr bwMode="auto">
          <a:xfrm>
            <a:off x="3733800" y="2057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Jareth</a:t>
            </a:r>
            <a:r>
              <a:rPr lang="en-US" sz="2000" b="0"/>
              <a:t>  </a:t>
            </a:r>
            <a:r>
              <a:rPr lang="en-US" sz="2000" b="0">
                <a:solidFill>
                  <a:srgbClr val="4BBEFE"/>
                </a:solidFill>
              </a:rPr>
              <a:t> </a:t>
            </a:r>
            <a:r>
              <a:rPr lang="en-US" sz="2000" b="0">
                <a:solidFill>
                  <a:schemeClr val="bg2"/>
                </a:solidFill>
              </a:rPr>
              <a:t>juggles</a:t>
            </a:r>
            <a:r>
              <a:rPr lang="en-US" sz="2000" b="0"/>
              <a:t>   </a:t>
            </a:r>
            <a:r>
              <a:rPr lang="en-US" sz="2000" b="0">
                <a:solidFill>
                  <a:schemeClr val="accent2"/>
                </a:solidFill>
              </a:rPr>
              <a:t>crystals</a:t>
            </a:r>
            <a:endParaRPr lang="en-US" sz="2000" b="0">
              <a:solidFill>
                <a:srgbClr val="CD84D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7746" name="Rectangle 2"/>
          <p:cNvSpPr>
            <a:spLocks noGrp="1" noChangeArrowheads="1"/>
          </p:cNvSpPr>
          <p:nvPr>
            <p:ph type="title"/>
          </p:nvPr>
        </p:nvSpPr>
        <p:spPr>
          <a:xfrm>
            <a:off x="0" y="0"/>
            <a:ext cx="9144000" cy="1143000"/>
          </a:xfrm>
          <a:noFill/>
          <a:ln/>
        </p:spPr>
        <p:txBody>
          <a:bodyPr/>
          <a:lstStyle/>
          <a:p>
            <a:r>
              <a:rPr lang="en-US" sz="3200"/>
              <a:t>Learning Language Structure</a:t>
            </a:r>
            <a:endParaRPr lang="en-US" sz="3200">
              <a:sym typeface="Symbol" pitchFamily="-84" charset="2"/>
            </a:endParaRPr>
          </a:p>
        </p:txBody>
      </p:sp>
      <p:sp>
        <p:nvSpPr>
          <p:cNvPr id="2207747" name="Text Box 3"/>
          <p:cNvSpPr txBox="1">
            <a:spLocks noChangeArrowheads="1"/>
          </p:cNvSpPr>
          <p:nvPr/>
        </p:nvSpPr>
        <p:spPr bwMode="auto">
          <a:xfrm>
            <a:off x="304800" y="1066800"/>
            <a:ext cx="6934200" cy="1917700"/>
          </a:xfrm>
          <a:prstGeom prst="rect">
            <a:avLst/>
          </a:prstGeom>
          <a:noFill/>
          <a:ln w="9525">
            <a:noFill/>
            <a:miter lim="800000"/>
            <a:headEnd/>
            <a:tailEnd/>
          </a:ln>
        </p:spPr>
        <p:txBody>
          <a:bodyPr>
            <a:prstTxWarp prst="textNoShape">
              <a:avLst/>
            </a:prstTxWarp>
            <a:spAutoFit/>
          </a:bodyPr>
          <a:lstStyle/>
          <a:p>
            <a:r>
              <a:rPr lang="en-US" b="0"/>
              <a:t>Chomsky: Children are born knowing the parameters of variation.  This is part of </a:t>
            </a:r>
            <a:r>
              <a:rPr lang="en-US" b="0">
                <a:solidFill>
                  <a:schemeClr val="tx2"/>
                </a:solidFill>
              </a:rPr>
              <a:t>Universal Grammar</a:t>
            </a:r>
            <a:r>
              <a:rPr lang="en-US" b="0"/>
              <a:t>.  Input from the native linguistic environment determines what values these parameters should have.</a:t>
            </a:r>
            <a:endParaRPr lang="en-US" b="0">
              <a:solidFill>
                <a:srgbClr val="F25BFF"/>
              </a:solidFill>
            </a:endParaRPr>
          </a:p>
        </p:txBody>
      </p:sp>
      <p:pic>
        <p:nvPicPr>
          <p:cNvPr id="2207748" name="Picture 4"/>
          <p:cNvPicPr>
            <a:picLocks noChangeAspect="1" noChangeArrowheads="1"/>
          </p:cNvPicPr>
          <p:nvPr/>
        </p:nvPicPr>
        <p:blipFill>
          <a:blip r:embed="rId3"/>
          <a:srcRect/>
          <a:stretch>
            <a:fillRect/>
          </a:stretch>
        </p:blipFill>
        <p:spPr bwMode="auto">
          <a:xfrm>
            <a:off x="7467600" y="1143000"/>
            <a:ext cx="1212850" cy="1328738"/>
          </a:xfrm>
          <a:prstGeom prst="rect">
            <a:avLst/>
          </a:prstGeom>
          <a:noFill/>
          <a:ln w="9525">
            <a:noFill/>
            <a:miter lim="800000"/>
            <a:headEnd/>
            <a:tailEnd/>
          </a:ln>
          <a:effectLst/>
        </p:spPr>
      </p:pic>
      <p:pic>
        <p:nvPicPr>
          <p:cNvPr id="2207749" name="Picture 5"/>
          <p:cNvPicPr>
            <a:picLocks noChangeAspect="1" noChangeArrowheads="1"/>
          </p:cNvPicPr>
          <p:nvPr/>
        </p:nvPicPr>
        <p:blipFill>
          <a:blip r:embed="rId4"/>
          <a:srcRect/>
          <a:stretch>
            <a:fillRect/>
          </a:stretch>
        </p:blipFill>
        <p:spPr bwMode="auto">
          <a:xfrm>
            <a:off x="7086600" y="4876800"/>
            <a:ext cx="1536700" cy="1612900"/>
          </a:xfrm>
          <a:prstGeom prst="rect">
            <a:avLst/>
          </a:prstGeom>
          <a:noFill/>
          <a:ln w="9525">
            <a:noFill/>
            <a:miter lim="800000"/>
            <a:headEnd/>
            <a:tailEnd/>
          </a:ln>
          <a:effectLst/>
        </p:spPr>
      </p:pic>
      <p:sp>
        <p:nvSpPr>
          <p:cNvPr id="2207750" name="AutoShape 6"/>
          <p:cNvSpPr>
            <a:spLocks noChangeArrowheads="1"/>
          </p:cNvSpPr>
          <p:nvPr/>
        </p:nvSpPr>
        <p:spPr bwMode="auto">
          <a:xfrm>
            <a:off x="304800" y="3124200"/>
            <a:ext cx="7620000" cy="1828800"/>
          </a:xfrm>
          <a:prstGeom prst="cloudCallout">
            <a:avLst>
              <a:gd name="adj1" fmla="val 41481"/>
              <a:gd name="adj2" fmla="val 79079"/>
            </a:avLst>
          </a:prstGeom>
          <a:noFill/>
          <a:ln w="9525">
            <a:solidFill>
              <a:schemeClr val="tx1"/>
            </a:solidFill>
            <a:round/>
            <a:headEnd/>
            <a:tailEnd/>
          </a:ln>
        </p:spPr>
        <p:txBody>
          <a:bodyPr wrap="none" anchor="ctr">
            <a:prstTxWarp prst="textNoShape">
              <a:avLst/>
            </a:prstTxWarp>
          </a:bodyPr>
          <a:lstStyle/>
          <a:p>
            <a:pPr algn="ctr"/>
            <a:endParaRPr lang="en-US" b="0"/>
          </a:p>
        </p:txBody>
      </p:sp>
      <p:sp>
        <p:nvSpPr>
          <p:cNvPr id="2207751" name="Oval 7"/>
          <p:cNvSpPr>
            <a:spLocks noChangeArrowheads="1"/>
          </p:cNvSpPr>
          <p:nvPr/>
        </p:nvSpPr>
        <p:spPr bwMode="auto">
          <a:xfrm>
            <a:off x="2895600" y="3962400"/>
            <a:ext cx="609600" cy="609600"/>
          </a:xfrm>
          <a:prstGeom prst="ellipse">
            <a:avLst/>
          </a:prstGeom>
          <a:solidFill>
            <a:schemeClr val="tx2">
              <a:alpha val="38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207752" name="Oval 8"/>
          <p:cNvSpPr>
            <a:spLocks noChangeArrowheads="1"/>
          </p:cNvSpPr>
          <p:nvPr/>
        </p:nvSpPr>
        <p:spPr bwMode="auto">
          <a:xfrm>
            <a:off x="1981200" y="3962400"/>
            <a:ext cx="609600" cy="609600"/>
          </a:xfrm>
          <a:prstGeom prst="ellipse">
            <a:avLst/>
          </a:prstGeom>
          <a:solidFill>
            <a:schemeClr val="bg2">
              <a:alpha val="47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207753" name="Oval 9"/>
          <p:cNvSpPr>
            <a:spLocks noChangeArrowheads="1"/>
          </p:cNvSpPr>
          <p:nvPr/>
        </p:nvSpPr>
        <p:spPr bwMode="auto">
          <a:xfrm>
            <a:off x="3657600" y="3276600"/>
            <a:ext cx="609600" cy="6096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207754" name="Oval 10"/>
          <p:cNvSpPr>
            <a:spLocks noChangeArrowheads="1"/>
          </p:cNvSpPr>
          <p:nvPr/>
        </p:nvSpPr>
        <p:spPr bwMode="auto">
          <a:xfrm>
            <a:off x="4495800" y="3276600"/>
            <a:ext cx="609600" cy="6096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endParaRPr lang="en-US"/>
          </a:p>
        </p:txBody>
      </p:sp>
      <p:sp>
        <p:nvSpPr>
          <p:cNvPr id="2207755" name="Oval 11"/>
          <p:cNvSpPr>
            <a:spLocks noChangeArrowheads="1"/>
          </p:cNvSpPr>
          <p:nvPr/>
        </p:nvSpPr>
        <p:spPr bwMode="auto">
          <a:xfrm>
            <a:off x="5334000" y="3276600"/>
            <a:ext cx="609600" cy="609600"/>
          </a:xfrm>
          <a:prstGeom prst="ellipse">
            <a:avLst/>
          </a:prstGeom>
          <a:solidFill>
            <a:srgbClr val="F150DD"/>
          </a:solidFill>
          <a:ln w="9525">
            <a:solidFill>
              <a:schemeClr val="tx1"/>
            </a:solidFill>
            <a:round/>
            <a:headEnd/>
            <a:tailEnd/>
          </a:ln>
        </p:spPr>
        <p:txBody>
          <a:bodyPr wrap="none" anchor="ctr">
            <a:prstTxWarp prst="textNoShape">
              <a:avLst/>
            </a:prstTxWarp>
          </a:bodyPr>
          <a:lstStyle/>
          <a:p>
            <a:endParaRPr lang="en-US"/>
          </a:p>
        </p:txBody>
      </p:sp>
      <p:sp>
        <p:nvSpPr>
          <p:cNvPr id="2207756" name="Text Box 12"/>
          <p:cNvSpPr txBox="1">
            <a:spLocks noChangeArrowheads="1"/>
          </p:cNvSpPr>
          <p:nvPr/>
        </p:nvSpPr>
        <p:spPr bwMode="auto">
          <a:xfrm>
            <a:off x="7467600" y="2895600"/>
            <a:ext cx="1506538"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Japanese</a:t>
            </a:r>
          </a:p>
        </p:txBody>
      </p:sp>
      <p:sp>
        <p:nvSpPr>
          <p:cNvPr id="2207757" name="Line 13"/>
          <p:cNvSpPr>
            <a:spLocks noChangeShapeType="1"/>
          </p:cNvSpPr>
          <p:nvPr/>
        </p:nvSpPr>
        <p:spPr bwMode="auto">
          <a:xfrm flipH="1">
            <a:off x="7924800" y="3505200"/>
            <a:ext cx="304800" cy="1295400"/>
          </a:xfrm>
          <a:prstGeom prst="line">
            <a:avLst/>
          </a:prstGeom>
          <a:noFill/>
          <a:ln w="63500">
            <a:solidFill>
              <a:schemeClr val="tx2"/>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9794" name="Rectangle 2"/>
          <p:cNvSpPr>
            <a:spLocks noGrp="1" noChangeArrowheads="1"/>
          </p:cNvSpPr>
          <p:nvPr>
            <p:ph type="title"/>
          </p:nvPr>
        </p:nvSpPr>
        <p:spPr>
          <a:xfrm>
            <a:off x="0" y="0"/>
            <a:ext cx="9144000" cy="1143000"/>
          </a:xfrm>
          <a:noFill/>
          <a:ln/>
        </p:spPr>
        <p:txBody>
          <a:bodyPr/>
          <a:lstStyle/>
          <a:p>
            <a:r>
              <a:rPr lang="en-US" sz="3200"/>
              <a:t>Learning Language Structure</a:t>
            </a:r>
            <a:endParaRPr lang="en-US" sz="3200">
              <a:sym typeface="Symbol" pitchFamily="-84" charset="2"/>
            </a:endParaRPr>
          </a:p>
        </p:txBody>
      </p:sp>
      <p:sp>
        <p:nvSpPr>
          <p:cNvPr id="2209795" name="Text Box 3"/>
          <p:cNvSpPr txBox="1">
            <a:spLocks noChangeArrowheads="1"/>
          </p:cNvSpPr>
          <p:nvPr/>
        </p:nvSpPr>
        <p:spPr bwMode="auto">
          <a:xfrm>
            <a:off x="304800" y="1066800"/>
            <a:ext cx="6934200" cy="1917700"/>
          </a:xfrm>
          <a:prstGeom prst="rect">
            <a:avLst/>
          </a:prstGeom>
          <a:noFill/>
          <a:ln w="9525">
            <a:noFill/>
            <a:miter lim="800000"/>
            <a:headEnd/>
            <a:tailEnd/>
          </a:ln>
        </p:spPr>
        <p:txBody>
          <a:bodyPr>
            <a:prstTxWarp prst="textNoShape">
              <a:avLst/>
            </a:prstTxWarp>
            <a:spAutoFit/>
          </a:bodyPr>
          <a:lstStyle/>
          <a:p>
            <a:r>
              <a:rPr lang="en-US" b="0"/>
              <a:t>Chomsky: Children are born knowing the parameters of variation.  This is part of </a:t>
            </a:r>
            <a:r>
              <a:rPr lang="en-US" b="0">
                <a:solidFill>
                  <a:schemeClr val="tx2"/>
                </a:solidFill>
              </a:rPr>
              <a:t>Universal Grammar</a:t>
            </a:r>
            <a:r>
              <a:rPr lang="en-US" b="0"/>
              <a:t>.  Input from the native linguistic environment determines what values these parameters should have.</a:t>
            </a:r>
            <a:endParaRPr lang="en-US" b="0">
              <a:solidFill>
                <a:srgbClr val="F25BFF"/>
              </a:solidFill>
            </a:endParaRPr>
          </a:p>
        </p:txBody>
      </p:sp>
      <p:pic>
        <p:nvPicPr>
          <p:cNvPr id="2209796" name="Picture 4"/>
          <p:cNvPicPr>
            <a:picLocks noChangeAspect="1" noChangeArrowheads="1"/>
          </p:cNvPicPr>
          <p:nvPr/>
        </p:nvPicPr>
        <p:blipFill>
          <a:blip r:embed="rId3"/>
          <a:srcRect/>
          <a:stretch>
            <a:fillRect/>
          </a:stretch>
        </p:blipFill>
        <p:spPr bwMode="auto">
          <a:xfrm>
            <a:off x="7467600" y="1143000"/>
            <a:ext cx="1212850" cy="1328738"/>
          </a:xfrm>
          <a:prstGeom prst="rect">
            <a:avLst/>
          </a:prstGeom>
          <a:noFill/>
          <a:ln w="9525">
            <a:noFill/>
            <a:miter lim="800000"/>
            <a:headEnd/>
            <a:tailEnd/>
          </a:ln>
          <a:effectLst/>
        </p:spPr>
      </p:pic>
      <p:pic>
        <p:nvPicPr>
          <p:cNvPr id="2209797" name="Picture 5"/>
          <p:cNvPicPr>
            <a:picLocks noChangeAspect="1" noChangeArrowheads="1"/>
          </p:cNvPicPr>
          <p:nvPr/>
        </p:nvPicPr>
        <p:blipFill>
          <a:blip r:embed="rId4"/>
          <a:srcRect/>
          <a:stretch>
            <a:fillRect/>
          </a:stretch>
        </p:blipFill>
        <p:spPr bwMode="auto">
          <a:xfrm>
            <a:off x="7086600" y="4876800"/>
            <a:ext cx="1536700" cy="1612900"/>
          </a:xfrm>
          <a:prstGeom prst="rect">
            <a:avLst/>
          </a:prstGeom>
          <a:noFill/>
          <a:ln w="9525">
            <a:noFill/>
            <a:miter lim="800000"/>
            <a:headEnd/>
            <a:tailEnd/>
          </a:ln>
          <a:effectLst/>
        </p:spPr>
      </p:pic>
      <p:sp>
        <p:nvSpPr>
          <p:cNvPr id="2209798" name="AutoShape 6"/>
          <p:cNvSpPr>
            <a:spLocks noChangeArrowheads="1"/>
          </p:cNvSpPr>
          <p:nvPr/>
        </p:nvSpPr>
        <p:spPr bwMode="auto">
          <a:xfrm>
            <a:off x="304800" y="3124200"/>
            <a:ext cx="7620000" cy="1828800"/>
          </a:xfrm>
          <a:prstGeom prst="cloudCallout">
            <a:avLst>
              <a:gd name="adj1" fmla="val 41481"/>
              <a:gd name="adj2" fmla="val 79079"/>
            </a:avLst>
          </a:prstGeom>
          <a:noFill/>
          <a:ln w="9525">
            <a:solidFill>
              <a:schemeClr val="tx1"/>
            </a:solidFill>
            <a:round/>
            <a:headEnd/>
            <a:tailEnd/>
          </a:ln>
        </p:spPr>
        <p:txBody>
          <a:bodyPr wrap="none" anchor="ctr">
            <a:prstTxWarp prst="textNoShape">
              <a:avLst/>
            </a:prstTxWarp>
          </a:bodyPr>
          <a:lstStyle/>
          <a:p>
            <a:pPr algn="ctr"/>
            <a:endParaRPr lang="en-US" b="0"/>
          </a:p>
        </p:txBody>
      </p:sp>
      <p:sp>
        <p:nvSpPr>
          <p:cNvPr id="2209799" name="Oval 7"/>
          <p:cNvSpPr>
            <a:spLocks noChangeArrowheads="1"/>
          </p:cNvSpPr>
          <p:nvPr/>
        </p:nvSpPr>
        <p:spPr bwMode="auto">
          <a:xfrm>
            <a:off x="2819400" y="3200400"/>
            <a:ext cx="609600" cy="609600"/>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2209800" name="Oval 8"/>
          <p:cNvSpPr>
            <a:spLocks noChangeArrowheads="1"/>
          </p:cNvSpPr>
          <p:nvPr/>
        </p:nvSpPr>
        <p:spPr bwMode="auto">
          <a:xfrm>
            <a:off x="1981200" y="3962400"/>
            <a:ext cx="609600" cy="609600"/>
          </a:xfrm>
          <a:prstGeom prst="ellipse">
            <a:avLst/>
          </a:prstGeom>
          <a:solidFill>
            <a:schemeClr val="bg2">
              <a:alpha val="47000"/>
            </a:scheme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209801" name="Oval 9"/>
          <p:cNvSpPr>
            <a:spLocks noChangeArrowheads="1"/>
          </p:cNvSpPr>
          <p:nvPr/>
        </p:nvSpPr>
        <p:spPr bwMode="auto">
          <a:xfrm>
            <a:off x="3657600" y="3276600"/>
            <a:ext cx="609600" cy="609600"/>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2209802" name="Oval 10"/>
          <p:cNvSpPr>
            <a:spLocks noChangeArrowheads="1"/>
          </p:cNvSpPr>
          <p:nvPr/>
        </p:nvSpPr>
        <p:spPr bwMode="auto">
          <a:xfrm>
            <a:off x="4495800" y="3276600"/>
            <a:ext cx="609600" cy="609600"/>
          </a:xfrm>
          <a:prstGeom prst="ellipse">
            <a:avLst/>
          </a:prstGeom>
          <a:solidFill>
            <a:schemeClr val="folHlink"/>
          </a:solidFill>
          <a:ln w="9525">
            <a:solidFill>
              <a:schemeClr val="tx1"/>
            </a:solidFill>
            <a:round/>
            <a:headEnd/>
            <a:tailEnd/>
          </a:ln>
        </p:spPr>
        <p:txBody>
          <a:bodyPr wrap="none" anchor="ctr">
            <a:prstTxWarp prst="textNoShape">
              <a:avLst/>
            </a:prstTxWarp>
          </a:bodyPr>
          <a:lstStyle/>
          <a:p>
            <a:endParaRPr lang="en-US"/>
          </a:p>
        </p:txBody>
      </p:sp>
      <p:sp>
        <p:nvSpPr>
          <p:cNvPr id="2209803" name="Oval 11"/>
          <p:cNvSpPr>
            <a:spLocks noChangeArrowheads="1"/>
          </p:cNvSpPr>
          <p:nvPr/>
        </p:nvSpPr>
        <p:spPr bwMode="auto">
          <a:xfrm>
            <a:off x="5486400" y="4038600"/>
            <a:ext cx="609600" cy="609600"/>
          </a:xfrm>
          <a:prstGeom prst="ellipse">
            <a:avLst/>
          </a:prstGeom>
          <a:solidFill>
            <a:srgbClr val="F150DD">
              <a:alpha val="37000"/>
            </a:srgbClr>
          </a:solidFill>
          <a:ln w="50800">
            <a:solidFill>
              <a:schemeClr val="tx1"/>
            </a:solidFill>
            <a:prstDash val="dash"/>
            <a:round/>
            <a:headEnd/>
            <a:tailEnd/>
          </a:ln>
        </p:spPr>
        <p:txBody>
          <a:bodyPr wrap="none" anchor="ctr">
            <a:prstTxWarp prst="textNoShape">
              <a:avLst/>
            </a:prstTxWarp>
          </a:bodyPr>
          <a:lstStyle/>
          <a:p>
            <a:endParaRPr lang="en-US"/>
          </a:p>
        </p:txBody>
      </p:sp>
      <p:sp>
        <p:nvSpPr>
          <p:cNvPr id="2209804" name="Text Box 12"/>
          <p:cNvSpPr txBox="1">
            <a:spLocks noChangeArrowheads="1"/>
          </p:cNvSpPr>
          <p:nvPr/>
        </p:nvSpPr>
        <p:spPr bwMode="auto">
          <a:xfrm>
            <a:off x="7848600" y="2895600"/>
            <a:ext cx="11334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Navajo</a:t>
            </a:r>
          </a:p>
        </p:txBody>
      </p:sp>
      <p:sp>
        <p:nvSpPr>
          <p:cNvPr id="2209805" name="Line 13"/>
          <p:cNvSpPr>
            <a:spLocks noChangeShapeType="1"/>
          </p:cNvSpPr>
          <p:nvPr/>
        </p:nvSpPr>
        <p:spPr bwMode="auto">
          <a:xfrm flipH="1">
            <a:off x="7924800" y="3505200"/>
            <a:ext cx="304800" cy="1295400"/>
          </a:xfrm>
          <a:prstGeom prst="line">
            <a:avLst/>
          </a:prstGeom>
          <a:noFill/>
          <a:ln w="63500">
            <a:solidFill>
              <a:schemeClr val="tx2"/>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42" name="Rectangle 2"/>
          <p:cNvSpPr>
            <a:spLocks noGrp="1" noChangeArrowheads="1"/>
          </p:cNvSpPr>
          <p:nvPr>
            <p:ph type="title"/>
          </p:nvPr>
        </p:nvSpPr>
        <p:spPr>
          <a:xfrm>
            <a:off x="381000" y="2209800"/>
            <a:ext cx="8305800" cy="1143000"/>
          </a:xfrm>
        </p:spPr>
        <p:txBody>
          <a:bodyPr/>
          <a:lstStyle/>
          <a:p>
            <a:r>
              <a:rPr lang="en-US" sz="3200"/>
              <a:t>Generalizations About Language Structure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3890" name="Rectangle 2"/>
          <p:cNvSpPr>
            <a:spLocks noGrp="1" noChangeArrowheads="1"/>
          </p:cNvSpPr>
          <p:nvPr>
            <p:ph type="title"/>
          </p:nvPr>
        </p:nvSpPr>
        <p:spPr>
          <a:xfrm>
            <a:off x="0" y="0"/>
            <a:ext cx="9144000" cy="1143000"/>
          </a:xfrm>
          <a:noFill/>
          <a:ln/>
        </p:spPr>
        <p:txBody>
          <a:bodyPr/>
          <a:lstStyle/>
          <a:p>
            <a:r>
              <a:rPr lang="en-US" sz="3200"/>
              <a:t>Greenberg’s Word Order Generalizations</a:t>
            </a:r>
            <a:endParaRPr lang="en-US" sz="3200">
              <a:sym typeface="Symbol" pitchFamily="-84" charset="2"/>
            </a:endParaRPr>
          </a:p>
        </p:txBody>
      </p:sp>
      <p:sp>
        <p:nvSpPr>
          <p:cNvPr id="2213891" name="Text Box 3"/>
          <p:cNvSpPr txBox="1">
            <a:spLocks noChangeArrowheads="1"/>
          </p:cNvSpPr>
          <p:nvPr/>
        </p:nvSpPr>
        <p:spPr bwMode="auto">
          <a:xfrm>
            <a:off x="1295400" y="1143000"/>
            <a:ext cx="1828800" cy="457200"/>
          </a:xfrm>
          <a:prstGeom prst="rect">
            <a:avLst/>
          </a:prstGeom>
          <a:noFill/>
          <a:ln w="9525">
            <a:noFill/>
            <a:miter lim="800000"/>
            <a:headEnd/>
            <a:tailEnd/>
          </a:ln>
        </p:spPr>
        <p:txBody>
          <a:bodyPr>
            <a:prstTxWarp prst="textNoShape">
              <a:avLst/>
            </a:prstTxWarp>
            <a:spAutoFit/>
          </a:bodyPr>
          <a:lstStyle/>
          <a:p>
            <a:r>
              <a:rPr lang="en-US" b="0"/>
              <a:t>Navajo</a:t>
            </a:r>
            <a:endParaRPr lang="en-US" b="0">
              <a:solidFill>
                <a:srgbClr val="F25BFF"/>
              </a:solidFill>
            </a:endParaRPr>
          </a:p>
        </p:txBody>
      </p:sp>
      <p:sp>
        <p:nvSpPr>
          <p:cNvPr id="2213892" name="Text Box 4"/>
          <p:cNvSpPr txBox="1">
            <a:spLocks noChangeArrowheads="1"/>
          </p:cNvSpPr>
          <p:nvPr/>
        </p:nvSpPr>
        <p:spPr bwMode="auto">
          <a:xfrm>
            <a:off x="5486400" y="1143000"/>
            <a:ext cx="1828800" cy="457200"/>
          </a:xfrm>
          <a:prstGeom prst="rect">
            <a:avLst/>
          </a:prstGeom>
          <a:noFill/>
          <a:ln w="9525">
            <a:noFill/>
            <a:miter lim="800000"/>
            <a:headEnd/>
            <a:tailEnd/>
          </a:ln>
        </p:spPr>
        <p:txBody>
          <a:bodyPr>
            <a:prstTxWarp prst="textNoShape">
              <a:avLst/>
            </a:prstTxWarp>
            <a:spAutoFit/>
          </a:bodyPr>
          <a:lstStyle/>
          <a:p>
            <a:r>
              <a:rPr lang="en-US" b="0"/>
              <a:t>Japanese</a:t>
            </a:r>
            <a:endParaRPr lang="en-US" b="0">
              <a:solidFill>
                <a:srgbClr val="F25BF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5938" name="Rectangle 2"/>
          <p:cNvSpPr>
            <a:spLocks noGrp="1" noChangeArrowheads="1"/>
          </p:cNvSpPr>
          <p:nvPr>
            <p:ph type="title"/>
          </p:nvPr>
        </p:nvSpPr>
        <p:spPr>
          <a:xfrm>
            <a:off x="0" y="0"/>
            <a:ext cx="9144000" cy="1143000"/>
          </a:xfrm>
          <a:noFill/>
          <a:ln/>
        </p:spPr>
        <p:txBody>
          <a:bodyPr/>
          <a:lstStyle/>
          <a:p>
            <a:r>
              <a:rPr lang="en-US" sz="3200"/>
              <a:t>Greenberg’s Word Order Generalizations</a:t>
            </a:r>
            <a:endParaRPr lang="en-US" sz="3200">
              <a:sym typeface="Symbol" pitchFamily="-84" charset="2"/>
            </a:endParaRPr>
          </a:p>
        </p:txBody>
      </p:sp>
      <p:sp>
        <p:nvSpPr>
          <p:cNvPr id="2215939" name="Text Box 3"/>
          <p:cNvSpPr txBox="1">
            <a:spLocks noChangeArrowheads="1"/>
          </p:cNvSpPr>
          <p:nvPr/>
        </p:nvSpPr>
        <p:spPr bwMode="auto">
          <a:xfrm>
            <a:off x="1295400" y="1143000"/>
            <a:ext cx="1828800" cy="457200"/>
          </a:xfrm>
          <a:prstGeom prst="rect">
            <a:avLst/>
          </a:prstGeom>
          <a:noFill/>
          <a:ln w="9525">
            <a:noFill/>
            <a:miter lim="800000"/>
            <a:headEnd/>
            <a:tailEnd/>
          </a:ln>
        </p:spPr>
        <p:txBody>
          <a:bodyPr>
            <a:prstTxWarp prst="textNoShape">
              <a:avLst/>
            </a:prstTxWarp>
            <a:spAutoFit/>
          </a:bodyPr>
          <a:lstStyle/>
          <a:p>
            <a:r>
              <a:rPr lang="en-US" b="0"/>
              <a:t>Navajo</a:t>
            </a:r>
            <a:endParaRPr lang="en-US" b="0">
              <a:solidFill>
                <a:srgbClr val="F25BFF"/>
              </a:solidFill>
            </a:endParaRPr>
          </a:p>
        </p:txBody>
      </p:sp>
      <p:sp>
        <p:nvSpPr>
          <p:cNvPr id="2215940" name="Text Box 4"/>
          <p:cNvSpPr txBox="1">
            <a:spLocks noChangeArrowheads="1"/>
          </p:cNvSpPr>
          <p:nvPr/>
        </p:nvSpPr>
        <p:spPr bwMode="auto">
          <a:xfrm>
            <a:off x="5486400" y="1143000"/>
            <a:ext cx="1828800" cy="457200"/>
          </a:xfrm>
          <a:prstGeom prst="rect">
            <a:avLst/>
          </a:prstGeom>
          <a:noFill/>
          <a:ln w="9525">
            <a:noFill/>
            <a:miter lim="800000"/>
            <a:headEnd/>
            <a:tailEnd/>
          </a:ln>
        </p:spPr>
        <p:txBody>
          <a:bodyPr>
            <a:prstTxWarp prst="textNoShape">
              <a:avLst/>
            </a:prstTxWarp>
            <a:spAutoFit/>
          </a:bodyPr>
          <a:lstStyle/>
          <a:p>
            <a:r>
              <a:rPr lang="en-US" b="0"/>
              <a:t>Japanese</a:t>
            </a:r>
            <a:endParaRPr lang="en-US" b="0">
              <a:solidFill>
                <a:srgbClr val="F25BFF"/>
              </a:solidFill>
            </a:endParaRPr>
          </a:p>
        </p:txBody>
      </p:sp>
      <p:sp>
        <p:nvSpPr>
          <p:cNvPr id="2215941" name="Text Box 5"/>
          <p:cNvSpPr txBox="1">
            <a:spLocks noChangeArrowheads="1"/>
          </p:cNvSpPr>
          <p:nvPr/>
        </p:nvSpPr>
        <p:spPr bwMode="auto">
          <a:xfrm>
            <a:off x="381000" y="1676400"/>
            <a:ext cx="3733800" cy="3378200"/>
          </a:xfrm>
          <a:prstGeom prst="rect">
            <a:avLst/>
          </a:prstGeom>
          <a:noFill/>
          <a:ln w="9525">
            <a:noFill/>
            <a:miter lim="800000"/>
            <a:headEnd/>
            <a:tailEnd/>
          </a:ln>
        </p:spPr>
        <p:txBody>
          <a:bodyPr>
            <a:prstTxWarp prst="textNoShape">
              <a:avLst/>
            </a:prstTxWarp>
            <a:spAutoFit/>
          </a:bodyPr>
          <a:lstStyle/>
          <a:p>
            <a:r>
              <a:rPr lang="en-US" b="0"/>
              <a:t>Basic word order:</a:t>
            </a:r>
          </a:p>
          <a:p>
            <a:r>
              <a:rPr lang="en-US" b="0">
                <a:solidFill>
                  <a:schemeClr val="hlink"/>
                </a:solidFill>
              </a:rPr>
              <a:t>Subject</a:t>
            </a:r>
            <a:r>
              <a:rPr lang="en-US" b="0">
                <a:solidFill>
                  <a:srgbClr val="66FF5D"/>
                </a:solidFill>
              </a:rPr>
              <a:t> </a:t>
            </a:r>
            <a:r>
              <a:rPr lang="en-US" b="0">
                <a:solidFill>
                  <a:schemeClr val="accent2"/>
                </a:solidFill>
              </a:rPr>
              <a:t>Object</a:t>
            </a:r>
            <a:r>
              <a:rPr lang="en-US" b="0">
                <a:solidFill>
                  <a:schemeClr val="folHlink"/>
                </a:solidFill>
              </a:rPr>
              <a:t> </a:t>
            </a:r>
            <a:r>
              <a:rPr lang="en-US" b="0">
                <a:solidFill>
                  <a:schemeClr val="bg2"/>
                </a:solidFill>
              </a:rPr>
              <a:t>Verb</a:t>
            </a:r>
            <a:endParaRPr lang="en-US" b="0">
              <a:solidFill>
                <a:srgbClr val="F25BFF"/>
              </a:solidFill>
            </a:endParaRPr>
          </a:p>
          <a:p>
            <a:endParaRPr lang="en-US" b="0"/>
          </a:p>
          <a:p>
            <a:r>
              <a:rPr lang="en-US" b="0">
                <a:solidFill>
                  <a:schemeClr val="hlink"/>
                </a:solidFill>
              </a:rPr>
              <a:t>Ashkii</a:t>
            </a:r>
            <a:r>
              <a:rPr lang="en-US" b="0"/>
              <a:t> </a:t>
            </a:r>
            <a:r>
              <a:rPr lang="en-US" b="0">
                <a:solidFill>
                  <a:schemeClr val="accent2"/>
                </a:solidFill>
              </a:rPr>
              <a:t>at’</a:t>
            </a:r>
            <a:r>
              <a:rPr lang="en-US" altLang="ja-JP" b="0">
                <a:solidFill>
                  <a:schemeClr val="accent2"/>
                </a:solidFill>
              </a:rPr>
              <a:t>ééd</a:t>
            </a:r>
            <a:r>
              <a:rPr lang="en-US" altLang="ja-JP" b="0"/>
              <a:t> </a:t>
            </a:r>
            <a:r>
              <a:rPr lang="en-US" altLang="ja-JP" b="0">
                <a:solidFill>
                  <a:schemeClr val="bg2"/>
                </a:solidFill>
              </a:rPr>
              <a:t>yiyiiltsá</a:t>
            </a:r>
            <a:endParaRPr lang="en-US" altLang="ja-JP" b="0"/>
          </a:p>
          <a:p>
            <a:r>
              <a:rPr lang="en-US" altLang="ja-JP" b="0" i="1">
                <a:solidFill>
                  <a:schemeClr val="hlink"/>
                </a:solidFill>
              </a:rPr>
              <a:t>boy</a:t>
            </a:r>
            <a:r>
              <a:rPr lang="en-US" altLang="ja-JP" b="0" i="1"/>
              <a:t>     </a:t>
            </a:r>
            <a:r>
              <a:rPr lang="en-US" altLang="ja-JP" b="0" i="1">
                <a:solidFill>
                  <a:schemeClr val="accent2"/>
                </a:solidFill>
              </a:rPr>
              <a:t>girl</a:t>
            </a:r>
            <a:r>
              <a:rPr lang="en-US" altLang="ja-JP" b="0" i="1">
                <a:solidFill>
                  <a:schemeClr val="folHlink"/>
                </a:solidFill>
              </a:rPr>
              <a:t>   </a:t>
            </a:r>
            <a:r>
              <a:rPr lang="en-US" altLang="ja-JP" b="0" i="1"/>
              <a:t>   </a:t>
            </a:r>
            <a:r>
              <a:rPr lang="en-US" altLang="ja-JP" b="0" i="1">
                <a:solidFill>
                  <a:schemeClr val="bg2"/>
                </a:solidFill>
              </a:rPr>
              <a:t>saw</a:t>
            </a:r>
            <a:endParaRPr lang="en-US" altLang="ja-JP" b="0" i="1">
              <a:solidFill>
                <a:srgbClr val="F25BFF"/>
              </a:solidFill>
            </a:endParaRPr>
          </a:p>
          <a:p>
            <a:endParaRPr lang="en-US" altLang="ja-JP" b="0">
              <a:solidFill>
                <a:srgbClr val="F25BFF"/>
              </a:solidFill>
            </a:endParaRPr>
          </a:p>
          <a:p>
            <a:r>
              <a:rPr lang="en-US" altLang="ja-JP" b="0"/>
              <a:t>“The boy saw the girl”</a:t>
            </a:r>
          </a:p>
          <a:p>
            <a:endParaRPr lang="en-US" b="0">
              <a:solidFill>
                <a:srgbClr val="F25BFF"/>
              </a:solidFill>
            </a:endParaRPr>
          </a:p>
          <a:p>
            <a:endParaRPr lang="en-US" b="0">
              <a:solidFill>
                <a:srgbClr val="F25BFF"/>
              </a:solidFill>
            </a:endParaRPr>
          </a:p>
        </p:txBody>
      </p:sp>
      <p:sp>
        <p:nvSpPr>
          <p:cNvPr id="2215942" name="Text Box 6"/>
          <p:cNvSpPr txBox="1">
            <a:spLocks noChangeArrowheads="1"/>
          </p:cNvSpPr>
          <p:nvPr/>
        </p:nvSpPr>
        <p:spPr bwMode="auto">
          <a:xfrm>
            <a:off x="4572000" y="1676400"/>
            <a:ext cx="3733800" cy="3378200"/>
          </a:xfrm>
          <a:prstGeom prst="rect">
            <a:avLst/>
          </a:prstGeom>
          <a:noFill/>
          <a:ln w="9525">
            <a:noFill/>
            <a:miter lim="800000"/>
            <a:headEnd/>
            <a:tailEnd/>
          </a:ln>
        </p:spPr>
        <p:txBody>
          <a:bodyPr>
            <a:prstTxWarp prst="textNoShape">
              <a:avLst/>
            </a:prstTxWarp>
            <a:spAutoFit/>
          </a:bodyPr>
          <a:lstStyle/>
          <a:p>
            <a:r>
              <a:rPr lang="en-US" b="0"/>
              <a:t>Basic word order:</a:t>
            </a:r>
          </a:p>
          <a:p>
            <a:r>
              <a:rPr lang="en-US" b="0">
                <a:solidFill>
                  <a:schemeClr val="hlink"/>
                </a:solidFill>
              </a:rPr>
              <a:t>Subject</a:t>
            </a:r>
            <a:r>
              <a:rPr lang="en-US" b="0">
                <a:solidFill>
                  <a:srgbClr val="66FF5D"/>
                </a:solidFill>
              </a:rPr>
              <a:t> </a:t>
            </a:r>
            <a:r>
              <a:rPr lang="en-US" b="0">
                <a:solidFill>
                  <a:schemeClr val="accent2"/>
                </a:solidFill>
              </a:rPr>
              <a:t>Object</a:t>
            </a:r>
            <a:r>
              <a:rPr lang="en-US" b="0">
                <a:solidFill>
                  <a:schemeClr val="folHlink"/>
                </a:solidFill>
              </a:rPr>
              <a:t> </a:t>
            </a:r>
            <a:r>
              <a:rPr lang="en-US" b="0">
                <a:solidFill>
                  <a:schemeClr val="bg2"/>
                </a:solidFill>
              </a:rPr>
              <a:t>Verb</a:t>
            </a:r>
            <a:endParaRPr lang="en-US" b="0">
              <a:solidFill>
                <a:srgbClr val="F25BFF"/>
              </a:solidFill>
            </a:endParaRPr>
          </a:p>
          <a:p>
            <a:endParaRPr lang="en-US" b="0"/>
          </a:p>
          <a:p>
            <a:r>
              <a:rPr lang="en-US" b="0">
                <a:solidFill>
                  <a:schemeClr val="hlink"/>
                </a:solidFill>
              </a:rPr>
              <a:t>Jareth-ga</a:t>
            </a:r>
            <a:r>
              <a:rPr lang="en-US" b="0">
                <a:solidFill>
                  <a:srgbClr val="66FF5D"/>
                </a:solidFill>
              </a:rPr>
              <a:t> </a:t>
            </a:r>
            <a:r>
              <a:rPr lang="en-US" b="0">
                <a:solidFill>
                  <a:schemeClr val="accent2"/>
                </a:solidFill>
              </a:rPr>
              <a:t>Hoggle-o</a:t>
            </a:r>
            <a:r>
              <a:rPr lang="en-US" altLang="ja-JP" b="0"/>
              <a:t> </a:t>
            </a:r>
            <a:r>
              <a:rPr lang="en-US" altLang="ja-JP" b="0">
                <a:solidFill>
                  <a:schemeClr val="bg2"/>
                </a:solidFill>
              </a:rPr>
              <a:t>butta</a:t>
            </a:r>
            <a:endParaRPr lang="en-US" altLang="ja-JP" b="0"/>
          </a:p>
          <a:p>
            <a:r>
              <a:rPr lang="en-US" altLang="ja-JP" b="0">
                <a:solidFill>
                  <a:srgbClr val="66FF5D"/>
                </a:solidFill>
              </a:rPr>
              <a:t> </a:t>
            </a:r>
            <a:r>
              <a:rPr lang="en-US" altLang="ja-JP" b="0" i="1">
                <a:solidFill>
                  <a:schemeClr val="hlink"/>
                </a:solidFill>
              </a:rPr>
              <a:t>Jareth</a:t>
            </a:r>
            <a:r>
              <a:rPr lang="en-US" altLang="ja-JP" b="0" i="1"/>
              <a:t>      </a:t>
            </a:r>
            <a:r>
              <a:rPr lang="en-US" altLang="ja-JP" b="0" i="1">
                <a:solidFill>
                  <a:schemeClr val="accent2"/>
                </a:solidFill>
              </a:rPr>
              <a:t>Hoggle</a:t>
            </a:r>
            <a:r>
              <a:rPr lang="en-US" altLang="ja-JP" b="0" i="1">
                <a:solidFill>
                  <a:schemeClr val="folHlink"/>
                </a:solidFill>
              </a:rPr>
              <a:t>   </a:t>
            </a:r>
            <a:r>
              <a:rPr lang="en-US" altLang="ja-JP" b="0" i="1"/>
              <a:t> </a:t>
            </a:r>
            <a:r>
              <a:rPr lang="en-US" altLang="ja-JP" b="0" i="1">
                <a:solidFill>
                  <a:schemeClr val="bg2"/>
                </a:solidFill>
              </a:rPr>
              <a:t>hit</a:t>
            </a:r>
            <a:endParaRPr lang="en-US" altLang="ja-JP" b="0">
              <a:solidFill>
                <a:srgbClr val="F25BFF"/>
              </a:solidFill>
            </a:endParaRPr>
          </a:p>
          <a:p>
            <a:endParaRPr lang="en-US" altLang="ja-JP" b="0">
              <a:solidFill>
                <a:srgbClr val="F25BFF"/>
              </a:solidFill>
            </a:endParaRPr>
          </a:p>
          <a:p>
            <a:r>
              <a:rPr lang="en-US" altLang="ja-JP" b="0"/>
              <a:t>“Jareth hit Hoggle”</a:t>
            </a:r>
          </a:p>
          <a:p>
            <a:endParaRPr lang="en-US" b="0">
              <a:solidFill>
                <a:srgbClr val="F25BFF"/>
              </a:solidFill>
            </a:endParaRPr>
          </a:p>
          <a:p>
            <a:endParaRPr lang="en-US" b="0">
              <a:solidFill>
                <a:srgbClr val="F25BFF"/>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7986" name="Rectangle 2"/>
          <p:cNvSpPr>
            <a:spLocks noGrp="1" noChangeArrowheads="1"/>
          </p:cNvSpPr>
          <p:nvPr>
            <p:ph type="title"/>
          </p:nvPr>
        </p:nvSpPr>
        <p:spPr>
          <a:xfrm>
            <a:off x="0" y="0"/>
            <a:ext cx="9144000" cy="1143000"/>
          </a:xfrm>
          <a:noFill/>
          <a:ln/>
        </p:spPr>
        <p:txBody>
          <a:bodyPr/>
          <a:lstStyle/>
          <a:p>
            <a:r>
              <a:rPr lang="en-US" sz="3200"/>
              <a:t>Greenberg’s Word Order Generalizations</a:t>
            </a:r>
            <a:endParaRPr lang="en-US" sz="3200">
              <a:sym typeface="Symbol" pitchFamily="-84" charset="2"/>
            </a:endParaRPr>
          </a:p>
        </p:txBody>
      </p:sp>
      <p:sp>
        <p:nvSpPr>
          <p:cNvPr id="2217987" name="Text Box 3"/>
          <p:cNvSpPr txBox="1">
            <a:spLocks noChangeArrowheads="1"/>
          </p:cNvSpPr>
          <p:nvPr/>
        </p:nvSpPr>
        <p:spPr bwMode="auto">
          <a:xfrm>
            <a:off x="1295400" y="1143000"/>
            <a:ext cx="1828800" cy="457200"/>
          </a:xfrm>
          <a:prstGeom prst="rect">
            <a:avLst/>
          </a:prstGeom>
          <a:noFill/>
          <a:ln w="9525">
            <a:noFill/>
            <a:miter lim="800000"/>
            <a:headEnd/>
            <a:tailEnd/>
          </a:ln>
        </p:spPr>
        <p:txBody>
          <a:bodyPr>
            <a:prstTxWarp prst="textNoShape">
              <a:avLst/>
            </a:prstTxWarp>
            <a:spAutoFit/>
          </a:bodyPr>
          <a:lstStyle/>
          <a:p>
            <a:r>
              <a:rPr lang="en-US" b="0"/>
              <a:t>Navajo</a:t>
            </a:r>
            <a:endParaRPr lang="en-US" b="0">
              <a:solidFill>
                <a:srgbClr val="F25BFF"/>
              </a:solidFill>
            </a:endParaRPr>
          </a:p>
        </p:txBody>
      </p:sp>
      <p:sp>
        <p:nvSpPr>
          <p:cNvPr id="2217988" name="Text Box 4"/>
          <p:cNvSpPr txBox="1">
            <a:spLocks noChangeArrowheads="1"/>
          </p:cNvSpPr>
          <p:nvPr/>
        </p:nvSpPr>
        <p:spPr bwMode="auto">
          <a:xfrm>
            <a:off x="5486400" y="1143000"/>
            <a:ext cx="1828800" cy="457200"/>
          </a:xfrm>
          <a:prstGeom prst="rect">
            <a:avLst/>
          </a:prstGeom>
          <a:noFill/>
          <a:ln w="9525">
            <a:noFill/>
            <a:miter lim="800000"/>
            <a:headEnd/>
            <a:tailEnd/>
          </a:ln>
        </p:spPr>
        <p:txBody>
          <a:bodyPr>
            <a:prstTxWarp prst="textNoShape">
              <a:avLst/>
            </a:prstTxWarp>
            <a:spAutoFit/>
          </a:bodyPr>
          <a:lstStyle/>
          <a:p>
            <a:r>
              <a:rPr lang="en-US" b="0"/>
              <a:t>Japanese</a:t>
            </a:r>
            <a:endParaRPr lang="en-US" b="0">
              <a:solidFill>
                <a:srgbClr val="F25BFF"/>
              </a:solidFill>
            </a:endParaRPr>
          </a:p>
        </p:txBody>
      </p:sp>
      <p:sp>
        <p:nvSpPr>
          <p:cNvPr id="2217989" name="Text Box 5"/>
          <p:cNvSpPr txBox="1">
            <a:spLocks noChangeArrowheads="1"/>
          </p:cNvSpPr>
          <p:nvPr/>
        </p:nvSpPr>
        <p:spPr bwMode="auto">
          <a:xfrm>
            <a:off x="228600" y="1676400"/>
            <a:ext cx="3962400" cy="2101850"/>
          </a:xfrm>
          <a:prstGeom prst="rect">
            <a:avLst/>
          </a:prstGeom>
          <a:noFill/>
          <a:ln w="9525">
            <a:noFill/>
            <a:miter lim="800000"/>
            <a:headEnd/>
            <a:tailEnd/>
          </a:ln>
        </p:spPr>
        <p:txBody>
          <a:bodyPr>
            <a:prstTxWarp prst="textNoShape">
              <a:avLst/>
            </a:prstTxWarp>
            <a:spAutoFit/>
          </a:bodyPr>
          <a:lstStyle/>
          <a:p>
            <a:r>
              <a:rPr lang="en-US" sz="2200" b="0"/>
              <a:t>Postpositions:</a:t>
            </a:r>
          </a:p>
          <a:p>
            <a:r>
              <a:rPr lang="en-US" sz="2200" b="0">
                <a:solidFill>
                  <a:schemeClr val="accent1"/>
                </a:solidFill>
              </a:rPr>
              <a:t>Noun Phrase</a:t>
            </a:r>
            <a:r>
              <a:rPr lang="en-US" sz="2200" b="0">
                <a:solidFill>
                  <a:srgbClr val="66FF5D"/>
                </a:solidFill>
              </a:rPr>
              <a:t> </a:t>
            </a:r>
            <a:r>
              <a:rPr lang="en-US" sz="2200" b="0">
                <a:solidFill>
                  <a:schemeClr val="tx2"/>
                </a:solidFill>
              </a:rPr>
              <a:t>Postposition</a:t>
            </a:r>
          </a:p>
          <a:p>
            <a:endParaRPr lang="en-US" sz="2200" b="0">
              <a:solidFill>
                <a:schemeClr val="tx2"/>
              </a:solidFill>
            </a:endParaRPr>
          </a:p>
          <a:p>
            <a:r>
              <a:rPr lang="en-US" sz="2200" b="0">
                <a:solidFill>
                  <a:srgbClr val="66FF5D"/>
                </a:solidFill>
              </a:rPr>
              <a:t>‘</a:t>
            </a:r>
            <a:r>
              <a:rPr lang="en-US" altLang="ja-JP" sz="2200" b="0">
                <a:solidFill>
                  <a:schemeClr val="accent1"/>
                </a:solidFill>
              </a:rPr>
              <a:t>éé’</a:t>
            </a:r>
            <a:r>
              <a:rPr lang="en-US" altLang="ja-JP" sz="2200" b="0"/>
              <a:t>          </a:t>
            </a:r>
            <a:r>
              <a:rPr lang="en-US" altLang="ja-JP" sz="2200" b="0">
                <a:solidFill>
                  <a:schemeClr val="tx2"/>
                </a:solidFill>
              </a:rPr>
              <a:t>biih </a:t>
            </a:r>
            <a:r>
              <a:rPr lang="en-US" altLang="ja-JP" sz="2200" b="0"/>
              <a:t>   náásdzá</a:t>
            </a:r>
          </a:p>
          <a:p>
            <a:r>
              <a:rPr lang="en-US" altLang="ja-JP" sz="2200" b="0" i="1">
                <a:solidFill>
                  <a:schemeClr val="accent1"/>
                </a:solidFill>
              </a:rPr>
              <a:t>clothing</a:t>
            </a:r>
            <a:r>
              <a:rPr lang="en-US" altLang="ja-JP" sz="2200" b="0" i="1"/>
              <a:t>    </a:t>
            </a:r>
            <a:r>
              <a:rPr lang="en-US" altLang="ja-JP" sz="2200" b="0" i="1">
                <a:solidFill>
                  <a:schemeClr val="tx2"/>
                </a:solidFill>
              </a:rPr>
              <a:t>into </a:t>
            </a:r>
            <a:r>
              <a:rPr lang="en-US" altLang="ja-JP" sz="2200" b="0" i="1"/>
              <a:t>   I-got-back</a:t>
            </a:r>
          </a:p>
          <a:p>
            <a:r>
              <a:rPr lang="en-US" altLang="ja-JP" sz="2200" b="0"/>
              <a:t>“I got back into (my) clothes.”</a:t>
            </a:r>
            <a:endParaRPr lang="en-US" sz="2200" b="0">
              <a:solidFill>
                <a:srgbClr val="F25BFF"/>
              </a:solidFill>
            </a:endParaRPr>
          </a:p>
        </p:txBody>
      </p:sp>
      <p:sp>
        <p:nvSpPr>
          <p:cNvPr id="2217990" name="Text Box 6"/>
          <p:cNvSpPr txBox="1">
            <a:spLocks noChangeArrowheads="1"/>
          </p:cNvSpPr>
          <p:nvPr/>
        </p:nvSpPr>
        <p:spPr bwMode="auto">
          <a:xfrm>
            <a:off x="4343400" y="1752600"/>
            <a:ext cx="4689475" cy="3776663"/>
          </a:xfrm>
          <a:prstGeom prst="rect">
            <a:avLst/>
          </a:prstGeom>
          <a:noFill/>
          <a:ln w="9525">
            <a:noFill/>
            <a:miter lim="800000"/>
            <a:headEnd/>
            <a:tailEnd/>
          </a:ln>
        </p:spPr>
        <p:txBody>
          <a:bodyPr>
            <a:prstTxWarp prst="textNoShape">
              <a:avLst/>
            </a:prstTxWarp>
            <a:spAutoFit/>
          </a:bodyPr>
          <a:lstStyle/>
          <a:p>
            <a:r>
              <a:rPr lang="en-US" sz="2200" b="0"/>
              <a:t>Postpositions:</a:t>
            </a:r>
          </a:p>
          <a:p>
            <a:r>
              <a:rPr lang="en-US" sz="2200" b="0">
                <a:solidFill>
                  <a:schemeClr val="accent1"/>
                </a:solidFill>
              </a:rPr>
              <a:t>Noun Phrase</a:t>
            </a:r>
            <a:r>
              <a:rPr lang="en-US" sz="2200" b="0">
                <a:solidFill>
                  <a:srgbClr val="66FF5D"/>
                </a:solidFill>
              </a:rPr>
              <a:t> </a:t>
            </a:r>
            <a:r>
              <a:rPr lang="en-US" sz="2200" b="0">
                <a:solidFill>
                  <a:schemeClr val="tx2"/>
                </a:solidFill>
              </a:rPr>
              <a:t>Postposition</a:t>
            </a:r>
          </a:p>
          <a:p>
            <a:endParaRPr lang="en-US" sz="2200" b="0">
              <a:solidFill>
                <a:schemeClr val="tx2"/>
              </a:solidFill>
            </a:endParaRPr>
          </a:p>
          <a:p>
            <a:r>
              <a:rPr lang="en-US" sz="2200" b="0"/>
              <a:t>Jareth-ga </a:t>
            </a:r>
            <a:r>
              <a:rPr lang="en-US" sz="2200" b="0">
                <a:solidFill>
                  <a:schemeClr val="accent1"/>
                </a:solidFill>
              </a:rPr>
              <a:t>Sarah</a:t>
            </a:r>
            <a:r>
              <a:rPr lang="en-US" sz="2200" b="0">
                <a:solidFill>
                  <a:srgbClr val="66FF5D"/>
                </a:solidFill>
              </a:rPr>
              <a:t> </a:t>
            </a:r>
            <a:r>
              <a:rPr lang="en-US" sz="2200" b="0"/>
              <a:t> </a:t>
            </a:r>
            <a:r>
              <a:rPr lang="en-US" sz="2200" b="0">
                <a:solidFill>
                  <a:schemeClr val="tx2"/>
                </a:solidFill>
              </a:rPr>
              <a:t>to</a:t>
            </a:r>
            <a:r>
              <a:rPr lang="en-US" sz="2200" b="0"/>
              <a:t>       </a:t>
            </a:r>
            <a:r>
              <a:rPr lang="en-US" sz="2200" b="0">
                <a:solidFill>
                  <a:schemeClr val="accent1"/>
                </a:solidFill>
              </a:rPr>
              <a:t>kuruma</a:t>
            </a:r>
            <a:r>
              <a:rPr lang="en-US" sz="2200" b="0">
                <a:solidFill>
                  <a:srgbClr val="66FF5D"/>
                </a:solidFill>
              </a:rPr>
              <a:t> </a:t>
            </a:r>
            <a:r>
              <a:rPr lang="en-US" sz="2200" b="0">
                <a:solidFill>
                  <a:schemeClr val="tx2"/>
                </a:solidFill>
              </a:rPr>
              <a:t>da</a:t>
            </a:r>
            <a:endParaRPr lang="en-US" sz="2200" b="0"/>
          </a:p>
          <a:p>
            <a:r>
              <a:rPr lang="en-US" sz="2200" b="0" i="1"/>
              <a:t>Jareth       </a:t>
            </a:r>
            <a:r>
              <a:rPr lang="en-US" sz="2200" b="0" i="1">
                <a:solidFill>
                  <a:schemeClr val="accent1"/>
                </a:solidFill>
              </a:rPr>
              <a:t>Sarah</a:t>
            </a:r>
            <a:r>
              <a:rPr lang="en-US" sz="2200" b="0" i="1">
                <a:solidFill>
                  <a:srgbClr val="66FF5D"/>
                </a:solidFill>
              </a:rPr>
              <a:t> </a:t>
            </a:r>
            <a:r>
              <a:rPr lang="en-US" sz="2200" b="0" i="1"/>
              <a:t> </a:t>
            </a:r>
            <a:r>
              <a:rPr lang="en-US" sz="2200" b="0" i="1">
                <a:solidFill>
                  <a:schemeClr val="tx2"/>
                </a:solidFill>
              </a:rPr>
              <a:t>with </a:t>
            </a:r>
            <a:r>
              <a:rPr lang="en-US" sz="2200" b="0" i="1"/>
              <a:t>  </a:t>
            </a:r>
            <a:r>
              <a:rPr lang="en-US" sz="2200" b="0" i="1">
                <a:solidFill>
                  <a:schemeClr val="accent1"/>
                </a:solidFill>
              </a:rPr>
              <a:t>car</a:t>
            </a:r>
            <a:r>
              <a:rPr lang="en-US" sz="2200" b="0" i="1"/>
              <a:t>       </a:t>
            </a:r>
            <a:r>
              <a:rPr lang="en-US" sz="2200" b="0" i="1">
                <a:solidFill>
                  <a:schemeClr val="tx2"/>
                </a:solidFill>
              </a:rPr>
              <a:t> by</a:t>
            </a:r>
            <a:endParaRPr lang="en-US" sz="2200" b="0" i="1"/>
          </a:p>
          <a:p>
            <a:endParaRPr lang="en-US" sz="2200" b="0" i="1"/>
          </a:p>
          <a:p>
            <a:r>
              <a:rPr lang="en-US" sz="2200" b="0">
                <a:solidFill>
                  <a:schemeClr val="accent1"/>
                </a:solidFill>
              </a:rPr>
              <a:t>London</a:t>
            </a:r>
            <a:r>
              <a:rPr lang="en-US" sz="2200" b="0"/>
              <a:t> </a:t>
            </a:r>
            <a:r>
              <a:rPr lang="en-US" sz="2200" b="0">
                <a:solidFill>
                  <a:schemeClr val="tx2"/>
                </a:solidFill>
              </a:rPr>
              <a:t>ni</a:t>
            </a:r>
            <a:r>
              <a:rPr lang="en-US" sz="2200" b="0"/>
              <a:t>  itta</a:t>
            </a:r>
            <a:endParaRPr lang="en-US" altLang="ja-JP" sz="2200" b="0"/>
          </a:p>
          <a:p>
            <a:r>
              <a:rPr lang="en-US" sz="2200" b="0" i="1">
                <a:solidFill>
                  <a:schemeClr val="accent1"/>
                </a:solidFill>
              </a:rPr>
              <a:t>London</a:t>
            </a:r>
            <a:r>
              <a:rPr lang="en-US" sz="2200" b="0" i="1">
                <a:solidFill>
                  <a:srgbClr val="66FF5D"/>
                </a:solidFill>
              </a:rPr>
              <a:t> </a:t>
            </a:r>
            <a:r>
              <a:rPr lang="en-US" sz="2200" b="0" i="1">
                <a:solidFill>
                  <a:schemeClr val="tx2"/>
                </a:solidFill>
              </a:rPr>
              <a:t>to  </a:t>
            </a:r>
            <a:r>
              <a:rPr lang="en-US" sz="2200" b="0" i="1"/>
              <a:t>went</a:t>
            </a:r>
            <a:endParaRPr lang="en-US" altLang="ja-JP" sz="2200" b="0"/>
          </a:p>
          <a:p>
            <a:endParaRPr lang="en-US" sz="2200" b="0"/>
          </a:p>
          <a:p>
            <a:r>
              <a:rPr lang="en-US" sz="2200" b="0"/>
              <a:t>“Jareth went to London with Sarah by car.”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0034" name="Rectangle 2"/>
          <p:cNvSpPr>
            <a:spLocks noGrp="1" noChangeArrowheads="1"/>
          </p:cNvSpPr>
          <p:nvPr>
            <p:ph type="title"/>
          </p:nvPr>
        </p:nvSpPr>
        <p:spPr>
          <a:xfrm>
            <a:off x="0" y="0"/>
            <a:ext cx="9144000" cy="1143000"/>
          </a:xfrm>
          <a:noFill/>
          <a:ln/>
        </p:spPr>
        <p:txBody>
          <a:bodyPr/>
          <a:lstStyle/>
          <a:p>
            <a:r>
              <a:rPr lang="en-US" sz="3200"/>
              <a:t>Greenberg’s Word Order Generalizations</a:t>
            </a:r>
            <a:endParaRPr lang="en-US" sz="3200">
              <a:sym typeface="Symbol" pitchFamily="-84" charset="2"/>
            </a:endParaRPr>
          </a:p>
        </p:txBody>
      </p:sp>
      <p:sp>
        <p:nvSpPr>
          <p:cNvPr id="2220035" name="Text Box 3"/>
          <p:cNvSpPr txBox="1">
            <a:spLocks noChangeArrowheads="1"/>
          </p:cNvSpPr>
          <p:nvPr/>
        </p:nvSpPr>
        <p:spPr bwMode="auto">
          <a:xfrm>
            <a:off x="1295400" y="1143000"/>
            <a:ext cx="1828800" cy="457200"/>
          </a:xfrm>
          <a:prstGeom prst="rect">
            <a:avLst/>
          </a:prstGeom>
          <a:noFill/>
          <a:ln w="9525">
            <a:noFill/>
            <a:miter lim="800000"/>
            <a:headEnd/>
            <a:tailEnd/>
          </a:ln>
        </p:spPr>
        <p:txBody>
          <a:bodyPr>
            <a:prstTxWarp prst="textNoShape">
              <a:avLst/>
            </a:prstTxWarp>
            <a:spAutoFit/>
          </a:bodyPr>
          <a:lstStyle/>
          <a:p>
            <a:r>
              <a:rPr lang="en-US" b="0"/>
              <a:t>Navajo</a:t>
            </a:r>
            <a:endParaRPr lang="en-US" b="0">
              <a:solidFill>
                <a:srgbClr val="F25BFF"/>
              </a:solidFill>
            </a:endParaRPr>
          </a:p>
        </p:txBody>
      </p:sp>
      <p:sp>
        <p:nvSpPr>
          <p:cNvPr id="2220036" name="Text Box 4"/>
          <p:cNvSpPr txBox="1">
            <a:spLocks noChangeArrowheads="1"/>
          </p:cNvSpPr>
          <p:nvPr/>
        </p:nvSpPr>
        <p:spPr bwMode="auto">
          <a:xfrm>
            <a:off x="5486400" y="1143000"/>
            <a:ext cx="1828800" cy="457200"/>
          </a:xfrm>
          <a:prstGeom prst="rect">
            <a:avLst/>
          </a:prstGeom>
          <a:noFill/>
          <a:ln w="9525">
            <a:noFill/>
            <a:miter lim="800000"/>
            <a:headEnd/>
            <a:tailEnd/>
          </a:ln>
        </p:spPr>
        <p:txBody>
          <a:bodyPr>
            <a:prstTxWarp prst="textNoShape">
              <a:avLst/>
            </a:prstTxWarp>
            <a:spAutoFit/>
          </a:bodyPr>
          <a:lstStyle/>
          <a:p>
            <a:r>
              <a:rPr lang="en-US" b="0"/>
              <a:t>Japanese</a:t>
            </a:r>
            <a:endParaRPr lang="en-US" b="0">
              <a:solidFill>
                <a:srgbClr val="F25BFF"/>
              </a:solidFill>
            </a:endParaRPr>
          </a:p>
        </p:txBody>
      </p:sp>
      <p:sp>
        <p:nvSpPr>
          <p:cNvPr id="2220037" name="Text Box 5"/>
          <p:cNvSpPr txBox="1">
            <a:spLocks noChangeArrowheads="1"/>
          </p:cNvSpPr>
          <p:nvPr/>
        </p:nvSpPr>
        <p:spPr bwMode="auto">
          <a:xfrm>
            <a:off x="152400" y="1676400"/>
            <a:ext cx="4343400" cy="2771775"/>
          </a:xfrm>
          <a:prstGeom prst="rect">
            <a:avLst/>
          </a:prstGeom>
          <a:noFill/>
          <a:ln w="9525">
            <a:noFill/>
            <a:miter lim="800000"/>
            <a:headEnd/>
            <a:tailEnd/>
          </a:ln>
        </p:spPr>
        <p:txBody>
          <a:bodyPr>
            <a:prstTxWarp prst="textNoShape">
              <a:avLst/>
            </a:prstTxWarp>
            <a:spAutoFit/>
          </a:bodyPr>
          <a:lstStyle/>
          <a:p>
            <a:r>
              <a:rPr lang="en-US" sz="2200" b="0"/>
              <a:t>Possessor before Possessed</a:t>
            </a:r>
          </a:p>
          <a:p>
            <a:endParaRPr lang="en-US" sz="2200" b="0"/>
          </a:p>
          <a:p>
            <a:r>
              <a:rPr lang="en-US" sz="2200" b="0">
                <a:solidFill>
                  <a:schemeClr val="hlink"/>
                </a:solidFill>
              </a:rPr>
              <a:t>Possessor</a:t>
            </a:r>
            <a:r>
              <a:rPr lang="en-US" sz="2200" b="0">
                <a:solidFill>
                  <a:srgbClr val="66FF5D"/>
                </a:solidFill>
              </a:rPr>
              <a:t> </a:t>
            </a:r>
            <a:r>
              <a:rPr lang="en-US" sz="2200" b="0">
                <a:solidFill>
                  <a:schemeClr val="tx2"/>
                </a:solidFill>
              </a:rPr>
              <a:t>Possession</a:t>
            </a:r>
          </a:p>
          <a:p>
            <a:endParaRPr lang="en-US" sz="2200" b="0">
              <a:solidFill>
                <a:schemeClr val="tx2"/>
              </a:solidFill>
            </a:endParaRPr>
          </a:p>
          <a:p>
            <a:r>
              <a:rPr lang="en-US" sz="2200" b="0">
                <a:solidFill>
                  <a:schemeClr val="hlink"/>
                </a:solidFill>
              </a:rPr>
              <a:t>Chid</a:t>
            </a:r>
            <a:r>
              <a:rPr lang="en-US" altLang="ja-JP" sz="2200" b="0">
                <a:solidFill>
                  <a:schemeClr val="hlink"/>
                </a:solidFill>
              </a:rPr>
              <a:t>í</a:t>
            </a:r>
            <a:r>
              <a:rPr lang="en-US" altLang="ja-JP" sz="2200" b="0">
                <a:solidFill>
                  <a:srgbClr val="66FF5D"/>
                </a:solidFill>
              </a:rPr>
              <a:t> </a:t>
            </a:r>
            <a:r>
              <a:rPr lang="en-US" altLang="ja-JP" sz="2200" b="0"/>
              <a:t>  </a:t>
            </a:r>
            <a:r>
              <a:rPr lang="en-US" altLang="ja-JP" sz="2200" b="0">
                <a:solidFill>
                  <a:schemeClr val="tx2"/>
                </a:solidFill>
              </a:rPr>
              <a:t>bi-jáád</a:t>
            </a:r>
            <a:endParaRPr lang="en-US" altLang="ja-JP" sz="2200" b="0"/>
          </a:p>
          <a:p>
            <a:r>
              <a:rPr lang="en-US" altLang="ja-JP" sz="2200" b="0" i="1">
                <a:solidFill>
                  <a:schemeClr val="hlink"/>
                </a:solidFill>
              </a:rPr>
              <a:t>Car</a:t>
            </a:r>
            <a:r>
              <a:rPr lang="en-US" altLang="ja-JP" sz="2200" b="0" i="1"/>
              <a:t>      </a:t>
            </a:r>
            <a:r>
              <a:rPr lang="en-US" altLang="ja-JP" sz="2200" b="0" i="1">
                <a:solidFill>
                  <a:schemeClr val="tx2"/>
                </a:solidFill>
              </a:rPr>
              <a:t>its-leg</a:t>
            </a:r>
          </a:p>
          <a:p>
            <a:endParaRPr lang="en-US" altLang="ja-JP" sz="2200" b="0">
              <a:solidFill>
                <a:schemeClr val="tx2"/>
              </a:solidFill>
            </a:endParaRPr>
          </a:p>
          <a:p>
            <a:r>
              <a:rPr lang="en-US" altLang="ja-JP" sz="2200" b="0"/>
              <a:t>“the car’s wheel”</a:t>
            </a:r>
            <a:endParaRPr lang="en-US" sz="2200" b="0">
              <a:solidFill>
                <a:srgbClr val="F25BFF"/>
              </a:solidFill>
            </a:endParaRPr>
          </a:p>
        </p:txBody>
      </p:sp>
      <p:sp>
        <p:nvSpPr>
          <p:cNvPr id="2220038" name="Text Box 6"/>
          <p:cNvSpPr txBox="1">
            <a:spLocks noChangeArrowheads="1"/>
          </p:cNvSpPr>
          <p:nvPr/>
        </p:nvSpPr>
        <p:spPr bwMode="auto">
          <a:xfrm>
            <a:off x="4572000" y="1676400"/>
            <a:ext cx="4419600" cy="2771775"/>
          </a:xfrm>
          <a:prstGeom prst="rect">
            <a:avLst/>
          </a:prstGeom>
          <a:noFill/>
          <a:ln w="9525">
            <a:noFill/>
            <a:miter lim="800000"/>
            <a:headEnd/>
            <a:tailEnd/>
          </a:ln>
        </p:spPr>
        <p:txBody>
          <a:bodyPr>
            <a:prstTxWarp prst="textNoShape">
              <a:avLst/>
            </a:prstTxWarp>
            <a:spAutoFit/>
          </a:bodyPr>
          <a:lstStyle/>
          <a:p>
            <a:r>
              <a:rPr lang="en-US" sz="2200" b="0"/>
              <a:t>Possessor before Possessed</a:t>
            </a:r>
          </a:p>
          <a:p>
            <a:endParaRPr lang="en-US" sz="2200" b="0"/>
          </a:p>
          <a:p>
            <a:r>
              <a:rPr lang="en-US" sz="2200" b="0">
                <a:solidFill>
                  <a:schemeClr val="hlink"/>
                </a:solidFill>
              </a:rPr>
              <a:t>Possessor</a:t>
            </a:r>
            <a:r>
              <a:rPr lang="en-US" sz="2200" b="0">
                <a:solidFill>
                  <a:srgbClr val="66FF5D"/>
                </a:solidFill>
              </a:rPr>
              <a:t> </a:t>
            </a:r>
            <a:r>
              <a:rPr lang="en-US" sz="2200" b="0">
                <a:solidFill>
                  <a:schemeClr val="tx2"/>
                </a:solidFill>
              </a:rPr>
              <a:t>Possession</a:t>
            </a:r>
          </a:p>
          <a:p>
            <a:endParaRPr lang="en-US" sz="2200" b="0">
              <a:solidFill>
                <a:schemeClr val="tx2"/>
              </a:solidFill>
            </a:endParaRPr>
          </a:p>
          <a:p>
            <a:r>
              <a:rPr lang="en-US" sz="2200" b="0">
                <a:solidFill>
                  <a:schemeClr val="hlink"/>
                </a:solidFill>
              </a:rPr>
              <a:t>Toby-no</a:t>
            </a:r>
            <a:r>
              <a:rPr lang="en-US" sz="2200" b="0">
                <a:solidFill>
                  <a:srgbClr val="66FF5D"/>
                </a:solidFill>
              </a:rPr>
              <a:t>  </a:t>
            </a:r>
            <a:r>
              <a:rPr lang="en-US" altLang="ja-JP" sz="2200" b="0">
                <a:solidFill>
                  <a:srgbClr val="66FF5D"/>
                </a:solidFill>
              </a:rPr>
              <a:t> </a:t>
            </a:r>
            <a:r>
              <a:rPr lang="en-US" altLang="ja-JP" sz="2200" b="0"/>
              <a:t>  </a:t>
            </a:r>
            <a:r>
              <a:rPr lang="en-US" altLang="ja-JP" sz="2200" b="0">
                <a:solidFill>
                  <a:schemeClr val="tx2"/>
                </a:solidFill>
              </a:rPr>
              <a:t>imooto-ga</a:t>
            </a:r>
            <a:endParaRPr lang="en-US" altLang="ja-JP" sz="2200" b="0"/>
          </a:p>
          <a:p>
            <a:r>
              <a:rPr lang="en-US" altLang="ja-JP" sz="2200" b="0" i="1">
                <a:solidFill>
                  <a:schemeClr val="hlink"/>
                </a:solidFill>
              </a:rPr>
              <a:t>Toby’s</a:t>
            </a:r>
            <a:r>
              <a:rPr lang="en-US" altLang="ja-JP" sz="2200" b="0" i="1"/>
              <a:t>        </a:t>
            </a:r>
            <a:r>
              <a:rPr lang="en-US" altLang="ja-JP" sz="2200" b="0" i="1">
                <a:solidFill>
                  <a:schemeClr val="tx2"/>
                </a:solidFill>
              </a:rPr>
              <a:t>sister</a:t>
            </a:r>
            <a:endParaRPr lang="en-US" altLang="ja-JP" sz="2200" b="0">
              <a:solidFill>
                <a:schemeClr val="tx2"/>
              </a:solidFill>
            </a:endParaRPr>
          </a:p>
          <a:p>
            <a:endParaRPr lang="en-US" altLang="ja-JP" sz="2200" b="0">
              <a:solidFill>
                <a:schemeClr val="tx2"/>
              </a:solidFill>
            </a:endParaRPr>
          </a:p>
          <a:p>
            <a:r>
              <a:rPr lang="en-US" altLang="ja-JP" sz="2200" b="0"/>
              <a:t>“Toby’s sister”</a:t>
            </a:r>
            <a:endParaRPr lang="en-US" sz="2200" b="0">
              <a:solidFill>
                <a:srgbClr val="F25BFF"/>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2082" name="Rectangle 2"/>
          <p:cNvSpPr>
            <a:spLocks noGrp="1" noChangeArrowheads="1"/>
          </p:cNvSpPr>
          <p:nvPr>
            <p:ph type="title"/>
          </p:nvPr>
        </p:nvSpPr>
        <p:spPr>
          <a:xfrm>
            <a:off x="0" y="0"/>
            <a:ext cx="9144000" cy="1143000"/>
          </a:xfrm>
          <a:noFill/>
          <a:ln/>
        </p:spPr>
        <p:txBody>
          <a:bodyPr/>
          <a:lstStyle/>
          <a:p>
            <a:r>
              <a:rPr lang="en-US" sz="3200"/>
              <a:t>Greenberg’s Word Order Generalizations</a:t>
            </a:r>
            <a:endParaRPr lang="en-US" sz="3200">
              <a:sym typeface="Symbol" pitchFamily="-84" charset="2"/>
            </a:endParaRPr>
          </a:p>
        </p:txBody>
      </p:sp>
      <p:sp>
        <p:nvSpPr>
          <p:cNvPr id="2222083" name="Text Box 3"/>
          <p:cNvSpPr txBox="1">
            <a:spLocks noChangeArrowheads="1"/>
          </p:cNvSpPr>
          <p:nvPr/>
        </p:nvSpPr>
        <p:spPr bwMode="auto">
          <a:xfrm>
            <a:off x="1295400" y="1143000"/>
            <a:ext cx="1828800" cy="457200"/>
          </a:xfrm>
          <a:prstGeom prst="rect">
            <a:avLst/>
          </a:prstGeom>
          <a:noFill/>
          <a:ln w="9525">
            <a:noFill/>
            <a:miter lim="800000"/>
            <a:headEnd/>
            <a:tailEnd/>
          </a:ln>
        </p:spPr>
        <p:txBody>
          <a:bodyPr>
            <a:prstTxWarp prst="textNoShape">
              <a:avLst/>
            </a:prstTxWarp>
            <a:spAutoFit/>
          </a:bodyPr>
          <a:lstStyle/>
          <a:p>
            <a:r>
              <a:rPr lang="en-US" b="0"/>
              <a:t>Navajo</a:t>
            </a:r>
            <a:endParaRPr lang="en-US" b="0">
              <a:solidFill>
                <a:srgbClr val="F25BFF"/>
              </a:solidFill>
            </a:endParaRPr>
          </a:p>
        </p:txBody>
      </p:sp>
      <p:sp>
        <p:nvSpPr>
          <p:cNvPr id="2222084" name="Text Box 4"/>
          <p:cNvSpPr txBox="1">
            <a:spLocks noChangeArrowheads="1"/>
          </p:cNvSpPr>
          <p:nvPr/>
        </p:nvSpPr>
        <p:spPr bwMode="auto">
          <a:xfrm>
            <a:off x="5486400" y="1143000"/>
            <a:ext cx="1828800" cy="457200"/>
          </a:xfrm>
          <a:prstGeom prst="rect">
            <a:avLst/>
          </a:prstGeom>
          <a:noFill/>
          <a:ln w="9525">
            <a:noFill/>
            <a:miter lim="800000"/>
            <a:headEnd/>
            <a:tailEnd/>
          </a:ln>
        </p:spPr>
        <p:txBody>
          <a:bodyPr>
            <a:prstTxWarp prst="textNoShape">
              <a:avLst/>
            </a:prstTxWarp>
            <a:spAutoFit/>
          </a:bodyPr>
          <a:lstStyle/>
          <a:p>
            <a:r>
              <a:rPr lang="en-US" b="0"/>
              <a:t>Japanese</a:t>
            </a:r>
            <a:endParaRPr lang="en-US" b="0">
              <a:solidFill>
                <a:srgbClr val="F25BFF"/>
              </a:solidFill>
            </a:endParaRPr>
          </a:p>
        </p:txBody>
      </p:sp>
      <p:sp>
        <p:nvSpPr>
          <p:cNvPr id="2222085" name="Text Box 5"/>
          <p:cNvSpPr txBox="1">
            <a:spLocks noChangeArrowheads="1"/>
          </p:cNvSpPr>
          <p:nvPr/>
        </p:nvSpPr>
        <p:spPr bwMode="auto">
          <a:xfrm>
            <a:off x="457200" y="1828800"/>
            <a:ext cx="3733800" cy="762000"/>
          </a:xfrm>
          <a:prstGeom prst="rect">
            <a:avLst/>
          </a:prstGeom>
          <a:noFill/>
          <a:ln w="9525">
            <a:noFill/>
            <a:miter lim="800000"/>
            <a:headEnd/>
            <a:tailEnd/>
          </a:ln>
        </p:spPr>
        <p:txBody>
          <a:bodyPr>
            <a:prstTxWarp prst="textNoShape">
              <a:avLst/>
            </a:prstTxWarp>
            <a:spAutoFit/>
          </a:bodyPr>
          <a:lstStyle/>
          <a:p>
            <a:r>
              <a:rPr lang="en-US" sz="2200" b="0"/>
              <a:t>Basic word order:</a:t>
            </a:r>
          </a:p>
          <a:p>
            <a:r>
              <a:rPr lang="en-US" sz="2200" b="0">
                <a:solidFill>
                  <a:schemeClr val="hlink"/>
                </a:solidFill>
              </a:rPr>
              <a:t>Subject</a:t>
            </a:r>
            <a:r>
              <a:rPr lang="en-US" sz="2200" b="0">
                <a:solidFill>
                  <a:srgbClr val="66FF5D"/>
                </a:solidFill>
              </a:rPr>
              <a:t> </a:t>
            </a:r>
            <a:r>
              <a:rPr lang="en-US" sz="2200" b="0">
                <a:solidFill>
                  <a:schemeClr val="accent2"/>
                </a:solidFill>
              </a:rPr>
              <a:t>Object</a:t>
            </a:r>
            <a:r>
              <a:rPr lang="en-US" sz="2200" b="0">
                <a:solidFill>
                  <a:schemeClr val="folHlink"/>
                </a:solidFill>
              </a:rPr>
              <a:t> </a:t>
            </a:r>
            <a:r>
              <a:rPr lang="en-US" sz="2200" b="0">
                <a:solidFill>
                  <a:schemeClr val="bg2"/>
                </a:solidFill>
              </a:rPr>
              <a:t>Verb</a:t>
            </a:r>
            <a:endParaRPr lang="en-US" sz="2200" b="0">
              <a:solidFill>
                <a:srgbClr val="F25BFF"/>
              </a:solidFill>
            </a:endParaRPr>
          </a:p>
        </p:txBody>
      </p:sp>
      <p:sp>
        <p:nvSpPr>
          <p:cNvPr id="2222086" name="Text Box 6"/>
          <p:cNvSpPr txBox="1">
            <a:spLocks noChangeArrowheads="1"/>
          </p:cNvSpPr>
          <p:nvPr/>
        </p:nvSpPr>
        <p:spPr bwMode="auto">
          <a:xfrm>
            <a:off x="4800600" y="1828800"/>
            <a:ext cx="3733800" cy="762000"/>
          </a:xfrm>
          <a:prstGeom prst="rect">
            <a:avLst/>
          </a:prstGeom>
          <a:noFill/>
          <a:ln w="9525">
            <a:noFill/>
            <a:miter lim="800000"/>
            <a:headEnd/>
            <a:tailEnd/>
          </a:ln>
        </p:spPr>
        <p:txBody>
          <a:bodyPr>
            <a:prstTxWarp prst="textNoShape">
              <a:avLst/>
            </a:prstTxWarp>
            <a:spAutoFit/>
          </a:bodyPr>
          <a:lstStyle/>
          <a:p>
            <a:r>
              <a:rPr lang="en-US" sz="2200" b="0"/>
              <a:t>Basic word order:</a:t>
            </a:r>
          </a:p>
          <a:p>
            <a:r>
              <a:rPr lang="en-US" sz="2200" b="0">
                <a:solidFill>
                  <a:schemeClr val="hlink"/>
                </a:solidFill>
              </a:rPr>
              <a:t>Subject</a:t>
            </a:r>
            <a:r>
              <a:rPr lang="en-US" sz="2200" b="0">
                <a:solidFill>
                  <a:srgbClr val="66FF5D"/>
                </a:solidFill>
              </a:rPr>
              <a:t> </a:t>
            </a:r>
            <a:r>
              <a:rPr lang="en-US" sz="2200" b="0">
                <a:solidFill>
                  <a:schemeClr val="accent2"/>
                </a:solidFill>
              </a:rPr>
              <a:t>Object</a:t>
            </a:r>
            <a:r>
              <a:rPr lang="en-US" sz="2200" b="0">
                <a:solidFill>
                  <a:schemeClr val="folHlink"/>
                </a:solidFill>
              </a:rPr>
              <a:t> </a:t>
            </a:r>
            <a:r>
              <a:rPr lang="en-US" sz="2200" b="0">
                <a:solidFill>
                  <a:schemeClr val="bg2"/>
                </a:solidFill>
              </a:rPr>
              <a:t>Verb</a:t>
            </a:r>
            <a:endParaRPr lang="en-US" sz="2200" b="0">
              <a:solidFill>
                <a:srgbClr val="F25BFF"/>
              </a:solidFill>
            </a:endParaRPr>
          </a:p>
        </p:txBody>
      </p:sp>
      <p:sp>
        <p:nvSpPr>
          <p:cNvPr id="2222087" name="Text Box 7"/>
          <p:cNvSpPr txBox="1">
            <a:spLocks noChangeArrowheads="1"/>
          </p:cNvSpPr>
          <p:nvPr/>
        </p:nvSpPr>
        <p:spPr bwMode="auto">
          <a:xfrm>
            <a:off x="457200" y="2667000"/>
            <a:ext cx="3733800" cy="762000"/>
          </a:xfrm>
          <a:prstGeom prst="rect">
            <a:avLst/>
          </a:prstGeom>
          <a:noFill/>
          <a:ln w="9525">
            <a:noFill/>
            <a:miter lim="800000"/>
            <a:headEnd/>
            <a:tailEnd/>
          </a:ln>
        </p:spPr>
        <p:txBody>
          <a:bodyPr>
            <a:prstTxWarp prst="textNoShape">
              <a:avLst/>
            </a:prstTxWarp>
            <a:spAutoFit/>
          </a:bodyPr>
          <a:lstStyle/>
          <a:p>
            <a:r>
              <a:rPr lang="en-US" sz="2200" b="0"/>
              <a:t>Postpositions:</a:t>
            </a:r>
          </a:p>
          <a:p>
            <a:r>
              <a:rPr lang="en-US" sz="2200" b="0">
                <a:solidFill>
                  <a:schemeClr val="accent1"/>
                </a:solidFill>
              </a:rPr>
              <a:t>Noun Phrase</a:t>
            </a:r>
            <a:r>
              <a:rPr lang="en-US" sz="2200" b="0">
                <a:solidFill>
                  <a:srgbClr val="66FF5D"/>
                </a:solidFill>
              </a:rPr>
              <a:t> </a:t>
            </a:r>
            <a:r>
              <a:rPr lang="en-US" sz="2200" b="0">
                <a:solidFill>
                  <a:schemeClr val="tx2"/>
                </a:solidFill>
              </a:rPr>
              <a:t>Postposition</a:t>
            </a:r>
            <a:endParaRPr lang="en-US" sz="2200" b="0">
              <a:solidFill>
                <a:srgbClr val="F25BFF"/>
              </a:solidFill>
            </a:endParaRPr>
          </a:p>
        </p:txBody>
      </p:sp>
      <p:sp>
        <p:nvSpPr>
          <p:cNvPr id="2222088" name="Text Box 8"/>
          <p:cNvSpPr txBox="1">
            <a:spLocks noChangeArrowheads="1"/>
          </p:cNvSpPr>
          <p:nvPr/>
        </p:nvSpPr>
        <p:spPr bwMode="auto">
          <a:xfrm>
            <a:off x="4724400" y="2743200"/>
            <a:ext cx="4419600" cy="762000"/>
          </a:xfrm>
          <a:prstGeom prst="rect">
            <a:avLst/>
          </a:prstGeom>
          <a:noFill/>
          <a:ln w="9525">
            <a:noFill/>
            <a:miter lim="800000"/>
            <a:headEnd/>
            <a:tailEnd/>
          </a:ln>
        </p:spPr>
        <p:txBody>
          <a:bodyPr>
            <a:prstTxWarp prst="textNoShape">
              <a:avLst/>
            </a:prstTxWarp>
            <a:spAutoFit/>
          </a:bodyPr>
          <a:lstStyle/>
          <a:p>
            <a:r>
              <a:rPr lang="en-US" sz="2200" b="0"/>
              <a:t>Postpositions:</a:t>
            </a:r>
          </a:p>
          <a:p>
            <a:r>
              <a:rPr lang="en-US" sz="2200" b="0">
                <a:solidFill>
                  <a:schemeClr val="accent1"/>
                </a:solidFill>
              </a:rPr>
              <a:t>Noun Phrase</a:t>
            </a:r>
            <a:r>
              <a:rPr lang="en-US" sz="2200" b="0">
                <a:solidFill>
                  <a:srgbClr val="66FF5D"/>
                </a:solidFill>
              </a:rPr>
              <a:t> </a:t>
            </a:r>
            <a:r>
              <a:rPr lang="en-US" sz="2200" b="0">
                <a:solidFill>
                  <a:schemeClr val="tx2"/>
                </a:solidFill>
              </a:rPr>
              <a:t>Postposition</a:t>
            </a:r>
            <a:endParaRPr lang="en-US" sz="2200" b="0"/>
          </a:p>
        </p:txBody>
      </p:sp>
      <p:sp>
        <p:nvSpPr>
          <p:cNvPr id="2222089" name="Text Box 9"/>
          <p:cNvSpPr txBox="1">
            <a:spLocks noChangeArrowheads="1"/>
          </p:cNvSpPr>
          <p:nvPr/>
        </p:nvSpPr>
        <p:spPr bwMode="auto">
          <a:xfrm>
            <a:off x="457200" y="3505200"/>
            <a:ext cx="4191000" cy="762000"/>
          </a:xfrm>
          <a:prstGeom prst="rect">
            <a:avLst/>
          </a:prstGeom>
          <a:noFill/>
          <a:ln w="9525">
            <a:noFill/>
            <a:miter lim="800000"/>
            <a:headEnd/>
            <a:tailEnd/>
          </a:ln>
        </p:spPr>
        <p:txBody>
          <a:bodyPr>
            <a:prstTxWarp prst="textNoShape">
              <a:avLst/>
            </a:prstTxWarp>
            <a:spAutoFit/>
          </a:bodyPr>
          <a:lstStyle/>
          <a:p>
            <a:r>
              <a:rPr lang="en-US" sz="2200" b="0"/>
              <a:t>Possessor before Possessed</a:t>
            </a:r>
          </a:p>
          <a:p>
            <a:r>
              <a:rPr lang="en-US" sz="2200" b="0">
                <a:solidFill>
                  <a:schemeClr val="hlink"/>
                </a:solidFill>
              </a:rPr>
              <a:t>Possessor</a:t>
            </a:r>
            <a:r>
              <a:rPr lang="en-US" sz="2200" b="0">
                <a:solidFill>
                  <a:srgbClr val="66FF5D"/>
                </a:solidFill>
              </a:rPr>
              <a:t> </a:t>
            </a:r>
            <a:r>
              <a:rPr lang="en-US" sz="2200" b="0">
                <a:solidFill>
                  <a:schemeClr val="tx2"/>
                </a:solidFill>
              </a:rPr>
              <a:t>Possession</a:t>
            </a:r>
            <a:endParaRPr lang="en-US" sz="2200" b="0">
              <a:solidFill>
                <a:srgbClr val="F25BFF"/>
              </a:solidFill>
            </a:endParaRPr>
          </a:p>
        </p:txBody>
      </p:sp>
      <p:sp>
        <p:nvSpPr>
          <p:cNvPr id="2222090" name="Text Box 10"/>
          <p:cNvSpPr txBox="1">
            <a:spLocks noChangeArrowheads="1"/>
          </p:cNvSpPr>
          <p:nvPr/>
        </p:nvSpPr>
        <p:spPr bwMode="auto">
          <a:xfrm>
            <a:off x="4800600" y="3505200"/>
            <a:ext cx="4495800" cy="762000"/>
          </a:xfrm>
          <a:prstGeom prst="rect">
            <a:avLst/>
          </a:prstGeom>
          <a:noFill/>
          <a:ln w="9525">
            <a:noFill/>
            <a:miter lim="800000"/>
            <a:headEnd/>
            <a:tailEnd/>
          </a:ln>
        </p:spPr>
        <p:txBody>
          <a:bodyPr>
            <a:prstTxWarp prst="textNoShape">
              <a:avLst/>
            </a:prstTxWarp>
            <a:spAutoFit/>
          </a:bodyPr>
          <a:lstStyle/>
          <a:p>
            <a:r>
              <a:rPr lang="en-US" sz="2200" b="0"/>
              <a:t>Possessor before Possessed</a:t>
            </a:r>
          </a:p>
          <a:p>
            <a:r>
              <a:rPr lang="en-US" sz="2200" b="0">
                <a:solidFill>
                  <a:schemeClr val="hlink"/>
                </a:solidFill>
              </a:rPr>
              <a:t>Possessor</a:t>
            </a:r>
            <a:r>
              <a:rPr lang="en-US" sz="2200" b="0">
                <a:solidFill>
                  <a:srgbClr val="66FF5D"/>
                </a:solidFill>
              </a:rPr>
              <a:t> </a:t>
            </a:r>
            <a:r>
              <a:rPr lang="en-US" sz="2200" b="0">
                <a:solidFill>
                  <a:schemeClr val="tx2"/>
                </a:solidFill>
              </a:rPr>
              <a:t>Possession</a:t>
            </a:r>
            <a:endParaRPr lang="en-US" sz="2200" b="0">
              <a:solidFill>
                <a:srgbClr val="F25BFF"/>
              </a:solidFill>
            </a:endParaRPr>
          </a:p>
        </p:txBody>
      </p:sp>
      <p:sp>
        <p:nvSpPr>
          <p:cNvPr id="2222091" name="Text Box 11"/>
          <p:cNvSpPr txBox="1">
            <a:spLocks noChangeArrowheads="1"/>
          </p:cNvSpPr>
          <p:nvPr/>
        </p:nvSpPr>
        <p:spPr bwMode="auto">
          <a:xfrm>
            <a:off x="533400" y="4724400"/>
            <a:ext cx="8229600" cy="1096963"/>
          </a:xfrm>
          <a:prstGeom prst="rect">
            <a:avLst/>
          </a:prstGeom>
          <a:noFill/>
          <a:ln w="9525">
            <a:noFill/>
            <a:miter lim="800000"/>
            <a:headEnd/>
            <a:tailEnd/>
          </a:ln>
        </p:spPr>
        <p:txBody>
          <a:bodyPr>
            <a:prstTxWarp prst="textNoShape">
              <a:avLst/>
            </a:prstTxWarp>
            <a:spAutoFit/>
          </a:bodyPr>
          <a:lstStyle/>
          <a:p>
            <a:r>
              <a:rPr lang="en-US" sz="2200" b="0"/>
              <a:t>Despite the differences in the languages (and their cultural histories), both Japanese and Navajo are very similar when viewed through these three structural descriptions.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4130" name="Rectangle 2"/>
          <p:cNvSpPr>
            <a:spLocks noGrp="1" noChangeArrowheads="1"/>
          </p:cNvSpPr>
          <p:nvPr>
            <p:ph type="title"/>
          </p:nvPr>
        </p:nvSpPr>
        <p:spPr>
          <a:xfrm>
            <a:off x="0" y="0"/>
            <a:ext cx="9144000" cy="1143000"/>
          </a:xfrm>
          <a:noFill/>
          <a:ln/>
        </p:spPr>
        <p:txBody>
          <a:bodyPr/>
          <a:lstStyle/>
          <a:p>
            <a:r>
              <a:rPr lang="en-US" sz="3200"/>
              <a:t>Greenberg’s Word Order Generalizations</a:t>
            </a:r>
            <a:endParaRPr lang="en-US" sz="3200">
              <a:sym typeface="Symbol" pitchFamily="-84" charset="2"/>
            </a:endParaRPr>
          </a:p>
        </p:txBody>
      </p:sp>
      <p:sp>
        <p:nvSpPr>
          <p:cNvPr id="2224131" name="Text Box 3"/>
          <p:cNvSpPr txBox="1">
            <a:spLocks noChangeArrowheads="1"/>
          </p:cNvSpPr>
          <p:nvPr/>
        </p:nvSpPr>
        <p:spPr bwMode="auto">
          <a:xfrm>
            <a:off x="1295400" y="1143000"/>
            <a:ext cx="1828800" cy="457200"/>
          </a:xfrm>
          <a:prstGeom prst="rect">
            <a:avLst/>
          </a:prstGeom>
          <a:noFill/>
          <a:ln w="9525">
            <a:noFill/>
            <a:miter lim="800000"/>
            <a:headEnd/>
            <a:tailEnd/>
          </a:ln>
        </p:spPr>
        <p:txBody>
          <a:bodyPr>
            <a:prstTxWarp prst="textNoShape">
              <a:avLst/>
            </a:prstTxWarp>
            <a:spAutoFit/>
          </a:bodyPr>
          <a:lstStyle/>
          <a:p>
            <a:r>
              <a:rPr lang="en-US" b="0"/>
              <a:t>English</a:t>
            </a:r>
            <a:endParaRPr lang="en-US" b="0">
              <a:solidFill>
                <a:srgbClr val="F25BFF"/>
              </a:solidFill>
            </a:endParaRPr>
          </a:p>
        </p:txBody>
      </p:sp>
      <p:sp>
        <p:nvSpPr>
          <p:cNvPr id="2224132" name="Text Box 4"/>
          <p:cNvSpPr txBox="1">
            <a:spLocks noChangeArrowheads="1"/>
          </p:cNvSpPr>
          <p:nvPr/>
        </p:nvSpPr>
        <p:spPr bwMode="auto">
          <a:xfrm>
            <a:off x="5486400" y="1143000"/>
            <a:ext cx="2438400" cy="457200"/>
          </a:xfrm>
          <a:prstGeom prst="rect">
            <a:avLst/>
          </a:prstGeom>
          <a:noFill/>
          <a:ln w="9525">
            <a:noFill/>
            <a:miter lim="800000"/>
            <a:headEnd/>
            <a:tailEnd/>
          </a:ln>
        </p:spPr>
        <p:txBody>
          <a:bodyPr>
            <a:prstTxWarp prst="textNoShape">
              <a:avLst/>
            </a:prstTxWarp>
            <a:spAutoFit/>
          </a:bodyPr>
          <a:lstStyle/>
          <a:p>
            <a:r>
              <a:rPr lang="en-US" b="0"/>
              <a:t>Edo (Nigeria)</a:t>
            </a:r>
            <a:endParaRPr lang="en-US" b="0">
              <a:solidFill>
                <a:srgbClr val="F25BFF"/>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6178" name="Rectangle 2"/>
          <p:cNvSpPr>
            <a:spLocks noGrp="1" noChangeArrowheads="1"/>
          </p:cNvSpPr>
          <p:nvPr>
            <p:ph type="title"/>
          </p:nvPr>
        </p:nvSpPr>
        <p:spPr>
          <a:xfrm>
            <a:off x="0" y="0"/>
            <a:ext cx="9144000" cy="1143000"/>
          </a:xfrm>
          <a:noFill/>
          <a:ln/>
        </p:spPr>
        <p:txBody>
          <a:bodyPr/>
          <a:lstStyle/>
          <a:p>
            <a:r>
              <a:rPr lang="en-US" sz="3200"/>
              <a:t>Greenberg’s Word Order Generalizations</a:t>
            </a:r>
            <a:endParaRPr lang="en-US" sz="3200">
              <a:sym typeface="Symbol" pitchFamily="-84" charset="2"/>
            </a:endParaRPr>
          </a:p>
        </p:txBody>
      </p:sp>
      <p:sp>
        <p:nvSpPr>
          <p:cNvPr id="2226179" name="Text Box 3"/>
          <p:cNvSpPr txBox="1">
            <a:spLocks noChangeArrowheads="1"/>
          </p:cNvSpPr>
          <p:nvPr/>
        </p:nvSpPr>
        <p:spPr bwMode="auto">
          <a:xfrm>
            <a:off x="1295400" y="1143000"/>
            <a:ext cx="1828800" cy="457200"/>
          </a:xfrm>
          <a:prstGeom prst="rect">
            <a:avLst/>
          </a:prstGeom>
          <a:noFill/>
          <a:ln w="9525">
            <a:noFill/>
            <a:miter lim="800000"/>
            <a:headEnd/>
            <a:tailEnd/>
          </a:ln>
        </p:spPr>
        <p:txBody>
          <a:bodyPr>
            <a:prstTxWarp prst="textNoShape">
              <a:avLst/>
            </a:prstTxWarp>
            <a:spAutoFit/>
          </a:bodyPr>
          <a:lstStyle/>
          <a:p>
            <a:r>
              <a:rPr lang="en-US" b="0"/>
              <a:t>English</a:t>
            </a:r>
            <a:endParaRPr lang="en-US" b="0">
              <a:solidFill>
                <a:srgbClr val="F25BFF"/>
              </a:solidFill>
            </a:endParaRPr>
          </a:p>
        </p:txBody>
      </p:sp>
      <p:sp>
        <p:nvSpPr>
          <p:cNvPr id="2226180" name="Text Box 4"/>
          <p:cNvSpPr txBox="1">
            <a:spLocks noChangeArrowheads="1"/>
          </p:cNvSpPr>
          <p:nvPr/>
        </p:nvSpPr>
        <p:spPr bwMode="auto">
          <a:xfrm>
            <a:off x="5486400" y="1143000"/>
            <a:ext cx="2438400" cy="457200"/>
          </a:xfrm>
          <a:prstGeom prst="rect">
            <a:avLst/>
          </a:prstGeom>
          <a:noFill/>
          <a:ln w="9525">
            <a:noFill/>
            <a:miter lim="800000"/>
            <a:headEnd/>
            <a:tailEnd/>
          </a:ln>
        </p:spPr>
        <p:txBody>
          <a:bodyPr>
            <a:prstTxWarp prst="textNoShape">
              <a:avLst/>
            </a:prstTxWarp>
            <a:spAutoFit/>
          </a:bodyPr>
          <a:lstStyle/>
          <a:p>
            <a:r>
              <a:rPr lang="en-US" b="0"/>
              <a:t>Edo (Nigeria)</a:t>
            </a:r>
            <a:endParaRPr lang="en-US" b="0">
              <a:solidFill>
                <a:srgbClr val="F25BFF"/>
              </a:solidFill>
            </a:endParaRPr>
          </a:p>
        </p:txBody>
      </p:sp>
      <p:sp>
        <p:nvSpPr>
          <p:cNvPr id="2226181" name="Text Box 5"/>
          <p:cNvSpPr txBox="1">
            <a:spLocks noChangeArrowheads="1"/>
          </p:cNvSpPr>
          <p:nvPr/>
        </p:nvSpPr>
        <p:spPr bwMode="auto">
          <a:xfrm>
            <a:off x="457200" y="1905000"/>
            <a:ext cx="3733800" cy="1431925"/>
          </a:xfrm>
          <a:prstGeom prst="rect">
            <a:avLst/>
          </a:prstGeom>
          <a:noFill/>
          <a:ln w="9525">
            <a:noFill/>
            <a:miter lim="800000"/>
            <a:headEnd/>
            <a:tailEnd/>
          </a:ln>
        </p:spPr>
        <p:txBody>
          <a:bodyPr>
            <a:prstTxWarp prst="textNoShape">
              <a:avLst/>
            </a:prstTxWarp>
            <a:spAutoFit/>
          </a:bodyPr>
          <a:lstStyle/>
          <a:p>
            <a:r>
              <a:rPr lang="en-US" sz="2200" b="0"/>
              <a:t>Basic word order:</a:t>
            </a:r>
          </a:p>
          <a:p>
            <a:r>
              <a:rPr lang="en-US" sz="2200" b="0">
                <a:solidFill>
                  <a:schemeClr val="hlink"/>
                </a:solidFill>
              </a:rPr>
              <a:t>Subject</a:t>
            </a:r>
            <a:r>
              <a:rPr lang="en-US" sz="2200" b="0">
                <a:solidFill>
                  <a:srgbClr val="66FF5D"/>
                </a:solidFill>
              </a:rPr>
              <a:t> </a:t>
            </a:r>
            <a:r>
              <a:rPr lang="en-US" sz="2200" b="0">
                <a:solidFill>
                  <a:schemeClr val="bg2"/>
                </a:solidFill>
              </a:rPr>
              <a:t>Verb</a:t>
            </a:r>
            <a:r>
              <a:rPr lang="en-US" sz="2200" b="0">
                <a:solidFill>
                  <a:srgbClr val="F25BFF"/>
                </a:solidFill>
              </a:rPr>
              <a:t> </a:t>
            </a:r>
            <a:r>
              <a:rPr lang="en-US" sz="2200" b="0">
                <a:solidFill>
                  <a:schemeClr val="accent2"/>
                </a:solidFill>
              </a:rPr>
              <a:t>Object</a:t>
            </a:r>
            <a:r>
              <a:rPr lang="en-US" sz="2200" b="0">
                <a:solidFill>
                  <a:schemeClr val="folHlink"/>
                </a:solidFill>
              </a:rPr>
              <a:t> </a:t>
            </a:r>
          </a:p>
          <a:p>
            <a:endParaRPr lang="en-US" sz="2200" b="0">
              <a:solidFill>
                <a:schemeClr val="folHlink"/>
              </a:solidFill>
            </a:endParaRPr>
          </a:p>
          <a:p>
            <a:r>
              <a:rPr lang="en-US" sz="2200" b="0">
                <a:solidFill>
                  <a:schemeClr val="hlink"/>
                </a:solidFill>
              </a:rPr>
              <a:t>Sarah</a:t>
            </a:r>
            <a:r>
              <a:rPr lang="en-US" sz="2200" b="0">
                <a:solidFill>
                  <a:srgbClr val="66FF5D"/>
                </a:solidFill>
              </a:rPr>
              <a:t> </a:t>
            </a:r>
            <a:r>
              <a:rPr lang="en-US" sz="2200" b="0">
                <a:solidFill>
                  <a:schemeClr val="bg2"/>
                </a:solidFill>
              </a:rPr>
              <a:t>found</a:t>
            </a:r>
            <a:r>
              <a:rPr lang="en-US" sz="2200" b="0">
                <a:solidFill>
                  <a:srgbClr val="F25BFF"/>
                </a:solidFill>
              </a:rPr>
              <a:t> </a:t>
            </a:r>
            <a:r>
              <a:rPr lang="en-US" sz="2200" b="0">
                <a:solidFill>
                  <a:schemeClr val="accent2"/>
                </a:solidFill>
              </a:rPr>
              <a:t>Toby</a:t>
            </a:r>
            <a:endParaRPr lang="en-US" sz="2200" b="0">
              <a:solidFill>
                <a:schemeClr val="folHlink"/>
              </a:solidFill>
            </a:endParaRPr>
          </a:p>
        </p:txBody>
      </p:sp>
      <p:sp>
        <p:nvSpPr>
          <p:cNvPr id="2226182" name="Text Box 6"/>
          <p:cNvSpPr txBox="1">
            <a:spLocks noChangeArrowheads="1"/>
          </p:cNvSpPr>
          <p:nvPr/>
        </p:nvSpPr>
        <p:spPr bwMode="auto">
          <a:xfrm>
            <a:off x="4648200" y="1905000"/>
            <a:ext cx="3733800" cy="1785104"/>
          </a:xfrm>
          <a:prstGeom prst="rect">
            <a:avLst/>
          </a:prstGeom>
          <a:noFill/>
          <a:ln w="9525">
            <a:noFill/>
            <a:miter lim="800000"/>
            <a:headEnd/>
            <a:tailEnd/>
          </a:ln>
        </p:spPr>
        <p:txBody>
          <a:bodyPr>
            <a:prstTxWarp prst="textNoShape">
              <a:avLst/>
            </a:prstTxWarp>
            <a:spAutoFit/>
          </a:bodyPr>
          <a:lstStyle/>
          <a:p>
            <a:r>
              <a:rPr lang="en-US" sz="2200" b="0"/>
              <a:t>Basic word order:</a:t>
            </a:r>
          </a:p>
          <a:p>
            <a:r>
              <a:rPr lang="en-US" sz="2200" b="0">
                <a:solidFill>
                  <a:schemeClr val="hlink"/>
                </a:solidFill>
              </a:rPr>
              <a:t>Subject</a:t>
            </a:r>
            <a:r>
              <a:rPr lang="en-US" sz="2200" b="0">
                <a:solidFill>
                  <a:srgbClr val="66FF5D"/>
                </a:solidFill>
              </a:rPr>
              <a:t> </a:t>
            </a:r>
            <a:r>
              <a:rPr lang="en-US" sz="2200" b="0">
                <a:solidFill>
                  <a:schemeClr val="bg2"/>
                </a:solidFill>
              </a:rPr>
              <a:t>Verb</a:t>
            </a:r>
            <a:r>
              <a:rPr lang="en-US" sz="2200" b="0">
                <a:solidFill>
                  <a:srgbClr val="F25BFF"/>
                </a:solidFill>
              </a:rPr>
              <a:t> </a:t>
            </a:r>
            <a:r>
              <a:rPr lang="en-US" sz="2200" b="0">
                <a:solidFill>
                  <a:schemeClr val="accent2"/>
                </a:solidFill>
              </a:rPr>
              <a:t>Object</a:t>
            </a:r>
            <a:endParaRPr lang="en-US" sz="2200" b="0">
              <a:solidFill>
                <a:schemeClr val="folHlink"/>
              </a:solidFill>
            </a:endParaRPr>
          </a:p>
          <a:p>
            <a:endParaRPr lang="en-US" sz="2200" b="0">
              <a:solidFill>
                <a:schemeClr val="folHlink"/>
              </a:solidFill>
            </a:endParaRPr>
          </a:p>
          <a:p>
            <a:r>
              <a:rPr lang="en-US" altLang="ja-JP" sz="2200" b="0">
                <a:solidFill>
                  <a:schemeClr val="hlink"/>
                </a:solidFill>
              </a:rPr>
              <a:t>Òzó</a:t>
            </a:r>
            <a:r>
              <a:rPr lang="en-US" altLang="ja-JP" sz="2200" b="0">
                <a:solidFill>
                  <a:srgbClr val="66FF5D"/>
                </a:solidFill>
              </a:rPr>
              <a:t> </a:t>
            </a:r>
            <a:r>
              <a:rPr lang="en-US" altLang="ja-JP" sz="2200" b="0">
                <a:solidFill>
                  <a:schemeClr val="bg2"/>
                </a:solidFill>
              </a:rPr>
              <a:t>mién</a:t>
            </a:r>
            <a:r>
              <a:rPr lang="en-US" altLang="ja-JP" sz="2200" b="0">
                <a:solidFill>
                  <a:schemeClr val="folHlink"/>
                </a:solidFill>
              </a:rPr>
              <a:t>  </a:t>
            </a:r>
            <a:r>
              <a:rPr lang="en-US" altLang="ja-JP" sz="2200" b="0">
                <a:solidFill>
                  <a:schemeClr val="accent2"/>
                </a:solidFill>
              </a:rPr>
              <a:t>Adésuw</a:t>
            </a:r>
            <a:r>
              <a:rPr lang="en-US" altLang="ja-JP" sz="2200" b="0">
                <a:solidFill>
                  <a:schemeClr val="accent2"/>
                </a:solidFill>
                <a:latin typeface="ヒラギノ角ゴ Pro W3" pitchFamily="-84" charset="-128"/>
              </a:rPr>
              <a:t>á</a:t>
            </a:r>
            <a:endParaRPr lang="en-US" altLang="ja-JP" sz="2200" b="0">
              <a:solidFill>
                <a:schemeClr val="folHlink"/>
              </a:solidFill>
              <a:latin typeface="ヒラギノ角ゴ Pro W3" pitchFamily="-84" charset="-128"/>
            </a:endParaRPr>
          </a:p>
          <a:p>
            <a:r>
              <a:rPr lang="en-US" altLang="ja-JP" sz="2200" b="0" i="1">
                <a:solidFill>
                  <a:schemeClr val="hlink"/>
                </a:solidFill>
              </a:rPr>
              <a:t>Ozo</a:t>
            </a:r>
            <a:r>
              <a:rPr lang="en-US" altLang="ja-JP" sz="2200" b="0" i="1">
                <a:solidFill>
                  <a:srgbClr val="66FF5D"/>
                </a:solidFill>
              </a:rPr>
              <a:t> </a:t>
            </a:r>
            <a:r>
              <a:rPr lang="en-US" altLang="ja-JP" sz="2200" b="0" i="1">
                <a:solidFill>
                  <a:schemeClr val="bg2"/>
                </a:solidFill>
              </a:rPr>
              <a:t>found</a:t>
            </a:r>
            <a:r>
              <a:rPr lang="en-US" altLang="ja-JP" sz="2200" b="0" i="1">
                <a:solidFill>
                  <a:schemeClr val="folHlink"/>
                </a:solidFill>
              </a:rPr>
              <a:t> </a:t>
            </a:r>
            <a:r>
              <a:rPr lang="en-US" altLang="ja-JP" sz="2200" b="0" i="1">
                <a:solidFill>
                  <a:schemeClr val="accent2"/>
                </a:solidFill>
              </a:rPr>
              <a:t>Adesuwa</a:t>
            </a:r>
            <a:endParaRPr lang="en-US" sz="2200" b="0">
              <a:solidFill>
                <a:schemeClr val="folHlin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38116" name="Picture 4"/>
          <p:cNvPicPr>
            <a:picLocks noChangeAspect="1" noChangeArrowheads="1"/>
          </p:cNvPicPr>
          <p:nvPr/>
        </p:nvPicPr>
        <p:blipFill>
          <a:blip r:embed="rId3"/>
          <a:srcRect/>
          <a:stretch>
            <a:fillRect/>
          </a:stretch>
        </p:blipFill>
        <p:spPr bwMode="auto">
          <a:xfrm>
            <a:off x="304800" y="1752600"/>
            <a:ext cx="2971800" cy="1557338"/>
          </a:xfrm>
          <a:prstGeom prst="rect">
            <a:avLst/>
          </a:prstGeom>
          <a:noFill/>
          <a:ln w="9525">
            <a:noFill/>
            <a:miter lim="800000"/>
            <a:headEnd/>
            <a:tailEnd/>
          </a:ln>
          <a:effectLst/>
        </p:spPr>
      </p:pic>
      <p:sp>
        <p:nvSpPr>
          <p:cNvPr id="2138117" name="Rectangle 5"/>
          <p:cNvSpPr>
            <a:spLocks noChangeArrowheads="1"/>
          </p:cNvSpPr>
          <p:nvPr/>
        </p:nvSpPr>
        <p:spPr bwMode="auto">
          <a:xfrm>
            <a:off x="685800" y="3048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Problem: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Figure out the order of words (syntax)</a:t>
            </a:r>
          </a:p>
        </p:txBody>
      </p:sp>
      <p:sp>
        <p:nvSpPr>
          <p:cNvPr id="2138118" name="Text Box 6"/>
          <p:cNvSpPr txBox="1">
            <a:spLocks noChangeArrowheads="1"/>
          </p:cNvSpPr>
          <p:nvPr/>
        </p:nvSpPr>
        <p:spPr bwMode="auto">
          <a:xfrm>
            <a:off x="457200" y="3505200"/>
            <a:ext cx="8229600" cy="1552575"/>
          </a:xfrm>
          <a:prstGeom prst="rect">
            <a:avLst/>
          </a:prstGeom>
          <a:noFill/>
          <a:ln w="9525">
            <a:noFill/>
            <a:miter lim="800000"/>
            <a:headEnd/>
            <a:tailEnd/>
          </a:ln>
        </p:spPr>
        <p:txBody>
          <a:bodyPr>
            <a:prstTxWarp prst="textNoShape">
              <a:avLst/>
            </a:prstTxWarp>
            <a:spAutoFit/>
          </a:bodyPr>
          <a:lstStyle/>
          <a:p>
            <a:r>
              <a:rPr lang="en-US" b="0"/>
              <a:t>One way to generate</a:t>
            </a:r>
            <a:r>
              <a:rPr lang="en-US" b="0">
                <a:solidFill>
                  <a:schemeClr val="tx2"/>
                </a:solidFill>
              </a:rPr>
              <a:t> </a:t>
            </a:r>
            <a:r>
              <a:rPr lang="en-US" b="0">
                <a:solidFill>
                  <a:schemeClr val="hlink"/>
                </a:solidFill>
              </a:rPr>
              <a:t>Subject</a:t>
            </a:r>
            <a:r>
              <a:rPr lang="en-US" b="0">
                <a:solidFill>
                  <a:schemeClr val="tx2"/>
                </a:solidFill>
              </a:rPr>
              <a:t> </a:t>
            </a:r>
            <a:r>
              <a:rPr lang="en-US" b="0">
                <a:solidFill>
                  <a:schemeClr val="bg2"/>
                </a:solidFill>
              </a:rPr>
              <a:t>Verb</a:t>
            </a:r>
            <a:r>
              <a:rPr lang="en-US" b="0">
                <a:solidFill>
                  <a:schemeClr val="tx2"/>
                </a:solidFill>
              </a:rPr>
              <a:t> </a:t>
            </a:r>
            <a:r>
              <a:rPr lang="en-US" b="0">
                <a:solidFill>
                  <a:schemeClr val="accent2"/>
                </a:solidFill>
              </a:rPr>
              <a:t>Object</a:t>
            </a:r>
            <a:r>
              <a:rPr lang="en-US" b="0">
                <a:solidFill>
                  <a:schemeClr val="tx2"/>
                </a:solidFill>
              </a:rPr>
              <a:t> </a:t>
            </a:r>
            <a:r>
              <a:rPr lang="en-US" b="0"/>
              <a:t>order: </a:t>
            </a:r>
          </a:p>
          <a:p>
            <a:r>
              <a:rPr lang="en-US" b="0"/>
              <a:t>The linguistic system specifies that order as the general pattern of the language.  An example of this kind of system is English. </a:t>
            </a:r>
          </a:p>
        </p:txBody>
      </p:sp>
      <p:sp>
        <p:nvSpPr>
          <p:cNvPr id="2138119" name="Text Box 7"/>
          <p:cNvSpPr txBox="1">
            <a:spLocks noChangeArrowheads="1"/>
          </p:cNvSpPr>
          <p:nvPr/>
        </p:nvSpPr>
        <p:spPr bwMode="auto">
          <a:xfrm>
            <a:off x="2438400" y="5410200"/>
            <a:ext cx="3429000" cy="457200"/>
          </a:xfrm>
          <a:prstGeom prst="rect">
            <a:avLst/>
          </a:prstGeom>
          <a:noFill/>
          <a:ln w="9525">
            <a:noFill/>
            <a:miter lim="800000"/>
            <a:headEnd/>
            <a:tailEnd/>
          </a:ln>
        </p:spPr>
        <p:txBody>
          <a:bodyPr>
            <a:prstTxWarp prst="textNoShape">
              <a:avLst/>
            </a:prstTxWarp>
            <a:spAutoFit/>
          </a:bodyPr>
          <a:lstStyle/>
          <a:p>
            <a:r>
              <a:rPr lang="en-US" b="0">
                <a:solidFill>
                  <a:schemeClr val="hlink"/>
                </a:solidFill>
              </a:rPr>
              <a:t>Subject</a:t>
            </a:r>
            <a:r>
              <a:rPr lang="en-US" b="0"/>
              <a:t>  </a:t>
            </a:r>
            <a:r>
              <a:rPr lang="en-US" b="0">
                <a:solidFill>
                  <a:srgbClr val="4BBEFE"/>
                </a:solidFill>
              </a:rPr>
              <a:t> </a:t>
            </a:r>
            <a:r>
              <a:rPr lang="en-US" b="0">
                <a:solidFill>
                  <a:schemeClr val="bg2"/>
                </a:solidFill>
              </a:rPr>
              <a:t>Verb</a:t>
            </a:r>
            <a:r>
              <a:rPr lang="en-US" b="0"/>
              <a:t>   </a:t>
            </a:r>
            <a:r>
              <a:rPr lang="en-US" b="0">
                <a:solidFill>
                  <a:schemeClr val="accent2"/>
                </a:solidFill>
              </a:rPr>
              <a:t>Object</a:t>
            </a:r>
            <a:endParaRPr lang="en-US" b="0">
              <a:solidFill>
                <a:srgbClr val="CD84D2"/>
              </a:solidFill>
            </a:endParaRPr>
          </a:p>
        </p:txBody>
      </p:sp>
      <p:sp>
        <p:nvSpPr>
          <p:cNvPr id="2138120" name="Text Box 8"/>
          <p:cNvSpPr txBox="1">
            <a:spLocks noChangeArrowheads="1"/>
          </p:cNvSpPr>
          <p:nvPr/>
        </p:nvSpPr>
        <p:spPr bwMode="auto">
          <a:xfrm>
            <a:off x="685800" y="5334000"/>
            <a:ext cx="1219200" cy="457200"/>
          </a:xfrm>
          <a:prstGeom prst="rect">
            <a:avLst/>
          </a:prstGeom>
          <a:noFill/>
          <a:ln w="9525">
            <a:noFill/>
            <a:miter lim="800000"/>
            <a:headEnd/>
            <a:tailEnd/>
          </a:ln>
        </p:spPr>
        <p:txBody>
          <a:bodyPr>
            <a:prstTxWarp prst="textNoShape">
              <a:avLst/>
            </a:prstTxWarp>
            <a:spAutoFit/>
          </a:bodyPr>
          <a:lstStyle/>
          <a:p>
            <a:r>
              <a:rPr lang="en-US" b="0"/>
              <a:t>English</a:t>
            </a:r>
          </a:p>
        </p:txBody>
      </p:sp>
      <p:sp>
        <p:nvSpPr>
          <p:cNvPr id="2138121" name="Text Box 9"/>
          <p:cNvSpPr txBox="1">
            <a:spLocks noChangeArrowheads="1"/>
          </p:cNvSpPr>
          <p:nvPr/>
        </p:nvSpPr>
        <p:spPr bwMode="auto">
          <a:xfrm>
            <a:off x="3810000" y="2438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a:solidFill>
                  <a:srgbClr val="4BBEFE"/>
                </a:solidFill>
              </a:rPr>
              <a:t> </a:t>
            </a:r>
            <a:r>
              <a:rPr lang="en-US" sz="2000" b="0">
                <a:solidFill>
                  <a:schemeClr val="bg2"/>
                </a:solidFill>
              </a:rPr>
              <a:t>Verb</a:t>
            </a:r>
            <a:r>
              <a:rPr lang="en-US" sz="2000" b="0"/>
              <a:t>   </a:t>
            </a:r>
            <a:r>
              <a:rPr lang="en-US" sz="2000" b="0">
                <a:solidFill>
                  <a:schemeClr val="accent2"/>
                </a:solidFill>
              </a:rPr>
              <a:t>Object</a:t>
            </a:r>
            <a:endParaRPr lang="en-US" sz="2000" b="0">
              <a:solidFill>
                <a:srgbClr val="CD84D2"/>
              </a:solidFill>
            </a:endParaRPr>
          </a:p>
        </p:txBody>
      </p:sp>
      <p:sp>
        <p:nvSpPr>
          <p:cNvPr id="2138122" name="Text Box 10"/>
          <p:cNvSpPr txBox="1">
            <a:spLocks noChangeArrowheads="1"/>
          </p:cNvSpPr>
          <p:nvPr/>
        </p:nvSpPr>
        <p:spPr bwMode="auto">
          <a:xfrm>
            <a:off x="3733800" y="2057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Jareth</a:t>
            </a:r>
            <a:r>
              <a:rPr lang="en-US" sz="2000" b="0"/>
              <a:t>  </a:t>
            </a:r>
            <a:r>
              <a:rPr lang="en-US" sz="2000" b="0">
                <a:solidFill>
                  <a:srgbClr val="4BBEFE"/>
                </a:solidFill>
              </a:rPr>
              <a:t> </a:t>
            </a:r>
            <a:r>
              <a:rPr lang="en-US" sz="2000" b="0">
                <a:solidFill>
                  <a:schemeClr val="bg2"/>
                </a:solidFill>
              </a:rPr>
              <a:t>juggles</a:t>
            </a:r>
            <a:r>
              <a:rPr lang="en-US" sz="2000" b="0"/>
              <a:t>   </a:t>
            </a:r>
            <a:r>
              <a:rPr lang="en-US" sz="2000" b="0">
                <a:solidFill>
                  <a:schemeClr val="accent2"/>
                </a:solidFill>
              </a:rPr>
              <a:t>crystals</a:t>
            </a:r>
            <a:endParaRPr lang="en-US" sz="2000" b="0">
              <a:solidFill>
                <a:srgbClr val="CD84D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8226" name="Rectangle 2"/>
          <p:cNvSpPr>
            <a:spLocks noGrp="1" noChangeArrowheads="1"/>
          </p:cNvSpPr>
          <p:nvPr>
            <p:ph type="title"/>
          </p:nvPr>
        </p:nvSpPr>
        <p:spPr>
          <a:xfrm>
            <a:off x="0" y="0"/>
            <a:ext cx="9144000" cy="1143000"/>
          </a:xfrm>
          <a:noFill/>
          <a:ln/>
        </p:spPr>
        <p:txBody>
          <a:bodyPr/>
          <a:lstStyle/>
          <a:p>
            <a:r>
              <a:rPr lang="en-US" sz="3200"/>
              <a:t>Greenberg’s Word Order Generalizations</a:t>
            </a:r>
            <a:endParaRPr lang="en-US" sz="3200">
              <a:sym typeface="Symbol" pitchFamily="-84" charset="2"/>
            </a:endParaRPr>
          </a:p>
        </p:txBody>
      </p:sp>
      <p:sp>
        <p:nvSpPr>
          <p:cNvPr id="2228227" name="Text Box 3"/>
          <p:cNvSpPr txBox="1">
            <a:spLocks noChangeArrowheads="1"/>
          </p:cNvSpPr>
          <p:nvPr/>
        </p:nvSpPr>
        <p:spPr bwMode="auto">
          <a:xfrm>
            <a:off x="1295400" y="1143000"/>
            <a:ext cx="1828800" cy="457200"/>
          </a:xfrm>
          <a:prstGeom prst="rect">
            <a:avLst/>
          </a:prstGeom>
          <a:noFill/>
          <a:ln w="9525">
            <a:noFill/>
            <a:miter lim="800000"/>
            <a:headEnd/>
            <a:tailEnd/>
          </a:ln>
        </p:spPr>
        <p:txBody>
          <a:bodyPr>
            <a:prstTxWarp prst="textNoShape">
              <a:avLst/>
            </a:prstTxWarp>
            <a:spAutoFit/>
          </a:bodyPr>
          <a:lstStyle/>
          <a:p>
            <a:r>
              <a:rPr lang="en-US" b="0"/>
              <a:t>English</a:t>
            </a:r>
            <a:endParaRPr lang="en-US" b="0">
              <a:solidFill>
                <a:srgbClr val="F25BFF"/>
              </a:solidFill>
            </a:endParaRPr>
          </a:p>
        </p:txBody>
      </p:sp>
      <p:sp>
        <p:nvSpPr>
          <p:cNvPr id="2228228" name="Text Box 4"/>
          <p:cNvSpPr txBox="1">
            <a:spLocks noChangeArrowheads="1"/>
          </p:cNvSpPr>
          <p:nvPr/>
        </p:nvSpPr>
        <p:spPr bwMode="auto">
          <a:xfrm>
            <a:off x="5486400" y="1143000"/>
            <a:ext cx="2438400" cy="457200"/>
          </a:xfrm>
          <a:prstGeom prst="rect">
            <a:avLst/>
          </a:prstGeom>
          <a:noFill/>
          <a:ln w="9525">
            <a:noFill/>
            <a:miter lim="800000"/>
            <a:headEnd/>
            <a:tailEnd/>
          </a:ln>
        </p:spPr>
        <p:txBody>
          <a:bodyPr>
            <a:prstTxWarp prst="textNoShape">
              <a:avLst/>
            </a:prstTxWarp>
            <a:spAutoFit/>
          </a:bodyPr>
          <a:lstStyle/>
          <a:p>
            <a:r>
              <a:rPr lang="en-US" b="0"/>
              <a:t>Edo (Nigeria)</a:t>
            </a:r>
            <a:endParaRPr lang="en-US" b="0">
              <a:solidFill>
                <a:srgbClr val="F25BFF"/>
              </a:solidFill>
            </a:endParaRPr>
          </a:p>
        </p:txBody>
      </p:sp>
      <p:sp>
        <p:nvSpPr>
          <p:cNvPr id="2228229" name="Text Box 5"/>
          <p:cNvSpPr txBox="1">
            <a:spLocks noChangeArrowheads="1"/>
          </p:cNvSpPr>
          <p:nvPr/>
        </p:nvSpPr>
        <p:spPr bwMode="auto">
          <a:xfrm>
            <a:off x="0" y="2362200"/>
            <a:ext cx="4343400" cy="1431925"/>
          </a:xfrm>
          <a:prstGeom prst="rect">
            <a:avLst/>
          </a:prstGeom>
          <a:noFill/>
          <a:ln w="9525">
            <a:noFill/>
            <a:miter lim="800000"/>
            <a:headEnd/>
            <a:tailEnd/>
          </a:ln>
        </p:spPr>
        <p:txBody>
          <a:bodyPr>
            <a:prstTxWarp prst="textNoShape">
              <a:avLst/>
            </a:prstTxWarp>
            <a:spAutoFit/>
          </a:bodyPr>
          <a:lstStyle/>
          <a:p>
            <a:r>
              <a:rPr lang="en-US" sz="2200" b="0"/>
              <a:t>Prepositions:</a:t>
            </a:r>
          </a:p>
          <a:p>
            <a:r>
              <a:rPr lang="en-US" sz="2200" b="0">
                <a:solidFill>
                  <a:schemeClr val="tx2"/>
                </a:solidFill>
              </a:rPr>
              <a:t>Preposition </a:t>
            </a:r>
            <a:r>
              <a:rPr lang="en-US" sz="2200" b="0">
                <a:solidFill>
                  <a:schemeClr val="accent1"/>
                </a:solidFill>
              </a:rPr>
              <a:t>Noun Phrase</a:t>
            </a:r>
            <a:r>
              <a:rPr lang="en-US" sz="2200" b="0">
                <a:solidFill>
                  <a:srgbClr val="66FF5D"/>
                </a:solidFill>
              </a:rPr>
              <a:t> </a:t>
            </a:r>
          </a:p>
          <a:p>
            <a:endParaRPr lang="en-US" sz="2200" b="0">
              <a:solidFill>
                <a:srgbClr val="66FF5D"/>
              </a:solidFill>
            </a:endParaRPr>
          </a:p>
          <a:p>
            <a:r>
              <a:rPr lang="en-US" sz="2200" b="0"/>
              <a:t>Jareth gave the crystal</a:t>
            </a:r>
            <a:r>
              <a:rPr lang="en-US" sz="2200" b="0">
                <a:solidFill>
                  <a:srgbClr val="66FF5D"/>
                </a:solidFill>
              </a:rPr>
              <a:t> </a:t>
            </a:r>
            <a:r>
              <a:rPr lang="en-US" sz="2200" b="0">
                <a:solidFill>
                  <a:schemeClr val="tx2"/>
                </a:solidFill>
              </a:rPr>
              <a:t>to </a:t>
            </a:r>
            <a:r>
              <a:rPr lang="en-US" sz="2200" b="0">
                <a:solidFill>
                  <a:schemeClr val="accent1"/>
                </a:solidFill>
              </a:rPr>
              <a:t>Sarah</a:t>
            </a:r>
            <a:endParaRPr lang="en-US" sz="2200" b="0">
              <a:solidFill>
                <a:srgbClr val="66FF5D"/>
              </a:solidFill>
            </a:endParaRPr>
          </a:p>
        </p:txBody>
      </p:sp>
      <p:sp>
        <p:nvSpPr>
          <p:cNvPr id="2228230" name="Text Box 6"/>
          <p:cNvSpPr txBox="1">
            <a:spLocks noChangeArrowheads="1"/>
          </p:cNvSpPr>
          <p:nvPr/>
        </p:nvSpPr>
        <p:spPr bwMode="auto">
          <a:xfrm>
            <a:off x="4267200" y="2362200"/>
            <a:ext cx="4876800" cy="1766888"/>
          </a:xfrm>
          <a:prstGeom prst="rect">
            <a:avLst/>
          </a:prstGeom>
          <a:noFill/>
          <a:ln w="9525">
            <a:noFill/>
            <a:miter lim="800000"/>
            <a:headEnd/>
            <a:tailEnd/>
          </a:ln>
        </p:spPr>
        <p:txBody>
          <a:bodyPr>
            <a:prstTxWarp prst="textNoShape">
              <a:avLst/>
            </a:prstTxWarp>
            <a:spAutoFit/>
          </a:bodyPr>
          <a:lstStyle/>
          <a:p>
            <a:r>
              <a:rPr lang="en-US" sz="2200" b="0"/>
              <a:t>Prepositions:</a:t>
            </a:r>
          </a:p>
          <a:p>
            <a:r>
              <a:rPr lang="en-US" sz="2200" b="0">
                <a:solidFill>
                  <a:schemeClr val="tx2"/>
                </a:solidFill>
              </a:rPr>
              <a:t>Preposition </a:t>
            </a:r>
            <a:r>
              <a:rPr lang="en-US" sz="2200" b="0">
                <a:solidFill>
                  <a:schemeClr val="accent1"/>
                </a:solidFill>
              </a:rPr>
              <a:t>Noun Phrase </a:t>
            </a:r>
          </a:p>
          <a:p>
            <a:endParaRPr lang="en-US" sz="2200" b="0">
              <a:solidFill>
                <a:srgbClr val="66FF5D"/>
              </a:solidFill>
            </a:endParaRPr>
          </a:p>
          <a:p>
            <a:r>
              <a:rPr lang="en-US" altLang="ja-JP" sz="2200" b="0"/>
              <a:t>Òzó rhié néné ebé</a:t>
            </a:r>
            <a:r>
              <a:rPr lang="en-US" altLang="ja-JP" sz="2200" b="0">
                <a:solidFill>
                  <a:srgbClr val="66FF5D"/>
                </a:solidFill>
              </a:rPr>
              <a:t>  </a:t>
            </a:r>
            <a:r>
              <a:rPr lang="en-US" altLang="ja-JP" sz="2200" b="0">
                <a:solidFill>
                  <a:schemeClr val="tx2"/>
                </a:solidFill>
              </a:rPr>
              <a:t>né</a:t>
            </a:r>
            <a:r>
              <a:rPr lang="en-US" altLang="ja-JP" sz="2200" b="0">
                <a:solidFill>
                  <a:srgbClr val="66FF5D"/>
                </a:solidFill>
              </a:rPr>
              <a:t> </a:t>
            </a:r>
            <a:r>
              <a:rPr lang="en-US" altLang="ja-JP" sz="2200" b="0">
                <a:solidFill>
                  <a:schemeClr val="accent1"/>
                </a:solidFill>
              </a:rPr>
              <a:t>Adésuwá</a:t>
            </a:r>
            <a:endParaRPr lang="en-US" altLang="ja-JP" sz="2200" b="0">
              <a:solidFill>
                <a:srgbClr val="66FF5D"/>
              </a:solidFill>
            </a:endParaRPr>
          </a:p>
          <a:p>
            <a:r>
              <a:rPr lang="en-US" altLang="ja-JP" sz="2200" b="0" i="1"/>
              <a:t>Ozo gave the book </a:t>
            </a:r>
            <a:r>
              <a:rPr lang="en-US" altLang="ja-JP" sz="2200" b="0" i="1">
                <a:solidFill>
                  <a:schemeClr val="tx2"/>
                </a:solidFill>
              </a:rPr>
              <a:t>to</a:t>
            </a:r>
            <a:r>
              <a:rPr lang="en-US" altLang="ja-JP" sz="2200" b="0" i="1"/>
              <a:t>  </a:t>
            </a:r>
            <a:r>
              <a:rPr lang="en-US" altLang="ja-JP" sz="2200" b="0" i="1">
                <a:solidFill>
                  <a:schemeClr val="accent1"/>
                </a:solidFill>
              </a:rPr>
              <a:t>Adesuwa</a:t>
            </a:r>
            <a:endParaRPr lang="en-US" sz="2200" b="0">
              <a:solidFill>
                <a:srgbClr val="66FF5D"/>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0274" name="Rectangle 2"/>
          <p:cNvSpPr>
            <a:spLocks noGrp="1" noChangeArrowheads="1"/>
          </p:cNvSpPr>
          <p:nvPr>
            <p:ph type="title"/>
          </p:nvPr>
        </p:nvSpPr>
        <p:spPr>
          <a:xfrm>
            <a:off x="0" y="0"/>
            <a:ext cx="9144000" cy="1143000"/>
          </a:xfrm>
          <a:noFill/>
          <a:ln/>
        </p:spPr>
        <p:txBody>
          <a:bodyPr/>
          <a:lstStyle/>
          <a:p>
            <a:r>
              <a:rPr lang="en-US" sz="3200"/>
              <a:t>Greenberg’s Word Order Generalizations</a:t>
            </a:r>
            <a:endParaRPr lang="en-US" sz="3200">
              <a:sym typeface="Symbol" pitchFamily="-84" charset="2"/>
            </a:endParaRPr>
          </a:p>
        </p:txBody>
      </p:sp>
      <p:sp>
        <p:nvSpPr>
          <p:cNvPr id="2230275" name="Text Box 3"/>
          <p:cNvSpPr txBox="1">
            <a:spLocks noChangeArrowheads="1"/>
          </p:cNvSpPr>
          <p:nvPr/>
        </p:nvSpPr>
        <p:spPr bwMode="auto">
          <a:xfrm>
            <a:off x="1295400" y="1143000"/>
            <a:ext cx="1828800" cy="457200"/>
          </a:xfrm>
          <a:prstGeom prst="rect">
            <a:avLst/>
          </a:prstGeom>
          <a:noFill/>
          <a:ln w="9525">
            <a:noFill/>
            <a:miter lim="800000"/>
            <a:headEnd/>
            <a:tailEnd/>
          </a:ln>
        </p:spPr>
        <p:txBody>
          <a:bodyPr>
            <a:prstTxWarp prst="textNoShape">
              <a:avLst/>
            </a:prstTxWarp>
            <a:spAutoFit/>
          </a:bodyPr>
          <a:lstStyle/>
          <a:p>
            <a:r>
              <a:rPr lang="en-US" b="0"/>
              <a:t>English</a:t>
            </a:r>
            <a:endParaRPr lang="en-US" b="0">
              <a:solidFill>
                <a:srgbClr val="F25BFF"/>
              </a:solidFill>
            </a:endParaRPr>
          </a:p>
        </p:txBody>
      </p:sp>
      <p:sp>
        <p:nvSpPr>
          <p:cNvPr id="2230276" name="Text Box 4"/>
          <p:cNvSpPr txBox="1">
            <a:spLocks noChangeArrowheads="1"/>
          </p:cNvSpPr>
          <p:nvPr/>
        </p:nvSpPr>
        <p:spPr bwMode="auto">
          <a:xfrm>
            <a:off x="5486400" y="1143000"/>
            <a:ext cx="2438400" cy="457200"/>
          </a:xfrm>
          <a:prstGeom prst="rect">
            <a:avLst/>
          </a:prstGeom>
          <a:noFill/>
          <a:ln w="9525">
            <a:noFill/>
            <a:miter lim="800000"/>
            <a:headEnd/>
            <a:tailEnd/>
          </a:ln>
        </p:spPr>
        <p:txBody>
          <a:bodyPr>
            <a:prstTxWarp prst="textNoShape">
              <a:avLst/>
            </a:prstTxWarp>
            <a:spAutoFit/>
          </a:bodyPr>
          <a:lstStyle/>
          <a:p>
            <a:r>
              <a:rPr lang="en-US" b="0"/>
              <a:t>Edo (Nigeria)</a:t>
            </a:r>
            <a:endParaRPr lang="en-US" b="0">
              <a:solidFill>
                <a:srgbClr val="F25BFF"/>
              </a:solidFill>
            </a:endParaRPr>
          </a:p>
        </p:txBody>
      </p:sp>
      <p:sp>
        <p:nvSpPr>
          <p:cNvPr id="2230277" name="Text Box 5"/>
          <p:cNvSpPr txBox="1">
            <a:spLocks noChangeArrowheads="1"/>
          </p:cNvSpPr>
          <p:nvPr/>
        </p:nvSpPr>
        <p:spPr bwMode="auto">
          <a:xfrm>
            <a:off x="304800" y="1828800"/>
            <a:ext cx="4191000" cy="2436813"/>
          </a:xfrm>
          <a:prstGeom prst="rect">
            <a:avLst/>
          </a:prstGeom>
          <a:noFill/>
          <a:ln w="9525">
            <a:noFill/>
            <a:miter lim="800000"/>
            <a:headEnd/>
            <a:tailEnd/>
          </a:ln>
        </p:spPr>
        <p:txBody>
          <a:bodyPr>
            <a:prstTxWarp prst="textNoShape">
              <a:avLst/>
            </a:prstTxWarp>
            <a:spAutoFit/>
          </a:bodyPr>
          <a:lstStyle/>
          <a:p>
            <a:r>
              <a:rPr lang="en-US" sz="2200" b="0"/>
              <a:t>Possessed before Possessor</a:t>
            </a:r>
          </a:p>
          <a:p>
            <a:endParaRPr lang="en-US" sz="2200" b="0">
              <a:solidFill>
                <a:schemeClr val="tx2"/>
              </a:solidFill>
            </a:endParaRPr>
          </a:p>
          <a:p>
            <a:r>
              <a:rPr lang="en-US" sz="2200" b="0">
                <a:solidFill>
                  <a:schemeClr val="tx2"/>
                </a:solidFill>
              </a:rPr>
              <a:t>Possession</a:t>
            </a:r>
            <a:r>
              <a:rPr lang="en-US" sz="2200" b="0">
                <a:solidFill>
                  <a:srgbClr val="66FF5D"/>
                </a:solidFill>
              </a:rPr>
              <a:t> </a:t>
            </a:r>
            <a:r>
              <a:rPr lang="en-US" sz="2200" b="0">
                <a:solidFill>
                  <a:schemeClr val="hlink"/>
                </a:solidFill>
              </a:rPr>
              <a:t>Possessor</a:t>
            </a:r>
            <a:endParaRPr lang="en-US" sz="2200" b="0">
              <a:solidFill>
                <a:srgbClr val="66FF5D"/>
              </a:solidFill>
            </a:endParaRPr>
          </a:p>
          <a:p>
            <a:endParaRPr lang="en-US" sz="2200" b="0">
              <a:solidFill>
                <a:srgbClr val="66FF5D"/>
              </a:solidFill>
            </a:endParaRPr>
          </a:p>
          <a:p>
            <a:r>
              <a:rPr lang="en-US" sz="2200" b="0">
                <a:solidFill>
                  <a:schemeClr val="tx2"/>
                </a:solidFill>
              </a:rPr>
              <a:t>quest </a:t>
            </a:r>
            <a:r>
              <a:rPr lang="en-US" sz="2200" b="0"/>
              <a:t>of </a:t>
            </a:r>
            <a:r>
              <a:rPr lang="en-US" sz="2200" b="0">
                <a:solidFill>
                  <a:schemeClr val="hlink"/>
                </a:solidFill>
              </a:rPr>
              <a:t>Sarah</a:t>
            </a:r>
            <a:endParaRPr lang="en-US" sz="2200" b="0">
              <a:solidFill>
                <a:srgbClr val="66FF5D"/>
              </a:solidFill>
            </a:endParaRPr>
          </a:p>
          <a:p>
            <a:endParaRPr lang="en-US" sz="2200" b="0">
              <a:solidFill>
                <a:srgbClr val="66FF5D"/>
              </a:solidFill>
            </a:endParaRPr>
          </a:p>
          <a:p>
            <a:r>
              <a:rPr lang="en-US" sz="2200" b="0"/>
              <a:t>(alternative: Sarah’s quest)</a:t>
            </a:r>
            <a:endParaRPr lang="en-US" sz="2200" b="0">
              <a:solidFill>
                <a:srgbClr val="66FF5D"/>
              </a:solidFill>
            </a:endParaRPr>
          </a:p>
        </p:txBody>
      </p:sp>
      <p:sp>
        <p:nvSpPr>
          <p:cNvPr id="2230278" name="Text Box 6"/>
          <p:cNvSpPr txBox="1">
            <a:spLocks noChangeArrowheads="1"/>
          </p:cNvSpPr>
          <p:nvPr/>
        </p:nvSpPr>
        <p:spPr bwMode="auto">
          <a:xfrm>
            <a:off x="4800600" y="1828800"/>
            <a:ext cx="4343400" cy="2771775"/>
          </a:xfrm>
          <a:prstGeom prst="rect">
            <a:avLst/>
          </a:prstGeom>
          <a:noFill/>
          <a:ln w="9525">
            <a:noFill/>
            <a:miter lim="800000"/>
            <a:headEnd/>
            <a:tailEnd/>
          </a:ln>
        </p:spPr>
        <p:txBody>
          <a:bodyPr>
            <a:prstTxWarp prst="textNoShape">
              <a:avLst/>
            </a:prstTxWarp>
            <a:spAutoFit/>
          </a:bodyPr>
          <a:lstStyle/>
          <a:p>
            <a:r>
              <a:rPr lang="en-US" sz="2200" b="0"/>
              <a:t>Possessed before Possessor</a:t>
            </a:r>
          </a:p>
          <a:p>
            <a:endParaRPr lang="en-US" sz="2200" b="0">
              <a:solidFill>
                <a:schemeClr val="tx2"/>
              </a:solidFill>
            </a:endParaRPr>
          </a:p>
          <a:p>
            <a:r>
              <a:rPr lang="en-US" sz="2200" b="0">
                <a:solidFill>
                  <a:schemeClr val="tx2"/>
                </a:solidFill>
              </a:rPr>
              <a:t>Possession</a:t>
            </a:r>
            <a:r>
              <a:rPr lang="en-US" sz="2200" b="0">
                <a:solidFill>
                  <a:srgbClr val="66FF5D"/>
                </a:solidFill>
              </a:rPr>
              <a:t> </a:t>
            </a:r>
            <a:r>
              <a:rPr lang="en-US" sz="2200" b="0">
                <a:solidFill>
                  <a:schemeClr val="hlink"/>
                </a:solidFill>
              </a:rPr>
              <a:t>Possessor</a:t>
            </a:r>
            <a:endParaRPr lang="en-US" sz="2200" b="0">
              <a:solidFill>
                <a:srgbClr val="66FF5D"/>
              </a:solidFill>
            </a:endParaRPr>
          </a:p>
          <a:p>
            <a:endParaRPr lang="en-US" sz="2200" b="0">
              <a:solidFill>
                <a:srgbClr val="66FF5D"/>
              </a:solidFill>
            </a:endParaRPr>
          </a:p>
          <a:p>
            <a:r>
              <a:rPr lang="en-US" sz="2200" b="0">
                <a:solidFill>
                  <a:schemeClr val="tx2"/>
                </a:solidFill>
              </a:rPr>
              <a:t>Om</a:t>
            </a:r>
            <a:r>
              <a:rPr lang="en-US" altLang="ja-JP" sz="2200" b="0">
                <a:solidFill>
                  <a:schemeClr val="tx2"/>
                </a:solidFill>
              </a:rPr>
              <a:t>o </a:t>
            </a:r>
            <a:r>
              <a:rPr lang="en-US" altLang="ja-JP" sz="2200" b="0">
                <a:solidFill>
                  <a:schemeClr val="hlink"/>
                </a:solidFill>
              </a:rPr>
              <a:t>Ozó</a:t>
            </a:r>
            <a:endParaRPr lang="en-US" sz="2200" b="0">
              <a:solidFill>
                <a:srgbClr val="66FF5D"/>
              </a:solidFill>
            </a:endParaRPr>
          </a:p>
          <a:p>
            <a:r>
              <a:rPr lang="en-US" sz="2200" b="0">
                <a:solidFill>
                  <a:schemeClr val="tx2"/>
                </a:solidFill>
              </a:rPr>
              <a:t>child  </a:t>
            </a:r>
            <a:r>
              <a:rPr lang="en-US" sz="2200" b="0">
                <a:solidFill>
                  <a:schemeClr val="hlink"/>
                </a:solidFill>
              </a:rPr>
              <a:t>Ozo</a:t>
            </a:r>
            <a:endParaRPr lang="en-US" sz="2200" b="0">
              <a:solidFill>
                <a:srgbClr val="66FF5D"/>
              </a:solidFill>
            </a:endParaRPr>
          </a:p>
          <a:p>
            <a:endParaRPr lang="en-US" sz="2200" b="0">
              <a:solidFill>
                <a:srgbClr val="66FF5D"/>
              </a:solidFill>
            </a:endParaRPr>
          </a:p>
          <a:p>
            <a:r>
              <a:rPr lang="en-US" sz="2200" b="0"/>
              <a:t>“child of Ozo”</a:t>
            </a:r>
            <a:endParaRPr lang="en-US" sz="2200" b="0">
              <a:solidFill>
                <a:srgbClr val="66FF5D"/>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22" name="Rectangle 2"/>
          <p:cNvSpPr>
            <a:spLocks noGrp="1" noChangeArrowheads="1"/>
          </p:cNvSpPr>
          <p:nvPr>
            <p:ph type="title"/>
          </p:nvPr>
        </p:nvSpPr>
        <p:spPr>
          <a:xfrm>
            <a:off x="0" y="0"/>
            <a:ext cx="9144000" cy="1143000"/>
          </a:xfrm>
          <a:noFill/>
          <a:ln/>
        </p:spPr>
        <p:txBody>
          <a:bodyPr/>
          <a:lstStyle/>
          <a:p>
            <a:r>
              <a:rPr lang="en-US" sz="3200"/>
              <a:t>Greenberg’s Word Order Generalizations</a:t>
            </a:r>
            <a:endParaRPr lang="en-US" sz="3200">
              <a:sym typeface="Symbol" pitchFamily="-84" charset="2"/>
            </a:endParaRPr>
          </a:p>
        </p:txBody>
      </p:sp>
      <p:sp>
        <p:nvSpPr>
          <p:cNvPr id="2232323" name="Text Box 3"/>
          <p:cNvSpPr txBox="1">
            <a:spLocks noChangeArrowheads="1"/>
          </p:cNvSpPr>
          <p:nvPr/>
        </p:nvSpPr>
        <p:spPr bwMode="auto">
          <a:xfrm>
            <a:off x="1295400" y="1143000"/>
            <a:ext cx="1828800" cy="457200"/>
          </a:xfrm>
          <a:prstGeom prst="rect">
            <a:avLst/>
          </a:prstGeom>
          <a:noFill/>
          <a:ln w="9525">
            <a:noFill/>
            <a:miter lim="800000"/>
            <a:headEnd/>
            <a:tailEnd/>
          </a:ln>
        </p:spPr>
        <p:txBody>
          <a:bodyPr>
            <a:prstTxWarp prst="textNoShape">
              <a:avLst/>
            </a:prstTxWarp>
            <a:spAutoFit/>
          </a:bodyPr>
          <a:lstStyle/>
          <a:p>
            <a:r>
              <a:rPr lang="en-US" b="0"/>
              <a:t>English</a:t>
            </a:r>
            <a:endParaRPr lang="en-US" b="0">
              <a:solidFill>
                <a:srgbClr val="F25BFF"/>
              </a:solidFill>
            </a:endParaRPr>
          </a:p>
        </p:txBody>
      </p:sp>
      <p:sp>
        <p:nvSpPr>
          <p:cNvPr id="2232324" name="Text Box 4"/>
          <p:cNvSpPr txBox="1">
            <a:spLocks noChangeArrowheads="1"/>
          </p:cNvSpPr>
          <p:nvPr/>
        </p:nvSpPr>
        <p:spPr bwMode="auto">
          <a:xfrm>
            <a:off x="5486400" y="1143000"/>
            <a:ext cx="2438400" cy="457200"/>
          </a:xfrm>
          <a:prstGeom prst="rect">
            <a:avLst/>
          </a:prstGeom>
          <a:noFill/>
          <a:ln w="9525">
            <a:noFill/>
            <a:miter lim="800000"/>
            <a:headEnd/>
            <a:tailEnd/>
          </a:ln>
        </p:spPr>
        <p:txBody>
          <a:bodyPr>
            <a:prstTxWarp prst="textNoShape">
              <a:avLst/>
            </a:prstTxWarp>
            <a:spAutoFit/>
          </a:bodyPr>
          <a:lstStyle/>
          <a:p>
            <a:r>
              <a:rPr lang="en-US" b="0"/>
              <a:t>Edo (Nigeria)</a:t>
            </a:r>
            <a:endParaRPr lang="en-US" b="0">
              <a:solidFill>
                <a:srgbClr val="F25BFF"/>
              </a:solidFill>
            </a:endParaRPr>
          </a:p>
        </p:txBody>
      </p:sp>
      <p:sp>
        <p:nvSpPr>
          <p:cNvPr id="2232325" name="Text Box 5"/>
          <p:cNvSpPr txBox="1">
            <a:spLocks noChangeArrowheads="1"/>
          </p:cNvSpPr>
          <p:nvPr/>
        </p:nvSpPr>
        <p:spPr bwMode="auto">
          <a:xfrm>
            <a:off x="228600" y="1752600"/>
            <a:ext cx="3733800" cy="762000"/>
          </a:xfrm>
          <a:prstGeom prst="rect">
            <a:avLst/>
          </a:prstGeom>
          <a:noFill/>
          <a:ln w="9525">
            <a:noFill/>
            <a:miter lim="800000"/>
            <a:headEnd/>
            <a:tailEnd/>
          </a:ln>
        </p:spPr>
        <p:txBody>
          <a:bodyPr>
            <a:prstTxWarp prst="textNoShape">
              <a:avLst/>
            </a:prstTxWarp>
            <a:spAutoFit/>
          </a:bodyPr>
          <a:lstStyle/>
          <a:p>
            <a:r>
              <a:rPr lang="en-US" sz="2200" b="0"/>
              <a:t>Basic word order:</a:t>
            </a:r>
          </a:p>
          <a:p>
            <a:r>
              <a:rPr lang="en-US" sz="2200" b="0">
                <a:solidFill>
                  <a:schemeClr val="hlink"/>
                </a:solidFill>
              </a:rPr>
              <a:t>Subject</a:t>
            </a:r>
            <a:r>
              <a:rPr lang="en-US" sz="2200" b="0">
                <a:solidFill>
                  <a:srgbClr val="66FF5D"/>
                </a:solidFill>
              </a:rPr>
              <a:t> </a:t>
            </a:r>
            <a:r>
              <a:rPr lang="en-US" sz="2200" b="0">
                <a:solidFill>
                  <a:schemeClr val="bg2"/>
                </a:solidFill>
              </a:rPr>
              <a:t>Verb</a:t>
            </a:r>
            <a:r>
              <a:rPr lang="en-US" sz="2200" b="0">
                <a:solidFill>
                  <a:srgbClr val="F25BFF"/>
                </a:solidFill>
              </a:rPr>
              <a:t> </a:t>
            </a:r>
            <a:r>
              <a:rPr lang="en-US" sz="2200" b="0">
                <a:solidFill>
                  <a:schemeClr val="accent2"/>
                </a:solidFill>
              </a:rPr>
              <a:t>Object</a:t>
            </a:r>
            <a:r>
              <a:rPr lang="en-US" sz="2200" b="0">
                <a:solidFill>
                  <a:schemeClr val="folHlink"/>
                </a:solidFill>
              </a:rPr>
              <a:t> </a:t>
            </a:r>
          </a:p>
        </p:txBody>
      </p:sp>
      <p:sp>
        <p:nvSpPr>
          <p:cNvPr id="2232326" name="Text Box 6"/>
          <p:cNvSpPr txBox="1">
            <a:spLocks noChangeArrowheads="1"/>
          </p:cNvSpPr>
          <p:nvPr/>
        </p:nvSpPr>
        <p:spPr bwMode="auto">
          <a:xfrm>
            <a:off x="4724400" y="1752600"/>
            <a:ext cx="3733800" cy="762000"/>
          </a:xfrm>
          <a:prstGeom prst="rect">
            <a:avLst/>
          </a:prstGeom>
          <a:noFill/>
          <a:ln w="9525">
            <a:noFill/>
            <a:miter lim="800000"/>
            <a:headEnd/>
            <a:tailEnd/>
          </a:ln>
        </p:spPr>
        <p:txBody>
          <a:bodyPr>
            <a:prstTxWarp prst="textNoShape">
              <a:avLst/>
            </a:prstTxWarp>
            <a:spAutoFit/>
          </a:bodyPr>
          <a:lstStyle/>
          <a:p>
            <a:r>
              <a:rPr lang="en-US" sz="2200" b="0"/>
              <a:t>Basic word order:</a:t>
            </a:r>
          </a:p>
          <a:p>
            <a:r>
              <a:rPr lang="en-US" sz="2200" b="0">
                <a:solidFill>
                  <a:schemeClr val="hlink"/>
                </a:solidFill>
              </a:rPr>
              <a:t>Subject</a:t>
            </a:r>
            <a:r>
              <a:rPr lang="en-US" sz="2200" b="0">
                <a:solidFill>
                  <a:srgbClr val="66FF5D"/>
                </a:solidFill>
              </a:rPr>
              <a:t> </a:t>
            </a:r>
            <a:r>
              <a:rPr lang="en-US" sz="2200" b="0">
                <a:solidFill>
                  <a:schemeClr val="bg2"/>
                </a:solidFill>
              </a:rPr>
              <a:t>Verb</a:t>
            </a:r>
            <a:r>
              <a:rPr lang="en-US" sz="2200" b="0">
                <a:solidFill>
                  <a:srgbClr val="F25BFF"/>
                </a:solidFill>
              </a:rPr>
              <a:t> </a:t>
            </a:r>
            <a:r>
              <a:rPr lang="en-US" sz="2200" b="0">
                <a:solidFill>
                  <a:schemeClr val="accent2"/>
                </a:solidFill>
              </a:rPr>
              <a:t>Object</a:t>
            </a:r>
            <a:endParaRPr lang="en-US" sz="2200" b="0">
              <a:solidFill>
                <a:schemeClr val="folHlink"/>
              </a:solidFill>
            </a:endParaRPr>
          </a:p>
        </p:txBody>
      </p:sp>
      <p:sp>
        <p:nvSpPr>
          <p:cNvPr id="2232327" name="Text Box 7"/>
          <p:cNvSpPr txBox="1">
            <a:spLocks noChangeArrowheads="1"/>
          </p:cNvSpPr>
          <p:nvPr/>
        </p:nvSpPr>
        <p:spPr bwMode="auto">
          <a:xfrm>
            <a:off x="228600" y="2743200"/>
            <a:ext cx="3733800" cy="762000"/>
          </a:xfrm>
          <a:prstGeom prst="rect">
            <a:avLst/>
          </a:prstGeom>
          <a:noFill/>
          <a:ln w="9525">
            <a:noFill/>
            <a:miter lim="800000"/>
            <a:headEnd/>
            <a:tailEnd/>
          </a:ln>
        </p:spPr>
        <p:txBody>
          <a:bodyPr>
            <a:prstTxWarp prst="textNoShape">
              <a:avLst/>
            </a:prstTxWarp>
            <a:spAutoFit/>
          </a:bodyPr>
          <a:lstStyle/>
          <a:p>
            <a:r>
              <a:rPr lang="en-US" sz="2200" b="0"/>
              <a:t>Prepositions:</a:t>
            </a:r>
          </a:p>
          <a:p>
            <a:r>
              <a:rPr lang="en-US" sz="2200" b="0">
                <a:solidFill>
                  <a:schemeClr val="tx2"/>
                </a:solidFill>
              </a:rPr>
              <a:t>Preposition </a:t>
            </a:r>
            <a:r>
              <a:rPr lang="en-US" sz="2200" b="0">
                <a:solidFill>
                  <a:schemeClr val="accent1"/>
                </a:solidFill>
              </a:rPr>
              <a:t>Noun Phrase</a:t>
            </a:r>
            <a:r>
              <a:rPr lang="en-US" sz="2200" b="0">
                <a:solidFill>
                  <a:srgbClr val="66FF5D"/>
                </a:solidFill>
              </a:rPr>
              <a:t> </a:t>
            </a:r>
          </a:p>
        </p:txBody>
      </p:sp>
      <p:sp>
        <p:nvSpPr>
          <p:cNvPr id="2232328" name="Text Box 8"/>
          <p:cNvSpPr txBox="1">
            <a:spLocks noChangeArrowheads="1"/>
          </p:cNvSpPr>
          <p:nvPr/>
        </p:nvSpPr>
        <p:spPr bwMode="auto">
          <a:xfrm>
            <a:off x="4648200" y="2590800"/>
            <a:ext cx="3733800" cy="762000"/>
          </a:xfrm>
          <a:prstGeom prst="rect">
            <a:avLst/>
          </a:prstGeom>
          <a:noFill/>
          <a:ln w="9525">
            <a:noFill/>
            <a:miter lim="800000"/>
            <a:headEnd/>
            <a:tailEnd/>
          </a:ln>
        </p:spPr>
        <p:txBody>
          <a:bodyPr>
            <a:prstTxWarp prst="textNoShape">
              <a:avLst/>
            </a:prstTxWarp>
            <a:spAutoFit/>
          </a:bodyPr>
          <a:lstStyle/>
          <a:p>
            <a:r>
              <a:rPr lang="en-US" sz="2200" b="0"/>
              <a:t>Prepositions:</a:t>
            </a:r>
          </a:p>
          <a:p>
            <a:r>
              <a:rPr lang="en-US" sz="2200" b="0">
                <a:solidFill>
                  <a:schemeClr val="tx2"/>
                </a:solidFill>
              </a:rPr>
              <a:t>Preposition </a:t>
            </a:r>
            <a:r>
              <a:rPr lang="en-US" sz="2200" b="0">
                <a:solidFill>
                  <a:schemeClr val="accent1"/>
                </a:solidFill>
              </a:rPr>
              <a:t>Noun Phrase</a:t>
            </a:r>
            <a:r>
              <a:rPr lang="en-US" sz="2200" b="0">
                <a:solidFill>
                  <a:srgbClr val="66FF5D"/>
                </a:solidFill>
              </a:rPr>
              <a:t> </a:t>
            </a:r>
          </a:p>
        </p:txBody>
      </p:sp>
      <p:sp>
        <p:nvSpPr>
          <p:cNvPr id="2232329" name="Text Box 9"/>
          <p:cNvSpPr txBox="1">
            <a:spLocks noChangeArrowheads="1"/>
          </p:cNvSpPr>
          <p:nvPr/>
        </p:nvSpPr>
        <p:spPr bwMode="auto">
          <a:xfrm>
            <a:off x="228600" y="3657600"/>
            <a:ext cx="4495800" cy="762000"/>
          </a:xfrm>
          <a:prstGeom prst="rect">
            <a:avLst/>
          </a:prstGeom>
          <a:noFill/>
          <a:ln w="9525">
            <a:noFill/>
            <a:miter lim="800000"/>
            <a:headEnd/>
            <a:tailEnd/>
          </a:ln>
        </p:spPr>
        <p:txBody>
          <a:bodyPr>
            <a:prstTxWarp prst="textNoShape">
              <a:avLst/>
            </a:prstTxWarp>
            <a:spAutoFit/>
          </a:bodyPr>
          <a:lstStyle/>
          <a:p>
            <a:r>
              <a:rPr lang="en-US" sz="2200" b="0"/>
              <a:t>Possessed before Possessor</a:t>
            </a:r>
          </a:p>
          <a:p>
            <a:r>
              <a:rPr lang="en-US" sz="2200" b="0">
                <a:solidFill>
                  <a:schemeClr val="tx2"/>
                </a:solidFill>
              </a:rPr>
              <a:t>Possession</a:t>
            </a:r>
            <a:r>
              <a:rPr lang="en-US" sz="2200" b="0">
                <a:solidFill>
                  <a:srgbClr val="66FF5D"/>
                </a:solidFill>
              </a:rPr>
              <a:t> </a:t>
            </a:r>
            <a:r>
              <a:rPr lang="en-US" sz="2200" b="0">
                <a:solidFill>
                  <a:schemeClr val="hlink"/>
                </a:solidFill>
              </a:rPr>
              <a:t>Possessor</a:t>
            </a:r>
            <a:endParaRPr lang="en-US" sz="2200" b="0">
              <a:solidFill>
                <a:srgbClr val="66FF5D"/>
              </a:solidFill>
            </a:endParaRPr>
          </a:p>
        </p:txBody>
      </p:sp>
      <p:sp>
        <p:nvSpPr>
          <p:cNvPr id="2232330" name="Text Box 10"/>
          <p:cNvSpPr txBox="1">
            <a:spLocks noChangeArrowheads="1"/>
          </p:cNvSpPr>
          <p:nvPr/>
        </p:nvSpPr>
        <p:spPr bwMode="auto">
          <a:xfrm>
            <a:off x="4648200" y="3657600"/>
            <a:ext cx="4724400" cy="822325"/>
          </a:xfrm>
          <a:prstGeom prst="rect">
            <a:avLst/>
          </a:prstGeom>
          <a:noFill/>
          <a:ln w="9525">
            <a:noFill/>
            <a:miter lim="800000"/>
            <a:headEnd/>
            <a:tailEnd/>
          </a:ln>
        </p:spPr>
        <p:txBody>
          <a:bodyPr>
            <a:prstTxWarp prst="textNoShape">
              <a:avLst/>
            </a:prstTxWarp>
            <a:spAutoFit/>
          </a:bodyPr>
          <a:lstStyle/>
          <a:p>
            <a:r>
              <a:rPr lang="en-US" b="0"/>
              <a:t>Possessed before Possessor</a:t>
            </a:r>
          </a:p>
          <a:p>
            <a:r>
              <a:rPr lang="en-US" b="0">
                <a:solidFill>
                  <a:schemeClr val="tx2"/>
                </a:solidFill>
              </a:rPr>
              <a:t>Possession</a:t>
            </a:r>
            <a:r>
              <a:rPr lang="en-US" b="0">
                <a:solidFill>
                  <a:srgbClr val="66FF5D"/>
                </a:solidFill>
              </a:rPr>
              <a:t> </a:t>
            </a:r>
            <a:r>
              <a:rPr lang="en-US" b="0">
                <a:solidFill>
                  <a:schemeClr val="hlink"/>
                </a:solidFill>
              </a:rPr>
              <a:t>Possessor</a:t>
            </a:r>
            <a:endParaRPr lang="en-US" b="0">
              <a:solidFill>
                <a:srgbClr val="66FF5D"/>
              </a:solidFill>
            </a:endParaRPr>
          </a:p>
        </p:txBody>
      </p:sp>
      <p:sp>
        <p:nvSpPr>
          <p:cNvPr id="2232331" name="Text Box 11"/>
          <p:cNvSpPr txBox="1">
            <a:spLocks noChangeArrowheads="1"/>
          </p:cNvSpPr>
          <p:nvPr/>
        </p:nvSpPr>
        <p:spPr bwMode="auto">
          <a:xfrm>
            <a:off x="533400" y="4724400"/>
            <a:ext cx="8229600" cy="1096963"/>
          </a:xfrm>
          <a:prstGeom prst="rect">
            <a:avLst/>
          </a:prstGeom>
          <a:noFill/>
          <a:ln w="9525">
            <a:noFill/>
            <a:miter lim="800000"/>
            <a:headEnd/>
            <a:tailEnd/>
          </a:ln>
        </p:spPr>
        <p:txBody>
          <a:bodyPr>
            <a:prstTxWarp prst="textNoShape">
              <a:avLst/>
            </a:prstTxWarp>
            <a:spAutoFit/>
          </a:bodyPr>
          <a:lstStyle/>
          <a:p>
            <a:r>
              <a:rPr lang="en-US" sz="2200" b="0"/>
              <a:t>Again, despite the differences in the languages (and their cultural histories), both English and Edo are very similar when viewed through these three structural descriptions.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4370" name="Rectangle 2"/>
          <p:cNvSpPr>
            <a:spLocks noGrp="1" noChangeArrowheads="1"/>
          </p:cNvSpPr>
          <p:nvPr>
            <p:ph type="title"/>
          </p:nvPr>
        </p:nvSpPr>
        <p:spPr>
          <a:xfrm>
            <a:off x="0" y="0"/>
            <a:ext cx="9144000" cy="1143000"/>
          </a:xfrm>
          <a:noFill/>
          <a:ln/>
        </p:spPr>
        <p:txBody>
          <a:bodyPr/>
          <a:lstStyle/>
          <a:p>
            <a:r>
              <a:rPr lang="en-US" sz="3200"/>
              <a:t>Greenberg’s Word Order Generalizations</a:t>
            </a:r>
            <a:endParaRPr lang="en-US" sz="3200">
              <a:sym typeface="Symbol" pitchFamily="-84" charset="2"/>
            </a:endParaRPr>
          </a:p>
        </p:txBody>
      </p:sp>
      <p:sp>
        <p:nvSpPr>
          <p:cNvPr id="2234371" name="Text Box 3"/>
          <p:cNvSpPr txBox="1">
            <a:spLocks noChangeArrowheads="1"/>
          </p:cNvSpPr>
          <p:nvPr/>
        </p:nvSpPr>
        <p:spPr bwMode="auto">
          <a:xfrm>
            <a:off x="304800" y="1143000"/>
            <a:ext cx="8839200" cy="4838700"/>
          </a:xfrm>
          <a:prstGeom prst="rect">
            <a:avLst/>
          </a:prstGeom>
          <a:noFill/>
          <a:ln w="9525">
            <a:noFill/>
            <a:miter lim="800000"/>
            <a:headEnd/>
            <a:tailEnd/>
          </a:ln>
        </p:spPr>
        <p:txBody>
          <a:bodyPr>
            <a:prstTxWarp prst="textNoShape">
              <a:avLst/>
            </a:prstTxWarp>
            <a:spAutoFit/>
          </a:bodyPr>
          <a:lstStyle/>
          <a:p>
            <a:r>
              <a:rPr lang="en-US" b="0"/>
              <a:t>Greenberg found forty-five “universals” of languages - patterns overwhelmingly followed by languages with unshared history (Navajo &amp; Japanese, English &amp; Edo)</a:t>
            </a:r>
          </a:p>
          <a:p>
            <a:endParaRPr lang="en-US" b="0"/>
          </a:p>
          <a:p>
            <a:endParaRPr lang="en-US" b="0"/>
          </a:p>
          <a:p>
            <a:r>
              <a:rPr lang="en-US" b="0"/>
              <a:t>Not all combinations are possible - some patterns rarely appear</a:t>
            </a:r>
          </a:p>
          <a:p>
            <a:r>
              <a:rPr lang="en-US" b="0">
                <a:solidFill>
                  <a:srgbClr val="F25BFF"/>
                </a:solidFill>
              </a:rPr>
              <a:t>  </a:t>
            </a:r>
            <a:r>
              <a:rPr lang="en-US" b="0"/>
              <a:t>Ex: Subject Verb Object language (English/Edo-like) + postpositions (Navajo/Japanese-like)</a:t>
            </a:r>
          </a:p>
          <a:p>
            <a:endParaRPr lang="en-US" b="0"/>
          </a:p>
          <a:p>
            <a:endParaRPr lang="en-US" b="0"/>
          </a:p>
          <a:p>
            <a:r>
              <a:rPr lang="en-US" b="0">
                <a:solidFill>
                  <a:schemeClr val="tx2"/>
                </a:solidFill>
              </a:rPr>
              <a:t>Moral: Languages may be more similar than they first appear “on the surface”, especially if we consider their structural properties.</a:t>
            </a:r>
            <a:endParaRPr lang="en-US" b="0">
              <a:solidFill>
                <a:srgbClr val="F25BFF"/>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9186" name="Rectangle 2"/>
          <p:cNvSpPr>
            <a:spLocks noGrp="1" noChangeArrowheads="1"/>
          </p:cNvSpPr>
          <p:nvPr>
            <p:ph type="title" idx="4294967295"/>
          </p:nvPr>
        </p:nvSpPr>
        <p:spPr>
          <a:xfrm>
            <a:off x="0" y="0"/>
            <a:ext cx="9144000" cy="1143000"/>
          </a:xfrm>
          <a:noFill/>
        </p:spPr>
        <p:txBody>
          <a:bodyPr/>
          <a:lstStyle/>
          <a:p>
            <a:r>
              <a:rPr lang="en-US" sz="3200"/>
              <a:t>One potential parameter</a:t>
            </a:r>
            <a:endParaRPr lang="en-US" sz="3200">
              <a:sym typeface="Symbol" pitchFamily="-84" charset="2"/>
            </a:endParaRPr>
          </a:p>
        </p:txBody>
      </p:sp>
      <p:sp>
        <p:nvSpPr>
          <p:cNvPr id="2269187" name="Text Box 3"/>
          <p:cNvSpPr txBox="1">
            <a:spLocks noChangeArrowheads="1"/>
          </p:cNvSpPr>
          <p:nvPr/>
        </p:nvSpPr>
        <p:spPr bwMode="auto">
          <a:xfrm>
            <a:off x="1295400" y="1143000"/>
            <a:ext cx="1828800" cy="457200"/>
          </a:xfrm>
          <a:prstGeom prst="rect">
            <a:avLst/>
          </a:prstGeom>
          <a:noFill/>
          <a:ln w="9525">
            <a:noFill/>
            <a:miter lim="800000"/>
            <a:headEnd/>
            <a:tailEnd/>
          </a:ln>
        </p:spPr>
        <p:txBody>
          <a:bodyPr>
            <a:prstTxWarp prst="textNoShape">
              <a:avLst/>
            </a:prstTxWarp>
            <a:spAutoFit/>
          </a:bodyPr>
          <a:lstStyle/>
          <a:p>
            <a:r>
              <a:rPr lang="en-US" b="0"/>
              <a:t>English</a:t>
            </a:r>
            <a:endParaRPr lang="en-US" b="0">
              <a:solidFill>
                <a:srgbClr val="F25BFF"/>
              </a:solidFill>
            </a:endParaRPr>
          </a:p>
        </p:txBody>
      </p:sp>
      <p:sp>
        <p:nvSpPr>
          <p:cNvPr id="2269188" name="Text Box 4"/>
          <p:cNvSpPr txBox="1">
            <a:spLocks noChangeArrowheads="1"/>
          </p:cNvSpPr>
          <p:nvPr/>
        </p:nvSpPr>
        <p:spPr bwMode="auto">
          <a:xfrm>
            <a:off x="5486400" y="1143000"/>
            <a:ext cx="2438400" cy="457200"/>
          </a:xfrm>
          <a:prstGeom prst="rect">
            <a:avLst/>
          </a:prstGeom>
          <a:noFill/>
          <a:ln w="9525">
            <a:noFill/>
            <a:miter lim="800000"/>
            <a:headEnd/>
            <a:tailEnd/>
          </a:ln>
        </p:spPr>
        <p:txBody>
          <a:bodyPr>
            <a:prstTxWarp prst="textNoShape">
              <a:avLst/>
            </a:prstTxWarp>
            <a:spAutoFit/>
          </a:bodyPr>
          <a:lstStyle/>
          <a:p>
            <a:r>
              <a:rPr lang="en-US" b="0"/>
              <a:t>Italian</a:t>
            </a:r>
            <a:endParaRPr lang="en-US" b="0">
              <a:solidFill>
                <a:srgbClr val="F25BFF"/>
              </a:solidFill>
            </a:endParaRPr>
          </a:p>
        </p:txBody>
      </p:sp>
      <p:sp>
        <p:nvSpPr>
          <p:cNvPr id="2269189" name="Text Box 5"/>
          <p:cNvSpPr txBox="1">
            <a:spLocks noChangeArrowheads="1"/>
          </p:cNvSpPr>
          <p:nvPr/>
        </p:nvSpPr>
        <p:spPr bwMode="auto">
          <a:xfrm>
            <a:off x="533400" y="1752600"/>
            <a:ext cx="3505200" cy="1917700"/>
          </a:xfrm>
          <a:prstGeom prst="rect">
            <a:avLst/>
          </a:prstGeom>
          <a:noFill/>
          <a:ln w="9525">
            <a:noFill/>
            <a:miter lim="800000"/>
            <a:headEnd/>
            <a:tailEnd/>
          </a:ln>
        </p:spPr>
        <p:txBody>
          <a:bodyPr>
            <a:prstTxWarp prst="textNoShape">
              <a:avLst/>
            </a:prstTxWarp>
            <a:spAutoFit/>
          </a:bodyPr>
          <a:lstStyle/>
          <a:p>
            <a:r>
              <a:rPr lang="en-US" b="0">
                <a:solidFill>
                  <a:schemeClr val="hlink"/>
                </a:solidFill>
              </a:rPr>
              <a:t>Subject</a:t>
            </a:r>
            <a:r>
              <a:rPr lang="en-US" b="0"/>
              <a:t> </a:t>
            </a:r>
            <a:r>
              <a:rPr lang="en-US" b="0">
                <a:solidFill>
                  <a:schemeClr val="bg2"/>
                </a:solidFill>
              </a:rPr>
              <a:t>Verb</a:t>
            </a:r>
            <a:endParaRPr lang="en-US" b="0"/>
          </a:p>
          <a:p>
            <a:endParaRPr lang="en-US" b="0" i="1"/>
          </a:p>
          <a:p>
            <a:endParaRPr lang="en-US" b="0" i="1"/>
          </a:p>
          <a:p>
            <a:endParaRPr lang="en-US" b="0"/>
          </a:p>
          <a:p>
            <a:r>
              <a:rPr lang="en-US" b="0"/>
              <a:t>“Jareth will come.”</a:t>
            </a:r>
            <a:endParaRPr lang="en-US" b="0">
              <a:solidFill>
                <a:srgbClr val="F25BFF"/>
              </a:solidFill>
            </a:endParaRPr>
          </a:p>
        </p:txBody>
      </p:sp>
      <p:sp>
        <p:nvSpPr>
          <p:cNvPr id="2269190" name="Text Box 6"/>
          <p:cNvSpPr txBox="1">
            <a:spLocks noChangeArrowheads="1"/>
          </p:cNvSpPr>
          <p:nvPr/>
        </p:nvSpPr>
        <p:spPr bwMode="auto">
          <a:xfrm>
            <a:off x="4648200" y="1752600"/>
            <a:ext cx="3505200" cy="1917700"/>
          </a:xfrm>
          <a:prstGeom prst="rect">
            <a:avLst/>
          </a:prstGeom>
          <a:noFill/>
          <a:ln w="9525">
            <a:noFill/>
            <a:miter lim="800000"/>
            <a:headEnd/>
            <a:tailEnd/>
          </a:ln>
        </p:spPr>
        <p:txBody>
          <a:bodyPr>
            <a:prstTxWarp prst="textNoShape">
              <a:avLst/>
            </a:prstTxWarp>
            <a:spAutoFit/>
          </a:bodyPr>
          <a:lstStyle/>
          <a:p>
            <a:r>
              <a:rPr lang="en-US" b="0">
                <a:solidFill>
                  <a:schemeClr val="hlink"/>
                </a:solidFill>
              </a:rPr>
              <a:t>Subject</a:t>
            </a:r>
            <a:r>
              <a:rPr lang="en-US" b="0"/>
              <a:t> </a:t>
            </a:r>
            <a:r>
              <a:rPr lang="en-US" b="0">
                <a:solidFill>
                  <a:schemeClr val="bg2"/>
                </a:solidFill>
              </a:rPr>
              <a:t>Verb</a:t>
            </a:r>
            <a:endParaRPr lang="en-US" b="0"/>
          </a:p>
          <a:p>
            <a:r>
              <a:rPr lang="en-US" b="0"/>
              <a:t>Jareth   verr</a:t>
            </a:r>
            <a:r>
              <a:rPr lang="en-US" altLang="ja-JP" b="0"/>
              <a:t>á</a:t>
            </a:r>
            <a:endParaRPr lang="en-US" b="0"/>
          </a:p>
          <a:p>
            <a:r>
              <a:rPr lang="en-US" b="0" i="1"/>
              <a:t>Jareth   will-come</a:t>
            </a:r>
          </a:p>
          <a:p>
            <a:endParaRPr lang="en-US" b="0" i="1"/>
          </a:p>
          <a:p>
            <a:r>
              <a:rPr lang="en-US" b="0"/>
              <a:t>“Jareth will come.”</a:t>
            </a:r>
          </a:p>
        </p:txBody>
      </p:sp>
      <p:sp>
        <p:nvSpPr>
          <p:cNvPr id="2269191" name="Text Box 7"/>
          <p:cNvSpPr txBox="1">
            <a:spLocks noChangeArrowheads="1"/>
          </p:cNvSpPr>
          <p:nvPr/>
        </p:nvSpPr>
        <p:spPr bwMode="auto">
          <a:xfrm>
            <a:off x="609600" y="3886200"/>
            <a:ext cx="18446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grammatical</a:t>
            </a:r>
          </a:p>
        </p:txBody>
      </p:sp>
      <p:sp>
        <p:nvSpPr>
          <p:cNvPr id="2269192" name="Text Box 8"/>
          <p:cNvSpPr txBox="1">
            <a:spLocks noChangeArrowheads="1"/>
          </p:cNvSpPr>
          <p:nvPr/>
        </p:nvSpPr>
        <p:spPr bwMode="auto">
          <a:xfrm>
            <a:off x="4724400" y="3810000"/>
            <a:ext cx="18446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grammatical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1234" name="Text Box 3"/>
          <p:cNvSpPr txBox="1">
            <a:spLocks noChangeArrowheads="1"/>
          </p:cNvSpPr>
          <p:nvPr/>
        </p:nvSpPr>
        <p:spPr bwMode="auto">
          <a:xfrm>
            <a:off x="1295400" y="1143000"/>
            <a:ext cx="1828800" cy="457200"/>
          </a:xfrm>
          <a:prstGeom prst="rect">
            <a:avLst/>
          </a:prstGeom>
          <a:noFill/>
          <a:ln w="9525">
            <a:noFill/>
            <a:miter lim="800000"/>
            <a:headEnd/>
            <a:tailEnd/>
          </a:ln>
        </p:spPr>
        <p:txBody>
          <a:bodyPr>
            <a:prstTxWarp prst="textNoShape">
              <a:avLst/>
            </a:prstTxWarp>
            <a:spAutoFit/>
          </a:bodyPr>
          <a:lstStyle/>
          <a:p>
            <a:r>
              <a:rPr lang="en-US" b="0"/>
              <a:t>English</a:t>
            </a:r>
            <a:endParaRPr lang="en-US" b="0">
              <a:solidFill>
                <a:srgbClr val="F25BFF"/>
              </a:solidFill>
            </a:endParaRPr>
          </a:p>
        </p:txBody>
      </p:sp>
      <p:sp>
        <p:nvSpPr>
          <p:cNvPr id="2271235" name="Text Box 4"/>
          <p:cNvSpPr txBox="1">
            <a:spLocks noChangeArrowheads="1"/>
          </p:cNvSpPr>
          <p:nvPr/>
        </p:nvSpPr>
        <p:spPr bwMode="auto">
          <a:xfrm>
            <a:off x="5486400" y="1143000"/>
            <a:ext cx="2438400" cy="457200"/>
          </a:xfrm>
          <a:prstGeom prst="rect">
            <a:avLst/>
          </a:prstGeom>
          <a:noFill/>
          <a:ln w="9525">
            <a:noFill/>
            <a:miter lim="800000"/>
            <a:headEnd/>
            <a:tailEnd/>
          </a:ln>
        </p:spPr>
        <p:txBody>
          <a:bodyPr>
            <a:prstTxWarp prst="textNoShape">
              <a:avLst/>
            </a:prstTxWarp>
            <a:spAutoFit/>
          </a:bodyPr>
          <a:lstStyle/>
          <a:p>
            <a:r>
              <a:rPr lang="en-US" b="0"/>
              <a:t>Italian</a:t>
            </a:r>
            <a:endParaRPr lang="en-US" b="0">
              <a:solidFill>
                <a:srgbClr val="F25BFF"/>
              </a:solidFill>
            </a:endParaRPr>
          </a:p>
        </p:txBody>
      </p:sp>
      <p:sp>
        <p:nvSpPr>
          <p:cNvPr id="2271236" name="Text Box 5"/>
          <p:cNvSpPr txBox="1">
            <a:spLocks noChangeArrowheads="1"/>
          </p:cNvSpPr>
          <p:nvPr/>
        </p:nvSpPr>
        <p:spPr bwMode="auto">
          <a:xfrm>
            <a:off x="4648200" y="1981200"/>
            <a:ext cx="3505200" cy="1917700"/>
          </a:xfrm>
          <a:prstGeom prst="rect">
            <a:avLst/>
          </a:prstGeom>
          <a:noFill/>
          <a:ln w="9525">
            <a:noFill/>
            <a:miter lim="800000"/>
            <a:headEnd/>
            <a:tailEnd/>
          </a:ln>
        </p:spPr>
        <p:txBody>
          <a:bodyPr>
            <a:prstTxWarp prst="textNoShape">
              <a:avLst/>
            </a:prstTxWarp>
            <a:spAutoFit/>
          </a:bodyPr>
          <a:lstStyle/>
          <a:p>
            <a:r>
              <a:rPr lang="en-US" b="0">
                <a:solidFill>
                  <a:schemeClr val="bg2"/>
                </a:solidFill>
              </a:rPr>
              <a:t>Verb</a:t>
            </a:r>
            <a:r>
              <a:rPr lang="en-US" b="0">
                <a:solidFill>
                  <a:srgbClr val="F25BFF"/>
                </a:solidFill>
              </a:rPr>
              <a:t>         </a:t>
            </a:r>
            <a:r>
              <a:rPr lang="en-US" b="0">
                <a:solidFill>
                  <a:schemeClr val="hlink"/>
                </a:solidFill>
              </a:rPr>
              <a:t>Subject</a:t>
            </a:r>
            <a:r>
              <a:rPr lang="en-US" b="0"/>
              <a:t> </a:t>
            </a:r>
          </a:p>
          <a:p>
            <a:r>
              <a:rPr lang="en-US" b="0"/>
              <a:t>Verr</a:t>
            </a:r>
            <a:r>
              <a:rPr lang="en-US" altLang="ja-JP" b="0"/>
              <a:t>á         Jareth</a:t>
            </a:r>
          </a:p>
          <a:p>
            <a:r>
              <a:rPr lang="en-US" altLang="ja-JP" b="0" i="1"/>
              <a:t>Will-arrive  Jareth</a:t>
            </a:r>
          </a:p>
          <a:p>
            <a:endParaRPr lang="en-US" altLang="ja-JP" b="0" i="1"/>
          </a:p>
          <a:p>
            <a:r>
              <a:rPr lang="en-US" altLang="ja-JP" b="0"/>
              <a:t>“Jareth will arrive”</a:t>
            </a:r>
            <a:endParaRPr lang="en-US" b="0" i="1"/>
          </a:p>
        </p:txBody>
      </p:sp>
      <p:sp>
        <p:nvSpPr>
          <p:cNvPr id="2271237" name="Text Box 6"/>
          <p:cNvSpPr txBox="1">
            <a:spLocks noChangeArrowheads="1"/>
          </p:cNvSpPr>
          <p:nvPr/>
        </p:nvSpPr>
        <p:spPr bwMode="auto">
          <a:xfrm>
            <a:off x="533400" y="1905000"/>
            <a:ext cx="3505200" cy="1552575"/>
          </a:xfrm>
          <a:prstGeom prst="rect">
            <a:avLst/>
          </a:prstGeom>
          <a:noFill/>
          <a:ln w="9525">
            <a:noFill/>
            <a:miter lim="800000"/>
            <a:headEnd/>
            <a:tailEnd/>
          </a:ln>
        </p:spPr>
        <p:txBody>
          <a:bodyPr>
            <a:prstTxWarp prst="textNoShape">
              <a:avLst/>
            </a:prstTxWarp>
            <a:spAutoFit/>
          </a:bodyPr>
          <a:lstStyle/>
          <a:p>
            <a:r>
              <a:rPr lang="en-US" b="0">
                <a:solidFill>
                  <a:srgbClr val="8C144A"/>
                </a:solidFill>
              </a:rPr>
              <a:t>*</a:t>
            </a:r>
            <a:r>
              <a:rPr lang="en-US" b="0">
                <a:solidFill>
                  <a:schemeClr val="bg2"/>
                </a:solidFill>
              </a:rPr>
              <a:t>Verb</a:t>
            </a:r>
            <a:r>
              <a:rPr lang="en-US" b="0">
                <a:solidFill>
                  <a:srgbClr val="F25BFF"/>
                </a:solidFill>
              </a:rPr>
              <a:t>         </a:t>
            </a:r>
            <a:r>
              <a:rPr lang="en-US" b="0">
                <a:solidFill>
                  <a:schemeClr val="hlink"/>
                </a:solidFill>
              </a:rPr>
              <a:t>Subject</a:t>
            </a:r>
            <a:r>
              <a:rPr lang="en-US" b="0"/>
              <a:t> </a:t>
            </a:r>
          </a:p>
          <a:p>
            <a:endParaRPr lang="en-US" altLang="ja-JP" b="0" i="1">
              <a:solidFill>
                <a:schemeClr val="folHlink"/>
              </a:solidFill>
            </a:endParaRPr>
          </a:p>
          <a:p>
            <a:r>
              <a:rPr lang="en-US" altLang="ja-JP" b="0" i="1">
                <a:solidFill>
                  <a:srgbClr val="8C144A"/>
                </a:solidFill>
              </a:rPr>
              <a:t>*Will arrive  Jareth</a:t>
            </a:r>
            <a:endParaRPr lang="en-US" altLang="ja-JP" b="0" i="1">
              <a:solidFill>
                <a:schemeClr val="folHlink"/>
              </a:solidFill>
            </a:endParaRPr>
          </a:p>
          <a:p>
            <a:endParaRPr lang="en-US" altLang="ja-JP" b="0" i="1">
              <a:solidFill>
                <a:schemeClr val="folHlink"/>
              </a:solidFill>
            </a:endParaRPr>
          </a:p>
        </p:txBody>
      </p:sp>
      <p:sp>
        <p:nvSpPr>
          <p:cNvPr id="2271238" name="Text Box 7"/>
          <p:cNvSpPr txBox="1">
            <a:spLocks noChangeArrowheads="1"/>
          </p:cNvSpPr>
          <p:nvPr/>
        </p:nvSpPr>
        <p:spPr bwMode="auto">
          <a:xfrm>
            <a:off x="609600" y="4038600"/>
            <a:ext cx="2182813" cy="457200"/>
          </a:xfrm>
          <a:prstGeom prst="rect">
            <a:avLst/>
          </a:prstGeom>
          <a:noFill/>
          <a:ln w="9525">
            <a:noFill/>
            <a:miter lim="800000"/>
            <a:headEnd/>
            <a:tailEnd/>
          </a:ln>
        </p:spPr>
        <p:txBody>
          <a:bodyPr wrap="none">
            <a:prstTxWarp prst="textNoShape">
              <a:avLst/>
            </a:prstTxWarp>
            <a:spAutoFit/>
          </a:bodyPr>
          <a:lstStyle/>
          <a:p>
            <a:r>
              <a:rPr lang="en-US" b="0">
                <a:solidFill>
                  <a:srgbClr val="8C144A"/>
                </a:solidFill>
              </a:rPr>
              <a:t>ungrammatical</a:t>
            </a:r>
          </a:p>
        </p:txBody>
      </p:sp>
      <p:sp>
        <p:nvSpPr>
          <p:cNvPr id="2271239" name="Text Box 8"/>
          <p:cNvSpPr txBox="1">
            <a:spLocks noChangeArrowheads="1"/>
          </p:cNvSpPr>
          <p:nvPr/>
        </p:nvSpPr>
        <p:spPr bwMode="auto">
          <a:xfrm>
            <a:off x="4724400" y="3962400"/>
            <a:ext cx="18446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grammatical</a:t>
            </a:r>
          </a:p>
        </p:txBody>
      </p:sp>
      <p:sp>
        <p:nvSpPr>
          <p:cNvPr id="2271240" name="Rectangle 2"/>
          <p:cNvSpPr>
            <a:spLocks noGrp="1" noChangeArrowheads="1"/>
          </p:cNvSpPr>
          <p:nvPr>
            <p:ph type="title" idx="4294967295"/>
          </p:nvPr>
        </p:nvSpPr>
        <p:spPr>
          <a:xfrm>
            <a:off x="0" y="0"/>
            <a:ext cx="9144000" cy="1143000"/>
          </a:xfrm>
          <a:noFill/>
        </p:spPr>
        <p:txBody>
          <a:bodyPr/>
          <a:lstStyle/>
          <a:p>
            <a:r>
              <a:rPr lang="en-US" sz="3200"/>
              <a:t>One potential parameter</a:t>
            </a:r>
            <a:endParaRPr lang="en-US" sz="3200">
              <a:sym typeface="Symbol" pitchFamily="-84" charset="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282" name="Text Box 3"/>
          <p:cNvSpPr txBox="1">
            <a:spLocks noChangeArrowheads="1"/>
          </p:cNvSpPr>
          <p:nvPr/>
        </p:nvSpPr>
        <p:spPr bwMode="auto">
          <a:xfrm>
            <a:off x="1295400" y="1143000"/>
            <a:ext cx="1828800" cy="457200"/>
          </a:xfrm>
          <a:prstGeom prst="rect">
            <a:avLst/>
          </a:prstGeom>
          <a:noFill/>
          <a:ln w="9525">
            <a:noFill/>
            <a:miter lim="800000"/>
            <a:headEnd/>
            <a:tailEnd/>
          </a:ln>
        </p:spPr>
        <p:txBody>
          <a:bodyPr>
            <a:prstTxWarp prst="textNoShape">
              <a:avLst/>
            </a:prstTxWarp>
            <a:spAutoFit/>
          </a:bodyPr>
          <a:lstStyle/>
          <a:p>
            <a:r>
              <a:rPr lang="en-US" b="0"/>
              <a:t>English</a:t>
            </a:r>
            <a:endParaRPr lang="en-US" b="0">
              <a:solidFill>
                <a:srgbClr val="F25BFF"/>
              </a:solidFill>
            </a:endParaRPr>
          </a:p>
        </p:txBody>
      </p:sp>
      <p:sp>
        <p:nvSpPr>
          <p:cNvPr id="2273283" name="Text Box 4"/>
          <p:cNvSpPr txBox="1">
            <a:spLocks noChangeArrowheads="1"/>
          </p:cNvSpPr>
          <p:nvPr/>
        </p:nvSpPr>
        <p:spPr bwMode="auto">
          <a:xfrm>
            <a:off x="5486400" y="1143000"/>
            <a:ext cx="2438400" cy="457200"/>
          </a:xfrm>
          <a:prstGeom prst="rect">
            <a:avLst/>
          </a:prstGeom>
          <a:noFill/>
          <a:ln w="9525">
            <a:noFill/>
            <a:miter lim="800000"/>
            <a:headEnd/>
            <a:tailEnd/>
          </a:ln>
        </p:spPr>
        <p:txBody>
          <a:bodyPr>
            <a:prstTxWarp prst="textNoShape">
              <a:avLst/>
            </a:prstTxWarp>
            <a:spAutoFit/>
          </a:bodyPr>
          <a:lstStyle/>
          <a:p>
            <a:r>
              <a:rPr lang="en-US" b="0"/>
              <a:t>Italian</a:t>
            </a:r>
            <a:endParaRPr lang="en-US" b="0">
              <a:solidFill>
                <a:srgbClr val="F25BFF"/>
              </a:solidFill>
            </a:endParaRPr>
          </a:p>
        </p:txBody>
      </p:sp>
      <p:sp>
        <p:nvSpPr>
          <p:cNvPr id="2273284" name="Text Box 5"/>
          <p:cNvSpPr txBox="1">
            <a:spLocks noChangeArrowheads="1"/>
          </p:cNvSpPr>
          <p:nvPr/>
        </p:nvSpPr>
        <p:spPr bwMode="auto">
          <a:xfrm>
            <a:off x="685800" y="1905000"/>
            <a:ext cx="3505200" cy="1917700"/>
          </a:xfrm>
          <a:prstGeom prst="rect">
            <a:avLst/>
          </a:prstGeom>
          <a:noFill/>
          <a:ln w="9525">
            <a:noFill/>
            <a:miter lim="800000"/>
            <a:headEnd/>
            <a:tailEnd/>
          </a:ln>
        </p:spPr>
        <p:txBody>
          <a:bodyPr>
            <a:prstTxWarp prst="textNoShape">
              <a:avLst/>
            </a:prstTxWarp>
            <a:spAutoFit/>
          </a:bodyPr>
          <a:lstStyle/>
          <a:p>
            <a:r>
              <a:rPr lang="en-US" b="0">
                <a:solidFill>
                  <a:srgbClr val="8C144A"/>
                </a:solidFill>
              </a:rPr>
              <a:t>*</a:t>
            </a:r>
            <a:r>
              <a:rPr lang="en-US" b="0">
                <a:solidFill>
                  <a:schemeClr val="bg2"/>
                </a:solidFill>
              </a:rPr>
              <a:t>Verb</a:t>
            </a:r>
            <a:endParaRPr lang="en-US" b="0">
              <a:solidFill>
                <a:srgbClr val="DAC0FF"/>
              </a:solidFill>
            </a:endParaRPr>
          </a:p>
          <a:p>
            <a:endParaRPr lang="en-US" b="0" i="1">
              <a:solidFill>
                <a:schemeClr val="folHlink"/>
              </a:solidFill>
            </a:endParaRPr>
          </a:p>
          <a:p>
            <a:r>
              <a:rPr lang="en-US" b="0" i="1">
                <a:solidFill>
                  <a:srgbClr val="8C144A"/>
                </a:solidFill>
              </a:rPr>
              <a:t>Will come</a:t>
            </a:r>
            <a:endParaRPr lang="en-US" b="0" i="1"/>
          </a:p>
          <a:p>
            <a:endParaRPr lang="en-US" b="0" i="1"/>
          </a:p>
          <a:p>
            <a:endParaRPr lang="en-US" b="0" i="1"/>
          </a:p>
        </p:txBody>
      </p:sp>
      <p:sp>
        <p:nvSpPr>
          <p:cNvPr id="2273285" name="Text Box 6"/>
          <p:cNvSpPr txBox="1">
            <a:spLocks noChangeArrowheads="1"/>
          </p:cNvSpPr>
          <p:nvPr/>
        </p:nvSpPr>
        <p:spPr bwMode="auto">
          <a:xfrm>
            <a:off x="4724400" y="1905000"/>
            <a:ext cx="3505200" cy="1917700"/>
          </a:xfrm>
          <a:prstGeom prst="rect">
            <a:avLst/>
          </a:prstGeom>
          <a:noFill/>
          <a:ln w="9525">
            <a:noFill/>
            <a:miter lim="800000"/>
            <a:headEnd/>
            <a:tailEnd/>
          </a:ln>
        </p:spPr>
        <p:txBody>
          <a:bodyPr>
            <a:prstTxWarp prst="textNoShape">
              <a:avLst/>
            </a:prstTxWarp>
            <a:spAutoFit/>
          </a:bodyPr>
          <a:lstStyle/>
          <a:p>
            <a:r>
              <a:rPr lang="en-US" b="0">
                <a:solidFill>
                  <a:schemeClr val="bg2"/>
                </a:solidFill>
              </a:rPr>
              <a:t>Verb</a:t>
            </a:r>
            <a:endParaRPr lang="en-US" b="0">
              <a:solidFill>
                <a:srgbClr val="F25BFF"/>
              </a:solidFill>
            </a:endParaRPr>
          </a:p>
          <a:p>
            <a:r>
              <a:rPr lang="en-US" b="0"/>
              <a:t>Verr</a:t>
            </a:r>
            <a:r>
              <a:rPr lang="en-US" altLang="ja-JP" b="0"/>
              <a:t>á</a:t>
            </a:r>
            <a:endParaRPr lang="en-US" b="0"/>
          </a:p>
          <a:p>
            <a:r>
              <a:rPr lang="en-US" b="0" i="1"/>
              <a:t>He-will-come</a:t>
            </a:r>
          </a:p>
          <a:p>
            <a:endParaRPr lang="en-US" b="0" i="1"/>
          </a:p>
          <a:p>
            <a:r>
              <a:rPr lang="en-US" b="0"/>
              <a:t>“He will come”</a:t>
            </a:r>
          </a:p>
        </p:txBody>
      </p:sp>
      <p:sp>
        <p:nvSpPr>
          <p:cNvPr id="2273286" name="Text Box 7"/>
          <p:cNvSpPr txBox="1">
            <a:spLocks noChangeArrowheads="1"/>
          </p:cNvSpPr>
          <p:nvPr/>
        </p:nvSpPr>
        <p:spPr bwMode="auto">
          <a:xfrm>
            <a:off x="609600" y="4038600"/>
            <a:ext cx="2182813" cy="457200"/>
          </a:xfrm>
          <a:prstGeom prst="rect">
            <a:avLst/>
          </a:prstGeom>
          <a:noFill/>
          <a:ln w="9525">
            <a:noFill/>
            <a:miter lim="800000"/>
            <a:headEnd/>
            <a:tailEnd/>
          </a:ln>
        </p:spPr>
        <p:txBody>
          <a:bodyPr wrap="none">
            <a:prstTxWarp prst="textNoShape">
              <a:avLst/>
            </a:prstTxWarp>
            <a:spAutoFit/>
          </a:bodyPr>
          <a:lstStyle/>
          <a:p>
            <a:r>
              <a:rPr lang="en-US" b="0">
                <a:solidFill>
                  <a:srgbClr val="8C144A"/>
                </a:solidFill>
              </a:rPr>
              <a:t>ungrammatical</a:t>
            </a:r>
            <a:endParaRPr lang="en-US" b="0">
              <a:solidFill>
                <a:schemeClr val="folHlink"/>
              </a:solidFill>
            </a:endParaRPr>
          </a:p>
        </p:txBody>
      </p:sp>
      <p:sp>
        <p:nvSpPr>
          <p:cNvPr id="2273287" name="Text Box 8"/>
          <p:cNvSpPr txBox="1">
            <a:spLocks noChangeArrowheads="1"/>
          </p:cNvSpPr>
          <p:nvPr/>
        </p:nvSpPr>
        <p:spPr bwMode="auto">
          <a:xfrm>
            <a:off x="4724400" y="3962400"/>
            <a:ext cx="18446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grammatical</a:t>
            </a:r>
          </a:p>
        </p:txBody>
      </p:sp>
      <p:sp>
        <p:nvSpPr>
          <p:cNvPr id="2273288" name="Rectangle 2"/>
          <p:cNvSpPr>
            <a:spLocks noGrp="1" noChangeArrowheads="1"/>
          </p:cNvSpPr>
          <p:nvPr>
            <p:ph type="title" idx="4294967295"/>
          </p:nvPr>
        </p:nvSpPr>
        <p:spPr>
          <a:xfrm>
            <a:off x="0" y="0"/>
            <a:ext cx="9144000" cy="1143000"/>
          </a:xfrm>
          <a:noFill/>
        </p:spPr>
        <p:txBody>
          <a:bodyPr/>
          <a:lstStyle/>
          <a:p>
            <a:r>
              <a:rPr lang="en-US" sz="3200"/>
              <a:t>One potential parameter</a:t>
            </a:r>
            <a:endParaRPr lang="en-US" sz="3200">
              <a:sym typeface="Symbol" pitchFamily="-84" charset="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5330" name="Text Box 3"/>
          <p:cNvSpPr txBox="1">
            <a:spLocks noChangeArrowheads="1"/>
          </p:cNvSpPr>
          <p:nvPr/>
        </p:nvSpPr>
        <p:spPr bwMode="auto">
          <a:xfrm>
            <a:off x="1295400" y="1143000"/>
            <a:ext cx="1828800" cy="457200"/>
          </a:xfrm>
          <a:prstGeom prst="rect">
            <a:avLst/>
          </a:prstGeom>
          <a:noFill/>
          <a:ln w="9525">
            <a:noFill/>
            <a:miter lim="800000"/>
            <a:headEnd/>
            <a:tailEnd/>
          </a:ln>
        </p:spPr>
        <p:txBody>
          <a:bodyPr>
            <a:prstTxWarp prst="textNoShape">
              <a:avLst/>
            </a:prstTxWarp>
            <a:spAutoFit/>
          </a:bodyPr>
          <a:lstStyle/>
          <a:p>
            <a:r>
              <a:rPr lang="en-US" b="0"/>
              <a:t>English</a:t>
            </a:r>
            <a:endParaRPr lang="en-US" b="0">
              <a:solidFill>
                <a:srgbClr val="F25BFF"/>
              </a:solidFill>
            </a:endParaRPr>
          </a:p>
        </p:txBody>
      </p:sp>
      <p:sp>
        <p:nvSpPr>
          <p:cNvPr id="2275331" name="Text Box 4"/>
          <p:cNvSpPr txBox="1">
            <a:spLocks noChangeArrowheads="1"/>
          </p:cNvSpPr>
          <p:nvPr/>
        </p:nvSpPr>
        <p:spPr bwMode="auto">
          <a:xfrm>
            <a:off x="5486400" y="1143000"/>
            <a:ext cx="2438400" cy="457200"/>
          </a:xfrm>
          <a:prstGeom prst="rect">
            <a:avLst/>
          </a:prstGeom>
          <a:noFill/>
          <a:ln w="9525">
            <a:noFill/>
            <a:miter lim="800000"/>
            <a:headEnd/>
            <a:tailEnd/>
          </a:ln>
        </p:spPr>
        <p:txBody>
          <a:bodyPr>
            <a:prstTxWarp prst="textNoShape">
              <a:avLst/>
            </a:prstTxWarp>
            <a:spAutoFit/>
          </a:bodyPr>
          <a:lstStyle/>
          <a:p>
            <a:r>
              <a:rPr lang="en-US" b="0"/>
              <a:t>Italian</a:t>
            </a:r>
            <a:endParaRPr lang="en-US" b="0">
              <a:solidFill>
                <a:srgbClr val="F25BFF"/>
              </a:solidFill>
            </a:endParaRPr>
          </a:p>
        </p:txBody>
      </p:sp>
      <p:sp>
        <p:nvSpPr>
          <p:cNvPr id="2275332" name="Text Box 5"/>
          <p:cNvSpPr txBox="1">
            <a:spLocks noChangeArrowheads="1"/>
          </p:cNvSpPr>
          <p:nvPr/>
        </p:nvSpPr>
        <p:spPr bwMode="auto">
          <a:xfrm>
            <a:off x="533400" y="1752600"/>
            <a:ext cx="3505200" cy="457200"/>
          </a:xfrm>
          <a:prstGeom prst="rect">
            <a:avLst/>
          </a:prstGeom>
          <a:noFill/>
          <a:ln w="9525">
            <a:noFill/>
            <a:miter lim="800000"/>
            <a:headEnd/>
            <a:tailEnd/>
          </a:ln>
        </p:spPr>
        <p:txBody>
          <a:bodyPr>
            <a:prstTxWarp prst="textNoShape">
              <a:avLst/>
            </a:prstTxWarp>
            <a:spAutoFit/>
          </a:bodyPr>
          <a:lstStyle/>
          <a:p>
            <a:r>
              <a:rPr lang="en-US" b="0">
                <a:solidFill>
                  <a:schemeClr val="hlink"/>
                </a:solidFill>
              </a:rPr>
              <a:t>Subject</a:t>
            </a:r>
            <a:r>
              <a:rPr lang="en-US" b="0"/>
              <a:t> </a:t>
            </a:r>
            <a:r>
              <a:rPr lang="en-US" b="0">
                <a:solidFill>
                  <a:schemeClr val="bg2"/>
                </a:solidFill>
              </a:rPr>
              <a:t>Verb</a:t>
            </a:r>
            <a:endParaRPr lang="en-US" b="0">
              <a:solidFill>
                <a:srgbClr val="F25BFF"/>
              </a:solidFill>
            </a:endParaRPr>
          </a:p>
        </p:txBody>
      </p:sp>
      <p:sp>
        <p:nvSpPr>
          <p:cNvPr id="2275333" name="Text Box 6"/>
          <p:cNvSpPr txBox="1">
            <a:spLocks noChangeArrowheads="1"/>
          </p:cNvSpPr>
          <p:nvPr/>
        </p:nvSpPr>
        <p:spPr bwMode="auto">
          <a:xfrm>
            <a:off x="4648200" y="1752600"/>
            <a:ext cx="3505200" cy="457200"/>
          </a:xfrm>
          <a:prstGeom prst="rect">
            <a:avLst/>
          </a:prstGeom>
          <a:noFill/>
          <a:ln w="9525">
            <a:noFill/>
            <a:miter lim="800000"/>
            <a:headEnd/>
            <a:tailEnd/>
          </a:ln>
        </p:spPr>
        <p:txBody>
          <a:bodyPr>
            <a:prstTxWarp prst="textNoShape">
              <a:avLst/>
            </a:prstTxWarp>
            <a:spAutoFit/>
          </a:bodyPr>
          <a:lstStyle/>
          <a:p>
            <a:r>
              <a:rPr lang="en-US" b="0">
                <a:solidFill>
                  <a:schemeClr val="hlink"/>
                </a:solidFill>
              </a:rPr>
              <a:t>Subject</a:t>
            </a:r>
            <a:r>
              <a:rPr lang="en-US" b="0"/>
              <a:t> </a:t>
            </a:r>
            <a:r>
              <a:rPr lang="en-US" b="0">
                <a:solidFill>
                  <a:schemeClr val="bg2"/>
                </a:solidFill>
              </a:rPr>
              <a:t>Verb</a:t>
            </a:r>
            <a:endParaRPr lang="en-US" b="0"/>
          </a:p>
        </p:txBody>
      </p:sp>
      <p:sp>
        <p:nvSpPr>
          <p:cNvPr id="2275334" name="Text Box 7"/>
          <p:cNvSpPr txBox="1">
            <a:spLocks noChangeArrowheads="1"/>
          </p:cNvSpPr>
          <p:nvPr/>
        </p:nvSpPr>
        <p:spPr bwMode="auto">
          <a:xfrm>
            <a:off x="4648200" y="2286000"/>
            <a:ext cx="35052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Verb</a:t>
            </a:r>
            <a:r>
              <a:rPr lang="en-US" b="0">
                <a:solidFill>
                  <a:srgbClr val="F25BFF"/>
                </a:solidFill>
              </a:rPr>
              <a:t> </a:t>
            </a:r>
            <a:r>
              <a:rPr lang="en-US" b="0">
                <a:solidFill>
                  <a:schemeClr val="hlink"/>
                </a:solidFill>
              </a:rPr>
              <a:t>Subject</a:t>
            </a:r>
            <a:r>
              <a:rPr lang="en-US" b="0"/>
              <a:t> </a:t>
            </a:r>
          </a:p>
        </p:txBody>
      </p:sp>
      <p:sp>
        <p:nvSpPr>
          <p:cNvPr id="2275335" name="Text Box 8"/>
          <p:cNvSpPr txBox="1">
            <a:spLocks noChangeArrowheads="1"/>
          </p:cNvSpPr>
          <p:nvPr/>
        </p:nvSpPr>
        <p:spPr bwMode="auto">
          <a:xfrm>
            <a:off x="533400" y="2209800"/>
            <a:ext cx="3505200" cy="457200"/>
          </a:xfrm>
          <a:prstGeom prst="rect">
            <a:avLst/>
          </a:prstGeom>
          <a:noFill/>
          <a:ln w="9525">
            <a:noFill/>
            <a:miter lim="800000"/>
            <a:headEnd/>
            <a:tailEnd/>
          </a:ln>
        </p:spPr>
        <p:txBody>
          <a:bodyPr>
            <a:prstTxWarp prst="textNoShape">
              <a:avLst/>
            </a:prstTxWarp>
            <a:spAutoFit/>
          </a:bodyPr>
          <a:lstStyle/>
          <a:p>
            <a:r>
              <a:rPr lang="en-US" b="0">
                <a:solidFill>
                  <a:srgbClr val="8C144A"/>
                </a:solidFill>
              </a:rPr>
              <a:t>*Verb Subject</a:t>
            </a:r>
            <a:r>
              <a:rPr lang="en-US" b="0"/>
              <a:t> </a:t>
            </a:r>
          </a:p>
        </p:txBody>
      </p:sp>
      <p:sp>
        <p:nvSpPr>
          <p:cNvPr id="2275336" name="Text Box 9"/>
          <p:cNvSpPr txBox="1">
            <a:spLocks noChangeArrowheads="1"/>
          </p:cNvSpPr>
          <p:nvPr/>
        </p:nvSpPr>
        <p:spPr bwMode="auto">
          <a:xfrm>
            <a:off x="609600" y="2743200"/>
            <a:ext cx="3505200" cy="457200"/>
          </a:xfrm>
          <a:prstGeom prst="rect">
            <a:avLst/>
          </a:prstGeom>
          <a:noFill/>
          <a:ln w="9525">
            <a:noFill/>
            <a:miter lim="800000"/>
            <a:headEnd/>
            <a:tailEnd/>
          </a:ln>
        </p:spPr>
        <p:txBody>
          <a:bodyPr>
            <a:prstTxWarp prst="textNoShape">
              <a:avLst/>
            </a:prstTxWarp>
            <a:spAutoFit/>
          </a:bodyPr>
          <a:lstStyle/>
          <a:p>
            <a:r>
              <a:rPr lang="en-US" b="0">
                <a:solidFill>
                  <a:srgbClr val="8C144A"/>
                </a:solidFill>
              </a:rPr>
              <a:t>*Verb</a:t>
            </a:r>
            <a:endParaRPr lang="en-US" b="0"/>
          </a:p>
        </p:txBody>
      </p:sp>
      <p:sp>
        <p:nvSpPr>
          <p:cNvPr id="2275337" name="Text Box 10"/>
          <p:cNvSpPr txBox="1">
            <a:spLocks noChangeArrowheads="1"/>
          </p:cNvSpPr>
          <p:nvPr/>
        </p:nvSpPr>
        <p:spPr bwMode="auto">
          <a:xfrm>
            <a:off x="4648200" y="2743200"/>
            <a:ext cx="35052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Verb</a:t>
            </a:r>
            <a:endParaRPr lang="en-US" b="0"/>
          </a:p>
        </p:txBody>
      </p:sp>
      <p:sp>
        <p:nvSpPr>
          <p:cNvPr id="2275338" name="Text Box 11"/>
          <p:cNvSpPr txBox="1">
            <a:spLocks noChangeArrowheads="1"/>
          </p:cNvSpPr>
          <p:nvPr/>
        </p:nvSpPr>
        <p:spPr bwMode="auto">
          <a:xfrm>
            <a:off x="517525" y="3857625"/>
            <a:ext cx="8321675" cy="1917700"/>
          </a:xfrm>
          <a:prstGeom prst="rect">
            <a:avLst/>
          </a:prstGeom>
          <a:noFill/>
          <a:ln w="9525">
            <a:noFill/>
            <a:miter lim="800000"/>
            <a:headEnd/>
            <a:tailEnd/>
          </a:ln>
        </p:spPr>
        <p:txBody>
          <a:bodyPr>
            <a:prstTxWarp prst="textNoShape">
              <a:avLst/>
            </a:prstTxWarp>
            <a:spAutoFit/>
          </a:bodyPr>
          <a:lstStyle/>
          <a:p>
            <a:r>
              <a:rPr lang="en-US" b="0"/>
              <a:t>These word order patterns might be fairly easy to notice.  They involve the combinations of Subject and Verb that are grammatical in the language.  A child might be able to notice the prevalence of some patterns and the absence of others.</a:t>
            </a:r>
          </a:p>
        </p:txBody>
      </p:sp>
      <p:sp>
        <p:nvSpPr>
          <p:cNvPr id="2275339" name="Rectangle 2"/>
          <p:cNvSpPr>
            <a:spLocks noGrp="1" noChangeArrowheads="1"/>
          </p:cNvSpPr>
          <p:nvPr>
            <p:ph type="title" idx="4294967295"/>
          </p:nvPr>
        </p:nvSpPr>
        <p:spPr>
          <a:xfrm>
            <a:off x="0" y="0"/>
            <a:ext cx="9144000" cy="1143000"/>
          </a:xfrm>
          <a:noFill/>
        </p:spPr>
        <p:txBody>
          <a:bodyPr/>
          <a:lstStyle/>
          <a:p>
            <a:r>
              <a:rPr lang="en-US" sz="3200"/>
              <a:t>One potential parameter</a:t>
            </a:r>
            <a:endParaRPr lang="en-US" sz="3200">
              <a:sym typeface="Symbol" pitchFamily="-84" charset="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7378" name="Text Box 3"/>
          <p:cNvSpPr txBox="1">
            <a:spLocks noChangeArrowheads="1"/>
          </p:cNvSpPr>
          <p:nvPr/>
        </p:nvSpPr>
        <p:spPr bwMode="auto">
          <a:xfrm>
            <a:off x="1295400" y="1752600"/>
            <a:ext cx="1828800" cy="457200"/>
          </a:xfrm>
          <a:prstGeom prst="rect">
            <a:avLst/>
          </a:prstGeom>
          <a:noFill/>
          <a:ln w="9525">
            <a:noFill/>
            <a:miter lim="800000"/>
            <a:headEnd/>
            <a:tailEnd/>
          </a:ln>
        </p:spPr>
        <p:txBody>
          <a:bodyPr>
            <a:prstTxWarp prst="textNoShape">
              <a:avLst/>
            </a:prstTxWarp>
            <a:spAutoFit/>
          </a:bodyPr>
          <a:lstStyle/>
          <a:p>
            <a:r>
              <a:rPr lang="en-US" b="0"/>
              <a:t>English</a:t>
            </a:r>
            <a:endParaRPr lang="en-US" b="0">
              <a:solidFill>
                <a:srgbClr val="F25BFF"/>
              </a:solidFill>
            </a:endParaRPr>
          </a:p>
        </p:txBody>
      </p:sp>
      <p:sp>
        <p:nvSpPr>
          <p:cNvPr id="2277379" name="Text Box 4"/>
          <p:cNvSpPr txBox="1">
            <a:spLocks noChangeArrowheads="1"/>
          </p:cNvSpPr>
          <p:nvPr/>
        </p:nvSpPr>
        <p:spPr bwMode="auto">
          <a:xfrm>
            <a:off x="5486400" y="1752600"/>
            <a:ext cx="2438400" cy="457200"/>
          </a:xfrm>
          <a:prstGeom prst="rect">
            <a:avLst/>
          </a:prstGeom>
          <a:noFill/>
          <a:ln w="9525">
            <a:noFill/>
            <a:miter lim="800000"/>
            <a:headEnd/>
            <a:tailEnd/>
          </a:ln>
        </p:spPr>
        <p:txBody>
          <a:bodyPr>
            <a:prstTxWarp prst="textNoShape">
              <a:avLst/>
            </a:prstTxWarp>
            <a:spAutoFit/>
          </a:bodyPr>
          <a:lstStyle/>
          <a:p>
            <a:r>
              <a:rPr lang="en-US" b="0"/>
              <a:t>Italian</a:t>
            </a:r>
            <a:endParaRPr lang="en-US" b="0">
              <a:solidFill>
                <a:srgbClr val="F25BFF"/>
              </a:solidFill>
            </a:endParaRPr>
          </a:p>
        </p:txBody>
      </p:sp>
      <p:sp>
        <p:nvSpPr>
          <p:cNvPr id="2277380" name="Text Box 5"/>
          <p:cNvSpPr txBox="1">
            <a:spLocks noChangeArrowheads="1"/>
          </p:cNvSpPr>
          <p:nvPr/>
        </p:nvSpPr>
        <p:spPr bwMode="auto">
          <a:xfrm>
            <a:off x="1143000" y="914400"/>
            <a:ext cx="6400800" cy="822325"/>
          </a:xfrm>
          <a:prstGeom prst="rect">
            <a:avLst/>
          </a:prstGeom>
          <a:noFill/>
          <a:ln w="9525">
            <a:noFill/>
            <a:miter lim="800000"/>
            <a:headEnd/>
            <a:tailEnd/>
          </a:ln>
        </p:spPr>
        <p:txBody>
          <a:bodyPr>
            <a:prstTxWarp prst="textNoShape">
              <a:avLst/>
            </a:prstTxWarp>
            <a:spAutoFit/>
          </a:bodyPr>
          <a:lstStyle/>
          <a:p>
            <a:r>
              <a:rPr lang="en-US" b="0"/>
              <a:t>Expletive subjects: words without content</a:t>
            </a:r>
          </a:p>
          <a:p>
            <a:r>
              <a:rPr lang="en-US" b="0"/>
              <a:t>(may be more difficult to notice)</a:t>
            </a:r>
          </a:p>
        </p:txBody>
      </p:sp>
      <p:sp>
        <p:nvSpPr>
          <p:cNvPr id="2277381" name="Text Box 6"/>
          <p:cNvSpPr txBox="1">
            <a:spLocks noChangeArrowheads="1"/>
          </p:cNvSpPr>
          <p:nvPr/>
        </p:nvSpPr>
        <p:spPr bwMode="auto">
          <a:xfrm>
            <a:off x="990600" y="2362200"/>
            <a:ext cx="2819400" cy="2282825"/>
          </a:xfrm>
          <a:prstGeom prst="rect">
            <a:avLst/>
          </a:prstGeom>
          <a:noFill/>
          <a:ln w="9525">
            <a:noFill/>
            <a:miter lim="800000"/>
            <a:headEnd/>
            <a:tailEnd/>
          </a:ln>
        </p:spPr>
        <p:txBody>
          <a:bodyPr>
            <a:prstTxWarp prst="textNoShape">
              <a:avLst/>
            </a:prstTxWarp>
            <a:spAutoFit/>
          </a:bodyPr>
          <a:lstStyle/>
          <a:p>
            <a:endParaRPr lang="en-US" altLang="ja-JP" b="0"/>
          </a:p>
          <a:p>
            <a:r>
              <a:rPr lang="en-US" altLang="ja-JP" b="0">
                <a:solidFill>
                  <a:srgbClr val="8C144A"/>
                </a:solidFill>
              </a:rPr>
              <a:t>Raining.</a:t>
            </a:r>
            <a:endParaRPr lang="en-US" altLang="ja-JP" b="0">
              <a:solidFill>
                <a:srgbClr val="FFFF00"/>
              </a:solidFill>
            </a:endParaRPr>
          </a:p>
          <a:p>
            <a:endParaRPr lang="en-US" altLang="ja-JP" b="0"/>
          </a:p>
          <a:p>
            <a:endParaRPr lang="en-US" altLang="ja-JP" b="0"/>
          </a:p>
          <a:p>
            <a:endParaRPr lang="en-US" b="0"/>
          </a:p>
          <a:p>
            <a:r>
              <a:rPr lang="en-US" b="0"/>
              <a:t>“</a:t>
            </a:r>
            <a:r>
              <a:rPr lang="en-US" b="0">
                <a:solidFill>
                  <a:schemeClr val="hlink"/>
                </a:solidFill>
              </a:rPr>
              <a:t>It’s</a:t>
            </a:r>
            <a:r>
              <a:rPr lang="en-US" b="0"/>
              <a:t> raining.”</a:t>
            </a:r>
          </a:p>
        </p:txBody>
      </p:sp>
      <p:sp>
        <p:nvSpPr>
          <p:cNvPr id="2277382" name="Text Box 7"/>
          <p:cNvSpPr txBox="1">
            <a:spLocks noChangeArrowheads="1"/>
          </p:cNvSpPr>
          <p:nvPr/>
        </p:nvSpPr>
        <p:spPr bwMode="auto">
          <a:xfrm>
            <a:off x="5410200" y="2438400"/>
            <a:ext cx="2514600" cy="1187450"/>
          </a:xfrm>
          <a:prstGeom prst="rect">
            <a:avLst/>
          </a:prstGeom>
          <a:noFill/>
          <a:ln w="9525">
            <a:noFill/>
            <a:miter lim="800000"/>
            <a:headEnd/>
            <a:tailEnd/>
          </a:ln>
        </p:spPr>
        <p:txBody>
          <a:bodyPr>
            <a:prstTxWarp prst="textNoShape">
              <a:avLst/>
            </a:prstTxWarp>
            <a:spAutoFit/>
          </a:bodyPr>
          <a:lstStyle/>
          <a:p>
            <a:r>
              <a:rPr lang="en-US" altLang="ja-JP" b="0">
                <a:solidFill>
                  <a:schemeClr val="tx2"/>
                </a:solidFill>
              </a:rPr>
              <a:t>Piove.</a:t>
            </a:r>
          </a:p>
          <a:p>
            <a:r>
              <a:rPr lang="en-US" altLang="ja-JP" b="0">
                <a:solidFill>
                  <a:schemeClr val="tx2"/>
                </a:solidFill>
              </a:rPr>
              <a:t>It-rains.</a:t>
            </a:r>
          </a:p>
          <a:p>
            <a:r>
              <a:rPr lang="en-US" altLang="ja-JP" b="0"/>
              <a:t>“It’s raining.”</a:t>
            </a:r>
            <a:endParaRPr lang="en-US" b="0"/>
          </a:p>
        </p:txBody>
      </p:sp>
      <p:sp>
        <p:nvSpPr>
          <p:cNvPr id="2277383" name="Text Box 8"/>
          <p:cNvSpPr txBox="1">
            <a:spLocks noChangeArrowheads="1"/>
          </p:cNvSpPr>
          <p:nvPr/>
        </p:nvSpPr>
        <p:spPr bwMode="auto">
          <a:xfrm>
            <a:off x="685800" y="4953000"/>
            <a:ext cx="3124200" cy="822325"/>
          </a:xfrm>
          <a:prstGeom prst="rect">
            <a:avLst/>
          </a:prstGeom>
          <a:noFill/>
          <a:ln w="9525">
            <a:noFill/>
            <a:miter lim="800000"/>
            <a:headEnd/>
            <a:tailEnd/>
          </a:ln>
        </p:spPr>
        <p:txBody>
          <a:bodyPr>
            <a:prstTxWarp prst="textNoShape">
              <a:avLst/>
            </a:prstTxWarp>
            <a:spAutoFit/>
          </a:bodyPr>
          <a:lstStyle/>
          <a:p>
            <a:r>
              <a:rPr lang="en-US" b="0">
                <a:solidFill>
                  <a:srgbClr val="8C144A"/>
                </a:solidFill>
              </a:rPr>
              <a:t>Not okay to leave out expletive subject “it”.</a:t>
            </a:r>
            <a:endParaRPr lang="en-US" b="0"/>
          </a:p>
        </p:txBody>
      </p:sp>
      <p:sp>
        <p:nvSpPr>
          <p:cNvPr id="2277384" name="Text Box 9"/>
          <p:cNvSpPr txBox="1">
            <a:spLocks noChangeArrowheads="1"/>
          </p:cNvSpPr>
          <p:nvPr/>
        </p:nvSpPr>
        <p:spPr bwMode="auto">
          <a:xfrm>
            <a:off x="4953000" y="4876800"/>
            <a:ext cx="3124200" cy="822325"/>
          </a:xfrm>
          <a:prstGeom prst="rect">
            <a:avLst/>
          </a:prstGeom>
          <a:noFill/>
          <a:ln w="9525">
            <a:noFill/>
            <a:miter lim="800000"/>
            <a:headEnd/>
            <a:tailEnd/>
          </a:ln>
        </p:spPr>
        <p:txBody>
          <a:bodyPr>
            <a:prstTxWarp prst="textNoShape">
              <a:avLst/>
            </a:prstTxWarp>
            <a:spAutoFit/>
          </a:bodyPr>
          <a:lstStyle/>
          <a:p>
            <a:r>
              <a:rPr lang="en-US" b="0">
                <a:solidFill>
                  <a:schemeClr val="tx2"/>
                </a:solidFill>
              </a:rPr>
              <a:t>Okay to leave out expletive subject “it”.</a:t>
            </a:r>
          </a:p>
        </p:txBody>
      </p:sp>
      <p:sp>
        <p:nvSpPr>
          <p:cNvPr id="2277385" name="Rectangle 2"/>
          <p:cNvSpPr>
            <a:spLocks noGrp="1" noChangeArrowheads="1"/>
          </p:cNvSpPr>
          <p:nvPr>
            <p:ph type="title" idx="4294967295"/>
          </p:nvPr>
        </p:nvSpPr>
        <p:spPr>
          <a:xfrm>
            <a:off x="0" y="0"/>
            <a:ext cx="9144000" cy="1143000"/>
          </a:xfrm>
          <a:noFill/>
        </p:spPr>
        <p:txBody>
          <a:bodyPr/>
          <a:lstStyle/>
          <a:p>
            <a:r>
              <a:rPr lang="en-US" sz="3200"/>
              <a:t>One potential parameter</a:t>
            </a:r>
            <a:endParaRPr lang="en-US" sz="3200">
              <a:sym typeface="Symbol" pitchFamily="-84" charset="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9426" name="Text Box 3"/>
          <p:cNvSpPr txBox="1">
            <a:spLocks noChangeArrowheads="1"/>
          </p:cNvSpPr>
          <p:nvPr/>
        </p:nvSpPr>
        <p:spPr bwMode="auto">
          <a:xfrm>
            <a:off x="1295400" y="1828800"/>
            <a:ext cx="1828800" cy="457200"/>
          </a:xfrm>
          <a:prstGeom prst="rect">
            <a:avLst/>
          </a:prstGeom>
          <a:noFill/>
          <a:ln w="9525">
            <a:noFill/>
            <a:miter lim="800000"/>
            <a:headEnd/>
            <a:tailEnd/>
          </a:ln>
        </p:spPr>
        <p:txBody>
          <a:bodyPr>
            <a:prstTxWarp prst="textNoShape">
              <a:avLst/>
            </a:prstTxWarp>
            <a:spAutoFit/>
          </a:bodyPr>
          <a:lstStyle/>
          <a:p>
            <a:r>
              <a:rPr lang="en-US" b="0"/>
              <a:t>English</a:t>
            </a:r>
            <a:endParaRPr lang="en-US" b="0">
              <a:solidFill>
                <a:srgbClr val="F25BFF"/>
              </a:solidFill>
            </a:endParaRPr>
          </a:p>
        </p:txBody>
      </p:sp>
      <p:sp>
        <p:nvSpPr>
          <p:cNvPr id="2279427" name="Text Box 4"/>
          <p:cNvSpPr txBox="1">
            <a:spLocks noChangeArrowheads="1"/>
          </p:cNvSpPr>
          <p:nvPr/>
        </p:nvSpPr>
        <p:spPr bwMode="auto">
          <a:xfrm>
            <a:off x="5257800" y="1828800"/>
            <a:ext cx="2438400" cy="457200"/>
          </a:xfrm>
          <a:prstGeom prst="rect">
            <a:avLst/>
          </a:prstGeom>
          <a:noFill/>
          <a:ln w="9525">
            <a:noFill/>
            <a:miter lim="800000"/>
            <a:headEnd/>
            <a:tailEnd/>
          </a:ln>
        </p:spPr>
        <p:txBody>
          <a:bodyPr>
            <a:prstTxWarp prst="textNoShape">
              <a:avLst/>
            </a:prstTxWarp>
            <a:spAutoFit/>
          </a:bodyPr>
          <a:lstStyle/>
          <a:p>
            <a:r>
              <a:rPr lang="en-US" b="0"/>
              <a:t>Italian</a:t>
            </a:r>
            <a:endParaRPr lang="en-US" b="0">
              <a:solidFill>
                <a:srgbClr val="F25BFF"/>
              </a:solidFill>
            </a:endParaRPr>
          </a:p>
        </p:txBody>
      </p:sp>
      <p:sp>
        <p:nvSpPr>
          <p:cNvPr id="2279428" name="Text Box 5"/>
          <p:cNvSpPr txBox="1">
            <a:spLocks noChangeArrowheads="1"/>
          </p:cNvSpPr>
          <p:nvPr/>
        </p:nvSpPr>
        <p:spPr bwMode="auto">
          <a:xfrm>
            <a:off x="1524000" y="914400"/>
            <a:ext cx="5562600" cy="457200"/>
          </a:xfrm>
          <a:prstGeom prst="rect">
            <a:avLst/>
          </a:prstGeom>
          <a:noFill/>
          <a:ln w="9525">
            <a:noFill/>
            <a:miter lim="800000"/>
            <a:headEnd/>
            <a:tailEnd/>
          </a:ln>
        </p:spPr>
        <p:txBody>
          <a:bodyPr>
            <a:prstTxWarp prst="textNoShape">
              <a:avLst/>
            </a:prstTxWarp>
            <a:spAutoFit/>
          </a:bodyPr>
          <a:lstStyle/>
          <a:p>
            <a:r>
              <a:rPr lang="en-US" b="0"/>
              <a:t>That-trace effect for subject questions</a:t>
            </a:r>
          </a:p>
        </p:txBody>
      </p:sp>
      <p:sp>
        <p:nvSpPr>
          <p:cNvPr id="2279429" name="Text Box 6"/>
          <p:cNvSpPr txBox="1">
            <a:spLocks noChangeArrowheads="1"/>
          </p:cNvSpPr>
          <p:nvPr/>
        </p:nvSpPr>
        <p:spPr bwMode="auto">
          <a:xfrm>
            <a:off x="0" y="2590800"/>
            <a:ext cx="5334000" cy="3930650"/>
          </a:xfrm>
          <a:prstGeom prst="rect">
            <a:avLst/>
          </a:prstGeom>
          <a:noFill/>
          <a:ln w="9525">
            <a:noFill/>
            <a:miter lim="800000"/>
            <a:headEnd/>
            <a:tailEnd/>
          </a:ln>
        </p:spPr>
        <p:txBody>
          <a:bodyPr>
            <a:prstTxWarp prst="textNoShape">
              <a:avLst/>
            </a:prstTxWarp>
            <a:spAutoFit/>
          </a:bodyPr>
          <a:lstStyle/>
          <a:p>
            <a:r>
              <a:rPr lang="en-US" altLang="ja-JP" sz="2200" b="0"/>
              <a:t>Who do you think (</a:t>
            </a:r>
            <a:r>
              <a:rPr lang="en-US" altLang="ja-JP" sz="2200" b="0">
                <a:solidFill>
                  <a:srgbClr val="8C144A"/>
                </a:solidFill>
              </a:rPr>
              <a:t>*that</a:t>
            </a:r>
            <a:r>
              <a:rPr lang="en-US" altLang="ja-JP" sz="2200" b="0"/>
              <a:t>) will come?</a:t>
            </a:r>
          </a:p>
          <a:p>
            <a:endParaRPr lang="en-US" altLang="ja-JP" sz="2200" b="0"/>
          </a:p>
          <a:p>
            <a:r>
              <a:rPr lang="en-US" sz="2000" b="0">
                <a:solidFill>
                  <a:schemeClr val="tx2"/>
                </a:solidFill>
              </a:rPr>
              <a:t>Requires no “that” in embedded clause, despite allowing “that” in declaratives and object questions</a:t>
            </a:r>
          </a:p>
          <a:p>
            <a:endParaRPr lang="en-US" altLang="ja-JP" sz="2000" b="0">
              <a:solidFill>
                <a:schemeClr val="tx2"/>
              </a:solidFill>
            </a:endParaRPr>
          </a:p>
          <a:p>
            <a:r>
              <a:rPr lang="en-US" altLang="ja-JP" sz="2000" b="0"/>
              <a:t>I think (</a:t>
            </a:r>
            <a:r>
              <a:rPr lang="en-US" altLang="ja-JP" sz="2000" b="0">
                <a:solidFill>
                  <a:schemeClr val="tx2"/>
                </a:solidFill>
              </a:rPr>
              <a:t>that</a:t>
            </a:r>
            <a:r>
              <a:rPr lang="en-US" altLang="ja-JP" sz="2000" b="0"/>
              <a:t>) Hoggle will save Sarah.</a:t>
            </a:r>
          </a:p>
          <a:p>
            <a:r>
              <a:rPr lang="en-US" altLang="ja-JP" sz="2000" b="0"/>
              <a:t>Who did you think (</a:t>
            </a:r>
            <a:r>
              <a:rPr lang="en-US" altLang="ja-JP" sz="2000" b="0">
                <a:solidFill>
                  <a:schemeClr val="tx2"/>
                </a:solidFill>
              </a:rPr>
              <a:t>that</a:t>
            </a:r>
            <a:r>
              <a:rPr lang="en-US" altLang="ja-JP" sz="2000" b="0"/>
              <a:t>) Hoggle would save? </a:t>
            </a:r>
            <a:endParaRPr lang="en-US" altLang="ja-JP" sz="2200" b="0"/>
          </a:p>
          <a:p>
            <a:endParaRPr lang="en-US" altLang="ja-JP" sz="2200" b="0"/>
          </a:p>
          <a:p>
            <a:endParaRPr lang="en-US" altLang="ja-JP" sz="2200" b="0"/>
          </a:p>
          <a:p>
            <a:endParaRPr lang="en-US" altLang="ja-JP" sz="2200" b="0"/>
          </a:p>
          <a:p>
            <a:endParaRPr lang="en-US" altLang="ja-JP" sz="2200" b="0"/>
          </a:p>
        </p:txBody>
      </p:sp>
      <p:sp>
        <p:nvSpPr>
          <p:cNvPr id="2279430" name="Rectangle 2"/>
          <p:cNvSpPr>
            <a:spLocks noGrp="1" noChangeArrowheads="1"/>
          </p:cNvSpPr>
          <p:nvPr>
            <p:ph type="title" idx="4294967295"/>
          </p:nvPr>
        </p:nvSpPr>
        <p:spPr>
          <a:xfrm>
            <a:off x="0" y="0"/>
            <a:ext cx="9144000" cy="1143000"/>
          </a:xfrm>
          <a:noFill/>
        </p:spPr>
        <p:txBody>
          <a:bodyPr/>
          <a:lstStyle/>
          <a:p>
            <a:r>
              <a:rPr lang="en-US" sz="3200"/>
              <a:t>One potential parameter</a:t>
            </a:r>
            <a:endParaRPr lang="en-US" sz="3200">
              <a:sym typeface="Symbol" pitchFamily="-84" charset="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40164" name="Picture 4"/>
          <p:cNvPicPr>
            <a:picLocks noChangeAspect="1" noChangeArrowheads="1"/>
          </p:cNvPicPr>
          <p:nvPr/>
        </p:nvPicPr>
        <p:blipFill>
          <a:blip r:embed="rId3"/>
          <a:srcRect/>
          <a:stretch>
            <a:fillRect/>
          </a:stretch>
        </p:blipFill>
        <p:spPr bwMode="auto">
          <a:xfrm>
            <a:off x="304800" y="1752600"/>
            <a:ext cx="2971800" cy="1557338"/>
          </a:xfrm>
          <a:prstGeom prst="rect">
            <a:avLst/>
          </a:prstGeom>
          <a:noFill/>
          <a:ln w="9525">
            <a:noFill/>
            <a:miter lim="800000"/>
            <a:headEnd/>
            <a:tailEnd/>
          </a:ln>
          <a:effectLst/>
        </p:spPr>
      </p:pic>
      <p:sp>
        <p:nvSpPr>
          <p:cNvPr id="2140165" name="Rectangle 5"/>
          <p:cNvSpPr>
            <a:spLocks noChangeArrowheads="1"/>
          </p:cNvSpPr>
          <p:nvPr/>
        </p:nvSpPr>
        <p:spPr bwMode="auto">
          <a:xfrm>
            <a:off x="685800" y="3048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Problem: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Figure out the order of words (syntax)</a:t>
            </a:r>
          </a:p>
        </p:txBody>
      </p:sp>
      <p:sp>
        <p:nvSpPr>
          <p:cNvPr id="2140166" name="Text Box 6"/>
          <p:cNvSpPr txBox="1">
            <a:spLocks noChangeArrowheads="1"/>
          </p:cNvSpPr>
          <p:nvPr/>
        </p:nvSpPr>
        <p:spPr bwMode="auto">
          <a:xfrm>
            <a:off x="457200" y="3505200"/>
            <a:ext cx="8229600" cy="1616075"/>
          </a:xfrm>
          <a:prstGeom prst="rect">
            <a:avLst/>
          </a:prstGeom>
          <a:noFill/>
          <a:ln w="9525">
            <a:noFill/>
            <a:miter lim="800000"/>
            <a:headEnd/>
            <a:tailEnd/>
          </a:ln>
        </p:spPr>
        <p:txBody>
          <a:bodyPr>
            <a:prstTxWarp prst="textNoShape">
              <a:avLst/>
            </a:prstTxWarp>
            <a:spAutoFit/>
          </a:bodyPr>
          <a:lstStyle/>
          <a:p>
            <a:r>
              <a:rPr lang="en-US" sz="2000" b="0"/>
              <a:t>Another way to generate</a:t>
            </a:r>
            <a:r>
              <a:rPr lang="en-US" sz="2000" b="0">
                <a:solidFill>
                  <a:schemeClr val="tx2"/>
                </a:solidFill>
              </a:rPr>
              <a:t> </a:t>
            </a:r>
            <a:r>
              <a:rPr lang="en-US" sz="2000" b="0">
                <a:solidFill>
                  <a:schemeClr val="hlink"/>
                </a:solidFill>
              </a:rPr>
              <a:t>Subject</a:t>
            </a:r>
            <a:r>
              <a:rPr lang="en-US" sz="2000" b="0">
                <a:solidFill>
                  <a:schemeClr val="tx2"/>
                </a:solidFill>
              </a:rPr>
              <a:t> </a:t>
            </a:r>
            <a:r>
              <a:rPr lang="en-US" sz="2000" b="0">
                <a:solidFill>
                  <a:schemeClr val="bg2"/>
                </a:solidFill>
              </a:rPr>
              <a:t>Verb</a:t>
            </a:r>
            <a:r>
              <a:rPr lang="en-US" sz="2000" b="0">
                <a:solidFill>
                  <a:schemeClr val="tx2"/>
                </a:solidFill>
              </a:rPr>
              <a:t> </a:t>
            </a:r>
            <a:r>
              <a:rPr lang="en-US" sz="2000" b="0">
                <a:solidFill>
                  <a:schemeClr val="accent2"/>
                </a:solidFill>
              </a:rPr>
              <a:t>Object</a:t>
            </a:r>
            <a:r>
              <a:rPr lang="en-US" sz="2000" b="0">
                <a:solidFill>
                  <a:schemeClr val="tx2"/>
                </a:solidFill>
              </a:rPr>
              <a:t> </a:t>
            </a:r>
            <a:r>
              <a:rPr lang="en-US" sz="2000" b="0"/>
              <a:t>order: </a:t>
            </a:r>
          </a:p>
          <a:p>
            <a:r>
              <a:rPr lang="en-US" sz="2000" b="0"/>
              <a:t>The linguistic system specifies</a:t>
            </a:r>
            <a:r>
              <a:rPr lang="en-US" sz="2000" b="0">
                <a:solidFill>
                  <a:schemeClr val="tx2"/>
                </a:solidFill>
              </a:rPr>
              <a:t> </a:t>
            </a:r>
            <a:r>
              <a:rPr lang="en-US" sz="2000" b="0">
                <a:solidFill>
                  <a:schemeClr val="hlink"/>
                </a:solidFill>
              </a:rPr>
              <a:t>Subject</a:t>
            </a:r>
            <a:r>
              <a:rPr lang="en-US" sz="2000" b="0">
                <a:solidFill>
                  <a:schemeClr val="tx2"/>
                </a:solidFill>
              </a:rPr>
              <a:t> </a:t>
            </a:r>
            <a:r>
              <a:rPr lang="en-US" sz="2000" b="0">
                <a:solidFill>
                  <a:schemeClr val="accent2"/>
                </a:solidFill>
              </a:rPr>
              <a:t>Object</a:t>
            </a:r>
            <a:r>
              <a:rPr lang="en-US" sz="2000" b="0">
                <a:solidFill>
                  <a:schemeClr val="tx2"/>
                </a:solidFill>
              </a:rPr>
              <a:t> </a:t>
            </a:r>
            <a:r>
              <a:rPr lang="en-US" sz="2000" b="0">
                <a:solidFill>
                  <a:schemeClr val="bg2"/>
                </a:solidFill>
              </a:rPr>
              <a:t>Verb</a:t>
            </a:r>
            <a:r>
              <a:rPr lang="en-US" sz="2000" b="0">
                <a:solidFill>
                  <a:schemeClr val="tx2"/>
                </a:solidFill>
              </a:rPr>
              <a:t> </a:t>
            </a:r>
            <a:r>
              <a:rPr lang="en-US" sz="2000" b="0"/>
              <a:t>as the general pattern, but the</a:t>
            </a:r>
            <a:r>
              <a:rPr lang="en-US" sz="2000" b="0">
                <a:solidFill>
                  <a:schemeClr val="tx2"/>
                </a:solidFill>
              </a:rPr>
              <a:t> </a:t>
            </a:r>
            <a:r>
              <a:rPr lang="en-US" sz="2000" b="0">
                <a:solidFill>
                  <a:schemeClr val="bg2"/>
                </a:solidFill>
              </a:rPr>
              <a:t>Verb</a:t>
            </a:r>
            <a:r>
              <a:rPr lang="en-US" sz="2000" b="0">
                <a:solidFill>
                  <a:schemeClr val="tx2"/>
                </a:solidFill>
              </a:rPr>
              <a:t> </a:t>
            </a:r>
            <a:r>
              <a:rPr lang="en-US" sz="2000" b="0"/>
              <a:t>in main clauses moves to the second position and some other phrase (like the</a:t>
            </a:r>
            <a:r>
              <a:rPr lang="en-US" sz="2000" b="0">
                <a:solidFill>
                  <a:schemeClr val="tx2"/>
                </a:solidFill>
              </a:rPr>
              <a:t> </a:t>
            </a:r>
            <a:r>
              <a:rPr lang="en-US" sz="2000" b="0">
                <a:solidFill>
                  <a:schemeClr val="hlink"/>
                </a:solidFill>
              </a:rPr>
              <a:t>Subject</a:t>
            </a:r>
            <a:r>
              <a:rPr lang="en-US" sz="2000" b="0"/>
              <a:t>) moves to the first position. An example language like this is German.</a:t>
            </a:r>
          </a:p>
        </p:txBody>
      </p:sp>
      <p:sp>
        <p:nvSpPr>
          <p:cNvPr id="2140167" name="Text Box 7"/>
          <p:cNvSpPr txBox="1">
            <a:spLocks noChangeArrowheads="1"/>
          </p:cNvSpPr>
          <p:nvPr/>
        </p:nvSpPr>
        <p:spPr bwMode="auto">
          <a:xfrm>
            <a:off x="685800" y="5715000"/>
            <a:ext cx="1524000" cy="457200"/>
          </a:xfrm>
          <a:prstGeom prst="rect">
            <a:avLst/>
          </a:prstGeom>
          <a:noFill/>
          <a:ln w="9525">
            <a:noFill/>
            <a:miter lim="800000"/>
            <a:headEnd/>
            <a:tailEnd/>
          </a:ln>
        </p:spPr>
        <p:txBody>
          <a:bodyPr>
            <a:prstTxWarp prst="textNoShape">
              <a:avLst/>
            </a:prstTxWarp>
            <a:spAutoFit/>
          </a:bodyPr>
          <a:lstStyle/>
          <a:p>
            <a:r>
              <a:rPr lang="en-US" b="0"/>
              <a:t>German</a:t>
            </a:r>
          </a:p>
        </p:txBody>
      </p:sp>
      <p:sp>
        <p:nvSpPr>
          <p:cNvPr id="2140168" name="Text Box 8"/>
          <p:cNvSpPr txBox="1">
            <a:spLocks noChangeArrowheads="1"/>
          </p:cNvSpPr>
          <p:nvPr/>
        </p:nvSpPr>
        <p:spPr bwMode="auto">
          <a:xfrm>
            <a:off x="2743200" y="6019800"/>
            <a:ext cx="5791200" cy="457200"/>
          </a:xfrm>
          <a:prstGeom prst="rect">
            <a:avLst/>
          </a:prstGeom>
          <a:noFill/>
          <a:ln w="9525">
            <a:noFill/>
            <a:miter lim="800000"/>
            <a:headEnd/>
            <a:tailEnd/>
          </a:ln>
        </p:spPr>
        <p:txBody>
          <a:bodyPr>
            <a:prstTxWarp prst="textNoShape">
              <a:avLst/>
            </a:prstTxWarp>
            <a:spAutoFit/>
          </a:bodyPr>
          <a:lstStyle/>
          <a:p>
            <a:r>
              <a:rPr lang="en-US" b="0">
                <a:solidFill>
                  <a:srgbClr val="ABFF3E"/>
                </a:solidFill>
              </a:rPr>
              <a:t>		</a:t>
            </a:r>
            <a:r>
              <a:rPr lang="en-US" b="0">
                <a:solidFill>
                  <a:schemeClr val="hlink"/>
                </a:solidFill>
              </a:rPr>
              <a:t>Subject</a:t>
            </a:r>
            <a:r>
              <a:rPr lang="en-US" b="0">
                <a:solidFill>
                  <a:srgbClr val="ABFF3E"/>
                </a:solidFill>
              </a:rPr>
              <a:t> </a:t>
            </a:r>
            <a:r>
              <a:rPr lang="en-US" b="0"/>
              <a:t>   </a:t>
            </a:r>
            <a:r>
              <a:rPr lang="en-US" b="0">
                <a:solidFill>
                  <a:schemeClr val="accent2"/>
                </a:solidFill>
              </a:rPr>
              <a:t>Object</a:t>
            </a:r>
            <a:r>
              <a:rPr lang="en-US" b="0">
                <a:solidFill>
                  <a:srgbClr val="CD84D2"/>
                </a:solidFill>
              </a:rPr>
              <a:t>  </a:t>
            </a:r>
            <a:r>
              <a:rPr lang="en-US" b="0">
                <a:solidFill>
                  <a:schemeClr val="bg2"/>
                </a:solidFill>
              </a:rPr>
              <a:t>Verb</a:t>
            </a:r>
            <a:endParaRPr lang="en-US" b="0">
              <a:solidFill>
                <a:srgbClr val="CD84D2"/>
              </a:solidFill>
            </a:endParaRPr>
          </a:p>
        </p:txBody>
      </p:sp>
      <p:sp>
        <p:nvSpPr>
          <p:cNvPr id="2140169" name="AutoShape 9"/>
          <p:cNvSpPr>
            <a:spLocks noChangeArrowheads="1"/>
          </p:cNvSpPr>
          <p:nvPr/>
        </p:nvSpPr>
        <p:spPr bwMode="auto">
          <a:xfrm>
            <a:off x="3657600" y="6019800"/>
            <a:ext cx="795338"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0170" name="AutoShape 10"/>
          <p:cNvSpPr>
            <a:spLocks noChangeArrowheads="1"/>
          </p:cNvSpPr>
          <p:nvPr/>
        </p:nvSpPr>
        <p:spPr bwMode="auto">
          <a:xfrm>
            <a:off x="2819400" y="6019800"/>
            <a:ext cx="1135063"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0171" name="AutoShape 11"/>
          <p:cNvSpPr>
            <a:spLocks noChangeArrowheads="1"/>
          </p:cNvSpPr>
          <p:nvPr/>
        </p:nvSpPr>
        <p:spPr bwMode="auto">
          <a:xfrm>
            <a:off x="7162800" y="6096000"/>
            <a:ext cx="795338"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0172" name="AutoShape 12"/>
          <p:cNvSpPr>
            <a:spLocks noChangeArrowheads="1"/>
          </p:cNvSpPr>
          <p:nvPr/>
        </p:nvSpPr>
        <p:spPr bwMode="auto">
          <a:xfrm>
            <a:off x="4953000" y="6096000"/>
            <a:ext cx="1135063"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0173" name="AutoShape 13"/>
          <p:cNvSpPr>
            <a:spLocks noChangeArrowheads="1"/>
          </p:cNvSpPr>
          <p:nvPr/>
        </p:nvSpPr>
        <p:spPr bwMode="auto">
          <a:xfrm>
            <a:off x="2667000" y="5867400"/>
            <a:ext cx="795338"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0174" name="Text Box 14"/>
          <p:cNvSpPr txBox="1">
            <a:spLocks noChangeArrowheads="1"/>
          </p:cNvSpPr>
          <p:nvPr/>
        </p:nvSpPr>
        <p:spPr bwMode="auto">
          <a:xfrm>
            <a:off x="3810000" y="2438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a:solidFill>
                  <a:srgbClr val="4BBEFE"/>
                </a:solidFill>
              </a:rPr>
              <a:t> </a:t>
            </a:r>
            <a:r>
              <a:rPr lang="en-US" sz="2000" b="0">
                <a:solidFill>
                  <a:schemeClr val="bg2"/>
                </a:solidFill>
              </a:rPr>
              <a:t>Verb</a:t>
            </a:r>
            <a:r>
              <a:rPr lang="en-US" sz="2000" b="0"/>
              <a:t>   </a:t>
            </a:r>
            <a:r>
              <a:rPr lang="en-US" sz="2000" b="0">
                <a:solidFill>
                  <a:schemeClr val="accent2"/>
                </a:solidFill>
              </a:rPr>
              <a:t>Object</a:t>
            </a:r>
            <a:endParaRPr lang="en-US" sz="2000" b="0">
              <a:solidFill>
                <a:srgbClr val="CD84D2"/>
              </a:solidFill>
            </a:endParaRPr>
          </a:p>
        </p:txBody>
      </p:sp>
      <p:sp>
        <p:nvSpPr>
          <p:cNvPr id="2140175" name="Text Box 15"/>
          <p:cNvSpPr txBox="1">
            <a:spLocks noChangeArrowheads="1"/>
          </p:cNvSpPr>
          <p:nvPr/>
        </p:nvSpPr>
        <p:spPr bwMode="auto">
          <a:xfrm>
            <a:off x="3733800" y="2057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Jareth</a:t>
            </a:r>
            <a:r>
              <a:rPr lang="en-US" sz="2000" b="0"/>
              <a:t>  </a:t>
            </a:r>
            <a:r>
              <a:rPr lang="en-US" sz="2000" b="0">
                <a:solidFill>
                  <a:srgbClr val="4BBEFE"/>
                </a:solidFill>
              </a:rPr>
              <a:t> </a:t>
            </a:r>
            <a:r>
              <a:rPr lang="en-US" sz="2000" b="0">
                <a:solidFill>
                  <a:schemeClr val="bg2"/>
                </a:solidFill>
              </a:rPr>
              <a:t>juggles</a:t>
            </a:r>
            <a:r>
              <a:rPr lang="en-US" sz="2000" b="0"/>
              <a:t>   </a:t>
            </a:r>
            <a:r>
              <a:rPr lang="en-US" sz="2000" b="0">
                <a:solidFill>
                  <a:schemeClr val="accent2"/>
                </a:solidFill>
              </a:rPr>
              <a:t>crystals</a:t>
            </a:r>
            <a:endParaRPr lang="en-US" sz="2000" b="0">
              <a:solidFill>
                <a:srgbClr val="CD84D2"/>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1474" name="Text Box 3"/>
          <p:cNvSpPr txBox="1">
            <a:spLocks noChangeArrowheads="1"/>
          </p:cNvSpPr>
          <p:nvPr/>
        </p:nvSpPr>
        <p:spPr bwMode="auto">
          <a:xfrm>
            <a:off x="4191000" y="2590800"/>
            <a:ext cx="4953000" cy="2436813"/>
          </a:xfrm>
          <a:prstGeom prst="rect">
            <a:avLst/>
          </a:prstGeom>
          <a:noFill/>
          <a:ln w="9525">
            <a:noFill/>
            <a:miter lim="800000"/>
            <a:headEnd/>
            <a:tailEnd/>
          </a:ln>
        </p:spPr>
        <p:txBody>
          <a:bodyPr>
            <a:prstTxWarp prst="textNoShape">
              <a:avLst/>
            </a:prstTxWarp>
            <a:spAutoFit/>
          </a:bodyPr>
          <a:lstStyle/>
          <a:p>
            <a:r>
              <a:rPr lang="en-US" sz="2200" b="0"/>
              <a:t>Credi </a:t>
            </a:r>
            <a:r>
              <a:rPr lang="en-US" sz="2200" b="0">
                <a:solidFill>
                  <a:schemeClr val="tx2"/>
                </a:solidFill>
              </a:rPr>
              <a:t>che  Jareth</a:t>
            </a:r>
            <a:r>
              <a:rPr lang="en-US" sz="2200" b="0"/>
              <a:t> verr</a:t>
            </a:r>
            <a:r>
              <a:rPr lang="en-US" altLang="ja-JP" sz="2200" b="0"/>
              <a:t>á.</a:t>
            </a:r>
          </a:p>
          <a:p>
            <a:r>
              <a:rPr lang="en-US" altLang="ja-JP" sz="2200" b="0" i="1"/>
              <a:t>You   think </a:t>
            </a:r>
            <a:r>
              <a:rPr lang="en-US" altLang="ja-JP" sz="2200" b="0" i="1">
                <a:solidFill>
                  <a:schemeClr val="tx2"/>
                </a:solidFill>
              </a:rPr>
              <a:t>that</a:t>
            </a:r>
            <a:r>
              <a:rPr lang="en-US" altLang="ja-JP" sz="2200" b="0" i="1"/>
              <a:t> </a:t>
            </a:r>
            <a:r>
              <a:rPr lang="en-US" altLang="ja-JP" sz="2200" b="0" i="1">
                <a:solidFill>
                  <a:schemeClr val="tx2"/>
                </a:solidFill>
              </a:rPr>
              <a:t>Jareth</a:t>
            </a:r>
            <a:r>
              <a:rPr lang="en-US" altLang="ja-JP" sz="2200" b="0" i="1"/>
              <a:t> will-come.</a:t>
            </a:r>
          </a:p>
          <a:p>
            <a:r>
              <a:rPr lang="en-US" altLang="ja-JP" sz="2200" b="0"/>
              <a:t>“You think that Jareth will come.”</a:t>
            </a:r>
          </a:p>
          <a:p>
            <a:endParaRPr lang="en-US" altLang="ja-JP" sz="2200" b="0"/>
          </a:p>
          <a:p>
            <a:r>
              <a:rPr lang="en-US" altLang="ja-JP" sz="2200" b="0"/>
              <a:t>Che  credi        </a:t>
            </a:r>
            <a:r>
              <a:rPr lang="en-US" altLang="ja-JP" sz="2200" b="0">
                <a:solidFill>
                  <a:schemeClr val="tx2"/>
                </a:solidFill>
              </a:rPr>
              <a:t>che </a:t>
            </a:r>
            <a:r>
              <a:rPr lang="en-US" altLang="ja-JP" sz="2200" b="0"/>
              <a:t> </a:t>
            </a:r>
            <a:r>
              <a:rPr lang="en-US" altLang="ja-JP" sz="2200" b="0">
                <a:solidFill>
                  <a:schemeClr val="tx2"/>
                </a:solidFill>
              </a:rPr>
              <a:t>__</a:t>
            </a:r>
            <a:r>
              <a:rPr lang="en-US" altLang="ja-JP" sz="2200" b="0"/>
              <a:t>   verrá?</a:t>
            </a:r>
          </a:p>
          <a:p>
            <a:r>
              <a:rPr lang="en-US" altLang="ja-JP" sz="2200" b="0" i="1"/>
              <a:t>Who think-you  </a:t>
            </a:r>
            <a:r>
              <a:rPr lang="en-US" altLang="ja-JP" sz="2200" b="0" i="1">
                <a:solidFill>
                  <a:schemeClr val="tx2"/>
                </a:solidFill>
              </a:rPr>
              <a:t>that </a:t>
            </a:r>
            <a:r>
              <a:rPr lang="en-US" altLang="ja-JP" sz="2200" b="0" i="1"/>
              <a:t>       will-come?</a:t>
            </a:r>
          </a:p>
          <a:p>
            <a:r>
              <a:rPr lang="en-US" sz="2200" b="0"/>
              <a:t>“Who do you think will come?”</a:t>
            </a:r>
            <a:endParaRPr lang="en-US" b="0"/>
          </a:p>
        </p:txBody>
      </p:sp>
      <p:sp>
        <p:nvSpPr>
          <p:cNvPr id="2281475" name="Text Box 4"/>
          <p:cNvSpPr txBox="1">
            <a:spLocks noChangeArrowheads="1"/>
          </p:cNvSpPr>
          <p:nvPr/>
        </p:nvSpPr>
        <p:spPr bwMode="auto">
          <a:xfrm>
            <a:off x="4191000" y="5181600"/>
            <a:ext cx="4648200" cy="1187450"/>
          </a:xfrm>
          <a:prstGeom prst="rect">
            <a:avLst/>
          </a:prstGeom>
          <a:noFill/>
          <a:ln w="9525">
            <a:noFill/>
            <a:miter lim="800000"/>
            <a:headEnd/>
            <a:tailEnd/>
          </a:ln>
        </p:spPr>
        <p:txBody>
          <a:bodyPr>
            <a:prstTxWarp prst="textNoShape">
              <a:avLst/>
            </a:prstTxWarp>
            <a:spAutoFit/>
          </a:bodyPr>
          <a:lstStyle/>
          <a:p>
            <a:r>
              <a:rPr lang="en-US" b="0">
                <a:solidFill>
                  <a:schemeClr val="tx2"/>
                </a:solidFill>
              </a:rPr>
              <a:t>Allows “that” in the embedded clause of a </a:t>
            </a:r>
            <a:r>
              <a:rPr lang="en-US" b="0">
                <a:solidFill>
                  <a:schemeClr val="hlink"/>
                </a:solidFill>
              </a:rPr>
              <a:t>subject</a:t>
            </a:r>
            <a:r>
              <a:rPr lang="en-US" b="0">
                <a:solidFill>
                  <a:schemeClr val="tx2"/>
                </a:solidFill>
              </a:rPr>
              <a:t> question (and declarative clauses).</a:t>
            </a:r>
          </a:p>
        </p:txBody>
      </p:sp>
      <p:sp>
        <p:nvSpPr>
          <p:cNvPr id="2281476" name="Text Box 6"/>
          <p:cNvSpPr txBox="1">
            <a:spLocks noChangeArrowheads="1"/>
          </p:cNvSpPr>
          <p:nvPr/>
        </p:nvSpPr>
        <p:spPr bwMode="auto">
          <a:xfrm>
            <a:off x="5257800" y="1828800"/>
            <a:ext cx="2438400" cy="457200"/>
          </a:xfrm>
          <a:prstGeom prst="rect">
            <a:avLst/>
          </a:prstGeom>
          <a:noFill/>
          <a:ln w="9525">
            <a:noFill/>
            <a:miter lim="800000"/>
            <a:headEnd/>
            <a:tailEnd/>
          </a:ln>
        </p:spPr>
        <p:txBody>
          <a:bodyPr>
            <a:prstTxWarp prst="textNoShape">
              <a:avLst/>
            </a:prstTxWarp>
            <a:spAutoFit/>
          </a:bodyPr>
          <a:lstStyle/>
          <a:p>
            <a:r>
              <a:rPr lang="en-US" b="0"/>
              <a:t>Italian</a:t>
            </a:r>
            <a:endParaRPr lang="en-US" b="0">
              <a:solidFill>
                <a:srgbClr val="F25BFF"/>
              </a:solidFill>
            </a:endParaRPr>
          </a:p>
        </p:txBody>
      </p:sp>
      <p:sp>
        <p:nvSpPr>
          <p:cNvPr id="2281477" name="Rectangle 2"/>
          <p:cNvSpPr>
            <a:spLocks noGrp="1" noChangeArrowheads="1"/>
          </p:cNvSpPr>
          <p:nvPr>
            <p:ph type="title" idx="4294967295"/>
          </p:nvPr>
        </p:nvSpPr>
        <p:spPr>
          <a:xfrm>
            <a:off x="0" y="0"/>
            <a:ext cx="9144000" cy="1143000"/>
          </a:xfrm>
          <a:noFill/>
        </p:spPr>
        <p:txBody>
          <a:bodyPr/>
          <a:lstStyle/>
          <a:p>
            <a:r>
              <a:rPr lang="en-US" sz="3200"/>
              <a:t>One potential parameter</a:t>
            </a:r>
            <a:endParaRPr lang="en-US" sz="3200">
              <a:sym typeface="Symbol" pitchFamily="-84" charset="2"/>
            </a:endParaRPr>
          </a:p>
        </p:txBody>
      </p:sp>
      <p:sp>
        <p:nvSpPr>
          <p:cNvPr id="2281478" name="Text Box 5"/>
          <p:cNvSpPr txBox="1">
            <a:spLocks noChangeArrowheads="1"/>
          </p:cNvSpPr>
          <p:nvPr/>
        </p:nvSpPr>
        <p:spPr bwMode="auto">
          <a:xfrm>
            <a:off x="1524000" y="914400"/>
            <a:ext cx="5562600" cy="457200"/>
          </a:xfrm>
          <a:prstGeom prst="rect">
            <a:avLst/>
          </a:prstGeom>
          <a:noFill/>
          <a:ln w="9525">
            <a:noFill/>
            <a:miter lim="800000"/>
            <a:headEnd/>
            <a:tailEnd/>
          </a:ln>
        </p:spPr>
        <p:txBody>
          <a:bodyPr>
            <a:prstTxWarp prst="textNoShape">
              <a:avLst/>
            </a:prstTxWarp>
            <a:spAutoFit/>
          </a:bodyPr>
          <a:lstStyle/>
          <a:p>
            <a:r>
              <a:rPr lang="en-US" b="0"/>
              <a:t>That-trace effect for subject questions</a:t>
            </a:r>
          </a:p>
        </p:txBody>
      </p:sp>
      <p:sp>
        <p:nvSpPr>
          <p:cNvPr id="2281479" name="Text Box 3"/>
          <p:cNvSpPr txBox="1">
            <a:spLocks noChangeArrowheads="1"/>
          </p:cNvSpPr>
          <p:nvPr/>
        </p:nvSpPr>
        <p:spPr bwMode="auto">
          <a:xfrm>
            <a:off x="1295400" y="1828800"/>
            <a:ext cx="1828800" cy="457200"/>
          </a:xfrm>
          <a:prstGeom prst="rect">
            <a:avLst/>
          </a:prstGeom>
          <a:noFill/>
          <a:ln w="9525">
            <a:noFill/>
            <a:miter lim="800000"/>
            <a:headEnd/>
            <a:tailEnd/>
          </a:ln>
        </p:spPr>
        <p:txBody>
          <a:bodyPr>
            <a:prstTxWarp prst="textNoShape">
              <a:avLst/>
            </a:prstTxWarp>
            <a:spAutoFit/>
          </a:bodyPr>
          <a:lstStyle/>
          <a:p>
            <a:r>
              <a:rPr lang="en-US" b="0"/>
              <a:t>English</a:t>
            </a:r>
            <a:endParaRPr lang="en-US" b="0">
              <a:solidFill>
                <a:srgbClr val="F25BFF"/>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3522" name="Text Box 3"/>
          <p:cNvSpPr txBox="1">
            <a:spLocks noChangeArrowheads="1"/>
          </p:cNvSpPr>
          <p:nvPr/>
        </p:nvSpPr>
        <p:spPr bwMode="auto">
          <a:xfrm>
            <a:off x="1447800" y="1143000"/>
            <a:ext cx="1447800" cy="457200"/>
          </a:xfrm>
          <a:prstGeom prst="rect">
            <a:avLst/>
          </a:prstGeom>
          <a:noFill/>
          <a:ln w="9525">
            <a:noFill/>
            <a:miter lim="800000"/>
            <a:headEnd/>
            <a:tailEnd/>
          </a:ln>
        </p:spPr>
        <p:txBody>
          <a:bodyPr>
            <a:prstTxWarp prst="textNoShape">
              <a:avLst/>
            </a:prstTxWarp>
            <a:spAutoFit/>
          </a:bodyPr>
          <a:lstStyle/>
          <a:p>
            <a:r>
              <a:rPr lang="en-US" b="0"/>
              <a:t>English</a:t>
            </a:r>
            <a:endParaRPr lang="en-US" b="0">
              <a:solidFill>
                <a:srgbClr val="F25BFF"/>
              </a:solidFill>
            </a:endParaRPr>
          </a:p>
        </p:txBody>
      </p:sp>
      <p:sp>
        <p:nvSpPr>
          <p:cNvPr id="2283523" name="Text Box 4"/>
          <p:cNvSpPr txBox="1">
            <a:spLocks noChangeArrowheads="1"/>
          </p:cNvSpPr>
          <p:nvPr/>
        </p:nvSpPr>
        <p:spPr bwMode="auto">
          <a:xfrm>
            <a:off x="5486400" y="1143000"/>
            <a:ext cx="2438400" cy="457200"/>
          </a:xfrm>
          <a:prstGeom prst="rect">
            <a:avLst/>
          </a:prstGeom>
          <a:noFill/>
          <a:ln w="9525">
            <a:noFill/>
            <a:miter lim="800000"/>
            <a:headEnd/>
            <a:tailEnd/>
          </a:ln>
        </p:spPr>
        <p:txBody>
          <a:bodyPr>
            <a:prstTxWarp prst="textNoShape">
              <a:avLst/>
            </a:prstTxWarp>
            <a:spAutoFit/>
          </a:bodyPr>
          <a:lstStyle/>
          <a:p>
            <a:r>
              <a:rPr lang="en-US" b="0"/>
              <a:t>Italian</a:t>
            </a:r>
            <a:endParaRPr lang="en-US" b="0">
              <a:solidFill>
                <a:srgbClr val="F25BFF"/>
              </a:solidFill>
            </a:endParaRPr>
          </a:p>
        </p:txBody>
      </p:sp>
      <p:sp>
        <p:nvSpPr>
          <p:cNvPr id="2283524" name="Text Box 5"/>
          <p:cNvSpPr txBox="1">
            <a:spLocks noChangeArrowheads="1"/>
          </p:cNvSpPr>
          <p:nvPr/>
        </p:nvSpPr>
        <p:spPr bwMode="auto">
          <a:xfrm>
            <a:off x="457200" y="3657600"/>
            <a:ext cx="3124200" cy="822325"/>
          </a:xfrm>
          <a:prstGeom prst="rect">
            <a:avLst/>
          </a:prstGeom>
          <a:noFill/>
          <a:ln w="9525">
            <a:noFill/>
            <a:miter lim="800000"/>
            <a:headEnd/>
            <a:tailEnd/>
          </a:ln>
        </p:spPr>
        <p:txBody>
          <a:bodyPr>
            <a:prstTxWarp prst="textNoShape">
              <a:avLst/>
            </a:prstTxWarp>
            <a:spAutoFit/>
          </a:bodyPr>
          <a:lstStyle/>
          <a:p>
            <a:r>
              <a:rPr lang="en-US" b="0"/>
              <a:t>Not okay to leave out expletive </a:t>
            </a:r>
            <a:r>
              <a:rPr lang="en-US" b="0">
                <a:solidFill>
                  <a:schemeClr val="hlink"/>
                </a:solidFill>
              </a:rPr>
              <a:t>subject</a:t>
            </a:r>
            <a:r>
              <a:rPr lang="en-US" b="0"/>
              <a:t> “it”.</a:t>
            </a:r>
          </a:p>
        </p:txBody>
      </p:sp>
      <p:sp>
        <p:nvSpPr>
          <p:cNvPr id="2283525" name="Text Box 6"/>
          <p:cNvSpPr txBox="1">
            <a:spLocks noChangeArrowheads="1"/>
          </p:cNvSpPr>
          <p:nvPr/>
        </p:nvSpPr>
        <p:spPr bwMode="auto">
          <a:xfrm>
            <a:off x="4724400" y="3581400"/>
            <a:ext cx="3124200" cy="822325"/>
          </a:xfrm>
          <a:prstGeom prst="rect">
            <a:avLst/>
          </a:prstGeom>
          <a:noFill/>
          <a:ln w="9525">
            <a:noFill/>
            <a:miter lim="800000"/>
            <a:headEnd/>
            <a:tailEnd/>
          </a:ln>
        </p:spPr>
        <p:txBody>
          <a:bodyPr>
            <a:prstTxWarp prst="textNoShape">
              <a:avLst/>
            </a:prstTxWarp>
            <a:spAutoFit/>
          </a:bodyPr>
          <a:lstStyle/>
          <a:p>
            <a:r>
              <a:rPr lang="en-US" b="0"/>
              <a:t>Okay to leave out expletive </a:t>
            </a:r>
            <a:r>
              <a:rPr lang="en-US" b="0">
                <a:solidFill>
                  <a:schemeClr val="hlink"/>
                </a:solidFill>
              </a:rPr>
              <a:t>subject</a:t>
            </a:r>
            <a:r>
              <a:rPr lang="en-US" b="0"/>
              <a:t> “it”.</a:t>
            </a:r>
          </a:p>
        </p:txBody>
      </p:sp>
      <p:sp>
        <p:nvSpPr>
          <p:cNvPr id="2283526" name="Text Box 7"/>
          <p:cNvSpPr txBox="1">
            <a:spLocks noChangeArrowheads="1"/>
          </p:cNvSpPr>
          <p:nvPr/>
        </p:nvSpPr>
        <p:spPr bwMode="auto">
          <a:xfrm>
            <a:off x="4800600" y="4495800"/>
            <a:ext cx="4038600" cy="1187450"/>
          </a:xfrm>
          <a:prstGeom prst="rect">
            <a:avLst/>
          </a:prstGeom>
          <a:noFill/>
          <a:ln w="9525">
            <a:noFill/>
            <a:miter lim="800000"/>
            <a:headEnd/>
            <a:tailEnd/>
          </a:ln>
        </p:spPr>
        <p:txBody>
          <a:bodyPr>
            <a:prstTxWarp prst="textNoShape">
              <a:avLst/>
            </a:prstTxWarp>
            <a:spAutoFit/>
          </a:bodyPr>
          <a:lstStyle/>
          <a:p>
            <a:r>
              <a:rPr lang="en-US" b="0"/>
              <a:t>Does not require special action for embedded </a:t>
            </a:r>
            <a:r>
              <a:rPr lang="en-US" b="0">
                <a:solidFill>
                  <a:schemeClr val="hlink"/>
                </a:solidFill>
              </a:rPr>
              <a:t>subject</a:t>
            </a:r>
            <a:r>
              <a:rPr lang="en-US" b="0"/>
              <a:t> questions.</a:t>
            </a:r>
          </a:p>
        </p:txBody>
      </p:sp>
      <p:sp>
        <p:nvSpPr>
          <p:cNvPr id="2283527" name="Text Box 8"/>
          <p:cNvSpPr txBox="1">
            <a:spLocks noChangeArrowheads="1"/>
          </p:cNvSpPr>
          <p:nvPr/>
        </p:nvSpPr>
        <p:spPr bwMode="auto">
          <a:xfrm>
            <a:off x="381000" y="4572000"/>
            <a:ext cx="4038600" cy="1187450"/>
          </a:xfrm>
          <a:prstGeom prst="rect">
            <a:avLst/>
          </a:prstGeom>
          <a:noFill/>
          <a:ln w="9525">
            <a:noFill/>
            <a:miter lim="800000"/>
            <a:headEnd/>
            <a:tailEnd/>
          </a:ln>
        </p:spPr>
        <p:txBody>
          <a:bodyPr>
            <a:prstTxWarp prst="textNoShape">
              <a:avLst/>
            </a:prstTxWarp>
            <a:spAutoFit/>
          </a:bodyPr>
          <a:lstStyle/>
          <a:p>
            <a:r>
              <a:rPr lang="en-US" b="0"/>
              <a:t>Requires special action for embedded </a:t>
            </a:r>
            <a:r>
              <a:rPr lang="en-US" b="0">
                <a:solidFill>
                  <a:schemeClr val="hlink"/>
                </a:solidFill>
              </a:rPr>
              <a:t>subject</a:t>
            </a:r>
            <a:r>
              <a:rPr lang="en-US" b="0"/>
              <a:t> questions.</a:t>
            </a:r>
          </a:p>
        </p:txBody>
      </p:sp>
      <p:sp>
        <p:nvSpPr>
          <p:cNvPr id="2283528" name="Text Box 9"/>
          <p:cNvSpPr txBox="1">
            <a:spLocks noChangeArrowheads="1"/>
          </p:cNvSpPr>
          <p:nvPr/>
        </p:nvSpPr>
        <p:spPr bwMode="auto">
          <a:xfrm>
            <a:off x="533400" y="1600200"/>
            <a:ext cx="3505200" cy="457200"/>
          </a:xfrm>
          <a:prstGeom prst="rect">
            <a:avLst/>
          </a:prstGeom>
          <a:noFill/>
          <a:ln w="9525">
            <a:noFill/>
            <a:miter lim="800000"/>
            <a:headEnd/>
            <a:tailEnd/>
          </a:ln>
        </p:spPr>
        <p:txBody>
          <a:bodyPr>
            <a:prstTxWarp prst="textNoShape">
              <a:avLst/>
            </a:prstTxWarp>
            <a:spAutoFit/>
          </a:bodyPr>
          <a:lstStyle/>
          <a:p>
            <a:r>
              <a:rPr lang="en-US" b="0">
                <a:solidFill>
                  <a:schemeClr val="hlink"/>
                </a:solidFill>
              </a:rPr>
              <a:t>Subject</a:t>
            </a:r>
            <a:r>
              <a:rPr lang="en-US" b="0"/>
              <a:t> </a:t>
            </a:r>
            <a:r>
              <a:rPr lang="en-US" b="0">
                <a:solidFill>
                  <a:schemeClr val="bg2"/>
                </a:solidFill>
              </a:rPr>
              <a:t>Verb</a:t>
            </a:r>
            <a:endParaRPr lang="en-US" b="0">
              <a:solidFill>
                <a:srgbClr val="F25BFF"/>
              </a:solidFill>
            </a:endParaRPr>
          </a:p>
        </p:txBody>
      </p:sp>
      <p:sp>
        <p:nvSpPr>
          <p:cNvPr id="2283529" name="Text Box 10"/>
          <p:cNvSpPr txBox="1">
            <a:spLocks noChangeArrowheads="1"/>
          </p:cNvSpPr>
          <p:nvPr/>
        </p:nvSpPr>
        <p:spPr bwMode="auto">
          <a:xfrm>
            <a:off x="4648200" y="1600200"/>
            <a:ext cx="3505200" cy="457200"/>
          </a:xfrm>
          <a:prstGeom prst="rect">
            <a:avLst/>
          </a:prstGeom>
          <a:noFill/>
          <a:ln w="9525">
            <a:noFill/>
            <a:miter lim="800000"/>
            <a:headEnd/>
            <a:tailEnd/>
          </a:ln>
        </p:spPr>
        <p:txBody>
          <a:bodyPr>
            <a:prstTxWarp prst="textNoShape">
              <a:avLst/>
            </a:prstTxWarp>
            <a:spAutoFit/>
          </a:bodyPr>
          <a:lstStyle/>
          <a:p>
            <a:r>
              <a:rPr lang="en-US" b="0">
                <a:solidFill>
                  <a:schemeClr val="hlink"/>
                </a:solidFill>
              </a:rPr>
              <a:t>Subject</a:t>
            </a:r>
            <a:r>
              <a:rPr lang="en-US" b="0"/>
              <a:t> </a:t>
            </a:r>
            <a:r>
              <a:rPr lang="en-US" b="0">
                <a:solidFill>
                  <a:schemeClr val="bg2"/>
                </a:solidFill>
              </a:rPr>
              <a:t>Verb</a:t>
            </a:r>
            <a:endParaRPr lang="en-US" b="0"/>
          </a:p>
        </p:txBody>
      </p:sp>
      <p:sp>
        <p:nvSpPr>
          <p:cNvPr id="2283530" name="Text Box 11"/>
          <p:cNvSpPr txBox="1">
            <a:spLocks noChangeArrowheads="1"/>
          </p:cNvSpPr>
          <p:nvPr/>
        </p:nvSpPr>
        <p:spPr bwMode="auto">
          <a:xfrm>
            <a:off x="4648200" y="2286000"/>
            <a:ext cx="35052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Verb</a:t>
            </a:r>
            <a:r>
              <a:rPr lang="en-US" b="0">
                <a:solidFill>
                  <a:srgbClr val="F25BFF"/>
                </a:solidFill>
              </a:rPr>
              <a:t> </a:t>
            </a:r>
            <a:r>
              <a:rPr lang="en-US" b="0">
                <a:solidFill>
                  <a:schemeClr val="hlink"/>
                </a:solidFill>
              </a:rPr>
              <a:t>Subject</a:t>
            </a:r>
            <a:r>
              <a:rPr lang="en-US" b="0"/>
              <a:t> </a:t>
            </a:r>
          </a:p>
        </p:txBody>
      </p:sp>
      <p:sp>
        <p:nvSpPr>
          <p:cNvPr id="2283531" name="Text Box 12"/>
          <p:cNvSpPr txBox="1">
            <a:spLocks noChangeArrowheads="1"/>
          </p:cNvSpPr>
          <p:nvPr/>
        </p:nvSpPr>
        <p:spPr bwMode="auto">
          <a:xfrm>
            <a:off x="533400" y="2286000"/>
            <a:ext cx="3505200" cy="457200"/>
          </a:xfrm>
          <a:prstGeom prst="rect">
            <a:avLst/>
          </a:prstGeom>
          <a:noFill/>
          <a:ln w="9525">
            <a:noFill/>
            <a:miter lim="800000"/>
            <a:headEnd/>
            <a:tailEnd/>
          </a:ln>
        </p:spPr>
        <p:txBody>
          <a:bodyPr>
            <a:prstTxWarp prst="textNoShape">
              <a:avLst/>
            </a:prstTxWarp>
            <a:spAutoFit/>
          </a:bodyPr>
          <a:lstStyle/>
          <a:p>
            <a:r>
              <a:rPr lang="en-US" b="0">
                <a:solidFill>
                  <a:srgbClr val="8C144A"/>
                </a:solidFill>
              </a:rPr>
              <a:t>*</a:t>
            </a:r>
            <a:r>
              <a:rPr lang="en-US" b="0">
                <a:solidFill>
                  <a:schemeClr val="bg2"/>
                </a:solidFill>
              </a:rPr>
              <a:t>Verb</a:t>
            </a:r>
            <a:r>
              <a:rPr lang="en-US" b="0">
                <a:solidFill>
                  <a:srgbClr val="F25BFF"/>
                </a:solidFill>
              </a:rPr>
              <a:t> </a:t>
            </a:r>
            <a:r>
              <a:rPr lang="en-US" b="0">
                <a:solidFill>
                  <a:schemeClr val="hlink"/>
                </a:solidFill>
              </a:rPr>
              <a:t>Subject</a:t>
            </a:r>
            <a:r>
              <a:rPr lang="en-US" b="0"/>
              <a:t> </a:t>
            </a:r>
          </a:p>
        </p:txBody>
      </p:sp>
      <p:sp>
        <p:nvSpPr>
          <p:cNvPr id="2283532" name="Text Box 13"/>
          <p:cNvSpPr txBox="1">
            <a:spLocks noChangeArrowheads="1"/>
          </p:cNvSpPr>
          <p:nvPr/>
        </p:nvSpPr>
        <p:spPr bwMode="auto">
          <a:xfrm>
            <a:off x="609600" y="3048000"/>
            <a:ext cx="3505200" cy="457200"/>
          </a:xfrm>
          <a:prstGeom prst="rect">
            <a:avLst/>
          </a:prstGeom>
          <a:noFill/>
          <a:ln w="9525">
            <a:noFill/>
            <a:miter lim="800000"/>
            <a:headEnd/>
            <a:tailEnd/>
          </a:ln>
        </p:spPr>
        <p:txBody>
          <a:bodyPr>
            <a:prstTxWarp prst="textNoShape">
              <a:avLst/>
            </a:prstTxWarp>
            <a:spAutoFit/>
          </a:bodyPr>
          <a:lstStyle/>
          <a:p>
            <a:r>
              <a:rPr lang="en-US" b="0">
                <a:solidFill>
                  <a:srgbClr val="8C144A"/>
                </a:solidFill>
              </a:rPr>
              <a:t>*</a:t>
            </a:r>
            <a:r>
              <a:rPr lang="en-US" b="0">
                <a:solidFill>
                  <a:schemeClr val="bg2"/>
                </a:solidFill>
              </a:rPr>
              <a:t>Verb</a:t>
            </a:r>
            <a:endParaRPr lang="en-US" b="0"/>
          </a:p>
        </p:txBody>
      </p:sp>
      <p:sp>
        <p:nvSpPr>
          <p:cNvPr id="2283533" name="Text Box 14"/>
          <p:cNvSpPr txBox="1">
            <a:spLocks noChangeArrowheads="1"/>
          </p:cNvSpPr>
          <p:nvPr/>
        </p:nvSpPr>
        <p:spPr bwMode="auto">
          <a:xfrm>
            <a:off x="4648200" y="2895600"/>
            <a:ext cx="35052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Verb</a:t>
            </a:r>
            <a:endParaRPr lang="en-US" b="0"/>
          </a:p>
        </p:txBody>
      </p:sp>
      <p:sp>
        <p:nvSpPr>
          <p:cNvPr id="2283534" name="Text Box 15"/>
          <p:cNvSpPr txBox="1">
            <a:spLocks noChangeArrowheads="1"/>
          </p:cNvSpPr>
          <p:nvPr/>
        </p:nvSpPr>
        <p:spPr bwMode="auto">
          <a:xfrm>
            <a:off x="152400" y="5867400"/>
            <a:ext cx="8991600" cy="822325"/>
          </a:xfrm>
          <a:prstGeom prst="rect">
            <a:avLst/>
          </a:prstGeom>
          <a:noFill/>
          <a:ln w="9525">
            <a:noFill/>
            <a:miter lim="800000"/>
            <a:headEnd/>
            <a:tailEnd/>
          </a:ln>
        </p:spPr>
        <p:txBody>
          <a:bodyPr>
            <a:prstTxWarp prst="textNoShape">
              <a:avLst/>
            </a:prstTxWarp>
            <a:spAutoFit/>
          </a:bodyPr>
          <a:lstStyle/>
          <a:p>
            <a:r>
              <a:rPr lang="en-US" b="0">
                <a:solidFill>
                  <a:schemeClr val="hlink"/>
                </a:solidFill>
              </a:rPr>
              <a:t>All these involve the subject in some way - coincidence?</a:t>
            </a:r>
          </a:p>
          <a:p>
            <a:r>
              <a:rPr lang="en-US" b="0">
                <a:solidFill>
                  <a:schemeClr val="hlink"/>
                </a:solidFill>
              </a:rPr>
              <a:t>Idea: No!  There’s a language parameter involving the subject.</a:t>
            </a:r>
            <a:endParaRPr lang="en-US" b="0">
              <a:solidFill>
                <a:schemeClr val="accent2"/>
              </a:solidFill>
            </a:endParaRPr>
          </a:p>
        </p:txBody>
      </p:sp>
      <p:sp>
        <p:nvSpPr>
          <p:cNvPr id="2283535" name="AutoShape 16"/>
          <p:cNvSpPr>
            <a:spLocks noChangeArrowheads="1"/>
          </p:cNvSpPr>
          <p:nvPr/>
        </p:nvSpPr>
        <p:spPr bwMode="auto">
          <a:xfrm>
            <a:off x="228600" y="1066800"/>
            <a:ext cx="3886200" cy="48006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b="0"/>
          </a:p>
        </p:txBody>
      </p:sp>
      <p:sp>
        <p:nvSpPr>
          <p:cNvPr id="2283536" name="AutoShape 17"/>
          <p:cNvSpPr>
            <a:spLocks noChangeArrowheads="1"/>
          </p:cNvSpPr>
          <p:nvPr/>
        </p:nvSpPr>
        <p:spPr bwMode="auto">
          <a:xfrm>
            <a:off x="4572000" y="990600"/>
            <a:ext cx="4267200" cy="48006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b="0"/>
          </a:p>
        </p:txBody>
      </p:sp>
      <p:sp>
        <p:nvSpPr>
          <p:cNvPr id="2283537" name="Rectangle 2"/>
          <p:cNvSpPr>
            <a:spLocks noGrp="1" noChangeArrowheads="1"/>
          </p:cNvSpPr>
          <p:nvPr>
            <p:ph type="title" idx="4294967295"/>
          </p:nvPr>
        </p:nvSpPr>
        <p:spPr>
          <a:xfrm>
            <a:off x="0" y="0"/>
            <a:ext cx="9144000" cy="1143000"/>
          </a:xfrm>
          <a:noFill/>
        </p:spPr>
        <p:txBody>
          <a:bodyPr/>
          <a:lstStyle/>
          <a:p>
            <a:r>
              <a:rPr lang="en-US" sz="3200"/>
              <a:t>One potential parameter</a:t>
            </a:r>
            <a:endParaRPr lang="en-US" sz="3200">
              <a:sym typeface="Symbol" pitchFamily="-84" charset="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5570" name="Rectangle 2"/>
          <p:cNvSpPr>
            <a:spLocks noGrp="1" noChangeArrowheads="1"/>
          </p:cNvSpPr>
          <p:nvPr>
            <p:ph type="title" idx="4294967295"/>
          </p:nvPr>
        </p:nvSpPr>
        <p:spPr>
          <a:xfrm>
            <a:off x="0" y="0"/>
            <a:ext cx="9144000" cy="1143000"/>
          </a:xfrm>
          <a:noFill/>
        </p:spPr>
        <p:txBody>
          <a:bodyPr/>
          <a:lstStyle/>
          <a:p>
            <a:r>
              <a:rPr lang="en-US" sz="3200"/>
              <a:t>The Value of Parameters: Learning the Hard Stuff by Noticing the Easy Patterns</a:t>
            </a:r>
            <a:endParaRPr lang="en-US" sz="3200">
              <a:sym typeface="Symbol" pitchFamily="-84" charset="2"/>
            </a:endParaRPr>
          </a:p>
        </p:txBody>
      </p:sp>
      <p:sp>
        <p:nvSpPr>
          <p:cNvPr id="2285571" name="Text Box 3"/>
          <p:cNvSpPr txBox="1">
            <a:spLocks noChangeArrowheads="1"/>
          </p:cNvSpPr>
          <p:nvPr/>
        </p:nvSpPr>
        <p:spPr bwMode="auto">
          <a:xfrm>
            <a:off x="304800" y="1600200"/>
            <a:ext cx="8458200" cy="427038"/>
          </a:xfrm>
          <a:prstGeom prst="rect">
            <a:avLst/>
          </a:prstGeom>
          <a:noFill/>
          <a:ln w="9525">
            <a:noFill/>
            <a:miter lim="800000"/>
            <a:headEnd/>
            <a:tailEnd/>
          </a:ln>
        </p:spPr>
        <p:txBody>
          <a:bodyPr>
            <a:prstTxWarp prst="textNoShape">
              <a:avLst/>
            </a:prstTxWarp>
            <a:spAutoFit/>
          </a:bodyPr>
          <a:lstStyle/>
          <a:p>
            <a:r>
              <a:rPr lang="en-US" sz="2200" b="0"/>
              <a:t>English vs. Italian: Subject Parameter</a:t>
            </a:r>
            <a:endParaRPr lang="en-US" sz="2200" b="0">
              <a:solidFill>
                <a:srgbClr val="F25BFF"/>
              </a:solidFill>
            </a:endParaRPr>
          </a:p>
        </p:txBody>
      </p:sp>
      <p:sp>
        <p:nvSpPr>
          <p:cNvPr id="2285572" name="Text Box 4"/>
          <p:cNvSpPr txBox="1">
            <a:spLocks noChangeArrowheads="1"/>
          </p:cNvSpPr>
          <p:nvPr/>
        </p:nvSpPr>
        <p:spPr bwMode="auto">
          <a:xfrm>
            <a:off x="1371600" y="2209800"/>
            <a:ext cx="1828800" cy="427038"/>
          </a:xfrm>
          <a:prstGeom prst="rect">
            <a:avLst/>
          </a:prstGeom>
          <a:noFill/>
          <a:ln w="9525">
            <a:noFill/>
            <a:miter lim="800000"/>
            <a:headEnd/>
            <a:tailEnd/>
          </a:ln>
        </p:spPr>
        <p:txBody>
          <a:bodyPr>
            <a:prstTxWarp prst="textNoShape">
              <a:avLst/>
            </a:prstTxWarp>
            <a:spAutoFit/>
          </a:bodyPr>
          <a:lstStyle/>
          <a:p>
            <a:r>
              <a:rPr lang="en-US" sz="2200" b="0"/>
              <a:t>English</a:t>
            </a:r>
            <a:endParaRPr lang="en-US" sz="2200" b="0">
              <a:solidFill>
                <a:srgbClr val="F25BFF"/>
              </a:solidFill>
            </a:endParaRPr>
          </a:p>
        </p:txBody>
      </p:sp>
      <p:sp>
        <p:nvSpPr>
          <p:cNvPr id="2285573" name="Text Box 5"/>
          <p:cNvSpPr txBox="1">
            <a:spLocks noChangeArrowheads="1"/>
          </p:cNvSpPr>
          <p:nvPr/>
        </p:nvSpPr>
        <p:spPr bwMode="auto">
          <a:xfrm>
            <a:off x="5486400" y="2209800"/>
            <a:ext cx="1828800" cy="427038"/>
          </a:xfrm>
          <a:prstGeom prst="rect">
            <a:avLst/>
          </a:prstGeom>
          <a:noFill/>
          <a:ln w="9525">
            <a:noFill/>
            <a:miter lim="800000"/>
            <a:headEnd/>
            <a:tailEnd/>
          </a:ln>
        </p:spPr>
        <p:txBody>
          <a:bodyPr>
            <a:prstTxWarp prst="textNoShape">
              <a:avLst/>
            </a:prstTxWarp>
            <a:spAutoFit/>
          </a:bodyPr>
          <a:lstStyle/>
          <a:p>
            <a:r>
              <a:rPr lang="en-US" sz="2200" b="0"/>
              <a:t>Italian</a:t>
            </a:r>
            <a:endParaRPr lang="en-US" sz="2200" b="0">
              <a:solidFill>
                <a:srgbClr val="F25BFF"/>
              </a:solidFill>
            </a:endParaRPr>
          </a:p>
        </p:txBody>
      </p:sp>
      <p:sp>
        <p:nvSpPr>
          <p:cNvPr id="2285574" name="Text Box 6"/>
          <p:cNvSpPr txBox="1">
            <a:spLocks noChangeArrowheads="1"/>
          </p:cNvSpPr>
          <p:nvPr/>
        </p:nvSpPr>
        <p:spPr bwMode="auto">
          <a:xfrm>
            <a:off x="609600" y="2590800"/>
            <a:ext cx="3505200" cy="427038"/>
          </a:xfrm>
          <a:prstGeom prst="rect">
            <a:avLst/>
          </a:prstGeom>
          <a:noFill/>
          <a:ln w="9525">
            <a:noFill/>
            <a:miter lim="800000"/>
            <a:headEnd/>
            <a:tailEnd/>
          </a:ln>
        </p:spPr>
        <p:txBody>
          <a:bodyPr>
            <a:prstTxWarp prst="textNoShape">
              <a:avLst/>
            </a:prstTxWarp>
            <a:spAutoFit/>
          </a:bodyPr>
          <a:lstStyle/>
          <a:p>
            <a:r>
              <a:rPr lang="en-US" sz="2200" b="0">
                <a:solidFill>
                  <a:schemeClr val="hlink"/>
                </a:solidFill>
              </a:rPr>
              <a:t>Subject</a:t>
            </a:r>
            <a:r>
              <a:rPr lang="en-US" sz="2200" b="0"/>
              <a:t> </a:t>
            </a:r>
            <a:r>
              <a:rPr lang="en-US" sz="2200" b="0">
                <a:solidFill>
                  <a:schemeClr val="bg2"/>
                </a:solidFill>
              </a:rPr>
              <a:t>Verb</a:t>
            </a:r>
            <a:endParaRPr lang="en-US" sz="2200" b="0">
              <a:solidFill>
                <a:srgbClr val="F25BFF"/>
              </a:solidFill>
            </a:endParaRPr>
          </a:p>
        </p:txBody>
      </p:sp>
      <p:sp>
        <p:nvSpPr>
          <p:cNvPr id="2285575" name="Text Box 7"/>
          <p:cNvSpPr txBox="1">
            <a:spLocks noChangeArrowheads="1"/>
          </p:cNvSpPr>
          <p:nvPr/>
        </p:nvSpPr>
        <p:spPr bwMode="auto">
          <a:xfrm>
            <a:off x="4724400" y="2590800"/>
            <a:ext cx="3505200" cy="427038"/>
          </a:xfrm>
          <a:prstGeom prst="rect">
            <a:avLst/>
          </a:prstGeom>
          <a:noFill/>
          <a:ln w="9525">
            <a:noFill/>
            <a:miter lim="800000"/>
            <a:headEnd/>
            <a:tailEnd/>
          </a:ln>
        </p:spPr>
        <p:txBody>
          <a:bodyPr>
            <a:prstTxWarp prst="textNoShape">
              <a:avLst/>
            </a:prstTxWarp>
            <a:spAutoFit/>
          </a:bodyPr>
          <a:lstStyle/>
          <a:p>
            <a:r>
              <a:rPr lang="en-US" sz="2200" b="0">
                <a:solidFill>
                  <a:schemeClr val="hlink"/>
                </a:solidFill>
              </a:rPr>
              <a:t>Subject</a:t>
            </a:r>
            <a:r>
              <a:rPr lang="en-US" sz="2200" b="0"/>
              <a:t> </a:t>
            </a:r>
            <a:r>
              <a:rPr lang="en-US" sz="2200" b="0">
                <a:solidFill>
                  <a:schemeClr val="bg2"/>
                </a:solidFill>
              </a:rPr>
              <a:t>Verb</a:t>
            </a:r>
            <a:endParaRPr lang="en-US" sz="2200" b="0"/>
          </a:p>
        </p:txBody>
      </p:sp>
      <p:sp>
        <p:nvSpPr>
          <p:cNvPr id="2285576" name="Text Box 8"/>
          <p:cNvSpPr txBox="1">
            <a:spLocks noChangeArrowheads="1"/>
          </p:cNvSpPr>
          <p:nvPr/>
        </p:nvSpPr>
        <p:spPr bwMode="auto">
          <a:xfrm>
            <a:off x="4724400" y="3124200"/>
            <a:ext cx="3505200" cy="427038"/>
          </a:xfrm>
          <a:prstGeom prst="rect">
            <a:avLst/>
          </a:prstGeom>
          <a:noFill/>
          <a:ln w="9525">
            <a:noFill/>
            <a:miter lim="800000"/>
            <a:headEnd/>
            <a:tailEnd/>
          </a:ln>
        </p:spPr>
        <p:txBody>
          <a:bodyPr>
            <a:prstTxWarp prst="textNoShape">
              <a:avLst/>
            </a:prstTxWarp>
            <a:spAutoFit/>
          </a:bodyPr>
          <a:lstStyle/>
          <a:p>
            <a:r>
              <a:rPr lang="en-US" sz="2200" b="0">
                <a:solidFill>
                  <a:schemeClr val="bg2"/>
                </a:solidFill>
              </a:rPr>
              <a:t>Verb</a:t>
            </a:r>
            <a:r>
              <a:rPr lang="en-US" sz="2200" b="0">
                <a:solidFill>
                  <a:srgbClr val="F25BFF"/>
                </a:solidFill>
              </a:rPr>
              <a:t> </a:t>
            </a:r>
            <a:r>
              <a:rPr lang="en-US" sz="2200" b="0">
                <a:solidFill>
                  <a:schemeClr val="hlink"/>
                </a:solidFill>
              </a:rPr>
              <a:t>Subject</a:t>
            </a:r>
            <a:r>
              <a:rPr lang="en-US" sz="2200" b="0"/>
              <a:t> </a:t>
            </a:r>
          </a:p>
        </p:txBody>
      </p:sp>
      <p:sp>
        <p:nvSpPr>
          <p:cNvPr id="2285577" name="Text Box 9"/>
          <p:cNvSpPr txBox="1">
            <a:spLocks noChangeArrowheads="1"/>
          </p:cNvSpPr>
          <p:nvPr/>
        </p:nvSpPr>
        <p:spPr bwMode="auto">
          <a:xfrm>
            <a:off x="609600" y="3048000"/>
            <a:ext cx="3505200" cy="427038"/>
          </a:xfrm>
          <a:prstGeom prst="rect">
            <a:avLst/>
          </a:prstGeom>
          <a:noFill/>
          <a:ln w="9525">
            <a:noFill/>
            <a:miter lim="800000"/>
            <a:headEnd/>
            <a:tailEnd/>
          </a:ln>
        </p:spPr>
        <p:txBody>
          <a:bodyPr>
            <a:prstTxWarp prst="textNoShape">
              <a:avLst/>
            </a:prstTxWarp>
            <a:spAutoFit/>
          </a:bodyPr>
          <a:lstStyle/>
          <a:p>
            <a:r>
              <a:rPr lang="en-US" sz="2200" b="0">
                <a:solidFill>
                  <a:srgbClr val="8C144A"/>
                </a:solidFill>
              </a:rPr>
              <a:t>*</a:t>
            </a:r>
            <a:r>
              <a:rPr lang="en-US" sz="2200" b="0">
                <a:solidFill>
                  <a:schemeClr val="bg2"/>
                </a:solidFill>
              </a:rPr>
              <a:t>Verb</a:t>
            </a:r>
            <a:r>
              <a:rPr lang="en-US" sz="2200" b="0">
                <a:solidFill>
                  <a:srgbClr val="F25BFF"/>
                </a:solidFill>
              </a:rPr>
              <a:t> </a:t>
            </a:r>
            <a:r>
              <a:rPr lang="en-US" sz="2200" b="0">
                <a:solidFill>
                  <a:schemeClr val="hlink"/>
                </a:solidFill>
              </a:rPr>
              <a:t>Subject</a:t>
            </a:r>
            <a:r>
              <a:rPr lang="en-US" sz="2200" b="0"/>
              <a:t> </a:t>
            </a:r>
          </a:p>
        </p:txBody>
      </p:sp>
      <p:sp>
        <p:nvSpPr>
          <p:cNvPr id="2285578" name="Text Box 10"/>
          <p:cNvSpPr txBox="1">
            <a:spLocks noChangeArrowheads="1"/>
          </p:cNvSpPr>
          <p:nvPr/>
        </p:nvSpPr>
        <p:spPr bwMode="auto">
          <a:xfrm>
            <a:off x="685800" y="3581400"/>
            <a:ext cx="3505200" cy="427038"/>
          </a:xfrm>
          <a:prstGeom prst="rect">
            <a:avLst/>
          </a:prstGeom>
          <a:noFill/>
          <a:ln w="9525">
            <a:noFill/>
            <a:miter lim="800000"/>
            <a:headEnd/>
            <a:tailEnd/>
          </a:ln>
        </p:spPr>
        <p:txBody>
          <a:bodyPr>
            <a:prstTxWarp prst="textNoShape">
              <a:avLst/>
            </a:prstTxWarp>
            <a:spAutoFit/>
          </a:bodyPr>
          <a:lstStyle/>
          <a:p>
            <a:r>
              <a:rPr lang="en-US" sz="1800" b="0">
                <a:solidFill>
                  <a:srgbClr val="8C144A"/>
                </a:solidFill>
              </a:rPr>
              <a:t>*</a:t>
            </a:r>
            <a:r>
              <a:rPr lang="en-US" sz="2200" b="0">
                <a:solidFill>
                  <a:schemeClr val="bg2"/>
                </a:solidFill>
              </a:rPr>
              <a:t>Verb</a:t>
            </a:r>
            <a:endParaRPr lang="en-US" sz="1800" b="0"/>
          </a:p>
        </p:txBody>
      </p:sp>
      <p:sp>
        <p:nvSpPr>
          <p:cNvPr id="2285579" name="Text Box 11"/>
          <p:cNvSpPr txBox="1">
            <a:spLocks noChangeArrowheads="1"/>
          </p:cNvSpPr>
          <p:nvPr/>
        </p:nvSpPr>
        <p:spPr bwMode="auto">
          <a:xfrm>
            <a:off x="4724400" y="3581400"/>
            <a:ext cx="3505200" cy="427038"/>
          </a:xfrm>
          <a:prstGeom prst="rect">
            <a:avLst/>
          </a:prstGeom>
          <a:noFill/>
          <a:ln w="9525">
            <a:noFill/>
            <a:miter lim="800000"/>
            <a:headEnd/>
            <a:tailEnd/>
          </a:ln>
        </p:spPr>
        <p:txBody>
          <a:bodyPr>
            <a:prstTxWarp prst="textNoShape">
              <a:avLst/>
            </a:prstTxWarp>
            <a:spAutoFit/>
          </a:bodyPr>
          <a:lstStyle/>
          <a:p>
            <a:r>
              <a:rPr lang="en-US" sz="2200" b="0">
                <a:solidFill>
                  <a:schemeClr val="bg2"/>
                </a:solidFill>
              </a:rPr>
              <a:t>Verb</a:t>
            </a:r>
            <a:endParaRPr lang="en-US" sz="1800" b="0"/>
          </a:p>
        </p:txBody>
      </p:sp>
      <p:sp>
        <p:nvSpPr>
          <p:cNvPr id="2285580" name="Text Box 12"/>
          <p:cNvSpPr txBox="1">
            <a:spLocks noChangeArrowheads="1"/>
          </p:cNvSpPr>
          <p:nvPr/>
        </p:nvSpPr>
        <p:spPr bwMode="auto">
          <a:xfrm>
            <a:off x="1905000" y="5257800"/>
            <a:ext cx="5562600" cy="366713"/>
          </a:xfrm>
          <a:prstGeom prst="rect">
            <a:avLst/>
          </a:prstGeom>
          <a:noFill/>
          <a:ln w="9525">
            <a:noFill/>
            <a:miter lim="800000"/>
            <a:headEnd/>
            <a:tailEnd/>
          </a:ln>
        </p:spPr>
        <p:txBody>
          <a:bodyPr>
            <a:prstTxWarp prst="textNoShape">
              <a:avLst/>
            </a:prstTxWarp>
            <a:spAutoFit/>
          </a:bodyPr>
          <a:lstStyle/>
          <a:p>
            <a:r>
              <a:rPr lang="en-US" sz="1800" b="0"/>
              <a:t>Embedded Subject-question formation (easy to miss)</a:t>
            </a:r>
          </a:p>
        </p:txBody>
      </p:sp>
      <p:sp>
        <p:nvSpPr>
          <p:cNvPr id="2285581" name="Text Box 13"/>
          <p:cNvSpPr txBox="1">
            <a:spLocks noChangeArrowheads="1"/>
          </p:cNvSpPr>
          <p:nvPr/>
        </p:nvSpPr>
        <p:spPr bwMode="auto">
          <a:xfrm>
            <a:off x="381000" y="5791200"/>
            <a:ext cx="4191000" cy="366713"/>
          </a:xfrm>
          <a:prstGeom prst="rect">
            <a:avLst/>
          </a:prstGeom>
          <a:noFill/>
          <a:ln w="9525">
            <a:noFill/>
            <a:miter lim="800000"/>
            <a:headEnd/>
            <a:tailEnd/>
          </a:ln>
        </p:spPr>
        <p:txBody>
          <a:bodyPr>
            <a:prstTxWarp prst="textNoShape">
              <a:avLst/>
            </a:prstTxWarp>
            <a:spAutoFit/>
          </a:bodyPr>
          <a:lstStyle/>
          <a:p>
            <a:r>
              <a:rPr lang="en-US" altLang="ja-JP" sz="1800" b="0"/>
              <a:t>Who do you think (</a:t>
            </a:r>
            <a:r>
              <a:rPr lang="en-US" altLang="ja-JP" sz="1800" b="0">
                <a:solidFill>
                  <a:srgbClr val="8C144A"/>
                </a:solidFill>
              </a:rPr>
              <a:t>*that</a:t>
            </a:r>
            <a:r>
              <a:rPr lang="en-US" altLang="ja-JP" sz="1800" b="0"/>
              <a:t>) will come?</a:t>
            </a:r>
            <a:endParaRPr lang="en-US" sz="1800" b="0"/>
          </a:p>
        </p:txBody>
      </p:sp>
      <p:sp>
        <p:nvSpPr>
          <p:cNvPr id="2285582" name="Text Box 14"/>
          <p:cNvSpPr txBox="1">
            <a:spLocks noChangeArrowheads="1"/>
          </p:cNvSpPr>
          <p:nvPr/>
        </p:nvSpPr>
        <p:spPr bwMode="auto">
          <a:xfrm>
            <a:off x="4800600" y="5715000"/>
            <a:ext cx="4191000" cy="915988"/>
          </a:xfrm>
          <a:prstGeom prst="rect">
            <a:avLst/>
          </a:prstGeom>
          <a:noFill/>
          <a:ln w="9525">
            <a:noFill/>
            <a:miter lim="800000"/>
            <a:headEnd/>
            <a:tailEnd/>
          </a:ln>
        </p:spPr>
        <p:txBody>
          <a:bodyPr>
            <a:prstTxWarp prst="textNoShape">
              <a:avLst/>
            </a:prstTxWarp>
            <a:spAutoFit/>
          </a:bodyPr>
          <a:lstStyle/>
          <a:p>
            <a:r>
              <a:rPr lang="en-US" altLang="ja-JP" sz="1800" b="0"/>
              <a:t>Che  credi        </a:t>
            </a:r>
            <a:r>
              <a:rPr lang="en-US" altLang="ja-JP" sz="1800" b="0">
                <a:solidFill>
                  <a:schemeClr val="tx2"/>
                </a:solidFill>
              </a:rPr>
              <a:t>che </a:t>
            </a:r>
            <a:r>
              <a:rPr lang="en-US" altLang="ja-JP" sz="1800" b="0"/>
              <a:t> </a:t>
            </a:r>
            <a:r>
              <a:rPr lang="en-US" altLang="ja-JP" sz="1800" b="0">
                <a:solidFill>
                  <a:schemeClr val="tx2"/>
                </a:solidFill>
              </a:rPr>
              <a:t>__</a:t>
            </a:r>
            <a:r>
              <a:rPr lang="en-US" altLang="ja-JP" sz="1800" b="0"/>
              <a:t>   verrá?</a:t>
            </a:r>
          </a:p>
          <a:p>
            <a:r>
              <a:rPr lang="en-US" altLang="ja-JP" sz="1800" b="0" i="1"/>
              <a:t>Who think-you  </a:t>
            </a:r>
            <a:r>
              <a:rPr lang="en-US" altLang="ja-JP" sz="1800" b="0" i="1">
                <a:solidFill>
                  <a:schemeClr val="tx2"/>
                </a:solidFill>
              </a:rPr>
              <a:t>that </a:t>
            </a:r>
            <a:r>
              <a:rPr lang="en-US" altLang="ja-JP" sz="1800" b="0" i="1"/>
              <a:t>       will-come?</a:t>
            </a:r>
            <a:endParaRPr lang="en-US" altLang="ja-JP" sz="1800" b="0"/>
          </a:p>
          <a:p>
            <a:endParaRPr lang="en-US" sz="1800" b="0"/>
          </a:p>
        </p:txBody>
      </p:sp>
      <p:sp>
        <p:nvSpPr>
          <p:cNvPr id="2285583" name="Text Box 15"/>
          <p:cNvSpPr txBox="1">
            <a:spLocks noChangeArrowheads="1"/>
          </p:cNvSpPr>
          <p:nvPr/>
        </p:nvSpPr>
        <p:spPr bwMode="auto">
          <a:xfrm>
            <a:off x="2895600" y="3962400"/>
            <a:ext cx="1524000" cy="427038"/>
          </a:xfrm>
          <a:prstGeom prst="rect">
            <a:avLst/>
          </a:prstGeom>
          <a:noFill/>
          <a:ln w="9525">
            <a:noFill/>
            <a:miter lim="800000"/>
            <a:headEnd/>
            <a:tailEnd/>
          </a:ln>
        </p:spPr>
        <p:txBody>
          <a:bodyPr>
            <a:prstTxWarp prst="textNoShape">
              <a:avLst/>
            </a:prstTxWarp>
            <a:spAutoFit/>
          </a:bodyPr>
          <a:lstStyle/>
          <a:p>
            <a:r>
              <a:rPr lang="en-US" sz="2200" b="0"/>
              <a:t>Expletives</a:t>
            </a:r>
          </a:p>
        </p:txBody>
      </p:sp>
      <p:sp>
        <p:nvSpPr>
          <p:cNvPr id="2285584" name="Text Box 16"/>
          <p:cNvSpPr txBox="1">
            <a:spLocks noChangeArrowheads="1"/>
          </p:cNvSpPr>
          <p:nvPr/>
        </p:nvSpPr>
        <p:spPr bwMode="auto">
          <a:xfrm>
            <a:off x="533400" y="4343400"/>
            <a:ext cx="4191000" cy="427038"/>
          </a:xfrm>
          <a:prstGeom prst="rect">
            <a:avLst/>
          </a:prstGeom>
          <a:noFill/>
          <a:ln w="9525">
            <a:noFill/>
            <a:miter lim="800000"/>
            <a:headEnd/>
            <a:tailEnd/>
          </a:ln>
        </p:spPr>
        <p:txBody>
          <a:bodyPr>
            <a:prstTxWarp prst="textNoShape">
              <a:avLst/>
            </a:prstTxWarp>
            <a:spAutoFit/>
          </a:bodyPr>
          <a:lstStyle/>
          <a:p>
            <a:r>
              <a:rPr lang="en-US" altLang="ja-JP" sz="2200" b="0"/>
              <a:t>It rains</a:t>
            </a:r>
            <a:endParaRPr lang="en-US" sz="2200" b="0"/>
          </a:p>
        </p:txBody>
      </p:sp>
      <p:sp>
        <p:nvSpPr>
          <p:cNvPr id="2285585" name="Text Box 17"/>
          <p:cNvSpPr txBox="1">
            <a:spLocks noChangeArrowheads="1"/>
          </p:cNvSpPr>
          <p:nvPr/>
        </p:nvSpPr>
        <p:spPr bwMode="auto">
          <a:xfrm>
            <a:off x="4953000" y="4114800"/>
            <a:ext cx="4191000" cy="762000"/>
          </a:xfrm>
          <a:prstGeom prst="rect">
            <a:avLst/>
          </a:prstGeom>
          <a:noFill/>
          <a:ln w="9525">
            <a:noFill/>
            <a:miter lim="800000"/>
            <a:headEnd/>
            <a:tailEnd/>
          </a:ln>
        </p:spPr>
        <p:txBody>
          <a:bodyPr>
            <a:prstTxWarp prst="textNoShape">
              <a:avLst/>
            </a:prstTxWarp>
            <a:spAutoFit/>
          </a:bodyPr>
          <a:lstStyle/>
          <a:p>
            <a:r>
              <a:rPr lang="en-US" altLang="ja-JP" sz="2200" b="0"/>
              <a:t>Piove.</a:t>
            </a:r>
          </a:p>
          <a:p>
            <a:r>
              <a:rPr lang="en-US" altLang="ja-JP" sz="2200" b="0"/>
              <a:t>It-rains.</a:t>
            </a:r>
            <a:endParaRPr lang="en-US" sz="2200" b="0"/>
          </a:p>
        </p:txBody>
      </p:sp>
      <p:sp>
        <p:nvSpPr>
          <p:cNvPr id="2285586" name="AutoShape 18"/>
          <p:cNvSpPr>
            <a:spLocks noChangeArrowheads="1"/>
          </p:cNvSpPr>
          <p:nvPr/>
        </p:nvSpPr>
        <p:spPr bwMode="auto">
          <a:xfrm>
            <a:off x="152400" y="5181600"/>
            <a:ext cx="8382000" cy="1524000"/>
          </a:xfrm>
          <a:prstGeom prst="roundRect">
            <a:avLst>
              <a:gd name="adj" fmla="val 16667"/>
            </a:avLst>
          </a:prstGeom>
          <a:noFill/>
          <a:ln w="25400">
            <a:solidFill>
              <a:schemeClr val="tx2"/>
            </a:solidFill>
            <a:round/>
            <a:headEnd/>
            <a:tailEnd/>
          </a:ln>
        </p:spPr>
        <p:txBody>
          <a:bodyPr wrap="none" anchor="ctr">
            <a:prstTxWarp prst="textNoShape">
              <a:avLst/>
            </a:prstTxWarp>
          </a:bodyPr>
          <a:lstStyle/>
          <a:p>
            <a:endParaRPr lang="en-US" b="0"/>
          </a:p>
        </p:txBody>
      </p:sp>
      <p:sp>
        <p:nvSpPr>
          <p:cNvPr id="2285587" name="Text Box 19"/>
          <p:cNvSpPr txBox="1">
            <a:spLocks noChangeArrowheads="1"/>
          </p:cNvSpPr>
          <p:nvPr/>
        </p:nvSpPr>
        <p:spPr bwMode="auto">
          <a:xfrm>
            <a:off x="6934200" y="3124200"/>
            <a:ext cx="2209800" cy="427038"/>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Hard to notice</a:t>
            </a:r>
          </a:p>
        </p:txBody>
      </p:sp>
      <p:cxnSp>
        <p:nvCxnSpPr>
          <p:cNvPr id="2285588" name="AutoShape 20"/>
          <p:cNvCxnSpPr>
            <a:cxnSpLocks noChangeShapeType="1"/>
            <a:stCxn id="2285587" idx="2"/>
            <a:endCxn id="2285586" idx="3"/>
          </p:cNvCxnSpPr>
          <p:nvPr/>
        </p:nvCxnSpPr>
        <p:spPr bwMode="auto">
          <a:xfrm rot="16200000" flipH="1">
            <a:off x="7096919" y="4493419"/>
            <a:ext cx="2392362" cy="508000"/>
          </a:xfrm>
          <a:prstGeom prst="curvedConnector4">
            <a:avLst>
              <a:gd name="adj1" fmla="val 34042"/>
              <a:gd name="adj2" fmla="val 142500"/>
            </a:avLst>
          </a:prstGeom>
          <a:noFill/>
          <a:ln w="28575">
            <a:solidFill>
              <a:schemeClr val="tx2"/>
            </a:solidFill>
            <a:prstDash val="dash"/>
            <a:round/>
            <a:headEnd/>
            <a:tailEnd type="triangle" w="med" len="med"/>
          </a:ln>
        </p:spPr>
      </p:cxnSp>
      <p:sp>
        <p:nvSpPr>
          <p:cNvPr id="2285589" name="AutoShape 21"/>
          <p:cNvSpPr>
            <a:spLocks noChangeArrowheads="1"/>
          </p:cNvSpPr>
          <p:nvPr/>
        </p:nvSpPr>
        <p:spPr bwMode="auto">
          <a:xfrm>
            <a:off x="533400" y="2590800"/>
            <a:ext cx="6019800" cy="1371600"/>
          </a:xfrm>
          <a:prstGeom prst="roundRect">
            <a:avLst>
              <a:gd name="adj" fmla="val 16667"/>
            </a:avLst>
          </a:prstGeom>
          <a:noFill/>
          <a:ln w="25400">
            <a:solidFill>
              <a:schemeClr val="accent2"/>
            </a:solidFill>
            <a:round/>
            <a:headEnd/>
            <a:tailEnd/>
          </a:ln>
        </p:spPr>
        <p:txBody>
          <a:bodyPr wrap="none" anchor="ctr">
            <a:prstTxWarp prst="textNoShape">
              <a:avLst/>
            </a:prstTxWarp>
          </a:bodyPr>
          <a:lstStyle/>
          <a:p>
            <a:endParaRPr lang="en-US" b="0"/>
          </a:p>
        </p:txBody>
      </p:sp>
      <p:sp>
        <p:nvSpPr>
          <p:cNvPr id="2285590" name="Text Box 22"/>
          <p:cNvSpPr txBox="1">
            <a:spLocks noChangeArrowheads="1"/>
          </p:cNvSpPr>
          <p:nvPr/>
        </p:nvSpPr>
        <p:spPr bwMode="auto">
          <a:xfrm>
            <a:off x="7162800" y="2133600"/>
            <a:ext cx="1828800" cy="762000"/>
          </a:xfrm>
          <a:prstGeom prst="rect">
            <a:avLst/>
          </a:prstGeom>
          <a:noFill/>
          <a:ln w="9525">
            <a:noFill/>
            <a:miter lim="800000"/>
            <a:headEnd/>
            <a:tailEnd/>
          </a:ln>
        </p:spPr>
        <p:txBody>
          <a:bodyPr>
            <a:prstTxWarp prst="textNoShape">
              <a:avLst/>
            </a:prstTxWarp>
            <a:spAutoFit/>
          </a:bodyPr>
          <a:lstStyle/>
          <a:p>
            <a:r>
              <a:rPr lang="en-US" sz="2200" b="0">
                <a:solidFill>
                  <a:schemeClr val="accent2"/>
                </a:solidFill>
              </a:rPr>
              <a:t>Easier to notice</a:t>
            </a:r>
          </a:p>
        </p:txBody>
      </p:sp>
      <p:cxnSp>
        <p:nvCxnSpPr>
          <p:cNvPr id="2285591" name="AutoShape 23"/>
          <p:cNvCxnSpPr>
            <a:cxnSpLocks noChangeShapeType="1"/>
            <a:stCxn id="2285590" idx="0"/>
            <a:endCxn id="2285589" idx="0"/>
          </p:cNvCxnSpPr>
          <p:nvPr/>
        </p:nvCxnSpPr>
        <p:spPr bwMode="auto">
          <a:xfrm rot="-5400000" flipH="1" flipV="1">
            <a:off x="5588000" y="88900"/>
            <a:ext cx="444500" cy="4533900"/>
          </a:xfrm>
          <a:prstGeom prst="curvedConnector3">
            <a:avLst>
              <a:gd name="adj1" fmla="val -51431"/>
            </a:avLst>
          </a:prstGeom>
          <a:noFill/>
          <a:ln w="28575">
            <a:solidFill>
              <a:schemeClr val="accent2"/>
            </a:solidFill>
            <a:prstDash val="dash"/>
            <a:round/>
            <a:headEnd/>
            <a:tailEnd type="triangle" w="med" len="med"/>
          </a:ln>
        </p:spPr>
      </p:cxnSp>
      <p:sp>
        <p:nvSpPr>
          <p:cNvPr id="2285592" name="AutoShape 24"/>
          <p:cNvSpPr>
            <a:spLocks noChangeArrowheads="1"/>
          </p:cNvSpPr>
          <p:nvPr/>
        </p:nvSpPr>
        <p:spPr bwMode="auto">
          <a:xfrm>
            <a:off x="533400" y="3962400"/>
            <a:ext cx="5867400" cy="1066800"/>
          </a:xfrm>
          <a:prstGeom prst="roundRect">
            <a:avLst>
              <a:gd name="adj" fmla="val 16667"/>
            </a:avLst>
          </a:prstGeom>
          <a:noFill/>
          <a:ln w="25400">
            <a:solidFill>
              <a:schemeClr val="accent2"/>
            </a:solidFill>
            <a:round/>
            <a:headEnd/>
            <a:tailEnd/>
          </a:ln>
        </p:spPr>
        <p:txBody>
          <a:bodyPr wrap="none" anchor="ctr">
            <a:prstTxWarp prst="textNoShape">
              <a:avLst/>
            </a:prstTxWarp>
          </a:bodyPr>
          <a:lstStyle/>
          <a:p>
            <a:endParaRPr lang="en-US" b="0">
              <a:solidFill>
                <a:schemeClr val="accent2"/>
              </a:solidFill>
            </a:endParaRPr>
          </a:p>
        </p:txBody>
      </p:sp>
      <p:cxnSp>
        <p:nvCxnSpPr>
          <p:cNvPr id="2285593" name="AutoShape 25"/>
          <p:cNvCxnSpPr>
            <a:cxnSpLocks noChangeShapeType="1"/>
            <a:stCxn id="2285590" idx="1"/>
            <a:endCxn id="2285592" idx="3"/>
          </p:cNvCxnSpPr>
          <p:nvPr/>
        </p:nvCxnSpPr>
        <p:spPr bwMode="auto">
          <a:xfrm rot="10800000" flipV="1">
            <a:off x="6413500" y="2514600"/>
            <a:ext cx="749300" cy="1981200"/>
          </a:xfrm>
          <a:prstGeom prst="curvedConnector3">
            <a:avLst>
              <a:gd name="adj1" fmla="val 50847"/>
            </a:avLst>
          </a:prstGeom>
          <a:noFill/>
          <a:ln w="28575">
            <a:solidFill>
              <a:schemeClr val="accent2"/>
            </a:solidFill>
            <a:prstDash val="dash"/>
            <a:round/>
            <a:headEnd/>
            <a:tailEnd type="triangle" w="med" len="med"/>
          </a:ln>
        </p:spPr>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4850" name="Rectangle 2"/>
          <p:cNvSpPr>
            <a:spLocks noGrp="1" noChangeArrowheads="1"/>
          </p:cNvSpPr>
          <p:nvPr>
            <p:ph type="title"/>
          </p:nvPr>
        </p:nvSpPr>
        <p:spPr>
          <a:xfrm>
            <a:off x="0" y="0"/>
            <a:ext cx="9144000" cy="1143000"/>
          </a:xfrm>
          <a:noFill/>
          <a:ln/>
        </p:spPr>
        <p:txBody>
          <a:bodyPr/>
          <a:lstStyle/>
          <a:p>
            <a:r>
              <a:rPr lang="en-US" sz="3200"/>
              <a:t>The Value of Parameters: Learning the Hard Stuff by Noticing the Easy Patterns</a:t>
            </a:r>
            <a:endParaRPr lang="en-US" sz="3200">
              <a:sym typeface="Symbol" pitchFamily="-84" charset="2"/>
            </a:endParaRPr>
          </a:p>
        </p:txBody>
      </p:sp>
      <p:sp>
        <p:nvSpPr>
          <p:cNvPr id="2254851" name="Text Box 3"/>
          <p:cNvSpPr txBox="1">
            <a:spLocks noChangeArrowheads="1"/>
          </p:cNvSpPr>
          <p:nvPr/>
        </p:nvSpPr>
        <p:spPr bwMode="auto">
          <a:xfrm>
            <a:off x="304800" y="1600200"/>
            <a:ext cx="8458200" cy="427038"/>
          </a:xfrm>
          <a:prstGeom prst="rect">
            <a:avLst/>
          </a:prstGeom>
          <a:noFill/>
          <a:ln w="9525">
            <a:noFill/>
            <a:miter lim="800000"/>
            <a:headEnd/>
            <a:tailEnd/>
          </a:ln>
        </p:spPr>
        <p:txBody>
          <a:bodyPr>
            <a:prstTxWarp prst="textNoShape">
              <a:avLst/>
            </a:prstTxWarp>
            <a:spAutoFit/>
          </a:bodyPr>
          <a:lstStyle/>
          <a:p>
            <a:r>
              <a:rPr lang="en-US" sz="2200" b="0"/>
              <a:t>English vs. Italian: Subject Parameter</a:t>
            </a:r>
            <a:endParaRPr lang="en-US" sz="2200" b="0">
              <a:solidFill>
                <a:srgbClr val="F25BFF"/>
              </a:solidFill>
            </a:endParaRPr>
          </a:p>
        </p:txBody>
      </p:sp>
      <p:sp>
        <p:nvSpPr>
          <p:cNvPr id="2254852" name="Text Box 4"/>
          <p:cNvSpPr txBox="1">
            <a:spLocks noChangeArrowheads="1"/>
          </p:cNvSpPr>
          <p:nvPr/>
        </p:nvSpPr>
        <p:spPr bwMode="auto">
          <a:xfrm>
            <a:off x="457200" y="2209800"/>
            <a:ext cx="8305800" cy="4154983"/>
          </a:xfrm>
          <a:prstGeom prst="rect">
            <a:avLst/>
          </a:prstGeom>
          <a:noFill/>
          <a:ln w="9525">
            <a:noFill/>
            <a:miter lim="800000"/>
            <a:headEnd/>
            <a:tailEnd/>
          </a:ln>
        </p:spPr>
        <p:txBody>
          <a:bodyPr>
            <a:prstTxWarp prst="textNoShape">
              <a:avLst/>
            </a:prstTxWarp>
            <a:spAutoFit/>
          </a:bodyPr>
          <a:lstStyle/>
          <a:p>
            <a:r>
              <a:rPr lang="en-US" sz="2200" b="0"/>
              <a:t>Big idea: If all these structural patterns are generated from the same linguistic parameter (e.g. a “subject” parameter), then children can learn the hard-to-notice patterns (like the patterns of embedded subject questions) by being exposed to the easy-to-notice patterns (like the optional use of subjects with verbs).  The hard-to-notice patterns are generated by one setting of the parameter, which children can learn from the easy-to-notice patterns.</a:t>
            </a:r>
          </a:p>
          <a:p>
            <a:endParaRPr lang="en-US" sz="2200" b="0"/>
          </a:p>
          <a:p>
            <a:r>
              <a:rPr lang="en-US" sz="2200" b="0"/>
              <a:t>Children’s knowledge of language structure variation is believed by linguistic nativists to be part of </a:t>
            </a:r>
            <a:r>
              <a:rPr lang="en-US" sz="2200" b="0">
                <a:solidFill>
                  <a:schemeClr val="tx2"/>
                </a:solidFill>
              </a:rPr>
              <a:t>Universal Grammar</a:t>
            </a:r>
            <a:r>
              <a:rPr lang="en-US" sz="2200" b="0"/>
              <a:t>, which children are born with.</a:t>
            </a:r>
            <a:endParaRPr lang="en-US" sz="1800" b="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7618" name="Rectangle 4"/>
          <p:cNvSpPr>
            <a:spLocks noGrp="1" noChangeArrowheads="1"/>
          </p:cNvSpPr>
          <p:nvPr>
            <p:ph type="title" idx="4294967295"/>
          </p:nvPr>
        </p:nvSpPr>
        <p:spPr>
          <a:xfrm>
            <a:off x="685800" y="228600"/>
            <a:ext cx="7772400" cy="1143000"/>
          </a:xfrm>
          <a:noFill/>
        </p:spPr>
        <p:txBody>
          <a:bodyPr/>
          <a:lstStyle/>
          <a:p>
            <a:r>
              <a:rPr lang="en-US" sz="3200"/>
              <a:t>Another possible parameter</a:t>
            </a:r>
          </a:p>
        </p:txBody>
      </p:sp>
      <p:sp>
        <p:nvSpPr>
          <p:cNvPr id="2287619" name="Rectangle 5"/>
          <p:cNvSpPr>
            <a:spLocks noGrp="1" noChangeArrowheads="1"/>
          </p:cNvSpPr>
          <p:nvPr>
            <p:ph type="body" idx="4294967295"/>
          </p:nvPr>
        </p:nvSpPr>
        <p:spPr>
          <a:xfrm>
            <a:off x="228600" y="1371600"/>
            <a:ext cx="8534400" cy="1828800"/>
          </a:xfrm>
          <a:noFill/>
        </p:spPr>
        <p:txBody>
          <a:bodyPr/>
          <a:lstStyle/>
          <a:p>
            <a:pPr>
              <a:lnSpc>
                <a:spcPct val="90000"/>
              </a:lnSpc>
              <a:buFontTx/>
              <a:buNone/>
            </a:pPr>
            <a:r>
              <a:rPr lang="en-US" sz="2200"/>
              <a:t>Syntax: the </a:t>
            </a:r>
            <a:r>
              <a:rPr lang="en-US" sz="2200">
                <a:solidFill>
                  <a:schemeClr val="folHlink"/>
                </a:solidFill>
              </a:rPr>
              <a:t>Head Directionality</a:t>
            </a:r>
            <a:r>
              <a:rPr lang="en-US" sz="2200"/>
              <a:t> parameter (Baker 2001, Cook &amp; Newson 1996): heads of phrases (ex: Nouns of Noun Phrases, Verbs of Verb Phrases, Prepositions of Preposition Phrases) are consistently in either the leftmost or rightmost position</a:t>
            </a:r>
          </a:p>
        </p:txBody>
      </p:sp>
      <p:sp>
        <p:nvSpPr>
          <p:cNvPr id="2287620" name="Text Box 8"/>
          <p:cNvSpPr txBox="1">
            <a:spLocks noChangeArrowheads="1"/>
          </p:cNvSpPr>
          <p:nvPr/>
        </p:nvSpPr>
        <p:spPr bwMode="auto">
          <a:xfrm>
            <a:off x="228600" y="2895600"/>
            <a:ext cx="4419600" cy="396875"/>
          </a:xfrm>
          <a:prstGeom prst="rect">
            <a:avLst/>
          </a:prstGeom>
          <a:noFill/>
          <a:ln w="9525">
            <a:noFill/>
            <a:miter lim="800000"/>
            <a:headEnd/>
            <a:tailEnd/>
          </a:ln>
        </p:spPr>
        <p:txBody>
          <a:bodyPr>
            <a:prstTxWarp prst="textNoShape">
              <a:avLst/>
            </a:prstTxWarp>
            <a:spAutoFit/>
          </a:bodyPr>
          <a:lstStyle/>
          <a:p>
            <a:r>
              <a:rPr lang="en-US" sz="2000" b="0"/>
              <a:t>Japanese/Navajo: Head-Last</a:t>
            </a:r>
            <a:endParaRPr lang="en-US" sz="2000" b="0">
              <a:solidFill>
                <a:srgbClr val="F25BFF"/>
              </a:solidFill>
            </a:endParaRPr>
          </a:p>
        </p:txBody>
      </p:sp>
      <p:sp>
        <p:nvSpPr>
          <p:cNvPr id="2287621" name="Text Box 9"/>
          <p:cNvSpPr txBox="1">
            <a:spLocks noChangeArrowheads="1"/>
          </p:cNvSpPr>
          <p:nvPr/>
        </p:nvSpPr>
        <p:spPr bwMode="auto">
          <a:xfrm>
            <a:off x="3200400" y="3352800"/>
            <a:ext cx="2971800" cy="701675"/>
          </a:xfrm>
          <a:prstGeom prst="rect">
            <a:avLst/>
          </a:prstGeom>
          <a:noFill/>
          <a:ln w="9525">
            <a:noFill/>
            <a:miter lim="800000"/>
            <a:headEnd/>
            <a:tailEnd/>
          </a:ln>
        </p:spPr>
        <p:txBody>
          <a:bodyPr>
            <a:prstTxWarp prst="textNoShape">
              <a:avLst/>
            </a:prstTxWarp>
            <a:spAutoFit/>
          </a:bodyPr>
          <a:lstStyle/>
          <a:p>
            <a:r>
              <a:rPr lang="en-US" sz="2000" b="0"/>
              <a:t>Verb Phrase:</a:t>
            </a:r>
          </a:p>
          <a:p>
            <a:r>
              <a:rPr lang="en-US" sz="2000" b="0">
                <a:solidFill>
                  <a:schemeClr val="accent2"/>
                </a:solidFill>
              </a:rPr>
              <a:t>Object</a:t>
            </a:r>
            <a:r>
              <a:rPr lang="en-US" sz="2000" b="0">
                <a:solidFill>
                  <a:schemeClr val="folHlink"/>
                </a:solidFill>
              </a:rPr>
              <a:t> </a:t>
            </a:r>
            <a:r>
              <a:rPr lang="en-US" sz="2000" b="0">
                <a:solidFill>
                  <a:schemeClr val="bg2"/>
                </a:solidFill>
              </a:rPr>
              <a:t>Verb</a:t>
            </a:r>
            <a:endParaRPr lang="en-US" sz="2000" b="0">
              <a:solidFill>
                <a:srgbClr val="F25BFF"/>
              </a:solidFill>
            </a:endParaRPr>
          </a:p>
        </p:txBody>
      </p:sp>
      <p:sp>
        <p:nvSpPr>
          <p:cNvPr id="2287622" name="Text Box 10"/>
          <p:cNvSpPr txBox="1">
            <a:spLocks noChangeArrowheads="1"/>
          </p:cNvSpPr>
          <p:nvPr/>
        </p:nvSpPr>
        <p:spPr bwMode="auto">
          <a:xfrm>
            <a:off x="2438400" y="4953000"/>
            <a:ext cx="4038600" cy="701675"/>
          </a:xfrm>
          <a:prstGeom prst="rect">
            <a:avLst/>
          </a:prstGeom>
          <a:noFill/>
          <a:ln w="9525">
            <a:noFill/>
            <a:miter lim="800000"/>
            <a:headEnd/>
            <a:tailEnd/>
          </a:ln>
        </p:spPr>
        <p:txBody>
          <a:bodyPr>
            <a:prstTxWarp prst="textNoShape">
              <a:avLst/>
            </a:prstTxWarp>
            <a:spAutoFit/>
          </a:bodyPr>
          <a:lstStyle/>
          <a:p>
            <a:r>
              <a:rPr lang="en-US" sz="2000" b="0"/>
              <a:t>Postpositions:</a:t>
            </a:r>
          </a:p>
          <a:p>
            <a:r>
              <a:rPr lang="en-US" sz="2000" b="0">
                <a:solidFill>
                  <a:schemeClr val="accent1"/>
                </a:solidFill>
              </a:rPr>
              <a:t>Noun Phrase</a:t>
            </a:r>
            <a:r>
              <a:rPr lang="en-US" sz="2000" b="0">
                <a:solidFill>
                  <a:srgbClr val="66FF5D"/>
                </a:solidFill>
              </a:rPr>
              <a:t> </a:t>
            </a:r>
            <a:r>
              <a:rPr lang="en-US" sz="2000" b="0">
                <a:solidFill>
                  <a:schemeClr val="tx2"/>
                </a:solidFill>
              </a:rPr>
              <a:t>Postposition</a:t>
            </a:r>
            <a:endParaRPr lang="en-US" sz="2000" b="0"/>
          </a:p>
        </p:txBody>
      </p:sp>
      <p:sp>
        <p:nvSpPr>
          <p:cNvPr id="2287623" name="Text Box 14"/>
          <p:cNvSpPr txBox="1">
            <a:spLocks noChangeArrowheads="1"/>
          </p:cNvSpPr>
          <p:nvPr/>
        </p:nvSpPr>
        <p:spPr bwMode="auto">
          <a:xfrm>
            <a:off x="6400800" y="3252788"/>
            <a:ext cx="52228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VP</a:t>
            </a:r>
            <a:endParaRPr lang="en-US" sz="2000" b="0">
              <a:solidFill>
                <a:schemeClr val="tx2"/>
              </a:solidFill>
            </a:endParaRPr>
          </a:p>
        </p:txBody>
      </p:sp>
      <p:sp>
        <p:nvSpPr>
          <p:cNvPr id="2287624" name="Text Box 15"/>
          <p:cNvSpPr txBox="1">
            <a:spLocks noChangeArrowheads="1"/>
          </p:cNvSpPr>
          <p:nvPr/>
        </p:nvSpPr>
        <p:spPr bwMode="auto">
          <a:xfrm>
            <a:off x="6400800" y="3862388"/>
            <a:ext cx="5365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accent2"/>
                </a:solidFill>
              </a:rPr>
              <a:t>NP</a:t>
            </a:r>
            <a:endParaRPr lang="en-US" sz="2000" b="0">
              <a:solidFill>
                <a:schemeClr val="tx2"/>
              </a:solidFill>
            </a:endParaRPr>
          </a:p>
        </p:txBody>
      </p:sp>
      <p:sp>
        <p:nvSpPr>
          <p:cNvPr id="2287625" name="Line 16"/>
          <p:cNvSpPr>
            <a:spLocks noChangeShapeType="1"/>
          </p:cNvSpPr>
          <p:nvPr/>
        </p:nvSpPr>
        <p:spPr bwMode="auto">
          <a:xfrm>
            <a:off x="6629400" y="3581400"/>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87626" name="Line 17"/>
          <p:cNvSpPr>
            <a:spLocks noChangeShapeType="1"/>
          </p:cNvSpPr>
          <p:nvPr/>
        </p:nvSpPr>
        <p:spPr bwMode="auto">
          <a:xfrm>
            <a:off x="6629400" y="3581400"/>
            <a:ext cx="4572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87627" name="Text Box 20"/>
          <p:cNvSpPr txBox="1">
            <a:spLocks noChangeArrowheads="1"/>
          </p:cNvSpPr>
          <p:nvPr/>
        </p:nvSpPr>
        <p:spPr bwMode="auto">
          <a:xfrm>
            <a:off x="5943600" y="4191000"/>
            <a:ext cx="1295400" cy="396875"/>
          </a:xfrm>
          <a:prstGeom prst="rect">
            <a:avLst/>
          </a:prstGeom>
          <a:noFill/>
          <a:ln w="9525">
            <a:noFill/>
            <a:miter lim="800000"/>
            <a:headEnd/>
            <a:tailEnd/>
          </a:ln>
        </p:spPr>
        <p:txBody>
          <a:bodyPr>
            <a:prstTxWarp prst="textNoShape">
              <a:avLst/>
            </a:prstTxWarp>
            <a:spAutoFit/>
          </a:bodyPr>
          <a:lstStyle/>
          <a:p>
            <a:r>
              <a:rPr lang="en-US" sz="2000" b="0">
                <a:solidFill>
                  <a:schemeClr val="accent2"/>
                </a:solidFill>
              </a:rPr>
              <a:t>Object</a:t>
            </a:r>
            <a:endParaRPr lang="en-US" sz="2000" b="0">
              <a:solidFill>
                <a:schemeClr val="tx2"/>
              </a:solidFill>
            </a:endParaRPr>
          </a:p>
        </p:txBody>
      </p:sp>
      <p:sp>
        <p:nvSpPr>
          <p:cNvPr id="2287628" name="Text Box 22"/>
          <p:cNvSpPr txBox="1">
            <a:spLocks noChangeArrowheads="1"/>
          </p:cNvSpPr>
          <p:nvPr/>
        </p:nvSpPr>
        <p:spPr bwMode="auto">
          <a:xfrm>
            <a:off x="7010400" y="3810000"/>
            <a:ext cx="990600" cy="396875"/>
          </a:xfrm>
          <a:prstGeom prst="rect">
            <a:avLst/>
          </a:prstGeom>
          <a:noFill/>
          <a:ln w="9525">
            <a:noFill/>
            <a:miter lim="800000"/>
            <a:headEnd/>
            <a:tailEnd/>
          </a:ln>
        </p:spPr>
        <p:txBody>
          <a:bodyPr>
            <a:prstTxWarp prst="textNoShape">
              <a:avLst/>
            </a:prstTxWarp>
            <a:spAutoFit/>
          </a:bodyPr>
          <a:lstStyle/>
          <a:p>
            <a:r>
              <a:rPr lang="en-US" sz="2000" b="0">
                <a:solidFill>
                  <a:schemeClr val="bg2"/>
                </a:solidFill>
              </a:rPr>
              <a:t>Verb</a:t>
            </a:r>
            <a:endParaRPr lang="en-US" sz="2000" b="0">
              <a:solidFill>
                <a:schemeClr val="tx2"/>
              </a:solidFill>
            </a:endParaRPr>
          </a:p>
        </p:txBody>
      </p:sp>
      <p:sp>
        <p:nvSpPr>
          <p:cNvPr id="2287629" name="Text Box 23"/>
          <p:cNvSpPr txBox="1">
            <a:spLocks noChangeArrowheads="1"/>
          </p:cNvSpPr>
          <p:nvPr/>
        </p:nvSpPr>
        <p:spPr bwMode="auto">
          <a:xfrm>
            <a:off x="6096000" y="4848225"/>
            <a:ext cx="52228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PP</a:t>
            </a:r>
          </a:p>
        </p:txBody>
      </p:sp>
      <p:sp>
        <p:nvSpPr>
          <p:cNvPr id="2287630" name="Text Box 24"/>
          <p:cNvSpPr txBox="1">
            <a:spLocks noChangeArrowheads="1"/>
          </p:cNvSpPr>
          <p:nvPr/>
        </p:nvSpPr>
        <p:spPr bwMode="auto">
          <a:xfrm>
            <a:off x="6096000" y="5457825"/>
            <a:ext cx="5365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accent1"/>
                </a:solidFill>
              </a:rPr>
              <a:t>NP</a:t>
            </a:r>
            <a:endParaRPr lang="en-US" sz="2000" b="0">
              <a:solidFill>
                <a:schemeClr val="tx2"/>
              </a:solidFill>
            </a:endParaRPr>
          </a:p>
        </p:txBody>
      </p:sp>
      <p:sp>
        <p:nvSpPr>
          <p:cNvPr id="2287631" name="Line 25"/>
          <p:cNvSpPr>
            <a:spLocks noChangeShapeType="1"/>
          </p:cNvSpPr>
          <p:nvPr/>
        </p:nvSpPr>
        <p:spPr bwMode="auto">
          <a:xfrm>
            <a:off x="6324600" y="5176838"/>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87632" name="Line 26"/>
          <p:cNvSpPr>
            <a:spLocks noChangeShapeType="1"/>
          </p:cNvSpPr>
          <p:nvPr/>
        </p:nvSpPr>
        <p:spPr bwMode="auto">
          <a:xfrm>
            <a:off x="6324600" y="5176838"/>
            <a:ext cx="4572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87633" name="Text Box 27"/>
          <p:cNvSpPr txBox="1">
            <a:spLocks noChangeArrowheads="1"/>
          </p:cNvSpPr>
          <p:nvPr/>
        </p:nvSpPr>
        <p:spPr bwMode="auto">
          <a:xfrm>
            <a:off x="5638800" y="5786438"/>
            <a:ext cx="1295400" cy="396875"/>
          </a:xfrm>
          <a:prstGeom prst="rect">
            <a:avLst/>
          </a:prstGeom>
          <a:noFill/>
          <a:ln w="9525">
            <a:noFill/>
            <a:miter lim="800000"/>
            <a:headEnd/>
            <a:tailEnd/>
          </a:ln>
        </p:spPr>
        <p:txBody>
          <a:bodyPr>
            <a:prstTxWarp prst="textNoShape">
              <a:avLst/>
            </a:prstTxWarp>
            <a:spAutoFit/>
          </a:bodyPr>
          <a:lstStyle/>
          <a:p>
            <a:r>
              <a:rPr lang="en-US" sz="2000" b="0">
                <a:solidFill>
                  <a:schemeClr val="accent1"/>
                </a:solidFill>
              </a:rPr>
              <a:t>Object</a:t>
            </a:r>
            <a:endParaRPr lang="en-US" sz="2000" b="0">
              <a:solidFill>
                <a:schemeClr val="tx2"/>
              </a:solidFill>
            </a:endParaRPr>
          </a:p>
        </p:txBody>
      </p:sp>
      <p:sp>
        <p:nvSpPr>
          <p:cNvPr id="2287634" name="Text Box 28"/>
          <p:cNvSpPr txBox="1">
            <a:spLocks noChangeArrowheads="1"/>
          </p:cNvSpPr>
          <p:nvPr/>
        </p:nvSpPr>
        <p:spPr bwMode="auto">
          <a:xfrm>
            <a:off x="6705600" y="5405438"/>
            <a:ext cx="9906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P</a:t>
            </a:r>
          </a:p>
        </p:txBody>
      </p:sp>
      <p:sp>
        <p:nvSpPr>
          <p:cNvPr id="2287635" name="Text Box 29"/>
          <p:cNvSpPr txBox="1">
            <a:spLocks noChangeArrowheads="1"/>
          </p:cNvSpPr>
          <p:nvPr/>
        </p:nvSpPr>
        <p:spPr bwMode="auto">
          <a:xfrm>
            <a:off x="6781800" y="5715000"/>
            <a:ext cx="21336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postposition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9666" name="Rectangle 4"/>
          <p:cNvSpPr>
            <a:spLocks noGrp="1" noChangeArrowheads="1"/>
          </p:cNvSpPr>
          <p:nvPr>
            <p:ph type="title" idx="4294967295"/>
          </p:nvPr>
        </p:nvSpPr>
        <p:spPr>
          <a:xfrm>
            <a:off x="685800" y="228600"/>
            <a:ext cx="7772400" cy="1143000"/>
          </a:xfrm>
          <a:noFill/>
        </p:spPr>
        <p:txBody>
          <a:bodyPr/>
          <a:lstStyle/>
          <a:p>
            <a:r>
              <a:rPr lang="en-US" sz="3200"/>
              <a:t>Another possible parameter</a:t>
            </a:r>
          </a:p>
        </p:txBody>
      </p:sp>
      <p:sp>
        <p:nvSpPr>
          <p:cNvPr id="2289667" name="Rectangle 5"/>
          <p:cNvSpPr>
            <a:spLocks noGrp="1" noChangeArrowheads="1"/>
          </p:cNvSpPr>
          <p:nvPr>
            <p:ph type="body" idx="4294967295"/>
          </p:nvPr>
        </p:nvSpPr>
        <p:spPr>
          <a:xfrm>
            <a:off x="228600" y="1371600"/>
            <a:ext cx="8534400" cy="1828800"/>
          </a:xfrm>
          <a:noFill/>
        </p:spPr>
        <p:txBody>
          <a:bodyPr/>
          <a:lstStyle/>
          <a:p>
            <a:pPr>
              <a:lnSpc>
                <a:spcPct val="90000"/>
              </a:lnSpc>
              <a:buFontTx/>
              <a:buNone/>
            </a:pPr>
            <a:r>
              <a:rPr lang="en-US" sz="2200"/>
              <a:t>Syntax: the </a:t>
            </a:r>
            <a:r>
              <a:rPr lang="en-US" sz="2200">
                <a:solidFill>
                  <a:schemeClr val="folHlink"/>
                </a:solidFill>
              </a:rPr>
              <a:t>Head Directionality</a:t>
            </a:r>
            <a:r>
              <a:rPr lang="en-US" sz="2200"/>
              <a:t> parameter (Baker 2001, Cook &amp; Newson 1996): heads of phrases (ex: Nouns of Noun Phrases, Verbs of Verb Phrases, Prepositions of Preposition Phrases) are consistently in either the leftmost or rightmost position</a:t>
            </a:r>
          </a:p>
        </p:txBody>
      </p:sp>
      <p:sp>
        <p:nvSpPr>
          <p:cNvPr id="2289668" name="Text Box 29"/>
          <p:cNvSpPr txBox="1">
            <a:spLocks noChangeArrowheads="1"/>
          </p:cNvSpPr>
          <p:nvPr/>
        </p:nvSpPr>
        <p:spPr bwMode="auto">
          <a:xfrm>
            <a:off x="5029200" y="2971800"/>
            <a:ext cx="52228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VP</a:t>
            </a:r>
            <a:endParaRPr lang="en-US" sz="2000" b="0">
              <a:solidFill>
                <a:schemeClr val="tx2"/>
              </a:solidFill>
            </a:endParaRPr>
          </a:p>
        </p:txBody>
      </p:sp>
      <p:sp>
        <p:nvSpPr>
          <p:cNvPr id="2289669" name="Text Box 30"/>
          <p:cNvSpPr txBox="1">
            <a:spLocks noChangeArrowheads="1"/>
          </p:cNvSpPr>
          <p:nvPr/>
        </p:nvSpPr>
        <p:spPr bwMode="auto">
          <a:xfrm>
            <a:off x="5638800" y="3576638"/>
            <a:ext cx="5365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NP</a:t>
            </a:r>
          </a:p>
        </p:txBody>
      </p:sp>
      <p:sp>
        <p:nvSpPr>
          <p:cNvPr id="2289670" name="Line 31"/>
          <p:cNvSpPr>
            <a:spLocks noChangeShapeType="1"/>
          </p:cNvSpPr>
          <p:nvPr/>
        </p:nvSpPr>
        <p:spPr bwMode="auto">
          <a:xfrm>
            <a:off x="5257800" y="3300413"/>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89671" name="Line 32"/>
          <p:cNvSpPr>
            <a:spLocks noChangeShapeType="1"/>
          </p:cNvSpPr>
          <p:nvPr/>
        </p:nvSpPr>
        <p:spPr bwMode="auto">
          <a:xfrm>
            <a:off x="5257800" y="3300413"/>
            <a:ext cx="4572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89672" name="Text Box 35"/>
          <p:cNvSpPr txBox="1">
            <a:spLocks noChangeArrowheads="1"/>
          </p:cNvSpPr>
          <p:nvPr/>
        </p:nvSpPr>
        <p:spPr bwMode="auto">
          <a:xfrm>
            <a:off x="5715000" y="3910013"/>
            <a:ext cx="1295400" cy="396875"/>
          </a:xfrm>
          <a:prstGeom prst="rect">
            <a:avLst/>
          </a:prstGeom>
          <a:noFill/>
          <a:ln w="9525">
            <a:noFill/>
            <a:miter lim="800000"/>
            <a:headEnd/>
            <a:tailEnd/>
          </a:ln>
        </p:spPr>
        <p:txBody>
          <a:bodyPr>
            <a:prstTxWarp prst="textNoShape">
              <a:avLst/>
            </a:prstTxWarp>
            <a:spAutoFit/>
          </a:bodyPr>
          <a:lstStyle/>
          <a:p>
            <a:r>
              <a:rPr lang="en-US" sz="2000" b="0">
                <a:solidFill>
                  <a:schemeClr val="accent2"/>
                </a:solidFill>
              </a:rPr>
              <a:t>Object</a:t>
            </a:r>
            <a:endParaRPr lang="en-US" sz="2000" b="0">
              <a:solidFill>
                <a:schemeClr val="tx2"/>
              </a:solidFill>
            </a:endParaRPr>
          </a:p>
        </p:txBody>
      </p:sp>
      <p:sp>
        <p:nvSpPr>
          <p:cNvPr id="2289673" name="Text Box 37"/>
          <p:cNvSpPr txBox="1">
            <a:spLocks noChangeArrowheads="1"/>
          </p:cNvSpPr>
          <p:nvPr/>
        </p:nvSpPr>
        <p:spPr bwMode="auto">
          <a:xfrm>
            <a:off x="4724400" y="3529013"/>
            <a:ext cx="990600" cy="396875"/>
          </a:xfrm>
          <a:prstGeom prst="rect">
            <a:avLst/>
          </a:prstGeom>
          <a:noFill/>
          <a:ln w="9525">
            <a:noFill/>
            <a:miter lim="800000"/>
            <a:headEnd/>
            <a:tailEnd/>
          </a:ln>
        </p:spPr>
        <p:txBody>
          <a:bodyPr>
            <a:prstTxWarp prst="textNoShape">
              <a:avLst/>
            </a:prstTxWarp>
            <a:spAutoFit/>
          </a:bodyPr>
          <a:lstStyle/>
          <a:p>
            <a:r>
              <a:rPr lang="en-US" sz="2000" b="0">
                <a:solidFill>
                  <a:schemeClr val="bg2"/>
                </a:solidFill>
              </a:rPr>
              <a:t>Verb</a:t>
            </a:r>
            <a:endParaRPr lang="en-US" sz="2000" b="0">
              <a:solidFill>
                <a:srgbClr val="F25BFF"/>
              </a:solidFill>
            </a:endParaRPr>
          </a:p>
        </p:txBody>
      </p:sp>
      <p:sp>
        <p:nvSpPr>
          <p:cNvPr id="2289674" name="Text Box 38"/>
          <p:cNvSpPr txBox="1">
            <a:spLocks noChangeArrowheads="1"/>
          </p:cNvSpPr>
          <p:nvPr/>
        </p:nvSpPr>
        <p:spPr bwMode="auto">
          <a:xfrm>
            <a:off x="6096000" y="4848225"/>
            <a:ext cx="52228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PP</a:t>
            </a:r>
          </a:p>
        </p:txBody>
      </p:sp>
      <p:sp>
        <p:nvSpPr>
          <p:cNvPr id="2289675" name="Text Box 39"/>
          <p:cNvSpPr txBox="1">
            <a:spLocks noChangeArrowheads="1"/>
          </p:cNvSpPr>
          <p:nvPr/>
        </p:nvSpPr>
        <p:spPr bwMode="auto">
          <a:xfrm>
            <a:off x="6096000" y="5457825"/>
            <a:ext cx="35401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P</a:t>
            </a:r>
          </a:p>
        </p:txBody>
      </p:sp>
      <p:sp>
        <p:nvSpPr>
          <p:cNvPr id="2289676" name="Line 40"/>
          <p:cNvSpPr>
            <a:spLocks noChangeShapeType="1"/>
          </p:cNvSpPr>
          <p:nvPr/>
        </p:nvSpPr>
        <p:spPr bwMode="auto">
          <a:xfrm>
            <a:off x="6324600" y="5176838"/>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89677" name="Line 41"/>
          <p:cNvSpPr>
            <a:spLocks noChangeShapeType="1"/>
          </p:cNvSpPr>
          <p:nvPr/>
        </p:nvSpPr>
        <p:spPr bwMode="auto">
          <a:xfrm>
            <a:off x="6324600" y="5176838"/>
            <a:ext cx="4572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89678" name="Text Box 42"/>
          <p:cNvSpPr txBox="1">
            <a:spLocks noChangeArrowheads="1"/>
          </p:cNvSpPr>
          <p:nvPr/>
        </p:nvSpPr>
        <p:spPr bwMode="auto">
          <a:xfrm>
            <a:off x="6934200" y="5791200"/>
            <a:ext cx="1295400" cy="396875"/>
          </a:xfrm>
          <a:prstGeom prst="rect">
            <a:avLst/>
          </a:prstGeom>
          <a:noFill/>
          <a:ln w="9525">
            <a:noFill/>
            <a:miter lim="800000"/>
            <a:headEnd/>
            <a:tailEnd/>
          </a:ln>
        </p:spPr>
        <p:txBody>
          <a:bodyPr>
            <a:prstTxWarp prst="textNoShape">
              <a:avLst/>
            </a:prstTxWarp>
            <a:spAutoFit/>
          </a:bodyPr>
          <a:lstStyle/>
          <a:p>
            <a:r>
              <a:rPr lang="en-US" sz="2000" b="0">
                <a:solidFill>
                  <a:schemeClr val="accent1"/>
                </a:solidFill>
              </a:rPr>
              <a:t>Object</a:t>
            </a:r>
            <a:endParaRPr lang="en-US" sz="2000" b="0">
              <a:solidFill>
                <a:srgbClr val="F25BFF"/>
              </a:solidFill>
            </a:endParaRPr>
          </a:p>
        </p:txBody>
      </p:sp>
      <p:sp>
        <p:nvSpPr>
          <p:cNvPr id="2289679" name="Text Box 43"/>
          <p:cNvSpPr txBox="1">
            <a:spLocks noChangeArrowheads="1"/>
          </p:cNvSpPr>
          <p:nvPr/>
        </p:nvSpPr>
        <p:spPr bwMode="auto">
          <a:xfrm>
            <a:off x="6705600" y="5405438"/>
            <a:ext cx="990600" cy="396875"/>
          </a:xfrm>
          <a:prstGeom prst="rect">
            <a:avLst/>
          </a:prstGeom>
          <a:noFill/>
          <a:ln w="9525">
            <a:noFill/>
            <a:miter lim="800000"/>
            <a:headEnd/>
            <a:tailEnd/>
          </a:ln>
        </p:spPr>
        <p:txBody>
          <a:bodyPr>
            <a:prstTxWarp prst="textNoShape">
              <a:avLst/>
            </a:prstTxWarp>
            <a:spAutoFit/>
          </a:bodyPr>
          <a:lstStyle/>
          <a:p>
            <a:r>
              <a:rPr lang="en-US" sz="2000" b="0">
                <a:solidFill>
                  <a:schemeClr val="accent1"/>
                </a:solidFill>
              </a:rPr>
              <a:t>NP</a:t>
            </a:r>
            <a:endParaRPr lang="en-US" sz="2000" b="0">
              <a:solidFill>
                <a:schemeClr val="tx2"/>
              </a:solidFill>
            </a:endParaRPr>
          </a:p>
        </p:txBody>
      </p:sp>
      <p:sp>
        <p:nvSpPr>
          <p:cNvPr id="2289680" name="Text Box 44"/>
          <p:cNvSpPr txBox="1">
            <a:spLocks noChangeArrowheads="1"/>
          </p:cNvSpPr>
          <p:nvPr/>
        </p:nvSpPr>
        <p:spPr bwMode="auto">
          <a:xfrm>
            <a:off x="5105400" y="5791200"/>
            <a:ext cx="2133600" cy="396875"/>
          </a:xfrm>
          <a:prstGeom prst="rect">
            <a:avLst/>
          </a:prstGeom>
          <a:noFill/>
          <a:ln w="9525">
            <a:noFill/>
            <a:miter lim="800000"/>
            <a:headEnd/>
            <a:tailEnd/>
          </a:ln>
        </p:spPr>
        <p:txBody>
          <a:bodyPr>
            <a:prstTxWarp prst="textNoShape">
              <a:avLst/>
            </a:prstTxWarp>
            <a:spAutoFit/>
          </a:bodyPr>
          <a:lstStyle/>
          <a:p>
            <a:r>
              <a:rPr lang="en-US" sz="2000" b="0">
                <a:solidFill>
                  <a:schemeClr val="tx2"/>
                </a:solidFill>
              </a:rPr>
              <a:t>Preposition</a:t>
            </a:r>
          </a:p>
        </p:txBody>
      </p:sp>
      <p:sp>
        <p:nvSpPr>
          <p:cNvPr id="2289681" name="Text Box 45"/>
          <p:cNvSpPr txBox="1">
            <a:spLocks noChangeArrowheads="1"/>
          </p:cNvSpPr>
          <p:nvPr/>
        </p:nvSpPr>
        <p:spPr bwMode="auto">
          <a:xfrm>
            <a:off x="152400" y="2971800"/>
            <a:ext cx="2895600" cy="396875"/>
          </a:xfrm>
          <a:prstGeom prst="rect">
            <a:avLst/>
          </a:prstGeom>
          <a:noFill/>
          <a:ln w="9525">
            <a:noFill/>
            <a:miter lim="800000"/>
            <a:headEnd/>
            <a:tailEnd/>
          </a:ln>
        </p:spPr>
        <p:txBody>
          <a:bodyPr>
            <a:prstTxWarp prst="textNoShape">
              <a:avLst/>
            </a:prstTxWarp>
            <a:spAutoFit/>
          </a:bodyPr>
          <a:lstStyle/>
          <a:p>
            <a:r>
              <a:rPr lang="en-US" sz="2000" b="0"/>
              <a:t>Edo/English: Head-First</a:t>
            </a:r>
            <a:endParaRPr lang="en-US" sz="2000" b="0">
              <a:solidFill>
                <a:srgbClr val="F25BFF"/>
              </a:solidFill>
            </a:endParaRPr>
          </a:p>
        </p:txBody>
      </p:sp>
      <p:sp>
        <p:nvSpPr>
          <p:cNvPr id="2289682" name="Text Box 46"/>
          <p:cNvSpPr txBox="1">
            <a:spLocks noChangeArrowheads="1"/>
          </p:cNvSpPr>
          <p:nvPr/>
        </p:nvSpPr>
        <p:spPr bwMode="auto">
          <a:xfrm>
            <a:off x="2133600" y="3276600"/>
            <a:ext cx="3733800" cy="701675"/>
          </a:xfrm>
          <a:prstGeom prst="rect">
            <a:avLst/>
          </a:prstGeom>
          <a:noFill/>
          <a:ln w="9525">
            <a:noFill/>
            <a:miter lim="800000"/>
            <a:headEnd/>
            <a:tailEnd/>
          </a:ln>
        </p:spPr>
        <p:txBody>
          <a:bodyPr>
            <a:prstTxWarp prst="textNoShape">
              <a:avLst/>
            </a:prstTxWarp>
            <a:spAutoFit/>
          </a:bodyPr>
          <a:lstStyle/>
          <a:p>
            <a:r>
              <a:rPr lang="en-US" sz="2000" b="0"/>
              <a:t>Verb Phrase:</a:t>
            </a:r>
          </a:p>
          <a:p>
            <a:r>
              <a:rPr lang="en-US" sz="2000" b="0">
                <a:solidFill>
                  <a:schemeClr val="bg2"/>
                </a:solidFill>
              </a:rPr>
              <a:t>Verb</a:t>
            </a:r>
            <a:r>
              <a:rPr lang="en-US" sz="2000" b="0">
                <a:solidFill>
                  <a:srgbClr val="F25BFF"/>
                </a:solidFill>
              </a:rPr>
              <a:t> </a:t>
            </a:r>
            <a:r>
              <a:rPr lang="en-US" sz="2000" b="0">
                <a:solidFill>
                  <a:schemeClr val="accent2"/>
                </a:solidFill>
              </a:rPr>
              <a:t>Object</a:t>
            </a:r>
            <a:endParaRPr lang="en-US" sz="2000" b="0">
              <a:solidFill>
                <a:schemeClr val="folHlink"/>
              </a:solidFill>
            </a:endParaRPr>
          </a:p>
        </p:txBody>
      </p:sp>
      <p:sp>
        <p:nvSpPr>
          <p:cNvPr id="2289683" name="Text Box 47"/>
          <p:cNvSpPr txBox="1">
            <a:spLocks noChangeArrowheads="1"/>
          </p:cNvSpPr>
          <p:nvPr/>
        </p:nvSpPr>
        <p:spPr bwMode="auto">
          <a:xfrm>
            <a:off x="2438400" y="4876800"/>
            <a:ext cx="3733800" cy="701675"/>
          </a:xfrm>
          <a:prstGeom prst="rect">
            <a:avLst/>
          </a:prstGeom>
          <a:noFill/>
          <a:ln w="9525">
            <a:noFill/>
            <a:miter lim="800000"/>
            <a:headEnd/>
            <a:tailEnd/>
          </a:ln>
        </p:spPr>
        <p:txBody>
          <a:bodyPr>
            <a:prstTxWarp prst="textNoShape">
              <a:avLst/>
            </a:prstTxWarp>
            <a:spAutoFit/>
          </a:bodyPr>
          <a:lstStyle/>
          <a:p>
            <a:r>
              <a:rPr lang="en-US" sz="2000" b="0"/>
              <a:t>Prepositions:</a:t>
            </a:r>
          </a:p>
          <a:p>
            <a:r>
              <a:rPr lang="en-US" sz="2000" b="0">
                <a:solidFill>
                  <a:schemeClr val="tx2"/>
                </a:solidFill>
              </a:rPr>
              <a:t>Preposition </a:t>
            </a:r>
            <a:r>
              <a:rPr lang="en-US" sz="2000" b="0">
                <a:solidFill>
                  <a:schemeClr val="accent1"/>
                </a:solidFill>
              </a:rPr>
              <a:t>Noun Phrase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3042" name="Rectangle 2"/>
          <p:cNvSpPr>
            <a:spLocks noGrp="1" noChangeArrowheads="1"/>
          </p:cNvSpPr>
          <p:nvPr>
            <p:ph type="title"/>
          </p:nvPr>
        </p:nvSpPr>
        <p:spPr>
          <a:xfrm>
            <a:off x="0" y="0"/>
            <a:ext cx="9144000" cy="1143000"/>
          </a:xfrm>
          <a:noFill/>
          <a:ln/>
        </p:spPr>
        <p:txBody>
          <a:bodyPr/>
          <a:lstStyle/>
          <a:p>
            <a:r>
              <a:rPr lang="en-US" sz="3200"/>
              <a:t>Universal Grammar: Parameters</a:t>
            </a:r>
          </a:p>
        </p:txBody>
      </p:sp>
      <p:sp>
        <p:nvSpPr>
          <p:cNvPr id="2263043" name="Text Box 3"/>
          <p:cNvSpPr txBox="1">
            <a:spLocks noChangeArrowheads="1"/>
          </p:cNvSpPr>
          <p:nvPr/>
        </p:nvSpPr>
        <p:spPr bwMode="auto">
          <a:xfrm>
            <a:off x="5791200" y="2824163"/>
            <a:ext cx="3873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S</a:t>
            </a:r>
          </a:p>
        </p:txBody>
      </p:sp>
      <p:sp>
        <p:nvSpPr>
          <p:cNvPr id="2263044" name="Text Box 4"/>
          <p:cNvSpPr txBox="1">
            <a:spLocks noChangeArrowheads="1"/>
          </p:cNvSpPr>
          <p:nvPr/>
        </p:nvSpPr>
        <p:spPr bwMode="auto">
          <a:xfrm>
            <a:off x="4724400" y="3281363"/>
            <a:ext cx="608013"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rPr>
              <a:t>NP</a:t>
            </a:r>
            <a:endParaRPr lang="en-US" b="0">
              <a:solidFill>
                <a:schemeClr val="tx2"/>
              </a:solidFill>
            </a:endParaRPr>
          </a:p>
        </p:txBody>
      </p:sp>
      <p:sp>
        <p:nvSpPr>
          <p:cNvPr id="2263045" name="Text Box 5"/>
          <p:cNvSpPr txBox="1">
            <a:spLocks noChangeArrowheads="1"/>
          </p:cNvSpPr>
          <p:nvPr/>
        </p:nvSpPr>
        <p:spPr bwMode="auto">
          <a:xfrm>
            <a:off x="6400800" y="3205163"/>
            <a:ext cx="590550"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rPr>
              <a:t>VP</a:t>
            </a:r>
            <a:endParaRPr lang="en-US" b="0">
              <a:solidFill>
                <a:schemeClr val="tx2"/>
              </a:solidFill>
            </a:endParaRPr>
          </a:p>
        </p:txBody>
      </p:sp>
      <p:sp>
        <p:nvSpPr>
          <p:cNvPr id="2263046" name="Text Box 6"/>
          <p:cNvSpPr txBox="1">
            <a:spLocks noChangeArrowheads="1"/>
          </p:cNvSpPr>
          <p:nvPr/>
        </p:nvSpPr>
        <p:spPr bwMode="auto">
          <a:xfrm>
            <a:off x="7010400" y="3810000"/>
            <a:ext cx="608013"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rPr>
              <a:t>NP</a:t>
            </a:r>
            <a:endParaRPr lang="en-US" b="0">
              <a:solidFill>
                <a:schemeClr val="tx2"/>
              </a:solidFill>
            </a:endParaRPr>
          </a:p>
        </p:txBody>
      </p:sp>
      <p:sp>
        <p:nvSpPr>
          <p:cNvPr id="2263047" name="Line 7"/>
          <p:cNvSpPr>
            <a:spLocks noChangeShapeType="1"/>
          </p:cNvSpPr>
          <p:nvPr/>
        </p:nvSpPr>
        <p:spPr bwMode="auto">
          <a:xfrm>
            <a:off x="6629400" y="3581400"/>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63048" name="Line 8"/>
          <p:cNvSpPr>
            <a:spLocks noChangeShapeType="1"/>
          </p:cNvSpPr>
          <p:nvPr/>
        </p:nvSpPr>
        <p:spPr bwMode="auto">
          <a:xfrm>
            <a:off x="6629400" y="3581400"/>
            <a:ext cx="4572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63049" name="Line 9"/>
          <p:cNvSpPr>
            <a:spLocks noChangeShapeType="1"/>
          </p:cNvSpPr>
          <p:nvPr/>
        </p:nvSpPr>
        <p:spPr bwMode="auto">
          <a:xfrm>
            <a:off x="6019800" y="3200400"/>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63050" name="Line 10"/>
          <p:cNvSpPr>
            <a:spLocks noChangeShapeType="1"/>
          </p:cNvSpPr>
          <p:nvPr/>
        </p:nvSpPr>
        <p:spPr bwMode="auto">
          <a:xfrm flipH="1">
            <a:off x="5105400" y="3200400"/>
            <a:ext cx="9144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63051" name="Text Box 11"/>
          <p:cNvSpPr txBox="1">
            <a:spLocks noChangeArrowheads="1"/>
          </p:cNvSpPr>
          <p:nvPr/>
        </p:nvSpPr>
        <p:spPr bwMode="auto">
          <a:xfrm>
            <a:off x="7086600" y="41910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Object</a:t>
            </a:r>
            <a:endParaRPr lang="en-US" b="0">
              <a:solidFill>
                <a:srgbClr val="F25BFF"/>
              </a:solidFill>
            </a:endParaRPr>
          </a:p>
        </p:txBody>
      </p:sp>
      <p:sp>
        <p:nvSpPr>
          <p:cNvPr id="2263052" name="Text Box 12"/>
          <p:cNvSpPr txBox="1">
            <a:spLocks noChangeArrowheads="1"/>
          </p:cNvSpPr>
          <p:nvPr/>
        </p:nvSpPr>
        <p:spPr bwMode="auto">
          <a:xfrm>
            <a:off x="4572000" y="3733800"/>
            <a:ext cx="2362200" cy="457200"/>
          </a:xfrm>
          <a:prstGeom prst="rect">
            <a:avLst/>
          </a:prstGeom>
          <a:noFill/>
          <a:ln w="9525">
            <a:noFill/>
            <a:miter lim="800000"/>
            <a:headEnd/>
            <a:tailEnd/>
          </a:ln>
        </p:spPr>
        <p:txBody>
          <a:bodyPr>
            <a:prstTxWarp prst="textNoShape">
              <a:avLst/>
            </a:prstTxWarp>
            <a:spAutoFit/>
          </a:bodyPr>
          <a:lstStyle/>
          <a:p>
            <a:r>
              <a:rPr lang="en-US" b="0">
                <a:solidFill>
                  <a:schemeClr val="hlink"/>
                </a:solidFill>
              </a:rPr>
              <a:t>Subject</a:t>
            </a:r>
            <a:endParaRPr lang="en-US" b="0">
              <a:solidFill>
                <a:srgbClr val="F25BFF"/>
              </a:solidFill>
            </a:endParaRPr>
          </a:p>
        </p:txBody>
      </p:sp>
      <p:sp>
        <p:nvSpPr>
          <p:cNvPr id="2263053" name="Text Box 13"/>
          <p:cNvSpPr txBox="1">
            <a:spLocks noChangeArrowheads="1"/>
          </p:cNvSpPr>
          <p:nvPr/>
        </p:nvSpPr>
        <p:spPr bwMode="auto">
          <a:xfrm>
            <a:off x="6096000" y="3810000"/>
            <a:ext cx="990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Verb</a:t>
            </a:r>
            <a:endParaRPr lang="en-US" b="0">
              <a:solidFill>
                <a:srgbClr val="F25BFF"/>
              </a:solidFill>
            </a:endParaRPr>
          </a:p>
        </p:txBody>
      </p:sp>
      <p:sp>
        <p:nvSpPr>
          <p:cNvPr id="2263054" name="Text Box 14"/>
          <p:cNvSpPr txBox="1">
            <a:spLocks noChangeArrowheads="1"/>
          </p:cNvSpPr>
          <p:nvPr/>
        </p:nvSpPr>
        <p:spPr bwMode="auto">
          <a:xfrm>
            <a:off x="6096000" y="4800600"/>
            <a:ext cx="5905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PP</a:t>
            </a:r>
          </a:p>
        </p:txBody>
      </p:sp>
      <p:sp>
        <p:nvSpPr>
          <p:cNvPr id="2263055" name="Text Box 15"/>
          <p:cNvSpPr txBox="1">
            <a:spLocks noChangeArrowheads="1"/>
          </p:cNvSpPr>
          <p:nvPr/>
        </p:nvSpPr>
        <p:spPr bwMode="auto">
          <a:xfrm>
            <a:off x="6096000" y="5410200"/>
            <a:ext cx="3873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a:t>
            </a:r>
          </a:p>
        </p:txBody>
      </p:sp>
      <p:sp>
        <p:nvSpPr>
          <p:cNvPr id="2263056" name="Line 16"/>
          <p:cNvSpPr>
            <a:spLocks noChangeShapeType="1"/>
          </p:cNvSpPr>
          <p:nvPr/>
        </p:nvSpPr>
        <p:spPr bwMode="auto">
          <a:xfrm>
            <a:off x="6324600" y="5176838"/>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63057" name="Line 17"/>
          <p:cNvSpPr>
            <a:spLocks noChangeShapeType="1"/>
          </p:cNvSpPr>
          <p:nvPr/>
        </p:nvSpPr>
        <p:spPr bwMode="auto">
          <a:xfrm>
            <a:off x="6324600" y="5176838"/>
            <a:ext cx="4572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63058" name="Text Box 18"/>
          <p:cNvSpPr txBox="1">
            <a:spLocks noChangeArrowheads="1"/>
          </p:cNvSpPr>
          <p:nvPr/>
        </p:nvSpPr>
        <p:spPr bwMode="auto">
          <a:xfrm>
            <a:off x="6934200" y="5791200"/>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1"/>
                </a:solidFill>
              </a:rPr>
              <a:t>Object</a:t>
            </a:r>
            <a:endParaRPr lang="en-US" b="0">
              <a:solidFill>
                <a:srgbClr val="F25BFF"/>
              </a:solidFill>
            </a:endParaRPr>
          </a:p>
        </p:txBody>
      </p:sp>
      <p:sp>
        <p:nvSpPr>
          <p:cNvPr id="2263059" name="Text Box 19"/>
          <p:cNvSpPr txBox="1">
            <a:spLocks noChangeArrowheads="1"/>
          </p:cNvSpPr>
          <p:nvPr/>
        </p:nvSpPr>
        <p:spPr bwMode="auto">
          <a:xfrm>
            <a:off x="6705600" y="5405438"/>
            <a:ext cx="990600" cy="457200"/>
          </a:xfrm>
          <a:prstGeom prst="rect">
            <a:avLst/>
          </a:prstGeom>
          <a:noFill/>
          <a:ln w="9525">
            <a:noFill/>
            <a:miter lim="800000"/>
            <a:headEnd/>
            <a:tailEnd/>
          </a:ln>
        </p:spPr>
        <p:txBody>
          <a:bodyPr>
            <a:prstTxWarp prst="textNoShape">
              <a:avLst/>
            </a:prstTxWarp>
            <a:spAutoFit/>
          </a:bodyPr>
          <a:lstStyle/>
          <a:p>
            <a:r>
              <a:rPr lang="en-US" b="0">
                <a:solidFill>
                  <a:schemeClr val="accent1"/>
                </a:solidFill>
              </a:rPr>
              <a:t>NP</a:t>
            </a:r>
            <a:endParaRPr lang="en-US" b="0">
              <a:solidFill>
                <a:srgbClr val="F25BFF"/>
              </a:solidFill>
            </a:endParaRPr>
          </a:p>
        </p:txBody>
      </p:sp>
      <p:sp>
        <p:nvSpPr>
          <p:cNvPr id="2263060" name="Text Box 20"/>
          <p:cNvSpPr txBox="1">
            <a:spLocks noChangeArrowheads="1"/>
          </p:cNvSpPr>
          <p:nvPr/>
        </p:nvSpPr>
        <p:spPr bwMode="auto">
          <a:xfrm>
            <a:off x="4800600" y="5791200"/>
            <a:ext cx="21336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preposition</a:t>
            </a:r>
          </a:p>
        </p:txBody>
      </p:sp>
      <p:sp>
        <p:nvSpPr>
          <p:cNvPr id="2263061" name="Text Box 21"/>
          <p:cNvSpPr txBox="1">
            <a:spLocks noChangeArrowheads="1"/>
          </p:cNvSpPr>
          <p:nvPr/>
        </p:nvSpPr>
        <p:spPr bwMode="auto">
          <a:xfrm>
            <a:off x="5410200" y="2286000"/>
            <a:ext cx="1828800" cy="457200"/>
          </a:xfrm>
          <a:prstGeom prst="rect">
            <a:avLst/>
          </a:prstGeom>
          <a:noFill/>
          <a:ln w="9525">
            <a:noFill/>
            <a:miter lim="800000"/>
            <a:headEnd/>
            <a:tailEnd/>
          </a:ln>
        </p:spPr>
        <p:txBody>
          <a:bodyPr>
            <a:prstTxWarp prst="textNoShape">
              <a:avLst/>
            </a:prstTxWarp>
            <a:spAutoFit/>
          </a:bodyPr>
          <a:lstStyle/>
          <a:p>
            <a:r>
              <a:rPr lang="en-US" b="0"/>
              <a:t>Edo/English</a:t>
            </a:r>
            <a:endParaRPr lang="en-US" b="0">
              <a:solidFill>
                <a:srgbClr val="F25BFF"/>
              </a:solidFill>
            </a:endParaRPr>
          </a:p>
        </p:txBody>
      </p:sp>
      <p:sp>
        <p:nvSpPr>
          <p:cNvPr id="2263062" name="Text Box 22"/>
          <p:cNvSpPr txBox="1">
            <a:spLocks noChangeArrowheads="1"/>
          </p:cNvSpPr>
          <p:nvPr/>
        </p:nvSpPr>
        <p:spPr bwMode="auto">
          <a:xfrm>
            <a:off x="1524000" y="2819400"/>
            <a:ext cx="3873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S</a:t>
            </a:r>
          </a:p>
        </p:txBody>
      </p:sp>
      <p:sp>
        <p:nvSpPr>
          <p:cNvPr id="2263063" name="Text Box 23"/>
          <p:cNvSpPr txBox="1">
            <a:spLocks noChangeArrowheads="1"/>
          </p:cNvSpPr>
          <p:nvPr/>
        </p:nvSpPr>
        <p:spPr bwMode="auto">
          <a:xfrm>
            <a:off x="457200" y="3276600"/>
            <a:ext cx="608013" cy="457200"/>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rPr>
              <a:t>NP</a:t>
            </a:r>
            <a:endParaRPr lang="en-US" b="0">
              <a:solidFill>
                <a:schemeClr val="tx2"/>
              </a:solidFill>
            </a:endParaRPr>
          </a:p>
        </p:txBody>
      </p:sp>
      <p:sp>
        <p:nvSpPr>
          <p:cNvPr id="2263064" name="Text Box 24"/>
          <p:cNvSpPr txBox="1">
            <a:spLocks noChangeArrowheads="1"/>
          </p:cNvSpPr>
          <p:nvPr/>
        </p:nvSpPr>
        <p:spPr bwMode="auto">
          <a:xfrm>
            <a:off x="2133600" y="3200400"/>
            <a:ext cx="590550"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rPr>
              <a:t>VP</a:t>
            </a:r>
            <a:endParaRPr lang="en-US" b="0">
              <a:solidFill>
                <a:schemeClr val="tx2"/>
              </a:solidFill>
            </a:endParaRPr>
          </a:p>
        </p:txBody>
      </p:sp>
      <p:sp>
        <p:nvSpPr>
          <p:cNvPr id="2263065" name="Text Box 25"/>
          <p:cNvSpPr txBox="1">
            <a:spLocks noChangeArrowheads="1"/>
          </p:cNvSpPr>
          <p:nvPr/>
        </p:nvSpPr>
        <p:spPr bwMode="auto">
          <a:xfrm>
            <a:off x="2133600" y="3810000"/>
            <a:ext cx="608013" cy="457200"/>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rPr>
              <a:t>NP</a:t>
            </a:r>
            <a:endParaRPr lang="en-US" b="0">
              <a:solidFill>
                <a:schemeClr val="tx2"/>
              </a:solidFill>
            </a:endParaRPr>
          </a:p>
        </p:txBody>
      </p:sp>
      <p:sp>
        <p:nvSpPr>
          <p:cNvPr id="2263066" name="Line 26"/>
          <p:cNvSpPr>
            <a:spLocks noChangeShapeType="1"/>
          </p:cNvSpPr>
          <p:nvPr/>
        </p:nvSpPr>
        <p:spPr bwMode="auto">
          <a:xfrm>
            <a:off x="2362200" y="3576638"/>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63067" name="Line 27"/>
          <p:cNvSpPr>
            <a:spLocks noChangeShapeType="1"/>
          </p:cNvSpPr>
          <p:nvPr/>
        </p:nvSpPr>
        <p:spPr bwMode="auto">
          <a:xfrm>
            <a:off x="2362200" y="3576638"/>
            <a:ext cx="4572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63068" name="Line 28"/>
          <p:cNvSpPr>
            <a:spLocks noChangeShapeType="1"/>
          </p:cNvSpPr>
          <p:nvPr/>
        </p:nvSpPr>
        <p:spPr bwMode="auto">
          <a:xfrm>
            <a:off x="1752600" y="3195638"/>
            <a:ext cx="3810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63069" name="Line 29"/>
          <p:cNvSpPr>
            <a:spLocks noChangeShapeType="1"/>
          </p:cNvSpPr>
          <p:nvPr/>
        </p:nvSpPr>
        <p:spPr bwMode="auto">
          <a:xfrm flipH="1">
            <a:off x="838200" y="3195638"/>
            <a:ext cx="91440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63070" name="Text Box 30"/>
          <p:cNvSpPr txBox="1">
            <a:spLocks noChangeArrowheads="1"/>
          </p:cNvSpPr>
          <p:nvPr/>
        </p:nvSpPr>
        <p:spPr bwMode="auto">
          <a:xfrm>
            <a:off x="1676400" y="4186238"/>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Object</a:t>
            </a:r>
            <a:endParaRPr lang="en-US" b="0">
              <a:solidFill>
                <a:srgbClr val="F25BFF"/>
              </a:solidFill>
            </a:endParaRPr>
          </a:p>
        </p:txBody>
      </p:sp>
      <p:sp>
        <p:nvSpPr>
          <p:cNvPr id="2263071" name="Text Box 31"/>
          <p:cNvSpPr txBox="1">
            <a:spLocks noChangeArrowheads="1"/>
          </p:cNvSpPr>
          <p:nvPr/>
        </p:nvSpPr>
        <p:spPr bwMode="auto">
          <a:xfrm>
            <a:off x="304800" y="3729038"/>
            <a:ext cx="2362200" cy="457200"/>
          </a:xfrm>
          <a:prstGeom prst="rect">
            <a:avLst/>
          </a:prstGeom>
          <a:noFill/>
          <a:ln w="9525">
            <a:noFill/>
            <a:miter lim="800000"/>
            <a:headEnd/>
            <a:tailEnd/>
          </a:ln>
        </p:spPr>
        <p:txBody>
          <a:bodyPr>
            <a:prstTxWarp prst="textNoShape">
              <a:avLst/>
            </a:prstTxWarp>
            <a:spAutoFit/>
          </a:bodyPr>
          <a:lstStyle/>
          <a:p>
            <a:r>
              <a:rPr lang="en-US" b="0">
                <a:solidFill>
                  <a:schemeClr val="hlink"/>
                </a:solidFill>
              </a:rPr>
              <a:t>Subject</a:t>
            </a:r>
            <a:endParaRPr lang="en-US" b="0">
              <a:solidFill>
                <a:srgbClr val="F25BFF"/>
              </a:solidFill>
            </a:endParaRPr>
          </a:p>
        </p:txBody>
      </p:sp>
      <p:sp>
        <p:nvSpPr>
          <p:cNvPr id="2263072" name="Text Box 32"/>
          <p:cNvSpPr txBox="1">
            <a:spLocks noChangeArrowheads="1"/>
          </p:cNvSpPr>
          <p:nvPr/>
        </p:nvSpPr>
        <p:spPr bwMode="auto">
          <a:xfrm>
            <a:off x="2743200" y="3805238"/>
            <a:ext cx="990600" cy="457200"/>
          </a:xfrm>
          <a:prstGeom prst="rect">
            <a:avLst/>
          </a:prstGeom>
          <a:noFill/>
          <a:ln w="9525">
            <a:noFill/>
            <a:miter lim="800000"/>
            <a:headEnd/>
            <a:tailEnd/>
          </a:ln>
        </p:spPr>
        <p:txBody>
          <a:bodyPr>
            <a:prstTxWarp prst="textNoShape">
              <a:avLst/>
            </a:prstTxWarp>
            <a:spAutoFit/>
          </a:bodyPr>
          <a:lstStyle/>
          <a:p>
            <a:r>
              <a:rPr lang="en-US" b="0">
                <a:solidFill>
                  <a:schemeClr val="bg2"/>
                </a:solidFill>
              </a:rPr>
              <a:t>Verb</a:t>
            </a:r>
            <a:endParaRPr lang="en-US" b="0">
              <a:solidFill>
                <a:srgbClr val="F25BFF"/>
              </a:solidFill>
            </a:endParaRPr>
          </a:p>
        </p:txBody>
      </p:sp>
      <p:sp>
        <p:nvSpPr>
          <p:cNvPr id="2263073" name="Text Box 33"/>
          <p:cNvSpPr txBox="1">
            <a:spLocks noChangeArrowheads="1"/>
          </p:cNvSpPr>
          <p:nvPr/>
        </p:nvSpPr>
        <p:spPr bwMode="auto">
          <a:xfrm>
            <a:off x="1828800" y="4795838"/>
            <a:ext cx="5905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PP</a:t>
            </a:r>
          </a:p>
        </p:txBody>
      </p:sp>
      <p:sp>
        <p:nvSpPr>
          <p:cNvPr id="2263074" name="Text Box 34"/>
          <p:cNvSpPr txBox="1">
            <a:spLocks noChangeArrowheads="1"/>
          </p:cNvSpPr>
          <p:nvPr/>
        </p:nvSpPr>
        <p:spPr bwMode="auto">
          <a:xfrm>
            <a:off x="1828800" y="5405438"/>
            <a:ext cx="608013" cy="457200"/>
          </a:xfrm>
          <a:prstGeom prst="rect">
            <a:avLst/>
          </a:prstGeom>
          <a:noFill/>
          <a:ln w="9525">
            <a:noFill/>
            <a:miter lim="800000"/>
            <a:headEnd/>
            <a:tailEnd/>
          </a:ln>
        </p:spPr>
        <p:txBody>
          <a:bodyPr wrap="none">
            <a:prstTxWarp prst="textNoShape">
              <a:avLst/>
            </a:prstTxWarp>
            <a:spAutoFit/>
          </a:bodyPr>
          <a:lstStyle/>
          <a:p>
            <a:r>
              <a:rPr lang="en-US" b="0">
                <a:solidFill>
                  <a:schemeClr val="accent1"/>
                </a:solidFill>
              </a:rPr>
              <a:t>NP</a:t>
            </a:r>
            <a:endParaRPr lang="en-US" b="0">
              <a:solidFill>
                <a:schemeClr val="tx2"/>
              </a:solidFill>
            </a:endParaRPr>
          </a:p>
        </p:txBody>
      </p:sp>
      <p:sp>
        <p:nvSpPr>
          <p:cNvPr id="2263075" name="Line 35"/>
          <p:cNvSpPr>
            <a:spLocks noChangeShapeType="1"/>
          </p:cNvSpPr>
          <p:nvPr/>
        </p:nvSpPr>
        <p:spPr bwMode="auto">
          <a:xfrm>
            <a:off x="2057400" y="5172075"/>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63076" name="Line 36"/>
          <p:cNvSpPr>
            <a:spLocks noChangeShapeType="1"/>
          </p:cNvSpPr>
          <p:nvPr/>
        </p:nvSpPr>
        <p:spPr bwMode="auto">
          <a:xfrm>
            <a:off x="2057400" y="5172075"/>
            <a:ext cx="45720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63077" name="Text Box 37"/>
          <p:cNvSpPr txBox="1">
            <a:spLocks noChangeArrowheads="1"/>
          </p:cNvSpPr>
          <p:nvPr/>
        </p:nvSpPr>
        <p:spPr bwMode="auto">
          <a:xfrm>
            <a:off x="1371600" y="5781675"/>
            <a:ext cx="1295400" cy="457200"/>
          </a:xfrm>
          <a:prstGeom prst="rect">
            <a:avLst/>
          </a:prstGeom>
          <a:noFill/>
          <a:ln w="9525">
            <a:noFill/>
            <a:miter lim="800000"/>
            <a:headEnd/>
            <a:tailEnd/>
          </a:ln>
        </p:spPr>
        <p:txBody>
          <a:bodyPr>
            <a:prstTxWarp prst="textNoShape">
              <a:avLst/>
            </a:prstTxWarp>
            <a:spAutoFit/>
          </a:bodyPr>
          <a:lstStyle/>
          <a:p>
            <a:r>
              <a:rPr lang="en-US" b="0">
                <a:solidFill>
                  <a:schemeClr val="accent1"/>
                </a:solidFill>
              </a:rPr>
              <a:t>Object</a:t>
            </a:r>
            <a:endParaRPr lang="en-US" b="0">
              <a:solidFill>
                <a:srgbClr val="F25BFF"/>
              </a:solidFill>
            </a:endParaRPr>
          </a:p>
        </p:txBody>
      </p:sp>
      <p:sp>
        <p:nvSpPr>
          <p:cNvPr id="2263078" name="Text Box 38"/>
          <p:cNvSpPr txBox="1">
            <a:spLocks noChangeArrowheads="1"/>
          </p:cNvSpPr>
          <p:nvPr/>
        </p:nvSpPr>
        <p:spPr bwMode="auto">
          <a:xfrm>
            <a:off x="2438400" y="5400675"/>
            <a:ext cx="9906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P</a:t>
            </a:r>
            <a:endParaRPr lang="en-US" b="0">
              <a:solidFill>
                <a:srgbClr val="F25BFF"/>
              </a:solidFill>
            </a:endParaRPr>
          </a:p>
        </p:txBody>
      </p:sp>
      <p:sp>
        <p:nvSpPr>
          <p:cNvPr id="2263079" name="Text Box 39"/>
          <p:cNvSpPr txBox="1">
            <a:spLocks noChangeArrowheads="1"/>
          </p:cNvSpPr>
          <p:nvPr/>
        </p:nvSpPr>
        <p:spPr bwMode="auto">
          <a:xfrm>
            <a:off x="2514600" y="5710238"/>
            <a:ext cx="21336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postposition</a:t>
            </a:r>
          </a:p>
        </p:txBody>
      </p:sp>
      <p:sp>
        <p:nvSpPr>
          <p:cNvPr id="2263080" name="Text Box 40"/>
          <p:cNvSpPr txBox="1">
            <a:spLocks noChangeArrowheads="1"/>
          </p:cNvSpPr>
          <p:nvPr/>
        </p:nvSpPr>
        <p:spPr bwMode="auto">
          <a:xfrm>
            <a:off x="762000" y="2286000"/>
            <a:ext cx="3124200" cy="457200"/>
          </a:xfrm>
          <a:prstGeom prst="rect">
            <a:avLst/>
          </a:prstGeom>
          <a:noFill/>
          <a:ln w="9525">
            <a:noFill/>
            <a:miter lim="800000"/>
            <a:headEnd/>
            <a:tailEnd/>
          </a:ln>
        </p:spPr>
        <p:txBody>
          <a:bodyPr>
            <a:prstTxWarp prst="textNoShape">
              <a:avLst/>
            </a:prstTxWarp>
            <a:spAutoFit/>
          </a:bodyPr>
          <a:lstStyle/>
          <a:p>
            <a:r>
              <a:rPr lang="en-US" b="0"/>
              <a:t>Japanese/Navajo</a:t>
            </a:r>
            <a:endParaRPr lang="en-US" b="0">
              <a:solidFill>
                <a:srgbClr val="F25BFF"/>
              </a:solidFill>
            </a:endParaRPr>
          </a:p>
        </p:txBody>
      </p:sp>
      <p:sp>
        <p:nvSpPr>
          <p:cNvPr id="2263081" name="AutoShape 41"/>
          <p:cNvSpPr>
            <a:spLocks noChangeArrowheads="1"/>
          </p:cNvSpPr>
          <p:nvPr/>
        </p:nvSpPr>
        <p:spPr bwMode="auto">
          <a:xfrm>
            <a:off x="152400" y="2286000"/>
            <a:ext cx="4267200" cy="4114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2263082" name="AutoShape 42"/>
          <p:cNvSpPr>
            <a:spLocks noChangeArrowheads="1"/>
          </p:cNvSpPr>
          <p:nvPr/>
        </p:nvSpPr>
        <p:spPr bwMode="auto">
          <a:xfrm>
            <a:off x="4572000" y="2286000"/>
            <a:ext cx="4267200" cy="41148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sp>
        <p:nvSpPr>
          <p:cNvPr id="2263083" name="Text Box 43"/>
          <p:cNvSpPr txBox="1">
            <a:spLocks noChangeArrowheads="1"/>
          </p:cNvSpPr>
          <p:nvPr/>
        </p:nvSpPr>
        <p:spPr bwMode="auto">
          <a:xfrm>
            <a:off x="381000" y="914400"/>
            <a:ext cx="8382000" cy="1311275"/>
          </a:xfrm>
          <a:prstGeom prst="rect">
            <a:avLst/>
          </a:prstGeom>
          <a:noFill/>
          <a:ln w="9525">
            <a:noFill/>
            <a:miter lim="800000"/>
            <a:headEnd/>
            <a:tailEnd/>
          </a:ln>
        </p:spPr>
        <p:txBody>
          <a:bodyPr>
            <a:prstTxWarp prst="textNoShape">
              <a:avLst/>
            </a:prstTxWarp>
            <a:spAutoFit/>
          </a:bodyPr>
          <a:lstStyle/>
          <a:p>
            <a:r>
              <a:rPr lang="en-US" sz="2000" b="0"/>
              <a:t>At this level of structural analysis (parameters), languages differ vary minimally from each other. This makes language structure much easier for children to learn.  All they need to do is set the right parameter values for their language, based on the data that are easy to observe.</a:t>
            </a:r>
            <a:r>
              <a:rPr lang="en-US" sz="2000" b="0">
                <a:solidFill>
                  <a:schemeClr val="tx2"/>
                </a:solidFill>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7138" name="Rectangle 2"/>
          <p:cNvSpPr>
            <a:spLocks noGrp="1" noChangeArrowheads="1"/>
          </p:cNvSpPr>
          <p:nvPr>
            <p:ph type="title"/>
          </p:nvPr>
        </p:nvSpPr>
        <p:spPr>
          <a:xfrm>
            <a:off x="685800" y="762000"/>
            <a:ext cx="7772400" cy="1143000"/>
          </a:xfrm>
        </p:spPr>
        <p:txBody>
          <a:bodyPr/>
          <a:lstStyle/>
          <a:p>
            <a:r>
              <a:rPr lang="en-US" sz="3200"/>
              <a:t>Questions?</a:t>
            </a:r>
          </a:p>
        </p:txBody>
      </p:sp>
      <p:pic>
        <p:nvPicPr>
          <p:cNvPr id="2267139" name="Picture 3"/>
          <p:cNvPicPr>
            <a:picLocks noChangeAspect="1" noChangeArrowheads="1"/>
          </p:cNvPicPr>
          <p:nvPr/>
        </p:nvPicPr>
        <p:blipFill>
          <a:blip r:embed="rId3"/>
          <a:srcRect/>
          <a:stretch>
            <a:fillRect/>
          </a:stretch>
        </p:blipFill>
        <p:spPr bwMode="auto">
          <a:xfrm>
            <a:off x="2667000" y="1676400"/>
            <a:ext cx="4114800" cy="2740025"/>
          </a:xfrm>
          <a:prstGeom prst="rect">
            <a:avLst/>
          </a:prstGeom>
          <a:noFill/>
          <a:ln w="9525">
            <a:noFill/>
            <a:miter lim="800000"/>
            <a:headEnd/>
            <a:tailEnd/>
          </a:ln>
          <a:effectLst/>
        </p:spPr>
      </p:pic>
      <p:sp>
        <p:nvSpPr>
          <p:cNvPr id="2267140" name="Rectangle 4"/>
          <p:cNvSpPr>
            <a:spLocks noChangeArrowheads="1"/>
          </p:cNvSpPr>
          <p:nvPr/>
        </p:nvSpPr>
        <p:spPr bwMode="auto">
          <a:xfrm>
            <a:off x="685800" y="48006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2800" b="0">
                <a:solidFill>
                  <a:schemeClr val="folHlink"/>
                </a:solidFill>
                <a:ea typeface="Osaka" pitchFamily="-84" charset="-128"/>
                <a:cs typeface="Osaka" pitchFamily="-84" charset="-128"/>
              </a:rPr>
              <a:t>You should be able to do up through question 9 on the structure review questions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2213" name="Rectangle 5"/>
          <p:cNvSpPr>
            <a:spLocks noChangeArrowheads="1"/>
          </p:cNvSpPr>
          <p:nvPr/>
        </p:nvSpPr>
        <p:spPr bwMode="auto">
          <a:xfrm>
            <a:off x="685800" y="3048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Problem: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Figure out the order of words (syntax)</a:t>
            </a:r>
          </a:p>
        </p:txBody>
      </p:sp>
      <p:sp>
        <p:nvSpPr>
          <p:cNvPr id="2142215" name="Text Box 7"/>
          <p:cNvSpPr txBox="1">
            <a:spLocks noChangeArrowheads="1"/>
          </p:cNvSpPr>
          <p:nvPr/>
        </p:nvSpPr>
        <p:spPr bwMode="auto">
          <a:xfrm>
            <a:off x="685800" y="5715000"/>
            <a:ext cx="1524000" cy="457200"/>
          </a:xfrm>
          <a:prstGeom prst="rect">
            <a:avLst/>
          </a:prstGeom>
          <a:noFill/>
          <a:ln w="9525">
            <a:noFill/>
            <a:miter lim="800000"/>
            <a:headEnd/>
            <a:tailEnd/>
          </a:ln>
        </p:spPr>
        <p:txBody>
          <a:bodyPr>
            <a:prstTxWarp prst="textNoShape">
              <a:avLst/>
            </a:prstTxWarp>
            <a:spAutoFit/>
          </a:bodyPr>
          <a:lstStyle/>
          <a:p>
            <a:r>
              <a:rPr lang="en-US" b="0"/>
              <a:t>German</a:t>
            </a:r>
          </a:p>
        </p:txBody>
      </p:sp>
      <p:sp>
        <p:nvSpPr>
          <p:cNvPr id="2142216" name="AutoShape 8"/>
          <p:cNvSpPr>
            <a:spLocks noChangeArrowheads="1"/>
          </p:cNvSpPr>
          <p:nvPr/>
        </p:nvSpPr>
        <p:spPr bwMode="auto">
          <a:xfrm>
            <a:off x="3657600" y="5867400"/>
            <a:ext cx="795338"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2217" name="AutoShape 9"/>
          <p:cNvSpPr>
            <a:spLocks noChangeArrowheads="1"/>
          </p:cNvSpPr>
          <p:nvPr/>
        </p:nvSpPr>
        <p:spPr bwMode="auto">
          <a:xfrm>
            <a:off x="2819400" y="5867400"/>
            <a:ext cx="1135063"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2218" name="AutoShape 10"/>
          <p:cNvSpPr>
            <a:spLocks noChangeArrowheads="1"/>
          </p:cNvSpPr>
          <p:nvPr/>
        </p:nvSpPr>
        <p:spPr bwMode="auto">
          <a:xfrm>
            <a:off x="7162800" y="5943600"/>
            <a:ext cx="795338"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2219" name="AutoShape 11"/>
          <p:cNvSpPr>
            <a:spLocks noChangeArrowheads="1"/>
          </p:cNvSpPr>
          <p:nvPr/>
        </p:nvSpPr>
        <p:spPr bwMode="auto">
          <a:xfrm>
            <a:off x="4953000" y="5943600"/>
            <a:ext cx="1135063"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2220" name="AutoShape 12"/>
          <p:cNvSpPr>
            <a:spLocks noChangeArrowheads="1"/>
          </p:cNvSpPr>
          <p:nvPr/>
        </p:nvSpPr>
        <p:spPr bwMode="auto">
          <a:xfrm>
            <a:off x="2667000" y="5715000"/>
            <a:ext cx="795338"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2221" name="Text Box 13"/>
          <p:cNvSpPr txBox="1">
            <a:spLocks noChangeArrowheads="1"/>
          </p:cNvSpPr>
          <p:nvPr/>
        </p:nvSpPr>
        <p:spPr bwMode="auto">
          <a:xfrm>
            <a:off x="2895600" y="6019800"/>
            <a:ext cx="5410200" cy="457200"/>
          </a:xfrm>
          <a:prstGeom prst="rect">
            <a:avLst/>
          </a:prstGeom>
          <a:noFill/>
          <a:ln w="9525">
            <a:noFill/>
            <a:miter lim="800000"/>
            <a:headEnd/>
            <a:tailEnd/>
          </a:ln>
        </p:spPr>
        <p:txBody>
          <a:bodyPr>
            <a:prstTxWarp prst="textNoShape">
              <a:avLst/>
            </a:prstTxWarp>
            <a:spAutoFit/>
          </a:bodyPr>
          <a:lstStyle/>
          <a:p>
            <a:r>
              <a:rPr lang="en-US" b="0"/>
              <a:t>____</a:t>
            </a:r>
            <a:r>
              <a:rPr lang="en-US" b="0">
                <a:solidFill>
                  <a:srgbClr val="4BBEFE"/>
                </a:solidFill>
              </a:rPr>
              <a:t>	</a:t>
            </a:r>
            <a:r>
              <a:rPr lang="en-US" b="0">
                <a:solidFill>
                  <a:schemeClr val="bg2"/>
                </a:solidFill>
              </a:rPr>
              <a:t>Verb</a:t>
            </a:r>
            <a:r>
              <a:rPr lang="en-US" b="0">
                <a:solidFill>
                  <a:srgbClr val="4BBEFE"/>
                </a:solidFill>
              </a:rPr>
              <a:t>   </a:t>
            </a:r>
            <a:r>
              <a:rPr lang="en-US" b="0">
                <a:solidFill>
                  <a:schemeClr val="hlink"/>
                </a:solidFill>
              </a:rPr>
              <a:t>Subject</a:t>
            </a:r>
            <a:r>
              <a:rPr lang="en-US" b="0">
                <a:solidFill>
                  <a:srgbClr val="ABFF3E"/>
                </a:solidFill>
              </a:rPr>
              <a:t> </a:t>
            </a:r>
            <a:r>
              <a:rPr lang="en-US" b="0"/>
              <a:t>   </a:t>
            </a:r>
            <a:r>
              <a:rPr lang="en-US" b="0">
                <a:solidFill>
                  <a:schemeClr val="accent2"/>
                </a:solidFill>
              </a:rPr>
              <a:t>Object</a:t>
            </a:r>
            <a:r>
              <a:rPr lang="en-US" b="0">
                <a:solidFill>
                  <a:srgbClr val="CD84D2"/>
                </a:solidFill>
              </a:rPr>
              <a:t>  </a:t>
            </a:r>
            <a:r>
              <a:rPr lang="en-US" b="0" i="1">
                <a:solidFill>
                  <a:srgbClr val="4BBEFE"/>
                </a:solidFill>
              </a:rPr>
              <a:t> </a:t>
            </a:r>
            <a:r>
              <a:rPr lang="en-US" b="0" i="1" baseline="-25000">
                <a:solidFill>
                  <a:schemeClr val="bg2">
                    <a:alpha val="50000"/>
                  </a:schemeClr>
                </a:solidFill>
              </a:rPr>
              <a:t>Verb</a:t>
            </a:r>
            <a:endParaRPr lang="en-US" b="0">
              <a:solidFill>
                <a:srgbClr val="CD84D2"/>
              </a:solidFill>
            </a:endParaRPr>
          </a:p>
        </p:txBody>
      </p:sp>
      <p:sp>
        <p:nvSpPr>
          <p:cNvPr id="2142222" name="AutoShape 14"/>
          <p:cNvSpPr>
            <a:spLocks noChangeArrowheads="1"/>
          </p:cNvSpPr>
          <p:nvPr/>
        </p:nvSpPr>
        <p:spPr bwMode="auto">
          <a:xfrm>
            <a:off x="3810000" y="6019800"/>
            <a:ext cx="795338"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2223" name="AutoShape 15"/>
          <p:cNvSpPr>
            <a:spLocks noChangeArrowheads="1"/>
          </p:cNvSpPr>
          <p:nvPr/>
        </p:nvSpPr>
        <p:spPr bwMode="auto">
          <a:xfrm>
            <a:off x="2971800" y="6019800"/>
            <a:ext cx="1135063"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2224" name="AutoShape 16"/>
          <p:cNvSpPr>
            <a:spLocks noChangeArrowheads="1"/>
          </p:cNvSpPr>
          <p:nvPr/>
        </p:nvSpPr>
        <p:spPr bwMode="auto">
          <a:xfrm>
            <a:off x="7315200" y="6096000"/>
            <a:ext cx="795338"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2225" name="AutoShape 17"/>
          <p:cNvSpPr>
            <a:spLocks noChangeArrowheads="1"/>
          </p:cNvSpPr>
          <p:nvPr/>
        </p:nvSpPr>
        <p:spPr bwMode="auto">
          <a:xfrm>
            <a:off x="5105400" y="6096000"/>
            <a:ext cx="1135063"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cxnSp>
        <p:nvCxnSpPr>
          <p:cNvPr id="2142226" name="AutoShape 18"/>
          <p:cNvCxnSpPr>
            <a:cxnSpLocks noChangeShapeType="1"/>
            <a:stCxn id="2142224" idx="0"/>
            <a:endCxn id="2142222" idx="0"/>
          </p:cNvCxnSpPr>
          <p:nvPr/>
        </p:nvCxnSpPr>
        <p:spPr bwMode="auto">
          <a:xfrm rot="5400000" flipH="1">
            <a:off x="5922963" y="4305300"/>
            <a:ext cx="76200" cy="3505200"/>
          </a:xfrm>
          <a:prstGeom prst="curvedConnector3">
            <a:avLst>
              <a:gd name="adj1" fmla="val 400000"/>
            </a:avLst>
          </a:prstGeom>
          <a:noFill/>
          <a:ln w="9525">
            <a:solidFill>
              <a:schemeClr val="bg2"/>
            </a:solidFill>
            <a:round/>
            <a:headEnd/>
            <a:tailEnd type="triangle" w="med" len="med"/>
          </a:ln>
        </p:spPr>
      </p:cxnSp>
      <p:sp>
        <p:nvSpPr>
          <p:cNvPr id="2142227" name="AutoShape 19"/>
          <p:cNvSpPr>
            <a:spLocks noChangeArrowheads="1"/>
          </p:cNvSpPr>
          <p:nvPr/>
        </p:nvSpPr>
        <p:spPr bwMode="auto">
          <a:xfrm>
            <a:off x="2819400" y="5867400"/>
            <a:ext cx="795338"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2228" name="Text Box 20"/>
          <p:cNvSpPr txBox="1">
            <a:spLocks noChangeArrowheads="1"/>
          </p:cNvSpPr>
          <p:nvPr/>
        </p:nvSpPr>
        <p:spPr bwMode="auto">
          <a:xfrm>
            <a:off x="4784725" y="5353050"/>
            <a:ext cx="1990725" cy="396875"/>
          </a:xfrm>
          <a:prstGeom prst="rect">
            <a:avLst/>
          </a:prstGeom>
          <a:noFill/>
          <a:ln w="9525">
            <a:noFill/>
            <a:miter lim="800000"/>
            <a:headEnd/>
            <a:tailEnd/>
          </a:ln>
        </p:spPr>
        <p:txBody>
          <a:bodyPr wrap="none">
            <a:prstTxWarp prst="textNoShape">
              <a:avLst/>
            </a:prstTxWarp>
            <a:spAutoFit/>
          </a:bodyPr>
          <a:lstStyle/>
          <a:p>
            <a:r>
              <a:rPr lang="en-US" sz="2000" b="0"/>
              <a:t>movement rules</a:t>
            </a:r>
          </a:p>
        </p:txBody>
      </p:sp>
      <p:pic>
        <p:nvPicPr>
          <p:cNvPr id="2142229" name="Picture 21"/>
          <p:cNvPicPr>
            <a:picLocks noChangeAspect="1" noChangeArrowheads="1"/>
          </p:cNvPicPr>
          <p:nvPr/>
        </p:nvPicPr>
        <p:blipFill>
          <a:blip r:embed="rId3"/>
          <a:srcRect/>
          <a:stretch>
            <a:fillRect/>
          </a:stretch>
        </p:blipFill>
        <p:spPr bwMode="auto">
          <a:xfrm>
            <a:off x="304800" y="1752600"/>
            <a:ext cx="2971800" cy="1557338"/>
          </a:xfrm>
          <a:prstGeom prst="rect">
            <a:avLst/>
          </a:prstGeom>
          <a:noFill/>
          <a:ln w="9525">
            <a:noFill/>
            <a:miter lim="800000"/>
            <a:headEnd/>
            <a:tailEnd/>
          </a:ln>
          <a:effectLst/>
        </p:spPr>
      </p:pic>
      <p:sp>
        <p:nvSpPr>
          <p:cNvPr id="2142230" name="Text Box 22"/>
          <p:cNvSpPr txBox="1">
            <a:spLocks noChangeArrowheads="1"/>
          </p:cNvSpPr>
          <p:nvPr/>
        </p:nvSpPr>
        <p:spPr bwMode="auto">
          <a:xfrm>
            <a:off x="457200" y="3505200"/>
            <a:ext cx="8229600" cy="1616075"/>
          </a:xfrm>
          <a:prstGeom prst="rect">
            <a:avLst/>
          </a:prstGeom>
          <a:noFill/>
          <a:ln w="9525">
            <a:noFill/>
            <a:miter lim="800000"/>
            <a:headEnd/>
            <a:tailEnd/>
          </a:ln>
        </p:spPr>
        <p:txBody>
          <a:bodyPr>
            <a:prstTxWarp prst="textNoShape">
              <a:avLst/>
            </a:prstTxWarp>
            <a:spAutoFit/>
          </a:bodyPr>
          <a:lstStyle/>
          <a:p>
            <a:r>
              <a:rPr lang="en-US" sz="2000" b="0"/>
              <a:t>Another way to generate</a:t>
            </a:r>
            <a:r>
              <a:rPr lang="en-US" sz="2000" b="0">
                <a:solidFill>
                  <a:schemeClr val="tx2"/>
                </a:solidFill>
              </a:rPr>
              <a:t> </a:t>
            </a:r>
            <a:r>
              <a:rPr lang="en-US" sz="2000" b="0">
                <a:solidFill>
                  <a:schemeClr val="hlink"/>
                </a:solidFill>
              </a:rPr>
              <a:t>Subject</a:t>
            </a:r>
            <a:r>
              <a:rPr lang="en-US" sz="2000" b="0">
                <a:solidFill>
                  <a:schemeClr val="tx2"/>
                </a:solidFill>
              </a:rPr>
              <a:t> </a:t>
            </a:r>
            <a:r>
              <a:rPr lang="en-US" sz="2000" b="0">
                <a:solidFill>
                  <a:schemeClr val="bg2"/>
                </a:solidFill>
              </a:rPr>
              <a:t>Verb</a:t>
            </a:r>
            <a:r>
              <a:rPr lang="en-US" sz="2000" b="0">
                <a:solidFill>
                  <a:schemeClr val="tx2"/>
                </a:solidFill>
              </a:rPr>
              <a:t> </a:t>
            </a:r>
            <a:r>
              <a:rPr lang="en-US" sz="2000" b="0">
                <a:solidFill>
                  <a:schemeClr val="accent2"/>
                </a:solidFill>
              </a:rPr>
              <a:t>Object</a:t>
            </a:r>
            <a:r>
              <a:rPr lang="en-US" sz="2000" b="0">
                <a:solidFill>
                  <a:schemeClr val="tx2"/>
                </a:solidFill>
              </a:rPr>
              <a:t> </a:t>
            </a:r>
            <a:r>
              <a:rPr lang="en-US" sz="2000" b="0"/>
              <a:t>order: </a:t>
            </a:r>
          </a:p>
          <a:p>
            <a:r>
              <a:rPr lang="en-US" sz="2000" b="0"/>
              <a:t>The linguistic system specifies</a:t>
            </a:r>
            <a:r>
              <a:rPr lang="en-US" sz="2000" b="0">
                <a:solidFill>
                  <a:schemeClr val="tx2"/>
                </a:solidFill>
              </a:rPr>
              <a:t> </a:t>
            </a:r>
            <a:r>
              <a:rPr lang="en-US" sz="2000" b="0">
                <a:solidFill>
                  <a:schemeClr val="hlink"/>
                </a:solidFill>
              </a:rPr>
              <a:t>Subject</a:t>
            </a:r>
            <a:r>
              <a:rPr lang="en-US" sz="2000" b="0">
                <a:solidFill>
                  <a:schemeClr val="tx2"/>
                </a:solidFill>
              </a:rPr>
              <a:t> </a:t>
            </a:r>
            <a:r>
              <a:rPr lang="en-US" sz="2000" b="0">
                <a:solidFill>
                  <a:schemeClr val="accent2"/>
                </a:solidFill>
              </a:rPr>
              <a:t>Object</a:t>
            </a:r>
            <a:r>
              <a:rPr lang="en-US" sz="2000" b="0">
                <a:solidFill>
                  <a:schemeClr val="tx2"/>
                </a:solidFill>
              </a:rPr>
              <a:t> </a:t>
            </a:r>
            <a:r>
              <a:rPr lang="en-US" sz="2000" b="0">
                <a:solidFill>
                  <a:schemeClr val="bg2"/>
                </a:solidFill>
              </a:rPr>
              <a:t>Verb</a:t>
            </a:r>
            <a:r>
              <a:rPr lang="en-US" sz="2000" b="0">
                <a:solidFill>
                  <a:schemeClr val="tx2"/>
                </a:solidFill>
              </a:rPr>
              <a:t> </a:t>
            </a:r>
            <a:r>
              <a:rPr lang="en-US" sz="2000" b="0"/>
              <a:t>as the general pattern, but the</a:t>
            </a:r>
            <a:r>
              <a:rPr lang="en-US" sz="2000" b="0">
                <a:solidFill>
                  <a:schemeClr val="tx2"/>
                </a:solidFill>
              </a:rPr>
              <a:t> </a:t>
            </a:r>
            <a:r>
              <a:rPr lang="en-US" sz="2000" b="0">
                <a:solidFill>
                  <a:schemeClr val="bg2"/>
                </a:solidFill>
              </a:rPr>
              <a:t>Verb</a:t>
            </a:r>
            <a:r>
              <a:rPr lang="en-US" sz="2000" b="0">
                <a:solidFill>
                  <a:schemeClr val="tx2"/>
                </a:solidFill>
              </a:rPr>
              <a:t> </a:t>
            </a:r>
            <a:r>
              <a:rPr lang="en-US" sz="2000" b="0"/>
              <a:t>in main clauses moves to the second position and some other phrase (like the</a:t>
            </a:r>
            <a:r>
              <a:rPr lang="en-US" sz="2000" b="0">
                <a:solidFill>
                  <a:schemeClr val="tx2"/>
                </a:solidFill>
              </a:rPr>
              <a:t> </a:t>
            </a:r>
            <a:r>
              <a:rPr lang="en-US" sz="2000" b="0">
                <a:solidFill>
                  <a:schemeClr val="hlink"/>
                </a:solidFill>
              </a:rPr>
              <a:t>Subject</a:t>
            </a:r>
            <a:r>
              <a:rPr lang="en-US" sz="2000" b="0"/>
              <a:t>) moves to the first position. An example language like this is German.</a:t>
            </a:r>
          </a:p>
        </p:txBody>
      </p:sp>
      <p:sp>
        <p:nvSpPr>
          <p:cNvPr id="2142231" name="Text Box 23"/>
          <p:cNvSpPr txBox="1">
            <a:spLocks noChangeArrowheads="1"/>
          </p:cNvSpPr>
          <p:nvPr/>
        </p:nvSpPr>
        <p:spPr bwMode="auto">
          <a:xfrm>
            <a:off x="3810000" y="2438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a:solidFill>
                  <a:srgbClr val="4BBEFE"/>
                </a:solidFill>
              </a:rPr>
              <a:t> </a:t>
            </a:r>
            <a:r>
              <a:rPr lang="en-US" sz="2000" b="0">
                <a:solidFill>
                  <a:schemeClr val="bg2"/>
                </a:solidFill>
              </a:rPr>
              <a:t>Verb</a:t>
            </a:r>
            <a:r>
              <a:rPr lang="en-US" sz="2000" b="0"/>
              <a:t>   </a:t>
            </a:r>
            <a:r>
              <a:rPr lang="en-US" sz="2000" b="0">
                <a:solidFill>
                  <a:schemeClr val="accent2"/>
                </a:solidFill>
              </a:rPr>
              <a:t>Object</a:t>
            </a:r>
            <a:endParaRPr lang="en-US" sz="2000" b="0">
              <a:solidFill>
                <a:srgbClr val="CD84D2"/>
              </a:solidFill>
            </a:endParaRPr>
          </a:p>
        </p:txBody>
      </p:sp>
      <p:sp>
        <p:nvSpPr>
          <p:cNvPr id="2142232" name="Text Box 24"/>
          <p:cNvSpPr txBox="1">
            <a:spLocks noChangeArrowheads="1"/>
          </p:cNvSpPr>
          <p:nvPr/>
        </p:nvSpPr>
        <p:spPr bwMode="auto">
          <a:xfrm>
            <a:off x="3733800" y="2057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Jareth</a:t>
            </a:r>
            <a:r>
              <a:rPr lang="en-US" sz="2000" b="0"/>
              <a:t>  </a:t>
            </a:r>
            <a:r>
              <a:rPr lang="en-US" sz="2000" b="0">
                <a:solidFill>
                  <a:srgbClr val="4BBEFE"/>
                </a:solidFill>
              </a:rPr>
              <a:t> </a:t>
            </a:r>
            <a:r>
              <a:rPr lang="en-US" sz="2000" b="0">
                <a:solidFill>
                  <a:schemeClr val="bg2"/>
                </a:solidFill>
              </a:rPr>
              <a:t>juggles</a:t>
            </a:r>
            <a:r>
              <a:rPr lang="en-US" sz="2000" b="0"/>
              <a:t>   </a:t>
            </a:r>
            <a:r>
              <a:rPr lang="en-US" sz="2000" b="0">
                <a:solidFill>
                  <a:schemeClr val="accent2"/>
                </a:solidFill>
              </a:rPr>
              <a:t>crystals</a:t>
            </a:r>
            <a:endParaRPr lang="en-US" sz="2000" b="0">
              <a:solidFill>
                <a:srgbClr val="CD84D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4261" name="Rectangle 5"/>
          <p:cNvSpPr>
            <a:spLocks noChangeArrowheads="1"/>
          </p:cNvSpPr>
          <p:nvPr/>
        </p:nvSpPr>
        <p:spPr bwMode="auto">
          <a:xfrm>
            <a:off x="685800" y="3048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Problem: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Figure out the order of words (syntax)</a:t>
            </a:r>
          </a:p>
        </p:txBody>
      </p:sp>
      <p:sp>
        <p:nvSpPr>
          <p:cNvPr id="2144262" name="Text Box 6"/>
          <p:cNvSpPr txBox="1">
            <a:spLocks noChangeArrowheads="1"/>
          </p:cNvSpPr>
          <p:nvPr/>
        </p:nvSpPr>
        <p:spPr bwMode="auto">
          <a:xfrm>
            <a:off x="685800" y="5715000"/>
            <a:ext cx="1524000" cy="457200"/>
          </a:xfrm>
          <a:prstGeom prst="rect">
            <a:avLst/>
          </a:prstGeom>
          <a:noFill/>
          <a:ln w="9525">
            <a:noFill/>
            <a:miter lim="800000"/>
            <a:headEnd/>
            <a:tailEnd/>
          </a:ln>
        </p:spPr>
        <p:txBody>
          <a:bodyPr>
            <a:prstTxWarp prst="textNoShape">
              <a:avLst/>
            </a:prstTxWarp>
            <a:spAutoFit/>
          </a:bodyPr>
          <a:lstStyle/>
          <a:p>
            <a:r>
              <a:rPr lang="en-US" b="0"/>
              <a:t>German</a:t>
            </a:r>
          </a:p>
        </p:txBody>
      </p:sp>
      <p:sp>
        <p:nvSpPr>
          <p:cNvPr id="2144263" name="Text Box 7"/>
          <p:cNvSpPr txBox="1">
            <a:spLocks noChangeArrowheads="1"/>
          </p:cNvSpPr>
          <p:nvPr/>
        </p:nvSpPr>
        <p:spPr bwMode="auto">
          <a:xfrm>
            <a:off x="2743200" y="6019800"/>
            <a:ext cx="5410200" cy="457200"/>
          </a:xfrm>
          <a:prstGeom prst="rect">
            <a:avLst/>
          </a:prstGeom>
          <a:noFill/>
          <a:ln w="9525">
            <a:noFill/>
            <a:miter lim="800000"/>
            <a:headEnd/>
            <a:tailEnd/>
          </a:ln>
        </p:spPr>
        <p:txBody>
          <a:bodyPr>
            <a:prstTxWarp prst="textNoShape">
              <a:avLst/>
            </a:prstTxWarp>
            <a:spAutoFit/>
          </a:bodyPr>
          <a:lstStyle/>
          <a:p>
            <a:r>
              <a:rPr lang="en-US" b="0">
                <a:solidFill>
                  <a:schemeClr val="hlink"/>
                </a:solidFill>
              </a:rPr>
              <a:t>Subject</a:t>
            </a:r>
            <a:r>
              <a:rPr lang="en-US" b="0"/>
              <a:t>  </a:t>
            </a:r>
            <a:r>
              <a:rPr lang="en-US" b="0">
                <a:solidFill>
                  <a:srgbClr val="4BBEFE"/>
                </a:solidFill>
              </a:rPr>
              <a:t> </a:t>
            </a:r>
            <a:r>
              <a:rPr lang="en-US" b="0">
                <a:solidFill>
                  <a:schemeClr val="bg2"/>
                </a:solidFill>
              </a:rPr>
              <a:t>Verb</a:t>
            </a:r>
            <a:r>
              <a:rPr lang="en-US" b="0">
                <a:solidFill>
                  <a:srgbClr val="4BBEFE"/>
                </a:solidFill>
              </a:rPr>
              <a:t>   </a:t>
            </a:r>
            <a:r>
              <a:rPr lang="en-US" b="0" i="1" baseline="-25000">
                <a:solidFill>
                  <a:schemeClr val="hlink">
                    <a:alpha val="50000"/>
                  </a:schemeClr>
                </a:solidFill>
              </a:rPr>
              <a:t>Subject</a:t>
            </a:r>
            <a:r>
              <a:rPr lang="en-US" b="0">
                <a:solidFill>
                  <a:srgbClr val="ABFF3E">
                    <a:alpha val="50000"/>
                  </a:srgbClr>
                </a:solidFill>
              </a:rPr>
              <a:t> </a:t>
            </a:r>
            <a:r>
              <a:rPr lang="en-US" b="0"/>
              <a:t>   </a:t>
            </a:r>
            <a:r>
              <a:rPr lang="en-US" b="0">
                <a:solidFill>
                  <a:srgbClr val="CD84D2"/>
                </a:solidFill>
              </a:rPr>
              <a:t>Object  </a:t>
            </a:r>
            <a:r>
              <a:rPr lang="en-US" b="0" i="1">
                <a:solidFill>
                  <a:srgbClr val="4BBEFE"/>
                </a:solidFill>
              </a:rPr>
              <a:t> </a:t>
            </a:r>
            <a:r>
              <a:rPr lang="en-US" b="0" i="1" baseline="-25000">
                <a:solidFill>
                  <a:schemeClr val="bg2">
                    <a:alpha val="50000"/>
                  </a:schemeClr>
                </a:solidFill>
              </a:rPr>
              <a:t>Verb</a:t>
            </a:r>
            <a:endParaRPr lang="en-US" b="0">
              <a:solidFill>
                <a:srgbClr val="CD84D2"/>
              </a:solidFill>
            </a:endParaRPr>
          </a:p>
        </p:txBody>
      </p:sp>
      <p:sp>
        <p:nvSpPr>
          <p:cNvPr id="2144264" name="AutoShape 8"/>
          <p:cNvSpPr>
            <a:spLocks noChangeArrowheads="1"/>
          </p:cNvSpPr>
          <p:nvPr/>
        </p:nvSpPr>
        <p:spPr bwMode="auto">
          <a:xfrm>
            <a:off x="3657600" y="6019800"/>
            <a:ext cx="795338"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4265" name="AutoShape 9"/>
          <p:cNvSpPr>
            <a:spLocks noChangeArrowheads="1"/>
          </p:cNvSpPr>
          <p:nvPr/>
        </p:nvSpPr>
        <p:spPr bwMode="auto">
          <a:xfrm>
            <a:off x="2819400" y="6019800"/>
            <a:ext cx="1135063"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4266" name="AutoShape 10"/>
          <p:cNvSpPr>
            <a:spLocks noChangeArrowheads="1"/>
          </p:cNvSpPr>
          <p:nvPr/>
        </p:nvSpPr>
        <p:spPr bwMode="auto">
          <a:xfrm>
            <a:off x="7162800" y="6096000"/>
            <a:ext cx="795338"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4267" name="AutoShape 11"/>
          <p:cNvSpPr>
            <a:spLocks noChangeArrowheads="1"/>
          </p:cNvSpPr>
          <p:nvPr/>
        </p:nvSpPr>
        <p:spPr bwMode="auto">
          <a:xfrm>
            <a:off x="4953000" y="6096000"/>
            <a:ext cx="1135063"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cxnSp>
        <p:nvCxnSpPr>
          <p:cNvPr id="2144268" name="AutoShape 12"/>
          <p:cNvCxnSpPr>
            <a:cxnSpLocks noChangeShapeType="1"/>
            <a:stCxn id="2144266" idx="0"/>
            <a:endCxn id="2144264" idx="0"/>
          </p:cNvCxnSpPr>
          <p:nvPr/>
        </p:nvCxnSpPr>
        <p:spPr bwMode="auto">
          <a:xfrm rot="5400000" flipH="1">
            <a:off x="5770563" y="4305300"/>
            <a:ext cx="76200" cy="3505200"/>
          </a:xfrm>
          <a:prstGeom prst="curvedConnector3">
            <a:avLst>
              <a:gd name="adj1" fmla="val 400000"/>
            </a:avLst>
          </a:prstGeom>
          <a:noFill/>
          <a:ln w="9525">
            <a:solidFill>
              <a:schemeClr val="bg2"/>
            </a:solidFill>
            <a:round/>
            <a:headEnd/>
            <a:tailEnd type="triangle" w="med" len="med"/>
          </a:ln>
        </p:spPr>
      </p:cxnSp>
      <p:cxnSp>
        <p:nvCxnSpPr>
          <p:cNvPr id="2144269" name="AutoShape 13"/>
          <p:cNvCxnSpPr>
            <a:cxnSpLocks noChangeShapeType="1"/>
            <a:stCxn id="2144267" idx="0"/>
            <a:endCxn id="2144265" idx="0"/>
          </p:cNvCxnSpPr>
          <p:nvPr/>
        </p:nvCxnSpPr>
        <p:spPr bwMode="auto">
          <a:xfrm rot="5400000" flipH="1">
            <a:off x="4416425" y="4991100"/>
            <a:ext cx="76200" cy="2133600"/>
          </a:xfrm>
          <a:prstGeom prst="curvedConnector3">
            <a:avLst>
              <a:gd name="adj1" fmla="val 400000"/>
            </a:avLst>
          </a:prstGeom>
          <a:noFill/>
          <a:ln w="9525">
            <a:solidFill>
              <a:schemeClr val="hlink"/>
            </a:solidFill>
            <a:round/>
            <a:headEnd/>
            <a:tailEnd type="triangle" w="med" len="med"/>
          </a:ln>
        </p:spPr>
      </p:cxnSp>
      <p:sp>
        <p:nvSpPr>
          <p:cNvPr id="2144270" name="AutoShape 14"/>
          <p:cNvSpPr>
            <a:spLocks noChangeArrowheads="1"/>
          </p:cNvSpPr>
          <p:nvPr/>
        </p:nvSpPr>
        <p:spPr bwMode="auto">
          <a:xfrm>
            <a:off x="2667000" y="5867400"/>
            <a:ext cx="795338"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4272" name="Text Box 16"/>
          <p:cNvSpPr txBox="1">
            <a:spLocks noChangeArrowheads="1"/>
          </p:cNvSpPr>
          <p:nvPr/>
        </p:nvSpPr>
        <p:spPr bwMode="auto">
          <a:xfrm>
            <a:off x="4784725" y="5353050"/>
            <a:ext cx="1990725" cy="396875"/>
          </a:xfrm>
          <a:prstGeom prst="rect">
            <a:avLst/>
          </a:prstGeom>
          <a:noFill/>
          <a:ln w="9525">
            <a:noFill/>
            <a:miter lim="800000"/>
            <a:headEnd/>
            <a:tailEnd/>
          </a:ln>
        </p:spPr>
        <p:txBody>
          <a:bodyPr wrap="none">
            <a:prstTxWarp prst="textNoShape">
              <a:avLst/>
            </a:prstTxWarp>
            <a:spAutoFit/>
          </a:bodyPr>
          <a:lstStyle/>
          <a:p>
            <a:r>
              <a:rPr lang="en-US" sz="2000" b="0"/>
              <a:t>movement rules</a:t>
            </a:r>
          </a:p>
        </p:txBody>
      </p:sp>
      <p:pic>
        <p:nvPicPr>
          <p:cNvPr id="2144273" name="Picture 17"/>
          <p:cNvPicPr>
            <a:picLocks noChangeAspect="1" noChangeArrowheads="1"/>
          </p:cNvPicPr>
          <p:nvPr/>
        </p:nvPicPr>
        <p:blipFill>
          <a:blip r:embed="rId3"/>
          <a:srcRect/>
          <a:stretch>
            <a:fillRect/>
          </a:stretch>
        </p:blipFill>
        <p:spPr bwMode="auto">
          <a:xfrm>
            <a:off x="304800" y="1752600"/>
            <a:ext cx="2971800" cy="1557338"/>
          </a:xfrm>
          <a:prstGeom prst="rect">
            <a:avLst/>
          </a:prstGeom>
          <a:noFill/>
          <a:ln w="9525">
            <a:noFill/>
            <a:miter lim="800000"/>
            <a:headEnd/>
            <a:tailEnd/>
          </a:ln>
          <a:effectLst/>
        </p:spPr>
      </p:pic>
      <p:sp>
        <p:nvSpPr>
          <p:cNvPr id="2144274" name="Text Box 18"/>
          <p:cNvSpPr txBox="1">
            <a:spLocks noChangeArrowheads="1"/>
          </p:cNvSpPr>
          <p:nvPr/>
        </p:nvSpPr>
        <p:spPr bwMode="auto">
          <a:xfrm>
            <a:off x="457200" y="3505200"/>
            <a:ext cx="8229600" cy="1616075"/>
          </a:xfrm>
          <a:prstGeom prst="rect">
            <a:avLst/>
          </a:prstGeom>
          <a:noFill/>
          <a:ln w="9525">
            <a:noFill/>
            <a:miter lim="800000"/>
            <a:headEnd/>
            <a:tailEnd/>
          </a:ln>
        </p:spPr>
        <p:txBody>
          <a:bodyPr>
            <a:prstTxWarp prst="textNoShape">
              <a:avLst/>
            </a:prstTxWarp>
            <a:spAutoFit/>
          </a:bodyPr>
          <a:lstStyle/>
          <a:p>
            <a:r>
              <a:rPr lang="en-US" sz="2000" b="0"/>
              <a:t>Another way to generate</a:t>
            </a:r>
            <a:r>
              <a:rPr lang="en-US" sz="2000" b="0">
                <a:solidFill>
                  <a:schemeClr val="tx2"/>
                </a:solidFill>
              </a:rPr>
              <a:t> </a:t>
            </a:r>
            <a:r>
              <a:rPr lang="en-US" sz="2000" b="0">
                <a:solidFill>
                  <a:schemeClr val="hlink"/>
                </a:solidFill>
              </a:rPr>
              <a:t>Subject</a:t>
            </a:r>
            <a:r>
              <a:rPr lang="en-US" sz="2000" b="0">
                <a:solidFill>
                  <a:schemeClr val="tx2"/>
                </a:solidFill>
              </a:rPr>
              <a:t> </a:t>
            </a:r>
            <a:r>
              <a:rPr lang="en-US" sz="2000" b="0">
                <a:solidFill>
                  <a:schemeClr val="bg2"/>
                </a:solidFill>
              </a:rPr>
              <a:t>Verb</a:t>
            </a:r>
            <a:r>
              <a:rPr lang="en-US" sz="2000" b="0">
                <a:solidFill>
                  <a:schemeClr val="tx2"/>
                </a:solidFill>
              </a:rPr>
              <a:t> </a:t>
            </a:r>
            <a:r>
              <a:rPr lang="en-US" sz="2000" b="0">
                <a:solidFill>
                  <a:schemeClr val="accent2"/>
                </a:solidFill>
              </a:rPr>
              <a:t>Object</a:t>
            </a:r>
            <a:r>
              <a:rPr lang="en-US" sz="2000" b="0">
                <a:solidFill>
                  <a:schemeClr val="tx2"/>
                </a:solidFill>
              </a:rPr>
              <a:t> </a:t>
            </a:r>
            <a:r>
              <a:rPr lang="en-US" sz="2000" b="0"/>
              <a:t>order: </a:t>
            </a:r>
          </a:p>
          <a:p>
            <a:r>
              <a:rPr lang="en-US" sz="2000" b="0"/>
              <a:t>The linguistic system specifies</a:t>
            </a:r>
            <a:r>
              <a:rPr lang="en-US" sz="2000" b="0">
                <a:solidFill>
                  <a:schemeClr val="tx2"/>
                </a:solidFill>
              </a:rPr>
              <a:t> </a:t>
            </a:r>
            <a:r>
              <a:rPr lang="en-US" sz="2000" b="0">
                <a:solidFill>
                  <a:schemeClr val="hlink"/>
                </a:solidFill>
              </a:rPr>
              <a:t>Subject</a:t>
            </a:r>
            <a:r>
              <a:rPr lang="en-US" sz="2000" b="0">
                <a:solidFill>
                  <a:schemeClr val="tx2"/>
                </a:solidFill>
              </a:rPr>
              <a:t> </a:t>
            </a:r>
            <a:r>
              <a:rPr lang="en-US" sz="2000" b="0">
                <a:solidFill>
                  <a:schemeClr val="accent2"/>
                </a:solidFill>
              </a:rPr>
              <a:t>Object</a:t>
            </a:r>
            <a:r>
              <a:rPr lang="en-US" sz="2000" b="0">
                <a:solidFill>
                  <a:schemeClr val="tx2"/>
                </a:solidFill>
              </a:rPr>
              <a:t> </a:t>
            </a:r>
            <a:r>
              <a:rPr lang="en-US" sz="2000" b="0">
                <a:solidFill>
                  <a:schemeClr val="bg2"/>
                </a:solidFill>
              </a:rPr>
              <a:t>Verb</a:t>
            </a:r>
            <a:r>
              <a:rPr lang="en-US" sz="2000" b="0">
                <a:solidFill>
                  <a:schemeClr val="tx2"/>
                </a:solidFill>
              </a:rPr>
              <a:t> </a:t>
            </a:r>
            <a:r>
              <a:rPr lang="en-US" sz="2000" b="0"/>
              <a:t>as the general pattern, but the</a:t>
            </a:r>
            <a:r>
              <a:rPr lang="en-US" sz="2000" b="0">
                <a:solidFill>
                  <a:schemeClr val="tx2"/>
                </a:solidFill>
              </a:rPr>
              <a:t> </a:t>
            </a:r>
            <a:r>
              <a:rPr lang="en-US" sz="2000" b="0">
                <a:solidFill>
                  <a:schemeClr val="bg2"/>
                </a:solidFill>
              </a:rPr>
              <a:t>Verb</a:t>
            </a:r>
            <a:r>
              <a:rPr lang="en-US" sz="2000" b="0">
                <a:solidFill>
                  <a:schemeClr val="tx2"/>
                </a:solidFill>
              </a:rPr>
              <a:t> </a:t>
            </a:r>
            <a:r>
              <a:rPr lang="en-US" sz="2000" b="0"/>
              <a:t>in main clauses moves to the second position and some other phrase (like the</a:t>
            </a:r>
            <a:r>
              <a:rPr lang="en-US" sz="2000" b="0">
                <a:solidFill>
                  <a:schemeClr val="tx2"/>
                </a:solidFill>
              </a:rPr>
              <a:t> </a:t>
            </a:r>
            <a:r>
              <a:rPr lang="en-US" sz="2000" b="0">
                <a:solidFill>
                  <a:schemeClr val="hlink"/>
                </a:solidFill>
              </a:rPr>
              <a:t>Subject</a:t>
            </a:r>
            <a:r>
              <a:rPr lang="en-US" sz="2000" b="0"/>
              <a:t>) moves to the first position. An example language like this is German.</a:t>
            </a:r>
          </a:p>
        </p:txBody>
      </p:sp>
      <p:sp>
        <p:nvSpPr>
          <p:cNvPr id="2144275" name="Text Box 19"/>
          <p:cNvSpPr txBox="1">
            <a:spLocks noChangeArrowheads="1"/>
          </p:cNvSpPr>
          <p:nvPr/>
        </p:nvSpPr>
        <p:spPr bwMode="auto">
          <a:xfrm>
            <a:off x="3810000" y="2438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a:solidFill>
                  <a:srgbClr val="4BBEFE"/>
                </a:solidFill>
              </a:rPr>
              <a:t> </a:t>
            </a:r>
            <a:r>
              <a:rPr lang="en-US" sz="2000" b="0">
                <a:solidFill>
                  <a:schemeClr val="bg2"/>
                </a:solidFill>
              </a:rPr>
              <a:t>Verb</a:t>
            </a:r>
            <a:r>
              <a:rPr lang="en-US" sz="2000" b="0"/>
              <a:t>   </a:t>
            </a:r>
            <a:r>
              <a:rPr lang="en-US" sz="2000" b="0">
                <a:solidFill>
                  <a:schemeClr val="accent2"/>
                </a:solidFill>
              </a:rPr>
              <a:t>Object</a:t>
            </a:r>
            <a:endParaRPr lang="en-US" sz="2000" b="0">
              <a:solidFill>
                <a:srgbClr val="CD84D2"/>
              </a:solidFill>
            </a:endParaRPr>
          </a:p>
        </p:txBody>
      </p:sp>
      <p:sp>
        <p:nvSpPr>
          <p:cNvPr id="2144276" name="Text Box 20"/>
          <p:cNvSpPr txBox="1">
            <a:spLocks noChangeArrowheads="1"/>
          </p:cNvSpPr>
          <p:nvPr/>
        </p:nvSpPr>
        <p:spPr bwMode="auto">
          <a:xfrm>
            <a:off x="3733800" y="2057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Jareth</a:t>
            </a:r>
            <a:r>
              <a:rPr lang="en-US" sz="2000" b="0"/>
              <a:t>  </a:t>
            </a:r>
            <a:r>
              <a:rPr lang="en-US" sz="2000" b="0">
                <a:solidFill>
                  <a:srgbClr val="4BBEFE"/>
                </a:solidFill>
              </a:rPr>
              <a:t> </a:t>
            </a:r>
            <a:r>
              <a:rPr lang="en-US" sz="2000" b="0">
                <a:solidFill>
                  <a:schemeClr val="bg2"/>
                </a:solidFill>
              </a:rPr>
              <a:t>juggles</a:t>
            </a:r>
            <a:r>
              <a:rPr lang="en-US" sz="2000" b="0"/>
              <a:t>   </a:t>
            </a:r>
            <a:r>
              <a:rPr lang="en-US" sz="2000" b="0">
                <a:solidFill>
                  <a:schemeClr val="accent2"/>
                </a:solidFill>
              </a:rPr>
              <a:t>crystals</a:t>
            </a:r>
            <a:endParaRPr lang="en-US" sz="2000" b="0">
              <a:solidFill>
                <a:srgbClr val="CD84D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46308" name="Picture 4"/>
          <p:cNvPicPr>
            <a:picLocks noChangeAspect="1" noChangeArrowheads="1"/>
          </p:cNvPicPr>
          <p:nvPr/>
        </p:nvPicPr>
        <p:blipFill>
          <a:blip r:embed="rId3"/>
          <a:srcRect/>
          <a:stretch>
            <a:fillRect/>
          </a:stretch>
        </p:blipFill>
        <p:spPr bwMode="auto">
          <a:xfrm>
            <a:off x="304800" y="1752600"/>
            <a:ext cx="2971800" cy="1557338"/>
          </a:xfrm>
          <a:prstGeom prst="rect">
            <a:avLst/>
          </a:prstGeom>
          <a:noFill/>
          <a:ln w="9525">
            <a:noFill/>
            <a:miter lim="800000"/>
            <a:headEnd/>
            <a:tailEnd/>
          </a:ln>
          <a:effectLst/>
        </p:spPr>
      </p:pic>
      <p:sp>
        <p:nvSpPr>
          <p:cNvPr id="2146309" name="Rectangle 5"/>
          <p:cNvSpPr>
            <a:spLocks noChangeArrowheads="1"/>
          </p:cNvSpPr>
          <p:nvPr/>
        </p:nvSpPr>
        <p:spPr bwMode="auto">
          <a:xfrm>
            <a:off x="685800" y="3048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Problem: </a:t>
            </a:r>
            <a:br>
              <a:rPr lang="en-US" sz="3200" b="0">
                <a:solidFill>
                  <a:schemeClr val="tx2"/>
                </a:solidFill>
                <a:ea typeface="Osaka" pitchFamily="-84" charset="-128"/>
                <a:cs typeface="Osaka" pitchFamily="-84" charset="-128"/>
              </a:rPr>
            </a:br>
            <a:r>
              <a:rPr lang="en-US" sz="3200" b="0">
                <a:solidFill>
                  <a:schemeClr val="tx2"/>
                </a:solidFill>
                <a:ea typeface="Osaka" pitchFamily="-84" charset="-128"/>
                <a:cs typeface="Osaka" pitchFamily="-84" charset="-128"/>
              </a:rPr>
              <a:t>Figure out the order of words (syntax)</a:t>
            </a:r>
          </a:p>
        </p:txBody>
      </p:sp>
      <p:sp>
        <p:nvSpPr>
          <p:cNvPr id="2146310" name="Text Box 6"/>
          <p:cNvSpPr txBox="1">
            <a:spLocks noChangeArrowheads="1"/>
          </p:cNvSpPr>
          <p:nvPr/>
        </p:nvSpPr>
        <p:spPr bwMode="auto">
          <a:xfrm>
            <a:off x="457200" y="3505200"/>
            <a:ext cx="8229600" cy="1311275"/>
          </a:xfrm>
          <a:prstGeom prst="rect">
            <a:avLst/>
          </a:prstGeom>
          <a:noFill/>
          <a:ln w="9525">
            <a:noFill/>
            <a:miter lim="800000"/>
            <a:headEnd/>
            <a:tailEnd/>
          </a:ln>
        </p:spPr>
        <p:txBody>
          <a:bodyPr>
            <a:prstTxWarp prst="textNoShape">
              <a:avLst/>
            </a:prstTxWarp>
            <a:spAutoFit/>
          </a:bodyPr>
          <a:lstStyle/>
          <a:p>
            <a:r>
              <a:rPr lang="en-US" sz="2000" b="0"/>
              <a:t>A third way to generate</a:t>
            </a:r>
            <a:r>
              <a:rPr lang="en-US" sz="2000" b="0">
                <a:solidFill>
                  <a:schemeClr val="tx2"/>
                </a:solidFill>
              </a:rPr>
              <a:t> </a:t>
            </a:r>
            <a:r>
              <a:rPr lang="en-US" sz="2000" b="0">
                <a:solidFill>
                  <a:schemeClr val="hlink"/>
                </a:solidFill>
              </a:rPr>
              <a:t>Subject</a:t>
            </a:r>
            <a:r>
              <a:rPr lang="en-US" sz="2000" b="0">
                <a:solidFill>
                  <a:schemeClr val="tx2"/>
                </a:solidFill>
              </a:rPr>
              <a:t> </a:t>
            </a:r>
            <a:r>
              <a:rPr lang="en-US" sz="2000" b="0">
                <a:solidFill>
                  <a:schemeClr val="bg2"/>
                </a:solidFill>
              </a:rPr>
              <a:t>Verb</a:t>
            </a:r>
            <a:r>
              <a:rPr lang="en-US" sz="2000" b="0">
                <a:solidFill>
                  <a:schemeClr val="tx2"/>
                </a:solidFill>
              </a:rPr>
              <a:t> </a:t>
            </a:r>
            <a:r>
              <a:rPr lang="en-US" sz="2000" b="0">
                <a:solidFill>
                  <a:schemeClr val="accent2"/>
                </a:solidFill>
              </a:rPr>
              <a:t>Object</a:t>
            </a:r>
            <a:r>
              <a:rPr lang="en-US" sz="2000" b="0">
                <a:solidFill>
                  <a:schemeClr val="tx2"/>
                </a:solidFill>
              </a:rPr>
              <a:t> </a:t>
            </a:r>
            <a:r>
              <a:rPr lang="en-US" sz="2000" b="0"/>
              <a:t>order: </a:t>
            </a:r>
          </a:p>
          <a:p>
            <a:r>
              <a:rPr lang="en-US" sz="2000" b="0"/>
              <a:t>The linguistic system specifies</a:t>
            </a:r>
            <a:r>
              <a:rPr lang="en-US" sz="2000" b="0">
                <a:solidFill>
                  <a:schemeClr val="tx2"/>
                </a:solidFill>
              </a:rPr>
              <a:t> </a:t>
            </a:r>
            <a:r>
              <a:rPr lang="en-US" sz="2000" b="0">
                <a:solidFill>
                  <a:schemeClr val="hlink"/>
                </a:solidFill>
              </a:rPr>
              <a:t>Subject</a:t>
            </a:r>
            <a:r>
              <a:rPr lang="en-US" sz="2000" b="0">
                <a:solidFill>
                  <a:schemeClr val="tx2"/>
                </a:solidFill>
              </a:rPr>
              <a:t> </a:t>
            </a:r>
            <a:r>
              <a:rPr lang="en-US" sz="2000" b="0">
                <a:solidFill>
                  <a:schemeClr val="accent2"/>
                </a:solidFill>
              </a:rPr>
              <a:t>Object</a:t>
            </a:r>
            <a:r>
              <a:rPr lang="en-US" sz="2000" b="0">
                <a:solidFill>
                  <a:schemeClr val="tx2"/>
                </a:solidFill>
              </a:rPr>
              <a:t> </a:t>
            </a:r>
            <a:r>
              <a:rPr lang="en-US" sz="2000" b="0">
                <a:solidFill>
                  <a:schemeClr val="bg2"/>
                </a:solidFill>
              </a:rPr>
              <a:t>Verb</a:t>
            </a:r>
            <a:r>
              <a:rPr lang="en-US" sz="2000" b="0">
                <a:solidFill>
                  <a:schemeClr val="tx2"/>
                </a:solidFill>
              </a:rPr>
              <a:t> </a:t>
            </a:r>
            <a:r>
              <a:rPr lang="en-US" sz="2000" b="0"/>
              <a:t>as the general pattern, but the</a:t>
            </a:r>
            <a:r>
              <a:rPr lang="en-US" sz="2000" b="0">
                <a:solidFill>
                  <a:schemeClr val="tx2"/>
                </a:solidFill>
              </a:rPr>
              <a:t> </a:t>
            </a:r>
            <a:r>
              <a:rPr lang="en-US" sz="2000" b="0">
                <a:solidFill>
                  <a:schemeClr val="accent2"/>
                </a:solidFill>
              </a:rPr>
              <a:t>Object</a:t>
            </a:r>
            <a:r>
              <a:rPr lang="en-US" sz="2000" b="0">
                <a:solidFill>
                  <a:schemeClr val="tx2"/>
                </a:solidFill>
              </a:rPr>
              <a:t> </a:t>
            </a:r>
            <a:r>
              <a:rPr lang="en-US" sz="2000" b="0"/>
              <a:t>moves after the</a:t>
            </a:r>
            <a:r>
              <a:rPr lang="en-US" sz="2000" b="0">
                <a:solidFill>
                  <a:schemeClr val="tx2"/>
                </a:solidFill>
              </a:rPr>
              <a:t> </a:t>
            </a:r>
            <a:r>
              <a:rPr lang="en-US" sz="2000" b="0">
                <a:solidFill>
                  <a:schemeClr val="bg2"/>
                </a:solidFill>
              </a:rPr>
              <a:t>Verb</a:t>
            </a:r>
            <a:r>
              <a:rPr lang="en-US" sz="2000" b="0">
                <a:solidFill>
                  <a:schemeClr val="tx2"/>
                </a:solidFill>
              </a:rPr>
              <a:t> </a:t>
            </a:r>
            <a:r>
              <a:rPr lang="en-US" sz="2000" b="0"/>
              <a:t>in certain contexts (the Object is unexpected information). Kannada is a language like this.</a:t>
            </a:r>
          </a:p>
        </p:txBody>
      </p:sp>
      <p:sp>
        <p:nvSpPr>
          <p:cNvPr id="2146311" name="Text Box 7"/>
          <p:cNvSpPr txBox="1">
            <a:spLocks noChangeArrowheads="1"/>
          </p:cNvSpPr>
          <p:nvPr/>
        </p:nvSpPr>
        <p:spPr bwMode="auto">
          <a:xfrm>
            <a:off x="685800" y="5715000"/>
            <a:ext cx="1524000" cy="457200"/>
          </a:xfrm>
          <a:prstGeom prst="rect">
            <a:avLst/>
          </a:prstGeom>
          <a:noFill/>
          <a:ln w="9525">
            <a:noFill/>
            <a:miter lim="800000"/>
            <a:headEnd/>
            <a:tailEnd/>
          </a:ln>
        </p:spPr>
        <p:txBody>
          <a:bodyPr>
            <a:prstTxWarp prst="textNoShape">
              <a:avLst/>
            </a:prstTxWarp>
            <a:spAutoFit/>
          </a:bodyPr>
          <a:lstStyle/>
          <a:p>
            <a:r>
              <a:rPr lang="en-US" b="0"/>
              <a:t>Kannada</a:t>
            </a:r>
          </a:p>
        </p:txBody>
      </p:sp>
      <p:sp>
        <p:nvSpPr>
          <p:cNvPr id="2146312" name="AutoShape 8"/>
          <p:cNvSpPr>
            <a:spLocks noChangeArrowheads="1"/>
          </p:cNvSpPr>
          <p:nvPr/>
        </p:nvSpPr>
        <p:spPr bwMode="auto">
          <a:xfrm>
            <a:off x="3581400" y="5638800"/>
            <a:ext cx="700088"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6313" name="AutoShape 9"/>
          <p:cNvSpPr>
            <a:spLocks noChangeArrowheads="1"/>
          </p:cNvSpPr>
          <p:nvPr/>
        </p:nvSpPr>
        <p:spPr bwMode="auto">
          <a:xfrm>
            <a:off x="4724400" y="5715000"/>
            <a:ext cx="1001713"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6314" name="AutoShape 10"/>
          <p:cNvSpPr>
            <a:spLocks noChangeArrowheads="1"/>
          </p:cNvSpPr>
          <p:nvPr/>
        </p:nvSpPr>
        <p:spPr bwMode="auto">
          <a:xfrm>
            <a:off x="3429000" y="5715000"/>
            <a:ext cx="1001713"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6315" name="Text Box 11"/>
          <p:cNvSpPr txBox="1">
            <a:spLocks noChangeArrowheads="1"/>
          </p:cNvSpPr>
          <p:nvPr/>
        </p:nvSpPr>
        <p:spPr bwMode="auto">
          <a:xfrm>
            <a:off x="2590800" y="5715000"/>
            <a:ext cx="5105400" cy="457200"/>
          </a:xfrm>
          <a:prstGeom prst="rect">
            <a:avLst/>
          </a:prstGeom>
          <a:noFill/>
          <a:ln w="9525">
            <a:noFill/>
            <a:miter lim="800000"/>
            <a:headEnd/>
            <a:tailEnd/>
          </a:ln>
        </p:spPr>
        <p:txBody>
          <a:bodyPr>
            <a:prstTxWarp prst="textNoShape">
              <a:avLst/>
            </a:prstTxWarp>
            <a:spAutoFit/>
          </a:bodyPr>
          <a:lstStyle/>
          <a:p>
            <a:r>
              <a:rPr lang="en-US" b="0">
                <a:solidFill>
                  <a:schemeClr val="hlink"/>
                </a:solidFill>
              </a:rPr>
              <a:t>Subject</a:t>
            </a:r>
            <a:r>
              <a:rPr lang="en-US" b="0"/>
              <a:t>  </a:t>
            </a:r>
            <a:r>
              <a:rPr lang="en-US" b="0">
                <a:solidFill>
                  <a:schemeClr val="accent2"/>
                </a:solidFill>
              </a:rPr>
              <a:t>Object</a:t>
            </a:r>
            <a:r>
              <a:rPr lang="en-US" b="0">
                <a:solidFill>
                  <a:srgbClr val="CD84D2"/>
                </a:solidFill>
              </a:rPr>
              <a:t> </a:t>
            </a:r>
            <a:r>
              <a:rPr lang="en-US" b="0">
                <a:solidFill>
                  <a:srgbClr val="4BBEFE"/>
                </a:solidFill>
              </a:rPr>
              <a:t> </a:t>
            </a:r>
            <a:r>
              <a:rPr lang="en-US" b="0">
                <a:solidFill>
                  <a:schemeClr val="bg2"/>
                </a:solidFill>
              </a:rPr>
              <a:t>Verb</a:t>
            </a:r>
            <a:endParaRPr lang="en-US" b="0">
              <a:solidFill>
                <a:srgbClr val="CD84D2"/>
              </a:solidFill>
            </a:endParaRPr>
          </a:p>
        </p:txBody>
      </p:sp>
      <p:sp>
        <p:nvSpPr>
          <p:cNvPr id="2146316" name="AutoShape 12"/>
          <p:cNvSpPr>
            <a:spLocks noChangeArrowheads="1"/>
          </p:cNvSpPr>
          <p:nvPr/>
        </p:nvSpPr>
        <p:spPr bwMode="auto">
          <a:xfrm>
            <a:off x="3581400" y="5715000"/>
            <a:ext cx="700088" cy="304800"/>
          </a:xfrm>
          <a:prstGeom prst="roundRect">
            <a:avLst>
              <a:gd name="adj" fmla="val 16667"/>
            </a:avLst>
          </a:prstGeom>
          <a:noFill/>
          <a:ln w="9525">
            <a:noFill/>
            <a:round/>
            <a:headEnd/>
            <a:tailEnd/>
          </a:ln>
        </p:spPr>
        <p:txBody>
          <a:bodyPr wrap="none" anchor="ctr">
            <a:prstTxWarp prst="textNoShape">
              <a:avLst/>
            </a:prstTxWarp>
          </a:bodyPr>
          <a:lstStyle/>
          <a:p>
            <a:endParaRPr lang="en-US"/>
          </a:p>
        </p:txBody>
      </p:sp>
      <p:sp>
        <p:nvSpPr>
          <p:cNvPr id="2146317" name="Text Box 13"/>
          <p:cNvSpPr txBox="1">
            <a:spLocks noChangeArrowheads="1"/>
          </p:cNvSpPr>
          <p:nvPr/>
        </p:nvSpPr>
        <p:spPr bwMode="auto">
          <a:xfrm>
            <a:off x="3810000" y="2438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Subject</a:t>
            </a:r>
            <a:r>
              <a:rPr lang="en-US" sz="2000" b="0"/>
              <a:t>  </a:t>
            </a:r>
            <a:r>
              <a:rPr lang="en-US" sz="2000" b="0">
                <a:solidFill>
                  <a:srgbClr val="4BBEFE"/>
                </a:solidFill>
              </a:rPr>
              <a:t> </a:t>
            </a:r>
            <a:r>
              <a:rPr lang="en-US" sz="2000" b="0">
                <a:solidFill>
                  <a:schemeClr val="bg2"/>
                </a:solidFill>
              </a:rPr>
              <a:t>Verb</a:t>
            </a:r>
            <a:r>
              <a:rPr lang="en-US" sz="2000" b="0"/>
              <a:t>   </a:t>
            </a:r>
            <a:r>
              <a:rPr lang="en-US" sz="2000" b="0">
                <a:solidFill>
                  <a:schemeClr val="accent2"/>
                </a:solidFill>
              </a:rPr>
              <a:t>Object</a:t>
            </a:r>
            <a:endParaRPr lang="en-US" sz="2000" b="0">
              <a:solidFill>
                <a:srgbClr val="CD84D2"/>
              </a:solidFill>
            </a:endParaRPr>
          </a:p>
        </p:txBody>
      </p:sp>
      <p:sp>
        <p:nvSpPr>
          <p:cNvPr id="2146318" name="Text Box 14"/>
          <p:cNvSpPr txBox="1">
            <a:spLocks noChangeArrowheads="1"/>
          </p:cNvSpPr>
          <p:nvPr/>
        </p:nvSpPr>
        <p:spPr bwMode="auto">
          <a:xfrm>
            <a:off x="3733800" y="2057400"/>
            <a:ext cx="3429000" cy="396875"/>
          </a:xfrm>
          <a:prstGeom prst="rect">
            <a:avLst/>
          </a:prstGeom>
          <a:noFill/>
          <a:ln w="9525">
            <a:noFill/>
            <a:miter lim="800000"/>
            <a:headEnd/>
            <a:tailEnd/>
          </a:ln>
        </p:spPr>
        <p:txBody>
          <a:bodyPr>
            <a:prstTxWarp prst="textNoShape">
              <a:avLst/>
            </a:prstTxWarp>
            <a:spAutoFit/>
          </a:bodyPr>
          <a:lstStyle/>
          <a:p>
            <a:r>
              <a:rPr lang="en-US" sz="2000" b="0">
                <a:solidFill>
                  <a:schemeClr val="hlink"/>
                </a:solidFill>
              </a:rPr>
              <a:t>Jareth</a:t>
            </a:r>
            <a:r>
              <a:rPr lang="en-US" sz="2000" b="0"/>
              <a:t>  </a:t>
            </a:r>
            <a:r>
              <a:rPr lang="en-US" sz="2000" b="0">
                <a:solidFill>
                  <a:srgbClr val="4BBEFE"/>
                </a:solidFill>
              </a:rPr>
              <a:t> </a:t>
            </a:r>
            <a:r>
              <a:rPr lang="en-US" sz="2000" b="0">
                <a:solidFill>
                  <a:schemeClr val="bg2"/>
                </a:solidFill>
              </a:rPr>
              <a:t>juggles</a:t>
            </a:r>
            <a:r>
              <a:rPr lang="en-US" sz="2000" b="0"/>
              <a:t>   </a:t>
            </a:r>
            <a:r>
              <a:rPr lang="en-US" sz="2000" b="0">
                <a:solidFill>
                  <a:schemeClr val="accent2"/>
                </a:solidFill>
              </a:rPr>
              <a:t>crystals</a:t>
            </a:r>
            <a:endParaRPr lang="en-US" sz="2000" b="0">
              <a:solidFill>
                <a:srgbClr val="CD84D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8DCFF"/>
      </a:lt1>
      <a:dk2>
        <a:srgbClr val="4414A7"/>
      </a:dk2>
      <a:lt2>
        <a:srgbClr val="0006FF"/>
      </a:lt2>
      <a:accent1>
        <a:srgbClr val="0D585D"/>
      </a:accent1>
      <a:accent2>
        <a:srgbClr val="A519B9"/>
      </a:accent2>
      <a:accent3>
        <a:srgbClr val="E9EBFF"/>
      </a:accent3>
      <a:accent4>
        <a:srgbClr val="000000"/>
      </a:accent4>
      <a:accent5>
        <a:srgbClr val="AAB4B6"/>
      </a:accent5>
      <a:accent6>
        <a:srgbClr val="9516A7"/>
      </a:accent6>
      <a:hlink>
        <a:srgbClr val="0F591E"/>
      </a:hlink>
      <a:folHlink>
        <a:srgbClr val="76154B"/>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9799</TotalTime>
  <Words>3797</Words>
  <Application>Microsoft Macintosh PowerPoint</Application>
  <PresentationFormat>On-screen Show (4:3)</PresentationFormat>
  <Paragraphs>657</Paragraphs>
  <Slides>67</Slides>
  <Notes>65</Notes>
  <HiddenSlides>0</HiddenSlides>
  <MMClips>2</MMClips>
  <ScaleCrop>false</ScaleCrop>
  <HeadingPairs>
    <vt:vector size="4" baseType="variant">
      <vt:variant>
        <vt:lpstr>Design Template</vt:lpstr>
      </vt:variant>
      <vt:variant>
        <vt:i4>1</vt:i4>
      </vt:variant>
      <vt:variant>
        <vt:lpstr>Slide Titles</vt:lpstr>
      </vt:variant>
      <vt:variant>
        <vt:i4>67</vt:i4>
      </vt:variant>
    </vt:vector>
  </HeadingPairs>
  <TitlesOfParts>
    <vt:vector size="68" baseType="lpstr">
      <vt:lpstr>Blank Presentation</vt:lpstr>
      <vt:lpstr>Psych 156A/ Ling 150: Acquisition of Language II</vt:lpstr>
      <vt:lpstr>Announcements</vt:lpstr>
      <vt:lpstr>Slide 3</vt:lpstr>
      <vt:lpstr>Slide 4</vt:lpstr>
      <vt:lpstr>Slide 5</vt:lpstr>
      <vt:lpstr>Slide 6</vt:lpstr>
      <vt:lpstr>Slide 7</vt:lpstr>
      <vt:lpstr>Slide 8</vt:lpstr>
      <vt:lpstr>Slide 9</vt:lpstr>
      <vt:lpstr>Slide 10</vt:lpstr>
      <vt:lpstr>Slide 11</vt:lpstr>
      <vt:lpstr>Slide 12</vt:lpstr>
      <vt:lpstr>Humans are good at language - how good are computers?</vt:lpstr>
      <vt:lpstr>Translation is not so easy:  more than just word-by-word</vt:lpstr>
      <vt:lpstr>Translation is not so easy:  more than just word-by-word</vt:lpstr>
      <vt:lpstr>Translation is not so easy:  more than just word-by-word</vt:lpstr>
      <vt:lpstr>Translation is not so easy:  more than just word-by-word</vt:lpstr>
      <vt:lpstr>Translation is not so easy:  more than just word-by-word</vt:lpstr>
      <vt:lpstr>Translation is not so easy:  more than just word-by-word</vt:lpstr>
      <vt:lpstr>Translation is not so easy:  more than just word-by-word</vt:lpstr>
      <vt:lpstr>Solving the Language Problem  (Artificial Intelligence)</vt:lpstr>
      <vt:lpstr>Solving the Language Problem  (Artificial Intelligence)</vt:lpstr>
      <vt:lpstr>Solving the Language Problem  (Artificial Intelligence)</vt:lpstr>
      <vt:lpstr>About Human Knowledge: Language &amp; Variation</vt:lpstr>
      <vt:lpstr>Navajo Code Talkers</vt:lpstr>
      <vt:lpstr>Navajo Code Talker Paradox (Baker 2001)</vt:lpstr>
      <vt:lpstr>Types of Variation</vt:lpstr>
      <vt:lpstr>Types of Variation</vt:lpstr>
      <vt:lpstr>Types of Variation</vt:lpstr>
      <vt:lpstr>Types of Variation</vt:lpstr>
      <vt:lpstr>Types of Variation</vt:lpstr>
      <vt:lpstr>Thinking About Syntactic Variation</vt:lpstr>
      <vt:lpstr>Similarities &amp; Differences: Parameters</vt:lpstr>
      <vt:lpstr>Similarities &amp; Differences: Parameters</vt:lpstr>
      <vt:lpstr>Similarities &amp; Differences: Parameters</vt:lpstr>
      <vt:lpstr>Similarities &amp; Differences: Parameters</vt:lpstr>
      <vt:lpstr>Similarities &amp; Differences: Parameters</vt:lpstr>
      <vt:lpstr>Learning Language Structure</vt:lpstr>
      <vt:lpstr>Learning Language Structure</vt:lpstr>
      <vt:lpstr>Learning Language Structure</vt:lpstr>
      <vt:lpstr>Learning Language Structure</vt:lpstr>
      <vt:lpstr>Generalizations About Language Structure</vt:lpstr>
      <vt:lpstr>Greenberg’s Word Order Generalizations</vt:lpstr>
      <vt:lpstr>Greenberg’s Word Order Generalizations</vt:lpstr>
      <vt:lpstr>Greenberg’s Word Order Generalizations</vt:lpstr>
      <vt:lpstr>Greenberg’s Word Order Generalizations</vt:lpstr>
      <vt:lpstr>Greenberg’s Word Order Generalizations</vt:lpstr>
      <vt:lpstr>Greenberg’s Word Order Generalizations</vt:lpstr>
      <vt:lpstr>Greenberg’s Word Order Generalizations</vt:lpstr>
      <vt:lpstr>Greenberg’s Word Order Generalizations</vt:lpstr>
      <vt:lpstr>Greenberg’s Word Order Generalizations</vt:lpstr>
      <vt:lpstr>Greenberg’s Word Order Generalizations</vt:lpstr>
      <vt:lpstr>Greenberg’s Word Order Generalizations</vt:lpstr>
      <vt:lpstr>One potential parameter</vt:lpstr>
      <vt:lpstr>One potential parameter</vt:lpstr>
      <vt:lpstr>One potential parameter</vt:lpstr>
      <vt:lpstr>One potential parameter</vt:lpstr>
      <vt:lpstr>One potential parameter</vt:lpstr>
      <vt:lpstr>One potential parameter</vt:lpstr>
      <vt:lpstr>One potential parameter</vt:lpstr>
      <vt:lpstr>One potential parameter</vt:lpstr>
      <vt:lpstr>The Value of Parameters: Learning the Hard Stuff by Noticing the Easy Patterns</vt:lpstr>
      <vt:lpstr>The Value of Parameters: Learning the Hard Stuff by Noticing the Easy Patterns</vt:lpstr>
      <vt:lpstr>Another possible parameter</vt:lpstr>
      <vt:lpstr>Another possible parameter</vt:lpstr>
      <vt:lpstr>Universal Grammar: Parameters</vt:lpstr>
      <vt:lpstr>Questions?</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806</cp:revision>
  <dcterms:created xsi:type="dcterms:W3CDTF">2012-05-29T20:58:47Z</dcterms:created>
  <dcterms:modified xsi:type="dcterms:W3CDTF">2012-05-29T23:35:57Z</dcterms:modified>
</cp:coreProperties>
</file>