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notesSlides/notesSlide42.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notesSlides/notesSlide43.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1" r:id="rId1"/>
  </p:sldMasterIdLst>
  <p:notesMasterIdLst>
    <p:notesMasterId r:id="rId56"/>
  </p:notesMasterIdLst>
  <p:handoutMasterIdLst>
    <p:handoutMasterId r:id="rId57"/>
  </p:handout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95" r:id="rId26"/>
    <p:sldId id="279" r:id="rId27"/>
    <p:sldId id="281" r:id="rId28"/>
    <p:sldId id="282" r:id="rId29"/>
    <p:sldId id="283" r:id="rId30"/>
    <p:sldId id="284" r:id="rId31"/>
    <p:sldId id="285" r:id="rId32"/>
    <p:sldId id="296" r:id="rId33"/>
    <p:sldId id="286" r:id="rId34"/>
    <p:sldId id="287" r:id="rId35"/>
    <p:sldId id="288" r:id="rId36"/>
    <p:sldId id="289" r:id="rId37"/>
    <p:sldId id="297" r:id="rId38"/>
    <p:sldId id="298" r:id="rId39"/>
    <p:sldId id="299" r:id="rId40"/>
    <p:sldId id="300" r:id="rId41"/>
    <p:sldId id="301" r:id="rId42"/>
    <p:sldId id="290" r:id="rId43"/>
    <p:sldId id="308" r:id="rId44"/>
    <p:sldId id="304" r:id="rId45"/>
    <p:sldId id="305" r:id="rId46"/>
    <p:sldId id="306" r:id="rId47"/>
    <p:sldId id="307" r:id="rId48"/>
    <p:sldId id="291" r:id="rId49"/>
    <p:sldId id="292" r:id="rId50"/>
    <p:sldId id="309" r:id="rId51"/>
    <p:sldId id="310" r:id="rId52"/>
    <p:sldId id="311" r:id="rId53"/>
    <p:sldId id="302" r:id="rId54"/>
    <p:sldId id="303" r:id="rId5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1pPr>
    <a:lvl2pPr marL="4572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2pPr>
    <a:lvl3pPr marL="9144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3pPr>
    <a:lvl4pPr marL="13716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4pPr>
    <a:lvl5pPr marL="18288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5pPr>
    <a:lvl6pPr marL="22860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6pPr>
    <a:lvl7pPr marL="27432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7pPr>
    <a:lvl8pPr marL="32004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8pPr>
    <a:lvl9pPr marL="36576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clrMode="gray" frameSlides="1"/>
  <p:clrMru>
    <a:srgbClr val="BF881A"/>
    <a:srgbClr val="CA3109"/>
    <a:srgbClr val="FFFFFF"/>
    <a:srgbClr val="C29EF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9193" autoAdjust="0"/>
    <p:restoredTop sz="90929"/>
  </p:normalViewPr>
  <p:slideViewPr>
    <p:cSldViewPr>
      <p:cViewPr varScale="1">
        <p:scale>
          <a:sx n="138" d="100"/>
          <a:sy n="138" d="100"/>
        </p:scale>
        <p:origin x="-3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17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0CC785-FFDF-1F47-8FD2-0EF35E9BF254}" type="datetimeFigureOut">
              <a:rPr lang="en-US"/>
              <a:pPr/>
              <a:t>5/22/12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B2B834-6BD5-E24E-A6A8-1654134D763F}" type="slidenum">
              <a: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a:lvl1pPr>
          </a:lstStyle>
          <a:p>
            <a:fld id="{205265E6-0B43-0041-8726-9D1BE9E70CB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84" charset="0"/>
        <a:ea typeface="ＭＳ Ｐゴシック" pitchFamily="-84" charset="-128"/>
        <a:cs typeface="ＭＳ Ｐゴシック" pitchFamily="-84" charset="-128"/>
      </a:defRPr>
    </a:lvl1pPr>
    <a:lvl2pPr marL="4572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3B3E4E-FA1D-2B4E-BE9A-7BFAC86472F2}" type="slidenum">
              <a:rPr lang="en-US"/>
              <a:pPr/>
              <a:t>1</a:t>
            </a:fld>
            <a:endParaRPr lang="en-US"/>
          </a:p>
        </p:txBody>
      </p:sp>
      <p:sp>
        <p:nvSpPr>
          <p:cNvPr id="10813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813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F3ECA1A-88F5-6A44-937D-CE41BC681368}" type="slidenum">
              <a:rPr lang="en-US"/>
              <a:pPr/>
              <a:t>10</a:t>
            </a:fld>
            <a:endParaRPr lang="en-US"/>
          </a:p>
        </p:txBody>
      </p:sp>
      <p:sp>
        <p:nvSpPr>
          <p:cNvPr id="180941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428621F6-BA03-DF46-B1D8-6C25BD935E76}" type="slidenum">
              <a:rPr lang="en-US" sz="1200" b="0"/>
              <a:pPr algn="r"/>
              <a:t>10</a:t>
            </a:fld>
            <a:endParaRPr lang="en-US" sz="1200" b="0"/>
          </a:p>
        </p:txBody>
      </p:sp>
      <p:sp>
        <p:nvSpPr>
          <p:cNvPr id="1809411"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09412"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1997780-8F37-1649-8ACB-B1D645FB99FB}" type="slidenum">
              <a:rPr lang="en-US"/>
              <a:pPr/>
              <a:t>11</a:t>
            </a:fld>
            <a:endParaRPr lang="en-US"/>
          </a:p>
        </p:txBody>
      </p:sp>
      <p:sp>
        <p:nvSpPr>
          <p:cNvPr id="181145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F63A234C-0C40-B34A-B359-BD1D59648546}" type="slidenum">
              <a:rPr lang="en-US" sz="1200" b="0"/>
              <a:pPr algn="r"/>
              <a:t>11</a:t>
            </a:fld>
            <a:endParaRPr lang="en-US" sz="1200" b="0"/>
          </a:p>
        </p:txBody>
      </p:sp>
      <p:sp>
        <p:nvSpPr>
          <p:cNvPr id="181145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1146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3200CEA-C2CC-014D-97C5-8A98B08C8849}" type="slidenum">
              <a:rPr lang="en-US"/>
              <a:pPr/>
              <a:t>12</a:t>
            </a:fld>
            <a:endParaRPr lang="en-US"/>
          </a:p>
        </p:txBody>
      </p:sp>
      <p:sp>
        <p:nvSpPr>
          <p:cNvPr id="181350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91A2EB8F-9C39-5C45-813A-DF800D5881BA}" type="slidenum">
              <a:rPr lang="en-US" sz="1200" b="0"/>
              <a:pPr algn="r"/>
              <a:t>12</a:t>
            </a:fld>
            <a:endParaRPr lang="en-US" sz="1200" b="0"/>
          </a:p>
        </p:txBody>
      </p:sp>
      <p:sp>
        <p:nvSpPr>
          <p:cNvPr id="1813507"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13508"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F8B0E05-2645-584C-8253-33F0273642E7}" type="slidenum">
              <a:rPr lang="en-US"/>
              <a:pPr/>
              <a:t>13</a:t>
            </a:fld>
            <a:endParaRPr lang="en-US"/>
          </a:p>
        </p:txBody>
      </p:sp>
      <p:sp>
        <p:nvSpPr>
          <p:cNvPr id="181555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E2CBDD84-69C4-9748-8633-01FF75889E0F}" type="slidenum">
              <a:rPr lang="en-US" sz="1200" b="0"/>
              <a:pPr algn="r"/>
              <a:t>13</a:t>
            </a:fld>
            <a:endParaRPr lang="en-US" sz="1200" b="0"/>
          </a:p>
        </p:txBody>
      </p:sp>
      <p:sp>
        <p:nvSpPr>
          <p:cNvPr id="1815555"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15556"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FD4C647-FB18-AA4B-AD22-BE98832352CB}" type="slidenum">
              <a:rPr lang="en-US"/>
              <a:pPr/>
              <a:t>14</a:t>
            </a:fld>
            <a:endParaRPr lang="en-US"/>
          </a:p>
        </p:txBody>
      </p:sp>
      <p:sp>
        <p:nvSpPr>
          <p:cNvPr id="181760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C0916085-0F10-FC4F-BC8F-2A9887CFE489}" type="slidenum">
              <a:rPr lang="en-US" sz="1200" b="0"/>
              <a:pPr algn="r"/>
              <a:t>14</a:t>
            </a:fld>
            <a:endParaRPr lang="en-US" sz="1200" b="0"/>
          </a:p>
        </p:txBody>
      </p:sp>
      <p:sp>
        <p:nvSpPr>
          <p:cNvPr id="1817603"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17604"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279F7D1-66FB-0241-9BFB-EE42D6F590AD}" type="slidenum">
              <a:rPr lang="en-US"/>
              <a:pPr/>
              <a:t>15</a:t>
            </a:fld>
            <a:endParaRPr lang="en-US"/>
          </a:p>
        </p:txBody>
      </p:sp>
      <p:sp>
        <p:nvSpPr>
          <p:cNvPr id="181965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272BBD9B-50C9-C34D-BFED-F6C4EFFA8095}" type="slidenum">
              <a:rPr lang="en-US" sz="1200" b="0"/>
              <a:pPr algn="r"/>
              <a:t>15</a:t>
            </a:fld>
            <a:endParaRPr lang="en-US" sz="1200" b="0"/>
          </a:p>
        </p:txBody>
      </p:sp>
      <p:sp>
        <p:nvSpPr>
          <p:cNvPr id="1819651"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19652"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AD071EC-B0D0-1243-81E7-51854D314E6C}" type="slidenum">
              <a:rPr lang="en-US"/>
              <a:pPr/>
              <a:t>16</a:t>
            </a:fld>
            <a:endParaRPr lang="en-US"/>
          </a:p>
        </p:txBody>
      </p:sp>
      <p:sp>
        <p:nvSpPr>
          <p:cNvPr id="182169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C3FE94D3-1776-4941-9F12-E9B795FE3D16}" type="slidenum">
              <a:rPr lang="en-US" sz="1200" b="0"/>
              <a:pPr algn="r"/>
              <a:t>16</a:t>
            </a:fld>
            <a:endParaRPr lang="en-US" sz="1200" b="0"/>
          </a:p>
        </p:txBody>
      </p:sp>
      <p:sp>
        <p:nvSpPr>
          <p:cNvPr id="182169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2170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198E91E-A0AA-7644-A315-9809F381D302}" type="slidenum">
              <a:rPr lang="en-US"/>
              <a:pPr/>
              <a:t>17</a:t>
            </a:fld>
            <a:endParaRPr lang="en-US"/>
          </a:p>
        </p:txBody>
      </p:sp>
      <p:sp>
        <p:nvSpPr>
          <p:cNvPr id="18237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94FA8207-8D1A-2741-9990-9B040F8971DF}" type="slidenum">
              <a:rPr lang="en-US" sz="1200" b="0"/>
              <a:pPr algn="r"/>
              <a:t>17</a:t>
            </a:fld>
            <a:endParaRPr lang="en-US" sz="1200" b="0"/>
          </a:p>
        </p:txBody>
      </p:sp>
      <p:sp>
        <p:nvSpPr>
          <p:cNvPr id="1823747"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23748"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C92594-58E4-3B4D-B4F9-2B659DFE5BE3}" type="slidenum">
              <a:rPr lang="en-US"/>
              <a:pPr/>
              <a:t>18</a:t>
            </a:fld>
            <a:endParaRPr lang="en-US"/>
          </a:p>
        </p:txBody>
      </p:sp>
      <p:sp>
        <p:nvSpPr>
          <p:cNvPr id="182579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8B6616AE-3B10-7D49-9B86-C1EFD81940C8}" type="slidenum">
              <a:rPr lang="en-US" sz="1200" b="0"/>
              <a:pPr algn="r"/>
              <a:t>18</a:t>
            </a:fld>
            <a:endParaRPr lang="en-US" sz="1200" b="0"/>
          </a:p>
        </p:txBody>
      </p:sp>
      <p:sp>
        <p:nvSpPr>
          <p:cNvPr id="1825795"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25796"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CFE8B03-A6EF-854E-B290-9A6C4A86EB86}" type="slidenum">
              <a:rPr lang="en-US"/>
              <a:pPr/>
              <a:t>19</a:t>
            </a:fld>
            <a:endParaRPr lang="en-US"/>
          </a:p>
        </p:txBody>
      </p:sp>
      <p:sp>
        <p:nvSpPr>
          <p:cNvPr id="182784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FBDE37EF-8DE0-024F-9A84-96CB56AD22FE}" type="slidenum">
              <a:rPr lang="en-US" sz="1200" b="0"/>
              <a:pPr algn="r"/>
              <a:t>19</a:t>
            </a:fld>
            <a:endParaRPr lang="en-US" sz="1200" b="0"/>
          </a:p>
        </p:txBody>
      </p:sp>
      <p:sp>
        <p:nvSpPr>
          <p:cNvPr id="1827843"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27844"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4D0FF-AA5C-424F-80C4-F6556B0A6261}" type="slidenum">
              <a:rPr lang="en-US"/>
              <a:pPr/>
              <a:t>2</a:t>
            </a:fld>
            <a:endParaRPr lang="en-US"/>
          </a:p>
        </p:txBody>
      </p:sp>
      <p:sp>
        <p:nvSpPr>
          <p:cNvPr id="1870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70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EE72157-B136-D14E-9255-8E7F2FB90A29}" type="slidenum">
              <a:rPr lang="en-US"/>
              <a:pPr/>
              <a:t>20</a:t>
            </a:fld>
            <a:endParaRPr lang="en-US"/>
          </a:p>
        </p:txBody>
      </p:sp>
      <p:sp>
        <p:nvSpPr>
          <p:cNvPr id="182989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D4B796F6-0151-7F47-A2A2-C95F493F7B75}" type="slidenum">
              <a:rPr lang="en-US" sz="1200" b="0"/>
              <a:pPr algn="r"/>
              <a:t>20</a:t>
            </a:fld>
            <a:endParaRPr lang="en-US" sz="1200" b="0"/>
          </a:p>
        </p:txBody>
      </p:sp>
      <p:sp>
        <p:nvSpPr>
          <p:cNvPr id="1829891"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29892"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97B25FE-2F83-4245-94F9-18830E1A10D2}" type="slidenum">
              <a:rPr lang="en-US"/>
              <a:pPr/>
              <a:t>21</a:t>
            </a:fld>
            <a:endParaRPr lang="en-US"/>
          </a:p>
        </p:txBody>
      </p:sp>
      <p:sp>
        <p:nvSpPr>
          <p:cNvPr id="18319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4CB71802-724D-1042-A797-F75C23681CA3}" type="slidenum">
              <a:rPr lang="en-US" sz="1200" b="0"/>
              <a:pPr algn="r"/>
              <a:t>21</a:t>
            </a:fld>
            <a:endParaRPr lang="en-US" sz="1200" b="0"/>
          </a:p>
        </p:txBody>
      </p:sp>
      <p:sp>
        <p:nvSpPr>
          <p:cNvPr id="183193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3194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2EC4330-DEAD-2242-8665-AB6E4B09FD01}" type="slidenum">
              <a:rPr lang="en-US"/>
              <a:pPr/>
              <a:t>22</a:t>
            </a:fld>
            <a:endParaRPr lang="en-US"/>
          </a:p>
        </p:txBody>
      </p:sp>
      <p:sp>
        <p:nvSpPr>
          <p:cNvPr id="18339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DCD58871-0E54-D24E-9558-78E5426BA549}" type="slidenum">
              <a:rPr lang="en-US" sz="1200" b="0"/>
              <a:pPr algn="r"/>
              <a:t>22</a:t>
            </a:fld>
            <a:endParaRPr lang="en-US" sz="1200" b="0"/>
          </a:p>
        </p:txBody>
      </p:sp>
      <p:sp>
        <p:nvSpPr>
          <p:cNvPr id="1833987"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33988"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FE87B87-986D-C649-A179-761ED6542C40}" type="slidenum">
              <a:rPr lang="en-US"/>
              <a:pPr/>
              <a:t>23</a:t>
            </a:fld>
            <a:endParaRPr lang="en-US"/>
          </a:p>
        </p:txBody>
      </p:sp>
      <p:sp>
        <p:nvSpPr>
          <p:cNvPr id="183603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182678F3-A982-8745-AA48-ECAD2637759E}" type="slidenum">
              <a:rPr lang="en-US" sz="1200" b="0"/>
              <a:pPr algn="r"/>
              <a:t>23</a:t>
            </a:fld>
            <a:endParaRPr lang="en-US" sz="1200" b="0"/>
          </a:p>
        </p:txBody>
      </p:sp>
      <p:sp>
        <p:nvSpPr>
          <p:cNvPr id="1836035"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36036"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F94B37D-58C6-7743-96FD-316A7D3F2A79}" type="slidenum">
              <a:rPr lang="en-US"/>
              <a:pPr/>
              <a:t>24</a:t>
            </a:fld>
            <a:endParaRPr lang="en-US"/>
          </a:p>
        </p:txBody>
      </p:sp>
      <p:sp>
        <p:nvSpPr>
          <p:cNvPr id="183808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6B680E6F-F7EC-D24B-B94B-7451EA42814E}" type="slidenum">
              <a:rPr lang="en-US" sz="1200" b="0"/>
              <a:pPr algn="r"/>
              <a:t>24</a:t>
            </a:fld>
            <a:endParaRPr lang="en-US" sz="1200" b="0"/>
          </a:p>
        </p:txBody>
      </p:sp>
      <p:sp>
        <p:nvSpPr>
          <p:cNvPr id="1838083"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38084"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DAB6E1-6A94-CA40-A2E1-F75A031AE8AC}" type="slidenum">
              <a:rPr lang="en-US"/>
              <a:pPr/>
              <a:t>25</a:t>
            </a:fld>
            <a:endParaRPr lang="en-US"/>
          </a:p>
        </p:txBody>
      </p:sp>
      <p:sp>
        <p:nvSpPr>
          <p:cNvPr id="1872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72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0454E3A-A172-9D4A-8A5B-E2773C6515AE}" type="slidenum">
              <a:rPr lang="en-US"/>
              <a:pPr/>
              <a:t>26</a:t>
            </a:fld>
            <a:endParaRPr lang="en-US"/>
          </a:p>
        </p:txBody>
      </p:sp>
      <p:sp>
        <p:nvSpPr>
          <p:cNvPr id="184013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6AE9FF34-F8D8-7140-96EC-0640512A41E4}" type="slidenum">
              <a:rPr lang="en-US" sz="1200" b="0"/>
              <a:pPr algn="r"/>
              <a:t>26</a:t>
            </a:fld>
            <a:endParaRPr lang="en-US" sz="1200" b="0"/>
          </a:p>
        </p:txBody>
      </p:sp>
      <p:sp>
        <p:nvSpPr>
          <p:cNvPr id="1840131"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0132"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44B05DD-14AA-5148-90BB-53E4214A69C8}" type="slidenum">
              <a:rPr lang="en-US"/>
              <a:pPr/>
              <a:t>27</a:t>
            </a:fld>
            <a:endParaRPr lang="en-US"/>
          </a:p>
        </p:txBody>
      </p:sp>
      <p:sp>
        <p:nvSpPr>
          <p:cNvPr id="184422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F4022575-4CD7-324E-9388-28916426544F}" type="slidenum">
              <a:rPr lang="en-US" sz="1200" b="0"/>
              <a:pPr algn="r"/>
              <a:t>27</a:t>
            </a:fld>
            <a:endParaRPr lang="en-US" sz="1200" b="0"/>
          </a:p>
        </p:txBody>
      </p:sp>
      <p:sp>
        <p:nvSpPr>
          <p:cNvPr id="1844227"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4228"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3D694E6-4DED-704F-BABF-1491F45FB3AC}" type="slidenum">
              <a:rPr lang="en-US"/>
              <a:pPr/>
              <a:t>28</a:t>
            </a:fld>
            <a:endParaRPr lang="en-US"/>
          </a:p>
        </p:txBody>
      </p:sp>
      <p:sp>
        <p:nvSpPr>
          <p:cNvPr id="184627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5D5BDCBE-DE8D-5C42-8167-02B72304CFF6}" type="slidenum">
              <a:rPr lang="en-US" sz="1200" b="0"/>
              <a:pPr algn="r"/>
              <a:t>28</a:t>
            </a:fld>
            <a:endParaRPr lang="en-US" sz="1200" b="0"/>
          </a:p>
        </p:txBody>
      </p:sp>
      <p:sp>
        <p:nvSpPr>
          <p:cNvPr id="1846275"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6276"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60DEF79-FB3D-B742-BBEF-E8BDC98E78ED}" type="slidenum">
              <a:rPr lang="en-US"/>
              <a:pPr/>
              <a:t>29</a:t>
            </a:fld>
            <a:endParaRPr lang="en-US"/>
          </a:p>
        </p:txBody>
      </p:sp>
      <p:sp>
        <p:nvSpPr>
          <p:cNvPr id="184832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5EFD5116-4005-384C-B902-0E32C1826DF4}" type="slidenum">
              <a:rPr lang="en-US" sz="1200" b="0"/>
              <a:pPr algn="r"/>
              <a:t>29</a:t>
            </a:fld>
            <a:endParaRPr lang="en-US" sz="1200" b="0"/>
          </a:p>
        </p:txBody>
      </p:sp>
      <p:sp>
        <p:nvSpPr>
          <p:cNvPr id="1848323"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8324"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437D860-8DAB-9144-80C3-AE2CE676A3B0}" type="slidenum">
              <a:rPr lang="en-US"/>
              <a:pPr/>
              <a:t>3</a:t>
            </a:fld>
            <a:endParaRPr lang="en-US"/>
          </a:p>
        </p:txBody>
      </p:sp>
      <p:sp>
        <p:nvSpPr>
          <p:cNvPr id="179507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54D702D1-FB0F-D54B-8D82-240F17F320F7}" type="slidenum">
              <a:rPr lang="en-US" sz="1200" b="0"/>
              <a:pPr algn="r"/>
              <a:t>3</a:t>
            </a:fld>
            <a:endParaRPr lang="en-US" sz="1200" b="0"/>
          </a:p>
        </p:txBody>
      </p:sp>
      <p:sp>
        <p:nvSpPr>
          <p:cNvPr id="1795075"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95076"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6BF1713-6162-0C40-9DED-7CD5D7F00D91}" type="slidenum">
              <a:rPr lang="en-US"/>
              <a:pPr/>
              <a:t>30</a:t>
            </a:fld>
            <a:endParaRPr lang="en-US"/>
          </a:p>
        </p:txBody>
      </p:sp>
      <p:sp>
        <p:nvSpPr>
          <p:cNvPr id="185037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900513D7-D6F3-804D-B679-8713464FE863}" type="slidenum">
              <a:rPr lang="en-US" sz="1200" b="0"/>
              <a:pPr algn="r"/>
              <a:t>30</a:t>
            </a:fld>
            <a:endParaRPr lang="en-US" sz="1200" b="0"/>
          </a:p>
        </p:txBody>
      </p:sp>
      <p:sp>
        <p:nvSpPr>
          <p:cNvPr id="1850371"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50372"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EA64C62-3698-1849-872B-38AFCF267B70}" type="slidenum">
              <a:rPr lang="en-US"/>
              <a:pPr/>
              <a:t>31</a:t>
            </a:fld>
            <a:endParaRPr lang="en-US"/>
          </a:p>
        </p:txBody>
      </p:sp>
      <p:sp>
        <p:nvSpPr>
          <p:cNvPr id="185241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402414B0-3AA4-DC4F-BFD7-0A7FB6DDC309}" type="slidenum">
              <a:rPr lang="en-US" sz="1200" b="0"/>
              <a:pPr algn="r"/>
              <a:t>31</a:t>
            </a:fld>
            <a:endParaRPr lang="en-US" sz="1200" b="0"/>
          </a:p>
        </p:txBody>
      </p:sp>
      <p:sp>
        <p:nvSpPr>
          <p:cNvPr id="185241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5242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975C30A-84AF-5847-AA56-EB9DF400AE30}" type="slidenum">
              <a:rPr lang="en-US"/>
              <a:pPr/>
              <a:t>33</a:t>
            </a:fld>
            <a:endParaRPr lang="en-US"/>
          </a:p>
        </p:txBody>
      </p:sp>
      <p:sp>
        <p:nvSpPr>
          <p:cNvPr id="185446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85FF0772-D453-3B43-A7A9-30B8E348E13D}" type="slidenum">
              <a:rPr lang="en-US" sz="1200" b="0"/>
              <a:pPr algn="r"/>
              <a:t>33</a:t>
            </a:fld>
            <a:endParaRPr lang="en-US" sz="1200" b="0"/>
          </a:p>
        </p:txBody>
      </p:sp>
      <p:sp>
        <p:nvSpPr>
          <p:cNvPr id="1854467"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54468"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6EF598A-0491-4E4E-9D9B-0DD3DA326359}" type="slidenum">
              <a:rPr lang="en-US"/>
              <a:pPr/>
              <a:t>34</a:t>
            </a:fld>
            <a:endParaRPr lang="en-US"/>
          </a:p>
        </p:txBody>
      </p:sp>
      <p:sp>
        <p:nvSpPr>
          <p:cNvPr id="185651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6F5C57F0-F9EA-0242-94FF-F52A90FBF797}" type="slidenum">
              <a:rPr lang="en-US" sz="1200" b="0"/>
              <a:pPr algn="r"/>
              <a:t>34</a:t>
            </a:fld>
            <a:endParaRPr lang="en-US" sz="1200" b="0"/>
          </a:p>
        </p:txBody>
      </p:sp>
      <p:sp>
        <p:nvSpPr>
          <p:cNvPr id="1856515"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56516"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A4BA6DE-878E-924B-9682-3E9DADCBC8E4}" type="slidenum">
              <a:rPr lang="en-US"/>
              <a:pPr/>
              <a:t>35</a:t>
            </a:fld>
            <a:endParaRPr lang="en-US"/>
          </a:p>
        </p:txBody>
      </p:sp>
      <p:sp>
        <p:nvSpPr>
          <p:cNvPr id="185856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A1076111-94F0-6543-9655-3D8856A63850}" type="slidenum">
              <a:rPr lang="en-US" sz="1200" b="0"/>
              <a:pPr algn="r"/>
              <a:t>35</a:t>
            </a:fld>
            <a:endParaRPr lang="en-US" sz="1200" b="0"/>
          </a:p>
        </p:txBody>
      </p:sp>
      <p:sp>
        <p:nvSpPr>
          <p:cNvPr id="1858563"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58564"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0689656-F8F0-E740-9D2E-3C70EDD1202F}" type="slidenum">
              <a:rPr lang="en-US"/>
              <a:pPr/>
              <a:t>36</a:t>
            </a:fld>
            <a:endParaRPr lang="en-US"/>
          </a:p>
        </p:txBody>
      </p:sp>
      <p:sp>
        <p:nvSpPr>
          <p:cNvPr id="186061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54E44718-4387-6346-A0FA-69E092932312}" type="slidenum">
              <a:rPr lang="en-US" sz="1200" b="0"/>
              <a:pPr algn="r"/>
              <a:t>36</a:t>
            </a:fld>
            <a:endParaRPr lang="en-US" sz="1200" b="0"/>
          </a:p>
        </p:txBody>
      </p:sp>
      <p:sp>
        <p:nvSpPr>
          <p:cNvPr id="1860611"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60612"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B92BD9-B2C1-D746-B2A2-6782B0D7F8A5}" type="slidenum">
              <a:rPr lang="en-US"/>
              <a:pPr/>
              <a:t>37</a:t>
            </a:fld>
            <a:endParaRPr lang="en-US"/>
          </a:p>
        </p:txBody>
      </p:sp>
      <p:sp>
        <p:nvSpPr>
          <p:cNvPr id="18759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759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4F5E8E-B078-3148-BF88-674FADD7180D}" type="slidenum">
              <a:rPr lang="en-US"/>
              <a:pPr/>
              <a:t>38</a:t>
            </a:fld>
            <a:endParaRPr lang="en-US"/>
          </a:p>
        </p:txBody>
      </p:sp>
      <p:sp>
        <p:nvSpPr>
          <p:cNvPr id="18780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780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4F2CF-BDE3-6549-8392-3A52EB93DA27}" type="slidenum">
              <a:rPr lang="en-US"/>
              <a:pPr/>
              <a:t>39</a:t>
            </a:fld>
            <a:endParaRPr lang="en-US"/>
          </a:p>
        </p:txBody>
      </p:sp>
      <p:sp>
        <p:nvSpPr>
          <p:cNvPr id="18800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800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5829EC-426F-CF4C-873F-0EC13280AF7D}" type="slidenum">
              <a:rPr lang="en-US"/>
              <a:pPr/>
              <a:t>40</a:t>
            </a:fld>
            <a:endParaRPr lang="en-US"/>
          </a:p>
        </p:txBody>
      </p:sp>
      <p:sp>
        <p:nvSpPr>
          <p:cNvPr id="18821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821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DDC8E3D-CD32-514A-9D86-F9D90C45A10F}" type="slidenum">
              <a:rPr lang="en-US"/>
              <a:pPr/>
              <a:t>4</a:t>
            </a:fld>
            <a:endParaRPr lang="en-US"/>
          </a:p>
        </p:txBody>
      </p:sp>
      <p:sp>
        <p:nvSpPr>
          <p:cNvPr id="179712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2F2622AC-E244-E64D-9BDE-461FE3EBBF7C}" type="slidenum">
              <a:rPr lang="en-US" sz="1200" b="0"/>
              <a:pPr algn="r"/>
              <a:t>4</a:t>
            </a:fld>
            <a:endParaRPr lang="en-US" sz="1200" b="0"/>
          </a:p>
        </p:txBody>
      </p:sp>
      <p:sp>
        <p:nvSpPr>
          <p:cNvPr id="1797123"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97124"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8A47C1-77BE-D245-A6A1-B2E4100F73BE}" type="slidenum">
              <a:rPr lang="en-US"/>
              <a:pPr/>
              <a:t>41</a:t>
            </a:fld>
            <a:endParaRPr lang="en-US"/>
          </a:p>
        </p:txBody>
      </p:sp>
      <p:sp>
        <p:nvSpPr>
          <p:cNvPr id="188416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841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4C08A0B-79CB-7D4B-9D9A-755599628048}" type="slidenum">
              <a:rPr lang="en-US"/>
              <a:pPr/>
              <a:t>42</a:t>
            </a:fld>
            <a:endParaRPr lang="en-US"/>
          </a:p>
        </p:txBody>
      </p:sp>
      <p:sp>
        <p:nvSpPr>
          <p:cNvPr id="186265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24316B5F-A2E7-A649-96E9-C4DB0F5AE5CC}" type="slidenum">
              <a:rPr lang="en-US" sz="1200" b="0"/>
              <a:pPr algn="r"/>
              <a:t>42</a:t>
            </a:fld>
            <a:endParaRPr lang="en-US" sz="1200" b="0"/>
          </a:p>
        </p:txBody>
      </p:sp>
      <p:sp>
        <p:nvSpPr>
          <p:cNvPr id="186265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6266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E6ADF96-CB80-024E-93DC-906AFBE22026}" type="slidenum">
              <a:rPr lang="en-US"/>
              <a:pPr/>
              <a:t>44</a:t>
            </a:fld>
            <a:endParaRPr lang="en-US"/>
          </a:p>
        </p:txBody>
      </p:sp>
      <p:sp>
        <p:nvSpPr>
          <p:cNvPr id="188825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13859B9D-9C21-6846-AE57-FD7DC9AC1DDD}" type="slidenum">
              <a:rPr lang="en-US" sz="1200" b="0"/>
              <a:pPr algn="r"/>
              <a:t>44</a:t>
            </a:fld>
            <a:endParaRPr lang="en-US" sz="1200" b="0"/>
          </a:p>
        </p:txBody>
      </p:sp>
      <p:sp>
        <p:nvSpPr>
          <p:cNvPr id="188825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8826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BA0149E-9F1C-AE46-AD1F-739572B204C6}" type="slidenum">
              <a:rPr lang="en-US"/>
              <a:pPr/>
              <a:t>48</a:t>
            </a:fld>
            <a:endParaRPr lang="en-US"/>
          </a:p>
        </p:txBody>
      </p:sp>
      <p:sp>
        <p:nvSpPr>
          <p:cNvPr id="186470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EA2ED5F5-075D-BD49-BB21-448165660887}" type="slidenum">
              <a:rPr lang="en-US" sz="1200" b="0"/>
              <a:pPr algn="r"/>
              <a:t>48</a:t>
            </a:fld>
            <a:endParaRPr lang="en-US" sz="1200" b="0"/>
          </a:p>
        </p:txBody>
      </p:sp>
      <p:sp>
        <p:nvSpPr>
          <p:cNvPr id="1864707"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64708"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68AAF49-2601-C944-B36B-D06A16253D83}" type="slidenum">
              <a:rPr lang="en-US"/>
              <a:pPr/>
              <a:t>49</a:t>
            </a:fld>
            <a:endParaRPr lang="en-US"/>
          </a:p>
        </p:txBody>
      </p:sp>
      <p:sp>
        <p:nvSpPr>
          <p:cNvPr id="186675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35A13542-894B-8D4B-9EFC-2C5164B9740C}" type="slidenum">
              <a:rPr lang="en-US" sz="1200" b="0"/>
              <a:pPr algn="r"/>
              <a:t>49</a:t>
            </a:fld>
            <a:endParaRPr lang="en-US" sz="1200" b="0"/>
          </a:p>
        </p:txBody>
      </p:sp>
      <p:sp>
        <p:nvSpPr>
          <p:cNvPr id="1866755"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66756"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723DBF9-CDC9-A846-B386-DADF0DF3B0F8}" type="slidenum">
              <a:rPr lang="en-US"/>
              <a:pPr/>
              <a:t>5</a:t>
            </a:fld>
            <a:endParaRPr lang="en-US"/>
          </a:p>
        </p:txBody>
      </p:sp>
      <p:sp>
        <p:nvSpPr>
          <p:cNvPr id="179917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3F2DE113-7803-924A-90C4-20467E6B0DA1}" type="slidenum">
              <a:rPr lang="en-US" sz="1200" b="0"/>
              <a:pPr algn="r"/>
              <a:t>5</a:t>
            </a:fld>
            <a:endParaRPr lang="en-US" sz="1200" b="0"/>
          </a:p>
        </p:txBody>
      </p:sp>
      <p:sp>
        <p:nvSpPr>
          <p:cNvPr id="1799171"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99172"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89FABE5-E9E2-6946-A9FB-861B449098DB}" type="slidenum">
              <a:rPr lang="en-US"/>
              <a:pPr/>
              <a:t>6</a:t>
            </a:fld>
            <a:endParaRPr lang="en-US"/>
          </a:p>
        </p:txBody>
      </p:sp>
      <p:sp>
        <p:nvSpPr>
          <p:cNvPr id="180121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E083DEF1-C4D9-6945-8A66-014129C124F9}" type="slidenum">
              <a:rPr lang="en-US" sz="1200" b="0"/>
              <a:pPr algn="r"/>
              <a:t>6</a:t>
            </a:fld>
            <a:endParaRPr lang="en-US" sz="1200" b="0"/>
          </a:p>
        </p:txBody>
      </p:sp>
      <p:sp>
        <p:nvSpPr>
          <p:cNvPr id="180121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0122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C04B3C3-0DBF-6A4D-8B98-FBD6865DD6F9}" type="slidenum">
              <a:rPr lang="en-US"/>
              <a:pPr/>
              <a:t>7</a:t>
            </a:fld>
            <a:endParaRPr lang="en-US"/>
          </a:p>
        </p:txBody>
      </p:sp>
      <p:sp>
        <p:nvSpPr>
          <p:cNvPr id="180326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B6690FBD-009E-FE42-956F-4CA926763F5B}" type="slidenum">
              <a:rPr lang="en-US" sz="1200" b="0"/>
              <a:pPr algn="r"/>
              <a:t>7</a:t>
            </a:fld>
            <a:endParaRPr lang="en-US" sz="1200" b="0"/>
          </a:p>
        </p:txBody>
      </p:sp>
      <p:sp>
        <p:nvSpPr>
          <p:cNvPr id="1803267"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03268"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136A56B-2EAE-B04C-8480-20A2556E112C}" type="slidenum">
              <a:rPr lang="en-US"/>
              <a:pPr/>
              <a:t>8</a:t>
            </a:fld>
            <a:endParaRPr lang="en-US"/>
          </a:p>
        </p:txBody>
      </p:sp>
      <p:sp>
        <p:nvSpPr>
          <p:cNvPr id="180531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7A4C7178-9330-2C4D-B5D3-322B8A235D7C}" type="slidenum">
              <a:rPr lang="en-US" sz="1200" b="0"/>
              <a:pPr algn="r"/>
              <a:t>8</a:t>
            </a:fld>
            <a:endParaRPr lang="en-US" sz="1200" b="0"/>
          </a:p>
        </p:txBody>
      </p:sp>
      <p:sp>
        <p:nvSpPr>
          <p:cNvPr id="1805315"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05316"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1BED476-0F1F-DD41-9FA0-5B587559DB65}" type="slidenum">
              <a:rPr lang="en-US"/>
              <a:pPr/>
              <a:t>9</a:t>
            </a:fld>
            <a:endParaRPr lang="en-US"/>
          </a:p>
        </p:txBody>
      </p:sp>
      <p:sp>
        <p:nvSpPr>
          <p:cNvPr id="180736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47DD0463-2127-D547-8C55-F9391E4AC749}" type="slidenum">
              <a:rPr lang="en-US" sz="1200" b="0"/>
              <a:pPr algn="r"/>
              <a:t>9</a:t>
            </a:fld>
            <a:endParaRPr lang="en-US" sz="1200" b="0"/>
          </a:p>
        </p:txBody>
      </p:sp>
      <p:sp>
        <p:nvSpPr>
          <p:cNvPr id="1807363"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07364"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148" name="Rectangle 4"/>
          <p:cNvSpPr>
            <a:spLocks noGrp="1" noChangeArrowheads="1"/>
          </p:cNvSpPr>
          <p:nvPr>
            <p:ph type="dt" sz="half" idx="2"/>
          </p:nvPr>
        </p:nvSpPr>
        <p:spPr/>
        <p:txBody>
          <a:bodyPr/>
          <a:lstStyle>
            <a:lvl1pPr>
              <a:defRPr/>
            </a:lvl1pPr>
          </a:lstStyle>
          <a:p>
            <a:endParaRPr lang="en-US"/>
          </a:p>
        </p:txBody>
      </p:sp>
      <p:sp>
        <p:nvSpPr>
          <p:cNvPr id="6149" name="Rectangle 5"/>
          <p:cNvSpPr>
            <a:spLocks noGrp="1" noChangeArrowheads="1"/>
          </p:cNvSpPr>
          <p:nvPr>
            <p:ph type="ftr" sz="quarter" idx="3"/>
          </p:nvPr>
        </p:nvSpPr>
        <p:spPr/>
        <p:txBody>
          <a:bodyPr/>
          <a:lstStyle>
            <a:lvl1pPr>
              <a:defRPr/>
            </a:lvl1pPr>
          </a:lstStyle>
          <a:p>
            <a:endParaRPr lang="en-US"/>
          </a:p>
        </p:txBody>
      </p:sp>
      <p:sp>
        <p:nvSpPr>
          <p:cNvPr id="6150" name="Rectangle 6"/>
          <p:cNvSpPr>
            <a:spLocks noGrp="1" noChangeArrowheads="1"/>
          </p:cNvSpPr>
          <p:nvPr>
            <p:ph type="sldNum" sz="quarter" idx="4"/>
          </p:nvPr>
        </p:nvSpPr>
        <p:spPr/>
        <p:txBody>
          <a:bodyPr/>
          <a:lstStyle>
            <a:lvl1pPr>
              <a:defRPr/>
            </a:lvl1pPr>
          </a:lstStyle>
          <a:p>
            <a:fld id="{2EA901DD-28FA-6E4F-AAB1-15CA77D38CF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53B451-1071-4D40-87D1-86DAEA3CBF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20B9D9-EAA9-9F49-99E9-4B6A4E6507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5956EC-7BBB-CE41-9943-12973E232C0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BB054B-F370-0849-BE65-A2006B795D8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CC9C84-DFA4-8E49-AF2E-CA88FBCF9FF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531387E-2F69-194F-A67B-45AF156FE30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4D49F13-CA0A-A440-A22B-D40136D72A1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84579D-D4BF-4544-BEC2-376521BAE7E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B3D121-C38F-AE4A-AAA9-55A4A74A21E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3E80E4-8092-9B45-811A-EC670E3408F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ea typeface="+mn-ea"/>
                <a:cs typeface="+mn-cs"/>
              </a:defRPr>
            </a:lvl1pPr>
          </a:lstStyle>
          <a:p>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ea typeface="+mn-ea"/>
                <a:cs typeface="+mn-cs"/>
              </a:defRPr>
            </a:lvl1pPr>
          </a:lstStyle>
          <a:p>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ea typeface="+mn-ea"/>
                <a:cs typeface="+mn-cs"/>
              </a:defRPr>
            </a:lvl1pPr>
          </a:lstStyle>
          <a:p>
            <a:fld id="{806BC463-04F9-4749-8B56-09DD21B4A45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2pPr>
      <a:lvl3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3pPr>
      <a:lvl4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4pPr>
      <a:lvl5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5pPr>
      <a:lvl6pPr marL="4572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6pPr>
      <a:lvl7pPr marL="9144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7pPr>
      <a:lvl8pPr marL="13716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8pPr>
      <a:lvl9pPr marL="18288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cs typeface="+mn-cs"/>
        </a:defRPr>
      </a:lvl2pPr>
      <a:lvl3pPr marL="1143000" indent="-228600" algn="l" rtl="0" fontAlgn="base">
        <a:spcBef>
          <a:spcPct val="20000"/>
        </a:spcBef>
        <a:spcAft>
          <a:spcPct val="0"/>
        </a:spcAft>
        <a:buChar char="•"/>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0322" name="Rectangle 2"/>
          <p:cNvSpPr>
            <a:spLocks noGrp="1" noChangeArrowheads="1"/>
          </p:cNvSpPr>
          <p:nvPr>
            <p:ph type="ctrTitle"/>
          </p:nvPr>
        </p:nvSpPr>
        <p:spPr>
          <a:xfrm>
            <a:off x="0" y="1371600"/>
            <a:ext cx="9144000" cy="1143000"/>
          </a:xfrm>
        </p:spPr>
        <p:txBody>
          <a:bodyPr/>
          <a:lstStyle/>
          <a:p>
            <a:r>
              <a:rPr lang="en-US" sz="4000"/>
              <a:t>Psych 156A/ Ling 150:</a:t>
            </a:r>
            <a:br>
              <a:rPr lang="en-US" sz="4000"/>
            </a:br>
            <a:r>
              <a:rPr lang="en-US" sz="4000"/>
              <a:t>Acquisition of Language II</a:t>
            </a:r>
            <a:endParaRPr lang="en-US"/>
          </a:p>
        </p:txBody>
      </p:sp>
      <p:sp>
        <p:nvSpPr>
          <p:cNvPr id="1080323" name="Rectangle 3"/>
          <p:cNvSpPr>
            <a:spLocks noGrp="1" noChangeArrowheads="1"/>
          </p:cNvSpPr>
          <p:nvPr>
            <p:ph type="subTitle" idx="1"/>
          </p:nvPr>
        </p:nvSpPr>
        <p:spPr>
          <a:xfrm>
            <a:off x="457200" y="3352800"/>
            <a:ext cx="8229600" cy="1752600"/>
          </a:xfrm>
        </p:spPr>
        <p:txBody>
          <a:bodyPr/>
          <a:lstStyle/>
          <a:p>
            <a:r>
              <a:rPr lang="en-US"/>
              <a:t>Lecture 13</a:t>
            </a:r>
          </a:p>
          <a:p>
            <a:r>
              <a:rPr lang="en-US"/>
              <a:t>Poverty of the Stimulus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08386" name="Rectangle 2"/>
          <p:cNvSpPr>
            <a:spLocks noGrp="1" noChangeArrowheads="1"/>
          </p:cNvSpPr>
          <p:nvPr>
            <p:ph type="title" idx="4294967295"/>
          </p:nvPr>
        </p:nvSpPr>
        <p:spPr>
          <a:xfrm>
            <a:off x="685800" y="0"/>
            <a:ext cx="7772400" cy="1143000"/>
          </a:xfrm>
          <a:noFill/>
        </p:spPr>
        <p:txBody>
          <a:bodyPr/>
          <a:lstStyle/>
          <a:p>
            <a:r>
              <a:rPr lang="en-US" sz="3200"/>
              <a:t>Choosing generalizations: </a:t>
            </a:r>
            <a:br>
              <a:rPr lang="en-US" sz="3200"/>
            </a:br>
            <a:r>
              <a:rPr lang="en-US" sz="3200"/>
              <a:t>the more general hypothesis</a:t>
            </a:r>
          </a:p>
        </p:txBody>
      </p:sp>
      <p:sp>
        <p:nvSpPr>
          <p:cNvPr id="1808387" name="Oval 3"/>
          <p:cNvSpPr>
            <a:spLocks noChangeArrowheads="1"/>
          </p:cNvSpPr>
          <p:nvPr/>
        </p:nvSpPr>
        <p:spPr bwMode="auto">
          <a:xfrm>
            <a:off x="304800" y="10668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08388" name="Oval 4"/>
          <p:cNvSpPr>
            <a:spLocks noChangeArrowheads="1"/>
          </p:cNvSpPr>
          <p:nvPr/>
        </p:nvSpPr>
        <p:spPr bwMode="auto">
          <a:xfrm>
            <a:off x="1600200" y="15240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solidFill>
                <a:schemeClr val="bg1"/>
              </a:solidFill>
            </a:endParaRPr>
          </a:p>
        </p:txBody>
      </p:sp>
      <p:sp>
        <p:nvSpPr>
          <p:cNvPr id="1808389" name="Oval 5"/>
          <p:cNvSpPr>
            <a:spLocks noChangeArrowheads="1"/>
          </p:cNvSpPr>
          <p:nvPr/>
        </p:nvSpPr>
        <p:spPr bwMode="auto">
          <a:xfrm>
            <a:off x="2819400" y="18288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08390" name="Text Box 6"/>
          <p:cNvSpPr txBox="1">
            <a:spLocks noChangeArrowheads="1"/>
          </p:cNvSpPr>
          <p:nvPr/>
        </p:nvSpPr>
        <p:spPr bwMode="auto">
          <a:xfrm>
            <a:off x="457200" y="3962400"/>
            <a:ext cx="8153400" cy="1552575"/>
          </a:xfrm>
          <a:prstGeom prst="rect">
            <a:avLst/>
          </a:prstGeom>
          <a:noFill/>
          <a:ln w="9525">
            <a:noFill/>
            <a:miter lim="800000"/>
            <a:headEnd/>
            <a:tailEnd/>
          </a:ln>
        </p:spPr>
        <p:txBody>
          <a:bodyPr>
            <a:prstTxWarp prst="textNoShape">
              <a:avLst/>
            </a:prstTxWarp>
            <a:spAutoFit/>
          </a:bodyPr>
          <a:lstStyle/>
          <a:p>
            <a:r>
              <a:rPr lang="en-US" b="0">
                <a:solidFill>
                  <a:srgbClr val="8C144A"/>
                </a:solidFill>
              </a:rPr>
              <a:t>If children think the more-general hypothesis is correct, they will think data covered by that hypothesis are in the language - in addition to the data they encountered and the data in the less-general hypothesis. </a:t>
            </a:r>
          </a:p>
        </p:txBody>
      </p:sp>
      <p:cxnSp>
        <p:nvCxnSpPr>
          <p:cNvPr id="1808391" name="AutoShape 7"/>
          <p:cNvCxnSpPr>
            <a:cxnSpLocks noChangeShapeType="1"/>
            <a:stCxn id="1808390" idx="1"/>
            <a:endCxn id="1808387" idx="3"/>
          </p:cNvCxnSpPr>
          <p:nvPr/>
        </p:nvCxnSpPr>
        <p:spPr bwMode="auto">
          <a:xfrm rot="10800000" flipH="1">
            <a:off x="457200" y="3473450"/>
            <a:ext cx="650875" cy="1265238"/>
          </a:xfrm>
          <a:prstGeom prst="curvedConnector4">
            <a:avLst>
              <a:gd name="adj1" fmla="val -35120"/>
              <a:gd name="adj2" fmla="val 64366"/>
            </a:avLst>
          </a:prstGeom>
          <a:noFill/>
          <a:ln w="63500">
            <a:solidFill>
              <a:srgbClr val="8C144A"/>
            </a:solidFill>
            <a:round/>
            <a:headEnd/>
            <a:tailEnd type="triangle" w="med" len="med"/>
          </a:ln>
        </p:spPr>
      </p:cxnSp>
      <p:sp>
        <p:nvSpPr>
          <p:cNvPr id="1808392" name="Text Box 8"/>
          <p:cNvSpPr txBox="1">
            <a:spLocks noChangeArrowheads="1"/>
          </p:cNvSpPr>
          <p:nvPr/>
        </p:nvSpPr>
        <p:spPr bwMode="auto">
          <a:xfrm>
            <a:off x="30480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393" name="Text Box 9"/>
          <p:cNvSpPr txBox="1">
            <a:spLocks noChangeArrowheads="1"/>
          </p:cNvSpPr>
          <p:nvPr/>
        </p:nvSpPr>
        <p:spPr bwMode="auto">
          <a:xfrm>
            <a:off x="3276600" y="1905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394" name="Text Box 10"/>
          <p:cNvSpPr txBox="1">
            <a:spLocks noChangeArrowheads="1"/>
          </p:cNvSpPr>
          <p:nvPr/>
        </p:nvSpPr>
        <p:spPr bwMode="auto">
          <a:xfrm>
            <a:off x="29718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395" name="Text Box 11"/>
          <p:cNvSpPr txBox="1">
            <a:spLocks noChangeArrowheads="1"/>
          </p:cNvSpPr>
          <p:nvPr/>
        </p:nvSpPr>
        <p:spPr bwMode="auto">
          <a:xfrm>
            <a:off x="32004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396" name="Text Box 12"/>
          <p:cNvSpPr txBox="1">
            <a:spLocks noChangeArrowheads="1"/>
          </p:cNvSpPr>
          <p:nvPr/>
        </p:nvSpPr>
        <p:spPr bwMode="auto">
          <a:xfrm>
            <a:off x="29718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397" name="Text Box 13"/>
          <p:cNvSpPr txBox="1">
            <a:spLocks noChangeArrowheads="1"/>
          </p:cNvSpPr>
          <p:nvPr/>
        </p:nvSpPr>
        <p:spPr bwMode="auto">
          <a:xfrm>
            <a:off x="31242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398" name="Text Box 14"/>
          <p:cNvSpPr txBox="1">
            <a:spLocks noChangeArrowheads="1"/>
          </p:cNvSpPr>
          <p:nvPr/>
        </p:nvSpPr>
        <p:spPr bwMode="auto">
          <a:xfrm>
            <a:off x="32766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399" name="Text Box 15"/>
          <p:cNvSpPr txBox="1">
            <a:spLocks noChangeArrowheads="1"/>
          </p:cNvSpPr>
          <p:nvPr/>
        </p:nvSpPr>
        <p:spPr bwMode="auto">
          <a:xfrm>
            <a:off x="2895600" y="1905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00" name="Text Box 16"/>
          <p:cNvSpPr txBox="1">
            <a:spLocks noChangeArrowheads="1"/>
          </p:cNvSpPr>
          <p:nvPr/>
        </p:nvSpPr>
        <p:spPr bwMode="auto">
          <a:xfrm>
            <a:off x="32004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01" name="Text Box 17"/>
          <p:cNvSpPr txBox="1">
            <a:spLocks noChangeArrowheads="1"/>
          </p:cNvSpPr>
          <p:nvPr/>
        </p:nvSpPr>
        <p:spPr bwMode="auto">
          <a:xfrm>
            <a:off x="18288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02" name="Text Box 18"/>
          <p:cNvSpPr txBox="1">
            <a:spLocks noChangeArrowheads="1"/>
          </p:cNvSpPr>
          <p:nvPr/>
        </p:nvSpPr>
        <p:spPr bwMode="auto">
          <a:xfrm>
            <a:off x="23622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03" name="Text Box 19"/>
          <p:cNvSpPr txBox="1">
            <a:spLocks noChangeArrowheads="1"/>
          </p:cNvSpPr>
          <p:nvPr/>
        </p:nvSpPr>
        <p:spPr bwMode="auto">
          <a:xfrm>
            <a:off x="30480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04" name="Text Box 20"/>
          <p:cNvSpPr txBox="1">
            <a:spLocks noChangeArrowheads="1"/>
          </p:cNvSpPr>
          <p:nvPr/>
        </p:nvSpPr>
        <p:spPr bwMode="auto">
          <a:xfrm>
            <a:off x="3581400" y="25146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08405" name="Text Box 21"/>
          <p:cNvSpPr txBox="1">
            <a:spLocks noChangeArrowheads="1"/>
          </p:cNvSpPr>
          <p:nvPr/>
        </p:nvSpPr>
        <p:spPr bwMode="auto">
          <a:xfrm>
            <a:off x="2590800" y="1752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06" name="Text Box 22"/>
          <p:cNvSpPr txBox="1">
            <a:spLocks noChangeArrowheads="1"/>
          </p:cNvSpPr>
          <p:nvPr/>
        </p:nvSpPr>
        <p:spPr bwMode="auto">
          <a:xfrm>
            <a:off x="3733800" y="1981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07" name="Text Box 23"/>
          <p:cNvSpPr txBox="1">
            <a:spLocks noChangeArrowheads="1"/>
          </p:cNvSpPr>
          <p:nvPr/>
        </p:nvSpPr>
        <p:spPr bwMode="auto">
          <a:xfrm>
            <a:off x="22860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08" name="Text Box 24"/>
          <p:cNvSpPr txBox="1">
            <a:spLocks noChangeArrowheads="1"/>
          </p:cNvSpPr>
          <p:nvPr/>
        </p:nvSpPr>
        <p:spPr bwMode="auto">
          <a:xfrm>
            <a:off x="33528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09" name="Text Box 25"/>
          <p:cNvSpPr txBox="1">
            <a:spLocks noChangeArrowheads="1"/>
          </p:cNvSpPr>
          <p:nvPr/>
        </p:nvSpPr>
        <p:spPr bwMode="auto">
          <a:xfrm>
            <a:off x="3429000" y="1600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10" name="Text Box 26"/>
          <p:cNvSpPr txBox="1">
            <a:spLocks noChangeArrowheads="1"/>
          </p:cNvSpPr>
          <p:nvPr/>
        </p:nvSpPr>
        <p:spPr bwMode="auto">
          <a:xfrm>
            <a:off x="38862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11" name="Text Box 27"/>
          <p:cNvSpPr txBox="1">
            <a:spLocks noChangeArrowheads="1"/>
          </p:cNvSpPr>
          <p:nvPr/>
        </p:nvSpPr>
        <p:spPr bwMode="auto">
          <a:xfrm>
            <a:off x="26670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12" name="Text Box 28"/>
          <p:cNvSpPr txBox="1">
            <a:spLocks noChangeArrowheads="1"/>
          </p:cNvSpPr>
          <p:nvPr/>
        </p:nvSpPr>
        <p:spPr bwMode="auto">
          <a:xfrm>
            <a:off x="22860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13" name="Text Box 29"/>
          <p:cNvSpPr txBox="1">
            <a:spLocks noChangeArrowheads="1"/>
          </p:cNvSpPr>
          <p:nvPr/>
        </p:nvSpPr>
        <p:spPr bwMode="auto">
          <a:xfrm>
            <a:off x="48006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14" name="Text Box 30"/>
          <p:cNvSpPr txBox="1">
            <a:spLocks noChangeArrowheads="1"/>
          </p:cNvSpPr>
          <p:nvPr/>
        </p:nvSpPr>
        <p:spPr bwMode="auto">
          <a:xfrm>
            <a:off x="46482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15" name="Text Box 31"/>
          <p:cNvSpPr txBox="1">
            <a:spLocks noChangeArrowheads="1"/>
          </p:cNvSpPr>
          <p:nvPr/>
        </p:nvSpPr>
        <p:spPr bwMode="auto">
          <a:xfrm>
            <a:off x="50292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16" name="Text Box 32"/>
          <p:cNvSpPr txBox="1">
            <a:spLocks noChangeArrowheads="1"/>
          </p:cNvSpPr>
          <p:nvPr/>
        </p:nvSpPr>
        <p:spPr bwMode="auto">
          <a:xfrm>
            <a:off x="3581400" y="3429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17" name="Text Box 33"/>
          <p:cNvSpPr txBox="1">
            <a:spLocks noChangeArrowheads="1"/>
          </p:cNvSpPr>
          <p:nvPr/>
        </p:nvSpPr>
        <p:spPr bwMode="auto">
          <a:xfrm flipV="1">
            <a:off x="4343400" y="28956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08418" name="Text Box 34"/>
          <p:cNvSpPr txBox="1">
            <a:spLocks noChangeArrowheads="1"/>
          </p:cNvSpPr>
          <p:nvPr/>
        </p:nvSpPr>
        <p:spPr bwMode="auto">
          <a:xfrm>
            <a:off x="40386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19" name="Text Box 35"/>
          <p:cNvSpPr txBox="1">
            <a:spLocks noChangeArrowheads="1"/>
          </p:cNvSpPr>
          <p:nvPr/>
        </p:nvSpPr>
        <p:spPr bwMode="auto">
          <a:xfrm>
            <a:off x="2514600"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20" name="Text Box 36"/>
          <p:cNvSpPr txBox="1">
            <a:spLocks noChangeArrowheads="1"/>
          </p:cNvSpPr>
          <p:nvPr/>
        </p:nvSpPr>
        <p:spPr bwMode="auto">
          <a:xfrm>
            <a:off x="16002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21" name="Text Box 37"/>
          <p:cNvSpPr txBox="1">
            <a:spLocks noChangeArrowheads="1"/>
          </p:cNvSpPr>
          <p:nvPr/>
        </p:nvSpPr>
        <p:spPr bwMode="auto">
          <a:xfrm>
            <a:off x="11430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22" name="Text Box 38"/>
          <p:cNvSpPr txBox="1">
            <a:spLocks noChangeArrowheads="1"/>
          </p:cNvSpPr>
          <p:nvPr/>
        </p:nvSpPr>
        <p:spPr bwMode="auto">
          <a:xfrm>
            <a:off x="8382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23" name="Text Box 39"/>
          <p:cNvSpPr txBox="1">
            <a:spLocks noChangeArrowheads="1"/>
          </p:cNvSpPr>
          <p:nvPr/>
        </p:nvSpPr>
        <p:spPr bwMode="auto">
          <a:xfrm>
            <a:off x="1905000" y="2438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24" name="Text Box 40"/>
          <p:cNvSpPr txBox="1">
            <a:spLocks noChangeArrowheads="1"/>
          </p:cNvSpPr>
          <p:nvPr/>
        </p:nvSpPr>
        <p:spPr bwMode="auto">
          <a:xfrm>
            <a:off x="1295400" y="16764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08425" name="Text Box 41"/>
          <p:cNvSpPr txBox="1">
            <a:spLocks noChangeArrowheads="1"/>
          </p:cNvSpPr>
          <p:nvPr/>
        </p:nvSpPr>
        <p:spPr bwMode="auto">
          <a:xfrm>
            <a:off x="12954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26" name="Text Box 42"/>
          <p:cNvSpPr txBox="1">
            <a:spLocks noChangeArrowheads="1"/>
          </p:cNvSpPr>
          <p:nvPr/>
        </p:nvSpPr>
        <p:spPr bwMode="auto">
          <a:xfrm>
            <a:off x="4191000" y="1447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8427" name="Text Box 43"/>
          <p:cNvSpPr txBox="1">
            <a:spLocks noChangeArrowheads="1"/>
          </p:cNvSpPr>
          <p:nvPr/>
        </p:nvSpPr>
        <p:spPr bwMode="auto">
          <a:xfrm>
            <a:off x="1828800" y="1447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10434" name="Rectangle 2"/>
          <p:cNvSpPr>
            <a:spLocks noGrp="1" noChangeArrowheads="1"/>
          </p:cNvSpPr>
          <p:nvPr>
            <p:ph type="title" idx="4294967295"/>
          </p:nvPr>
        </p:nvSpPr>
        <p:spPr>
          <a:xfrm>
            <a:off x="685800" y="152400"/>
            <a:ext cx="7772400" cy="1143000"/>
          </a:xfrm>
        </p:spPr>
        <p:txBody>
          <a:bodyPr/>
          <a:lstStyle/>
          <a:p>
            <a:r>
              <a:rPr lang="en-US" sz="3200"/>
              <a:t>Potential child responses when multiple generalizations are possible</a:t>
            </a:r>
          </a:p>
        </p:txBody>
      </p:sp>
      <p:sp>
        <p:nvSpPr>
          <p:cNvPr id="1810435" name="Oval 3"/>
          <p:cNvSpPr>
            <a:spLocks noChangeArrowheads="1"/>
          </p:cNvSpPr>
          <p:nvPr/>
        </p:nvSpPr>
        <p:spPr bwMode="auto">
          <a:xfrm>
            <a:off x="228600" y="24384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solidFill>
                <a:schemeClr val="bg1"/>
              </a:solidFill>
            </a:endParaRPr>
          </a:p>
        </p:txBody>
      </p:sp>
      <p:sp>
        <p:nvSpPr>
          <p:cNvPr id="1810436" name="Oval 4"/>
          <p:cNvSpPr>
            <a:spLocks noChangeArrowheads="1"/>
          </p:cNvSpPr>
          <p:nvPr/>
        </p:nvSpPr>
        <p:spPr bwMode="auto">
          <a:xfrm>
            <a:off x="1447800" y="27432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10437" name="Text Box 5"/>
          <p:cNvSpPr txBox="1">
            <a:spLocks noChangeArrowheads="1"/>
          </p:cNvSpPr>
          <p:nvPr/>
        </p:nvSpPr>
        <p:spPr bwMode="auto">
          <a:xfrm>
            <a:off x="16764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38" name="Text Box 6"/>
          <p:cNvSpPr txBox="1">
            <a:spLocks noChangeArrowheads="1"/>
          </p:cNvSpPr>
          <p:nvPr/>
        </p:nvSpPr>
        <p:spPr bwMode="auto">
          <a:xfrm>
            <a:off x="19050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39" name="Text Box 7"/>
          <p:cNvSpPr txBox="1">
            <a:spLocks noChangeArrowheads="1"/>
          </p:cNvSpPr>
          <p:nvPr/>
        </p:nvSpPr>
        <p:spPr bwMode="auto">
          <a:xfrm>
            <a:off x="16002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0" name="Text Box 8"/>
          <p:cNvSpPr txBox="1">
            <a:spLocks noChangeArrowheads="1"/>
          </p:cNvSpPr>
          <p:nvPr/>
        </p:nvSpPr>
        <p:spPr bwMode="auto">
          <a:xfrm>
            <a:off x="18288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1" name="Text Box 9"/>
          <p:cNvSpPr txBox="1">
            <a:spLocks noChangeArrowheads="1"/>
          </p:cNvSpPr>
          <p:nvPr/>
        </p:nvSpPr>
        <p:spPr bwMode="auto">
          <a:xfrm>
            <a:off x="1600200"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2" name="Text Box 10"/>
          <p:cNvSpPr txBox="1">
            <a:spLocks noChangeArrowheads="1"/>
          </p:cNvSpPr>
          <p:nvPr/>
        </p:nvSpPr>
        <p:spPr bwMode="auto">
          <a:xfrm>
            <a:off x="1752600"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3" name="Text Box 11"/>
          <p:cNvSpPr txBox="1">
            <a:spLocks noChangeArrowheads="1"/>
          </p:cNvSpPr>
          <p:nvPr/>
        </p:nvSpPr>
        <p:spPr bwMode="auto">
          <a:xfrm>
            <a:off x="1905000" y="3124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4" name="Text Box 12"/>
          <p:cNvSpPr txBox="1">
            <a:spLocks noChangeArrowheads="1"/>
          </p:cNvSpPr>
          <p:nvPr/>
        </p:nvSpPr>
        <p:spPr bwMode="auto">
          <a:xfrm>
            <a:off x="15240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5" name="Text Box 13"/>
          <p:cNvSpPr txBox="1">
            <a:spLocks noChangeArrowheads="1"/>
          </p:cNvSpPr>
          <p:nvPr/>
        </p:nvSpPr>
        <p:spPr bwMode="auto">
          <a:xfrm>
            <a:off x="18288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6" name="Text Box 14"/>
          <p:cNvSpPr txBox="1">
            <a:spLocks noChangeArrowheads="1"/>
          </p:cNvSpPr>
          <p:nvPr/>
        </p:nvSpPr>
        <p:spPr bwMode="auto">
          <a:xfrm>
            <a:off x="457200"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7" name="Text Box 15"/>
          <p:cNvSpPr txBox="1">
            <a:spLocks noChangeArrowheads="1"/>
          </p:cNvSpPr>
          <p:nvPr/>
        </p:nvSpPr>
        <p:spPr bwMode="auto">
          <a:xfrm>
            <a:off x="990600"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8" name="Text Box 16"/>
          <p:cNvSpPr txBox="1">
            <a:spLocks noChangeArrowheads="1"/>
          </p:cNvSpPr>
          <p:nvPr/>
        </p:nvSpPr>
        <p:spPr bwMode="auto">
          <a:xfrm>
            <a:off x="1676400" y="3733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49" name="Text Box 17"/>
          <p:cNvSpPr txBox="1">
            <a:spLocks noChangeArrowheads="1"/>
          </p:cNvSpPr>
          <p:nvPr/>
        </p:nvSpPr>
        <p:spPr bwMode="auto">
          <a:xfrm>
            <a:off x="2209800" y="34290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10450" name="Text Box 18"/>
          <p:cNvSpPr txBox="1">
            <a:spLocks noChangeArrowheads="1"/>
          </p:cNvSpPr>
          <p:nvPr/>
        </p:nvSpPr>
        <p:spPr bwMode="auto">
          <a:xfrm>
            <a:off x="1219200" y="2667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51" name="Text Box 19"/>
          <p:cNvSpPr txBox="1">
            <a:spLocks noChangeArrowheads="1"/>
          </p:cNvSpPr>
          <p:nvPr/>
        </p:nvSpPr>
        <p:spPr bwMode="auto">
          <a:xfrm>
            <a:off x="2362200"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52" name="Text Box 20"/>
          <p:cNvSpPr txBox="1">
            <a:spLocks noChangeArrowheads="1"/>
          </p:cNvSpPr>
          <p:nvPr/>
        </p:nvSpPr>
        <p:spPr bwMode="auto">
          <a:xfrm>
            <a:off x="914400" y="3124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53" name="Text Box 21"/>
          <p:cNvSpPr txBox="1">
            <a:spLocks noChangeArrowheads="1"/>
          </p:cNvSpPr>
          <p:nvPr/>
        </p:nvSpPr>
        <p:spPr bwMode="auto">
          <a:xfrm>
            <a:off x="1981200" y="3657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54" name="Text Box 22"/>
          <p:cNvSpPr txBox="1">
            <a:spLocks noChangeArrowheads="1"/>
          </p:cNvSpPr>
          <p:nvPr/>
        </p:nvSpPr>
        <p:spPr bwMode="auto">
          <a:xfrm>
            <a:off x="2057400"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55" name="Text Box 23"/>
          <p:cNvSpPr txBox="1">
            <a:spLocks noChangeArrowheads="1"/>
          </p:cNvSpPr>
          <p:nvPr/>
        </p:nvSpPr>
        <p:spPr bwMode="auto">
          <a:xfrm>
            <a:off x="25146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56" name="Text Box 24"/>
          <p:cNvSpPr txBox="1">
            <a:spLocks noChangeArrowheads="1"/>
          </p:cNvSpPr>
          <p:nvPr/>
        </p:nvSpPr>
        <p:spPr bwMode="auto">
          <a:xfrm>
            <a:off x="1295400"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57" name="Text Box 25"/>
          <p:cNvSpPr txBox="1">
            <a:spLocks noChangeArrowheads="1"/>
          </p:cNvSpPr>
          <p:nvPr/>
        </p:nvSpPr>
        <p:spPr bwMode="auto">
          <a:xfrm>
            <a:off x="9144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58" name="Text Box 26"/>
          <p:cNvSpPr txBox="1">
            <a:spLocks noChangeArrowheads="1"/>
          </p:cNvSpPr>
          <p:nvPr/>
        </p:nvSpPr>
        <p:spPr bwMode="auto">
          <a:xfrm>
            <a:off x="533400" y="3352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59" name="Oval 27"/>
          <p:cNvSpPr>
            <a:spLocks noChangeArrowheads="1"/>
          </p:cNvSpPr>
          <p:nvPr/>
        </p:nvSpPr>
        <p:spPr bwMode="auto">
          <a:xfrm>
            <a:off x="3048000" y="35052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10460" name="Oval 28"/>
          <p:cNvSpPr>
            <a:spLocks noChangeArrowheads="1"/>
          </p:cNvSpPr>
          <p:nvPr/>
        </p:nvSpPr>
        <p:spPr bwMode="auto">
          <a:xfrm>
            <a:off x="4343400" y="39624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solidFill>
                <a:schemeClr val="bg1"/>
              </a:solidFill>
            </a:endParaRPr>
          </a:p>
        </p:txBody>
      </p:sp>
      <p:sp>
        <p:nvSpPr>
          <p:cNvPr id="1810461" name="Oval 29"/>
          <p:cNvSpPr>
            <a:spLocks noChangeArrowheads="1"/>
          </p:cNvSpPr>
          <p:nvPr/>
        </p:nvSpPr>
        <p:spPr bwMode="auto">
          <a:xfrm>
            <a:off x="5562600" y="42672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10462" name="Text Box 30"/>
          <p:cNvSpPr txBox="1">
            <a:spLocks noChangeArrowheads="1"/>
          </p:cNvSpPr>
          <p:nvPr/>
        </p:nvSpPr>
        <p:spPr bwMode="auto">
          <a:xfrm>
            <a:off x="5791200" y="4267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63" name="Text Box 31"/>
          <p:cNvSpPr txBox="1">
            <a:spLocks noChangeArrowheads="1"/>
          </p:cNvSpPr>
          <p:nvPr/>
        </p:nvSpPr>
        <p:spPr bwMode="auto">
          <a:xfrm>
            <a:off x="6019800" y="4343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64" name="Text Box 32"/>
          <p:cNvSpPr txBox="1">
            <a:spLocks noChangeArrowheads="1"/>
          </p:cNvSpPr>
          <p:nvPr/>
        </p:nvSpPr>
        <p:spPr bwMode="auto">
          <a:xfrm>
            <a:off x="5715000" y="4724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65" name="Text Box 33"/>
          <p:cNvSpPr txBox="1">
            <a:spLocks noChangeArrowheads="1"/>
          </p:cNvSpPr>
          <p:nvPr/>
        </p:nvSpPr>
        <p:spPr bwMode="auto">
          <a:xfrm>
            <a:off x="5943600" y="4724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66" name="Text Box 34"/>
          <p:cNvSpPr txBox="1">
            <a:spLocks noChangeArrowheads="1"/>
          </p:cNvSpPr>
          <p:nvPr/>
        </p:nvSpPr>
        <p:spPr bwMode="auto">
          <a:xfrm>
            <a:off x="5715000" y="4495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67" name="Text Box 35"/>
          <p:cNvSpPr txBox="1">
            <a:spLocks noChangeArrowheads="1"/>
          </p:cNvSpPr>
          <p:nvPr/>
        </p:nvSpPr>
        <p:spPr bwMode="auto">
          <a:xfrm>
            <a:off x="5867400" y="4495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68" name="Text Box 36"/>
          <p:cNvSpPr txBox="1">
            <a:spLocks noChangeArrowheads="1"/>
          </p:cNvSpPr>
          <p:nvPr/>
        </p:nvSpPr>
        <p:spPr bwMode="auto">
          <a:xfrm>
            <a:off x="6019800" y="4648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69" name="Text Box 37"/>
          <p:cNvSpPr txBox="1">
            <a:spLocks noChangeArrowheads="1"/>
          </p:cNvSpPr>
          <p:nvPr/>
        </p:nvSpPr>
        <p:spPr bwMode="auto">
          <a:xfrm>
            <a:off x="5638800" y="4343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70" name="Text Box 38"/>
          <p:cNvSpPr txBox="1">
            <a:spLocks noChangeArrowheads="1"/>
          </p:cNvSpPr>
          <p:nvPr/>
        </p:nvSpPr>
        <p:spPr bwMode="auto">
          <a:xfrm>
            <a:off x="5943600" y="4267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71" name="Text Box 39"/>
          <p:cNvSpPr txBox="1">
            <a:spLocks noChangeArrowheads="1"/>
          </p:cNvSpPr>
          <p:nvPr/>
        </p:nvSpPr>
        <p:spPr bwMode="auto">
          <a:xfrm>
            <a:off x="4572000" y="4495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72" name="Text Box 40"/>
          <p:cNvSpPr txBox="1">
            <a:spLocks noChangeArrowheads="1"/>
          </p:cNvSpPr>
          <p:nvPr/>
        </p:nvSpPr>
        <p:spPr bwMode="auto">
          <a:xfrm>
            <a:off x="5105400" y="5029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73" name="Text Box 41"/>
          <p:cNvSpPr txBox="1">
            <a:spLocks noChangeArrowheads="1"/>
          </p:cNvSpPr>
          <p:nvPr/>
        </p:nvSpPr>
        <p:spPr bwMode="auto">
          <a:xfrm>
            <a:off x="5791200" y="5257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74" name="Text Box 42"/>
          <p:cNvSpPr txBox="1">
            <a:spLocks noChangeArrowheads="1"/>
          </p:cNvSpPr>
          <p:nvPr/>
        </p:nvSpPr>
        <p:spPr bwMode="auto">
          <a:xfrm>
            <a:off x="6324600" y="49530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10475" name="Text Box 43"/>
          <p:cNvSpPr txBox="1">
            <a:spLocks noChangeArrowheads="1"/>
          </p:cNvSpPr>
          <p:nvPr/>
        </p:nvSpPr>
        <p:spPr bwMode="auto">
          <a:xfrm>
            <a:off x="5334000" y="4191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76" name="Text Box 44"/>
          <p:cNvSpPr txBox="1">
            <a:spLocks noChangeArrowheads="1"/>
          </p:cNvSpPr>
          <p:nvPr/>
        </p:nvSpPr>
        <p:spPr bwMode="auto">
          <a:xfrm>
            <a:off x="6477000" y="4419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77" name="Text Box 45"/>
          <p:cNvSpPr txBox="1">
            <a:spLocks noChangeArrowheads="1"/>
          </p:cNvSpPr>
          <p:nvPr/>
        </p:nvSpPr>
        <p:spPr bwMode="auto">
          <a:xfrm>
            <a:off x="5029200" y="4648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78" name="Text Box 46"/>
          <p:cNvSpPr txBox="1">
            <a:spLocks noChangeArrowheads="1"/>
          </p:cNvSpPr>
          <p:nvPr/>
        </p:nvSpPr>
        <p:spPr bwMode="auto">
          <a:xfrm>
            <a:off x="6096000" y="5181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79" name="Text Box 47"/>
          <p:cNvSpPr txBox="1">
            <a:spLocks noChangeArrowheads="1"/>
          </p:cNvSpPr>
          <p:nvPr/>
        </p:nvSpPr>
        <p:spPr bwMode="auto">
          <a:xfrm>
            <a:off x="6172200" y="4038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80" name="Text Box 48"/>
          <p:cNvSpPr txBox="1">
            <a:spLocks noChangeArrowheads="1"/>
          </p:cNvSpPr>
          <p:nvPr/>
        </p:nvSpPr>
        <p:spPr bwMode="auto">
          <a:xfrm>
            <a:off x="6629400" y="4724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81" name="Text Box 49"/>
          <p:cNvSpPr txBox="1">
            <a:spLocks noChangeArrowheads="1"/>
          </p:cNvSpPr>
          <p:nvPr/>
        </p:nvSpPr>
        <p:spPr bwMode="auto">
          <a:xfrm>
            <a:off x="5410200" y="5029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82" name="Text Box 50"/>
          <p:cNvSpPr txBox="1">
            <a:spLocks noChangeArrowheads="1"/>
          </p:cNvSpPr>
          <p:nvPr/>
        </p:nvSpPr>
        <p:spPr bwMode="auto">
          <a:xfrm>
            <a:off x="5029200" y="4267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83" name="Text Box 51"/>
          <p:cNvSpPr txBox="1">
            <a:spLocks noChangeArrowheads="1"/>
          </p:cNvSpPr>
          <p:nvPr/>
        </p:nvSpPr>
        <p:spPr bwMode="auto">
          <a:xfrm>
            <a:off x="7543800" y="4267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84" name="Text Box 52"/>
          <p:cNvSpPr txBox="1">
            <a:spLocks noChangeArrowheads="1"/>
          </p:cNvSpPr>
          <p:nvPr/>
        </p:nvSpPr>
        <p:spPr bwMode="auto">
          <a:xfrm>
            <a:off x="7391400" y="4800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85" name="Text Box 53"/>
          <p:cNvSpPr txBox="1">
            <a:spLocks noChangeArrowheads="1"/>
          </p:cNvSpPr>
          <p:nvPr/>
        </p:nvSpPr>
        <p:spPr bwMode="auto">
          <a:xfrm>
            <a:off x="7772400" y="4648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86" name="Text Box 54"/>
          <p:cNvSpPr txBox="1">
            <a:spLocks noChangeArrowheads="1"/>
          </p:cNvSpPr>
          <p:nvPr/>
        </p:nvSpPr>
        <p:spPr bwMode="auto">
          <a:xfrm>
            <a:off x="6324600" y="586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87" name="Text Box 55"/>
          <p:cNvSpPr txBox="1">
            <a:spLocks noChangeArrowheads="1"/>
          </p:cNvSpPr>
          <p:nvPr/>
        </p:nvSpPr>
        <p:spPr bwMode="auto">
          <a:xfrm flipV="1">
            <a:off x="7086600" y="53340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10488" name="Text Box 56"/>
          <p:cNvSpPr txBox="1">
            <a:spLocks noChangeArrowheads="1"/>
          </p:cNvSpPr>
          <p:nvPr/>
        </p:nvSpPr>
        <p:spPr bwMode="auto">
          <a:xfrm>
            <a:off x="6781800" y="563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89" name="Text Box 57"/>
          <p:cNvSpPr txBox="1">
            <a:spLocks noChangeArrowheads="1"/>
          </p:cNvSpPr>
          <p:nvPr/>
        </p:nvSpPr>
        <p:spPr bwMode="auto">
          <a:xfrm>
            <a:off x="5257800" y="5943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90" name="Text Box 58"/>
          <p:cNvSpPr txBox="1">
            <a:spLocks noChangeArrowheads="1"/>
          </p:cNvSpPr>
          <p:nvPr/>
        </p:nvSpPr>
        <p:spPr bwMode="auto">
          <a:xfrm>
            <a:off x="4343400" y="563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91" name="Text Box 59"/>
          <p:cNvSpPr txBox="1">
            <a:spLocks noChangeArrowheads="1"/>
          </p:cNvSpPr>
          <p:nvPr/>
        </p:nvSpPr>
        <p:spPr bwMode="auto">
          <a:xfrm>
            <a:off x="3886200" y="4800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92" name="Text Box 60"/>
          <p:cNvSpPr txBox="1">
            <a:spLocks noChangeArrowheads="1"/>
          </p:cNvSpPr>
          <p:nvPr/>
        </p:nvSpPr>
        <p:spPr bwMode="auto">
          <a:xfrm>
            <a:off x="3581400" y="5257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93" name="Text Box 61"/>
          <p:cNvSpPr txBox="1">
            <a:spLocks noChangeArrowheads="1"/>
          </p:cNvSpPr>
          <p:nvPr/>
        </p:nvSpPr>
        <p:spPr bwMode="auto">
          <a:xfrm>
            <a:off x="4648200" y="4876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94" name="Text Box 62"/>
          <p:cNvSpPr txBox="1">
            <a:spLocks noChangeArrowheads="1"/>
          </p:cNvSpPr>
          <p:nvPr/>
        </p:nvSpPr>
        <p:spPr bwMode="auto">
          <a:xfrm>
            <a:off x="4038600" y="41148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10495" name="Text Box 63"/>
          <p:cNvSpPr txBox="1">
            <a:spLocks noChangeArrowheads="1"/>
          </p:cNvSpPr>
          <p:nvPr/>
        </p:nvSpPr>
        <p:spPr bwMode="auto">
          <a:xfrm>
            <a:off x="4038600" y="5181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96" name="Text Box 64"/>
          <p:cNvSpPr txBox="1">
            <a:spLocks noChangeArrowheads="1"/>
          </p:cNvSpPr>
          <p:nvPr/>
        </p:nvSpPr>
        <p:spPr bwMode="auto">
          <a:xfrm>
            <a:off x="6934200" y="3886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97" name="Text Box 65"/>
          <p:cNvSpPr txBox="1">
            <a:spLocks noChangeArrowheads="1"/>
          </p:cNvSpPr>
          <p:nvPr/>
        </p:nvSpPr>
        <p:spPr bwMode="auto">
          <a:xfrm>
            <a:off x="4572000" y="3886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0498" name="Text Box 66"/>
          <p:cNvSpPr txBox="1">
            <a:spLocks noChangeArrowheads="1"/>
          </p:cNvSpPr>
          <p:nvPr/>
        </p:nvSpPr>
        <p:spPr bwMode="auto">
          <a:xfrm>
            <a:off x="533400" y="4343400"/>
            <a:ext cx="184467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less-general</a:t>
            </a:r>
          </a:p>
        </p:txBody>
      </p:sp>
      <p:sp>
        <p:nvSpPr>
          <p:cNvPr id="1810499" name="Text Box 67"/>
          <p:cNvSpPr txBox="1">
            <a:spLocks noChangeArrowheads="1"/>
          </p:cNvSpPr>
          <p:nvPr/>
        </p:nvSpPr>
        <p:spPr bwMode="auto">
          <a:xfrm>
            <a:off x="5029200" y="2743200"/>
            <a:ext cx="1997075" cy="457200"/>
          </a:xfrm>
          <a:prstGeom prst="rect">
            <a:avLst/>
          </a:prstGeom>
          <a:noFill/>
          <a:ln w="9525">
            <a:noFill/>
            <a:miter lim="800000"/>
            <a:headEnd/>
            <a:tailEnd/>
          </a:ln>
        </p:spPr>
        <p:txBody>
          <a:bodyPr wrap="none">
            <a:prstTxWarp prst="textNoShape">
              <a:avLst/>
            </a:prstTxWarp>
            <a:spAutoFit/>
          </a:bodyPr>
          <a:lstStyle/>
          <a:p>
            <a:r>
              <a:rPr lang="en-US" b="0">
                <a:solidFill>
                  <a:srgbClr val="8C144A"/>
                </a:solidFill>
              </a:rPr>
              <a:t>more-general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12482" name="Rectangle 2"/>
          <p:cNvSpPr>
            <a:spLocks noGrp="1" noChangeArrowheads="1"/>
          </p:cNvSpPr>
          <p:nvPr>
            <p:ph type="title" idx="4294967295"/>
          </p:nvPr>
        </p:nvSpPr>
        <p:spPr>
          <a:xfrm>
            <a:off x="685800" y="0"/>
            <a:ext cx="7772400" cy="1143000"/>
          </a:xfrm>
        </p:spPr>
        <p:txBody>
          <a:bodyPr/>
          <a:lstStyle/>
          <a:p>
            <a:r>
              <a:rPr lang="en-US" sz="3200"/>
              <a:t>Reality check</a:t>
            </a:r>
          </a:p>
        </p:txBody>
      </p:sp>
      <p:sp>
        <p:nvSpPr>
          <p:cNvPr id="1812483" name="Rectangle 3"/>
          <p:cNvSpPr>
            <a:spLocks noGrp="1" noChangeArrowheads="1"/>
          </p:cNvSpPr>
          <p:nvPr>
            <p:ph type="body" idx="4294967295"/>
          </p:nvPr>
        </p:nvSpPr>
        <p:spPr>
          <a:xfrm>
            <a:off x="228600" y="914400"/>
            <a:ext cx="8915400" cy="4114800"/>
          </a:xfrm>
        </p:spPr>
        <p:txBody>
          <a:bodyPr/>
          <a:lstStyle/>
          <a:p>
            <a:pPr>
              <a:buFontTx/>
              <a:buNone/>
            </a:pPr>
            <a:r>
              <a:rPr lang="en-US" sz="2400"/>
              <a:t>What do these correspond to in a real language learning scenario?</a:t>
            </a:r>
          </a:p>
        </p:txBody>
      </p:sp>
      <p:sp>
        <p:nvSpPr>
          <p:cNvPr id="1812484" name="Oval 4"/>
          <p:cNvSpPr>
            <a:spLocks noChangeArrowheads="1"/>
          </p:cNvSpPr>
          <p:nvPr/>
        </p:nvSpPr>
        <p:spPr bwMode="auto">
          <a:xfrm>
            <a:off x="457200" y="18288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12485" name="Text Box 5"/>
          <p:cNvSpPr txBox="1">
            <a:spLocks noChangeArrowheads="1"/>
          </p:cNvSpPr>
          <p:nvPr/>
        </p:nvSpPr>
        <p:spPr bwMode="auto">
          <a:xfrm>
            <a:off x="6858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2486" name="Text Box 6"/>
          <p:cNvSpPr txBox="1">
            <a:spLocks noChangeArrowheads="1"/>
          </p:cNvSpPr>
          <p:nvPr/>
        </p:nvSpPr>
        <p:spPr bwMode="auto">
          <a:xfrm>
            <a:off x="914400" y="1905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2487" name="Text Box 7"/>
          <p:cNvSpPr txBox="1">
            <a:spLocks noChangeArrowheads="1"/>
          </p:cNvSpPr>
          <p:nvPr/>
        </p:nvSpPr>
        <p:spPr bwMode="auto">
          <a:xfrm>
            <a:off x="6096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2488" name="Text Box 8"/>
          <p:cNvSpPr txBox="1">
            <a:spLocks noChangeArrowheads="1"/>
          </p:cNvSpPr>
          <p:nvPr/>
        </p:nvSpPr>
        <p:spPr bwMode="auto">
          <a:xfrm>
            <a:off x="8382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2489" name="Text Box 9"/>
          <p:cNvSpPr txBox="1">
            <a:spLocks noChangeArrowheads="1"/>
          </p:cNvSpPr>
          <p:nvPr/>
        </p:nvSpPr>
        <p:spPr bwMode="auto">
          <a:xfrm>
            <a:off x="6096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2490" name="Text Box 10"/>
          <p:cNvSpPr txBox="1">
            <a:spLocks noChangeArrowheads="1"/>
          </p:cNvSpPr>
          <p:nvPr/>
        </p:nvSpPr>
        <p:spPr bwMode="auto">
          <a:xfrm>
            <a:off x="7620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2491" name="Text Box 11"/>
          <p:cNvSpPr txBox="1">
            <a:spLocks noChangeArrowheads="1"/>
          </p:cNvSpPr>
          <p:nvPr/>
        </p:nvSpPr>
        <p:spPr bwMode="auto">
          <a:xfrm>
            <a:off x="9144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2492" name="Text Box 12"/>
          <p:cNvSpPr txBox="1">
            <a:spLocks noChangeArrowheads="1"/>
          </p:cNvSpPr>
          <p:nvPr/>
        </p:nvSpPr>
        <p:spPr bwMode="auto">
          <a:xfrm>
            <a:off x="533400" y="1905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2493" name="Text Box 13"/>
          <p:cNvSpPr txBox="1">
            <a:spLocks noChangeArrowheads="1"/>
          </p:cNvSpPr>
          <p:nvPr/>
        </p:nvSpPr>
        <p:spPr bwMode="auto">
          <a:xfrm>
            <a:off x="8382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2494" name="Text Box 14"/>
          <p:cNvSpPr txBox="1">
            <a:spLocks noChangeArrowheads="1"/>
          </p:cNvSpPr>
          <p:nvPr/>
        </p:nvSpPr>
        <p:spPr bwMode="auto">
          <a:xfrm>
            <a:off x="1447800" y="1828800"/>
            <a:ext cx="5707063" cy="2647950"/>
          </a:xfrm>
          <a:prstGeom prst="rect">
            <a:avLst/>
          </a:prstGeom>
          <a:noFill/>
          <a:ln w="9525">
            <a:noFill/>
            <a:miter lim="800000"/>
            <a:headEnd/>
            <a:tailEnd/>
          </a:ln>
        </p:spPr>
        <p:txBody>
          <a:bodyPr wrap="none">
            <a:prstTxWarp prst="textNoShape">
              <a:avLst/>
            </a:prstTxWarp>
            <a:spAutoFit/>
          </a:bodyPr>
          <a:lstStyle/>
          <a:p>
            <a:r>
              <a:rPr lang="en-US" b="0">
                <a:solidFill>
                  <a:schemeClr val="hlink"/>
                </a:solidFill>
              </a:rPr>
              <a:t>Data</a:t>
            </a:r>
            <a:r>
              <a:rPr lang="en-US" b="0"/>
              <a:t>: Simple yes/no questions in English</a:t>
            </a:r>
          </a:p>
          <a:p>
            <a:endParaRPr lang="en-US" b="0"/>
          </a:p>
          <a:p>
            <a:r>
              <a:rPr lang="en-US" b="0"/>
              <a:t>“Is the dwarf laughing?”</a:t>
            </a:r>
          </a:p>
          <a:p>
            <a:endParaRPr lang="en-US" b="0"/>
          </a:p>
          <a:p>
            <a:r>
              <a:rPr lang="en-US" b="0"/>
              <a:t>“Can the goblin king sing?”</a:t>
            </a:r>
          </a:p>
          <a:p>
            <a:endParaRPr lang="en-US" b="0"/>
          </a:p>
          <a:p>
            <a:r>
              <a:rPr lang="en-US" b="0"/>
              <a:t>“Will Sarah solve the Labyrinth?”</a:t>
            </a:r>
            <a:endParaRPr lang="en-US" b="0">
              <a:solidFill>
                <a:srgbClr val="F25B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14530" name="Rectangle 2"/>
          <p:cNvSpPr>
            <a:spLocks noGrp="1" noChangeArrowheads="1"/>
          </p:cNvSpPr>
          <p:nvPr>
            <p:ph type="title" idx="4294967295"/>
          </p:nvPr>
        </p:nvSpPr>
        <p:spPr>
          <a:xfrm>
            <a:off x="681038" y="0"/>
            <a:ext cx="7772400" cy="1143000"/>
          </a:xfrm>
          <a:noFill/>
        </p:spPr>
        <p:txBody>
          <a:bodyPr/>
          <a:lstStyle/>
          <a:p>
            <a:r>
              <a:rPr lang="en-US" sz="3200"/>
              <a:t>Reality check</a:t>
            </a:r>
          </a:p>
        </p:txBody>
      </p:sp>
      <p:sp>
        <p:nvSpPr>
          <p:cNvPr id="1814531" name="Rectangle 3"/>
          <p:cNvSpPr>
            <a:spLocks noGrp="1" noChangeArrowheads="1"/>
          </p:cNvSpPr>
          <p:nvPr>
            <p:ph type="body" idx="4294967295"/>
          </p:nvPr>
        </p:nvSpPr>
        <p:spPr>
          <a:xfrm>
            <a:off x="223838" y="914400"/>
            <a:ext cx="8915400" cy="4114800"/>
          </a:xfrm>
          <a:noFill/>
        </p:spPr>
        <p:txBody>
          <a:bodyPr/>
          <a:lstStyle/>
          <a:p>
            <a:pPr>
              <a:buFontTx/>
              <a:buNone/>
            </a:pPr>
            <a:r>
              <a:rPr lang="en-US" sz="2400"/>
              <a:t>What do these correspond to in a real language learning scenario?</a:t>
            </a:r>
          </a:p>
        </p:txBody>
      </p:sp>
      <p:sp>
        <p:nvSpPr>
          <p:cNvPr id="1814532" name="Oval 4"/>
          <p:cNvSpPr>
            <a:spLocks noChangeArrowheads="1"/>
          </p:cNvSpPr>
          <p:nvPr/>
        </p:nvSpPr>
        <p:spPr bwMode="auto">
          <a:xfrm>
            <a:off x="152400" y="18288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solidFill>
                <a:schemeClr val="bg1"/>
              </a:solidFill>
            </a:endParaRPr>
          </a:p>
        </p:txBody>
      </p:sp>
      <p:sp>
        <p:nvSpPr>
          <p:cNvPr id="1814533" name="Oval 5"/>
          <p:cNvSpPr>
            <a:spLocks noChangeArrowheads="1"/>
          </p:cNvSpPr>
          <p:nvPr/>
        </p:nvSpPr>
        <p:spPr bwMode="auto">
          <a:xfrm>
            <a:off x="1371600" y="21336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14534" name="Text Box 6"/>
          <p:cNvSpPr txBox="1">
            <a:spLocks noChangeArrowheads="1"/>
          </p:cNvSpPr>
          <p:nvPr/>
        </p:nvSpPr>
        <p:spPr bwMode="auto">
          <a:xfrm>
            <a:off x="1600200" y="2133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35" name="Text Box 7"/>
          <p:cNvSpPr txBox="1">
            <a:spLocks noChangeArrowheads="1"/>
          </p:cNvSpPr>
          <p:nvPr/>
        </p:nvSpPr>
        <p:spPr bwMode="auto">
          <a:xfrm>
            <a:off x="18288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36" name="Text Box 8"/>
          <p:cNvSpPr txBox="1">
            <a:spLocks noChangeArrowheads="1"/>
          </p:cNvSpPr>
          <p:nvPr/>
        </p:nvSpPr>
        <p:spPr bwMode="auto">
          <a:xfrm>
            <a:off x="15240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37" name="Text Box 9"/>
          <p:cNvSpPr txBox="1">
            <a:spLocks noChangeArrowheads="1"/>
          </p:cNvSpPr>
          <p:nvPr/>
        </p:nvSpPr>
        <p:spPr bwMode="auto">
          <a:xfrm>
            <a:off x="17526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38" name="Text Box 10"/>
          <p:cNvSpPr txBox="1">
            <a:spLocks noChangeArrowheads="1"/>
          </p:cNvSpPr>
          <p:nvPr/>
        </p:nvSpPr>
        <p:spPr bwMode="auto">
          <a:xfrm>
            <a:off x="15240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39" name="Text Box 11"/>
          <p:cNvSpPr txBox="1">
            <a:spLocks noChangeArrowheads="1"/>
          </p:cNvSpPr>
          <p:nvPr/>
        </p:nvSpPr>
        <p:spPr bwMode="auto">
          <a:xfrm>
            <a:off x="16764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40" name="Text Box 12"/>
          <p:cNvSpPr txBox="1">
            <a:spLocks noChangeArrowheads="1"/>
          </p:cNvSpPr>
          <p:nvPr/>
        </p:nvSpPr>
        <p:spPr bwMode="auto">
          <a:xfrm>
            <a:off x="1828800"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41" name="Text Box 13"/>
          <p:cNvSpPr txBox="1">
            <a:spLocks noChangeArrowheads="1"/>
          </p:cNvSpPr>
          <p:nvPr/>
        </p:nvSpPr>
        <p:spPr bwMode="auto">
          <a:xfrm>
            <a:off x="14478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42" name="Text Box 14"/>
          <p:cNvSpPr txBox="1">
            <a:spLocks noChangeArrowheads="1"/>
          </p:cNvSpPr>
          <p:nvPr/>
        </p:nvSpPr>
        <p:spPr bwMode="auto">
          <a:xfrm>
            <a:off x="1752600" y="2133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43" name="Text Box 15"/>
          <p:cNvSpPr txBox="1">
            <a:spLocks noChangeArrowheads="1"/>
          </p:cNvSpPr>
          <p:nvPr/>
        </p:nvSpPr>
        <p:spPr bwMode="auto">
          <a:xfrm>
            <a:off x="3810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44" name="Text Box 16"/>
          <p:cNvSpPr txBox="1">
            <a:spLocks noChangeArrowheads="1"/>
          </p:cNvSpPr>
          <p:nvPr/>
        </p:nvSpPr>
        <p:spPr bwMode="auto">
          <a:xfrm>
            <a:off x="914400"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45" name="Text Box 17"/>
          <p:cNvSpPr txBox="1">
            <a:spLocks noChangeArrowheads="1"/>
          </p:cNvSpPr>
          <p:nvPr/>
        </p:nvSpPr>
        <p:spPr bwMode="auto">
          <a:xfrm>
            <a:off x="1600200" y="3124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46" name="Text Box 18"/>
          <p:cNvSpPr txBox="1">
            <a:spLocks noChangeArrowheads="1"/>
          </p:cNvSpPr>
          <p:nvPr/>
        </p:nvSpPr>
        <p:spPr bwMode="auto">
          <a:xfrm>
            <a:off x="2133600" y="28194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14547" name="Text Box 19"/>
          <p:cNvSpPr txBox="1">
            <a:spLocks noChangeArrowheads="1"/>
          </p:cNvSpPr>
          <p:nvPr/>
        </p:nvSpPr>
        <p:spPr bwMode="auto">
          <a:xfrm>
            <a:off x="11430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48" name="Text Box 20"/>
          <p:cNvSpPr txBox="1">
            <a:spLocks noChangeArrowheads="1"/>
          </p:cNvSpPr>
          <p:nvPr/>
        </p:nvSpPr>
        <p:spPr bwMode="auto">
          <a:xfrm>
            <a:off x="22860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49" name="Text Box 21"/>
          <p:cNvSpPr txBox="1">
            <a:spLocks noChangeArrowheads="1"/>
          </p:cNvSpPr>
          <p:nvPr/>
        </p:nvSpPr>
        <p:spPr bwMode="auto">
          <a:xfrm>
            <a:off x="838200"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50" name="Text Box 22"/>
          <p:cNvSpPr txBox="1">
            <a:spLocks noChangeArrowheads="1"/>
          </p:cNvSpPr>
          <p:nvPr/>
        </p:nvSpPr>
        <p:spPr bwMode="auto">
          <a:xfrm>
            <a:off x="1905000" y="3048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51" name="Text Box 23"/>
          <p:cNvSpPr txBox="1">
            <a:spLocks noChangeArrowheads="1"/>
          </p:cNvSpPr>
          <p:nvPr/>
        </p:nvSpPr>
        <p:spPr bwMode="auto">
          <a:xfrm>
            <a:off x="1981200" y="1905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52" name="Text Box 24"/>
          <p:cNvSpPr txBox="1">
            <a:spLocks noChangeArrowheads="1"/>
          </p:cNvSpPr>
          <p:nvPr/>
        </p:nvSpPr>
        <p:spPr bwMode="auto">
          <a:xfrm>
            <a:off x="24384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53" name="Text Box 25"/>
          <p:cNvSpPr txBox="1">
            <a:spLocks noChangeArrowheads="1"/>
          </p:cNvSpPr>
          <p:nvPr/>
        </p:nvSpPr>
        <p:spPr bwMode="auto">
          <a:xfrm>
            <a:off x="1219200"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54" name="Text Box 26"/>
          <p:cNvSpPr txBox="1">
            <a:spLocks noChangeArrowheads="1"/>
          </p:cNvSpPr>
          <p:nvPr/>
        </p:nvSpPr>
        <p:spPr bwMode="auto">
          <a:xfrm>
            <a:off x="838200" y="2133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55" name="Text Box 27"/>
          <p:cNvSpPr txBox="1">
            <a:spLocks noChangeArrowheads="1"/>
          </p:cNvSpPr>
          <p:nvPr/>
        </p:nvSpPr>
        <p:spPr bwMode="auto">
          <a:xfrm>
            <a:off x="4572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4556" name="Text Box 28"/>
          <p:cNvSpPr txBox="1">
            <a:spLocks noChangeArrowheads="1"/>
          </p:cNvSpPr>
          <p:nvPr/>
        </p:nvSpPr>
        <p:spPr bwMode="auto">
          <a:xfrm>
            <a:off x="3276600" y="1981200"/>
            <a:ext cx="5562600" cy="3378200"/>
          </a:xfrm>
          <a:prstGeom prst="rect">
            <a:avLst/>
          </a:prstGeom>
          <a:noFill/>
          <a:ln w="9525">
            <a:noFill/>
            <a:miter lim="800000"/>
            <a:headEnd/>
            <a:tailEnd/>
          </a:ln>
        </p:spPr>
        <p:txBody>
          <a:bodyPr>
            <a:prstTxWarp prst="textNoShape">
              <a:avLst/>
            </a:prstTxWarp>
            <a:spAutoFit/>
          </a:bodyPr>
          <a:lstStyle/>
          <a:p>
            <a:r>
              <a:rPr lang="en-US" b="0">
                <a:solidFill>
                  <a:schemeClr val="tx2"/>
                </a:solidFill>
              </a:rPr>
              <a:t>less-general hypothesis</a:t>
            </a:r>
            <a:r>
              <a:rPr lang="en-US" b="0"/>
              <a:t>:</a:t>
            </a:r>
          </a:p>
          <a:p>
            <a:r>
              <a:rPr lang="en-US" b="0"/>
              <a:t>Some complex grammatical yes-no questions</a:t>
            </a:r>
          </a:p>
          <a:p>
            <a:endParaRPr lang="en-US" b="0"/>
          </a:p>
          <a:p>
            <a:r>
              <a:rPr lang="en-US" b="0"/>
              <a:t>“Is the dwarf laughing about the fairies he sprayed?”</a:t>
            </a:r>
          </a:p>
          <a:p>
            <a:endParaRPr lang="en-US" b="0"/>
          </a:p>
          <a:p>
            <a:r>
              <a:rPr lang="en-US" b="0"/>
              <a:t>“Can the goblin king sing whenever he wants?”</a:t>
            </a:r>
            <a:endParaRPr lang="en-US" b="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16578" name="Rectangle 2"/>
          <p:cNvSpPr>
            <a:spLocks noGrp="1" noChangeArrowheads="1"/>
          </p:cNvSpPr>
          <p:nvPr>
            <p:ph type="title" idx="4294967295"/>
          </p:nvPr>
        </p:nvSpPr>
        <p:spPr>
          <a:xfrm>
            <a:off x="681038" y="0"/>
            <a:ext cx="7772400" cy="1143000"/>
          </a:xfrm>
          <a:noFill/>
        </p:spPr>
        <p:txBody>
          <a:bodyPr/>
          <a:lstStyle/>
          <a:p>
            <a:r>
              <a:rPr lang="en-US" sz="3200"/>
              <a:t>Reality check</a:t>
            </a:r>
          </a:p>
        </p:txBody>
      </p:sp>
      <p:sp>
        <p:nvSpPr>
          <p:cNvPr id="1816579" name="Rectangle 3"/>
          <p:cNvSpPr>
            <a:spLocks noGrp="1" noChangeArrowheads="1"/>
          </p:cNvSpPr>
          <p:nvPr>
            <p:ph type="body" idx="4294967295"/>
          </p:nvPr>
        </p:nvSpPr>
        <p:spPr>
          <a:xfrm>
            <a:off x="223838" y="914400"/>
            <a:ext cx="8915400" cy="4114800"/>
          </a:xfrm>
          <a:noFill/>
        </p:spPr>
        <p:txBody>
          <a:bodyPr/>
          <a:lstStyle/>
          <a:p>
            <a:pPr>
              <a:buFontTx/>
              <a:buNone/>
            </a:pPr>
            <a:r>
              <a:rPr lang="en-US" sz="2400"/>
              <a:t>What do these correspond to in a real language learning scenario?</a:t>
            </a:r>
          </a:p>
        </p:txBody>
      </p:sp>
      <p:sp>
        <p:nvSpPr>
          <p:cNvPr id="1816580" name="Text Box 4"/>
          <p:cNvSpPr txBox="1">
            <a:spLocks noChangeArrowheads="1"/>
          </p:cNvSpPr>
          <p:nvPr/>
        </p:nvSpPr>
        <p:spPr bwMode="auto">
          <a:xfrm>
            <a:off x="5791200" y="2362200"/>
            <a:ext cx="3352800" cy="1917700"/>
          </a:xfrm>
          <a:prstGeom prst="rect">
            <a:avLst/>
          </a:prstGeom>
          <a:noFill/>
          <a:ln w="9525">
            <a:noFill/>
            <a:miter lim="800000"/>
            <a:headEnd/>
            <a:tailEnd/>
          </a:ln>
        </p:spPr>
        <p:txBody>
          <a:bodyPr>
            <a:prstTxWarp prst="textNoShape">
              <a:avLst/>
            </a:prstTxWarp>
            <a:spAutoFit/>
          </a:bodyPr>
          <a:lstStyle/>
          <a:p>
            <a:r>
              <a:rPr lang="en-US" b="0">
                <a:solidFill>
                  <a:srgbClr val="8C144A"/>
                </a:solidFill>
              </a:rPr>
              <a:t>more-general hypothesis</a:t>
            </a:r>
            <a:r>
              <a:rPr lang="en-US" b="0"/>
              <a:t>:</a:t>
            </a:r>
          </a:p>
          <a:p>
            <a:r>
              <a:rPr lang="en-US" b="0"/>
              <a:t>Full range of complex grammatical yes-no questions</a:t>
            </a:r>
            <a:endParaRPr lang="en-US" b="0">
              <a:solidFill>
                <a:schemeClr val="tx2"/>
              </a:solidFill>
            </a:endParaRPr>
          </a:p>
        </p:txBody>
      </p:sp>
      <p:sp>
        <p:nvSpPr>
          <p:cNvPr id="1816581" name="Oval 5"/>
          <p:cNvSpPr>
            <a:spLocks noChangeArrowheads="1"/>
          </p:cNvSpPr>
          <p:nvPr/>
        </p:nvSpPr>
        <p:spPr bwMode="auto">
          <a:xfrm>
            <a:off x="152400" y="16764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16582" name="Oval 6"/>
          <p:cNvSpPr>
            <a:spLocks noChangeArrowheads="1"/>
          </p:cNvSpPr>
          <p:nvPr/>
        </p:nvSpPr>
        <p:spPr bwMode="auto">
          <a:xfrm>
            <a:off x="1447800" y="21336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solidFill>
                <a:schemeClr val="bg1"/>
              </a:solidFill>
            </a:endParaRPr>
          </a:p>
        </p:txBody>
      </p:sp>
      <p:sp>
        <p:nvSpPr>
          <p:cNvPr id="1816583" name="Oval 7"/>
          <p:cNvSpPr>
            <a:spLocks noChangeArrowheads="1"/>
          </p:cNvSpPr>
          <p:nvPr/>
        </p:nvSpPr>
        <p:spPr bwMode="auto">
          <a:xfrm>
            <a:off x="2667000" y="24384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16584" name="Text Box 8"/>
          <p:cNvSpPr txBox="1">
            <a:spLocks noChangeArrowheads="1"/>
          </p:cNvSpPr>
          <p:nvPr/>
        </p:nvSpPr>
        <p:spPr bwMode="auto">
          <a:xfrm>
            <a:off x="2895600" y="2438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85" name="Text Box 9"/>
          <p:cNvSpPr txBox="1">
            <a:spLocks noChangeArrowheads="1"/>
          </p:cNvSpPr>
          <p:nvPr/>
        </p:nvSpPr>
        <p:spPr bwMode="auto">
          <a:xfrm>
            <a:off x="3124200"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86" name="Text Box 10"/>
          <p:cNvSpPr txBox="1">
            <a:spLocks noChangeArrowheads="1"/>
          </p:cNvSpPr>
          <p:nvPr/>
        </p:nvSpPr>
        <p:spPr bwMode="auto">
          <a:xfrm>
            <a:off x="2819400"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87" name="Text Box 11"/>
          <p:cNvSpPr txBox="1">
            <a:spLocks noChangeArrowheads="1"/>
          </p:cNvSpPr>
          <p:nvPr/>
        </p:nvSpPr>
        <p:spPr bwMode="auto">
          <a:xfrm>
            <a:off x="3048000"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88" name="Text Box 12"/>
          <p:cNvSpPr txBox="1">
            <a:spLocks noChangeArrowheads="1"/>
          </p:cNvSpPr>
          <p:nvPr/>
        </p:nvSpPr>
        <p:spPr bwMode="auto">
          <a:xfrm>
            <a:off x="2819400" y="2667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89" name="Text Box 13"/>
          <p:cNvSpPr txBox="1">
            <a:spLocks noChangeArrowheads="1"/>
          </p:cNvSpPr>
          <p:nvPr/>
        </p:nvSpPr>
        <p:spPr bwMode="auto">
          <a:xfrm>
            <a:off x="2971800" y="2667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90" name="Text Box 14"/>
          <p:cNvSpPr txBox="1">
            <a:spLocks noChangeArrowheads="1"/>
          </p:cNvSpPr>
          <p:nvPr/>
        </p:nvSpPr>
        <p:spPr bwMode="auto">
          <a:xfrm>
            <a:off x="31242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91" name="Text Box 15"/>
          <p:cNvSpPr txBox="1">
            <a:spLocks noChangeArrowheads="1"/>
          </p:cNvSpPr>
          <p:nvPr/>
        </p:nvSpPr>
        <p:spPr bwMode="auto">
          <a:xfrm>
            <a:off x="2743200"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92" name="Text Box 16"/>
          <p:cNvSpPr txBox="1">
            <a:spLocks noChangeArrowheads="1"/>
          </p:cNvSpPr>
          <p:nvPr/>
        </p:nvSpPr>
        <p:spPr bwMode="auto">
          <a:xfrm>
            <a:off x="3048000" y="2438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93" name="Text Box 17"/>
          <p:cNvSpPr txBox="1">
            <a:spLocks noChangeArrowheads="1"/>
          </p:cNvSpPr>
          <p:nvPr/>
        </p:nvSpPr>
        <p:spPr bwMode="auto">
          <a:xfrm>
            <a:off x="1676400" y="2667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94" name="Text Box 18"/>
          <p:cNvSpPr txBox="1">
            <a:spLocks noChangeArrowheads="1"/>
          </p:cNvSpPr>
          <p:nvPr/>
        </p:nvSpPr>
        <p:spPr bwMode="auto">
          <a:xfrm>
            <a:off x="22098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95" name="Text Box 19"/>
          <p:cNvSpPr txBox="1">
            <a:spLocks noChangeArrowheads="1"/>
          </p:cNvSpPr>
          <p:nvPr/>
        </p:nvSpPr>
        <p:spPr bwMode="auto">
          <a:xfrm>
            <a:off x="2895600" y="3429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96" name="Text Box 20"/>
          <p:cNvSpPr txBox="1">
            <a:spLocks noChangeArrowheads="1"/>
          </p:cNvSpPr>
          <p:nvPr/>
        </p:nvSpPr>
        <p:spPr bwMode="auto">
          <a:xfrm>
            <a:off x="3429000" y="31242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16597" name="Text Box 21"/>
          <p:cNvSpPr txBox="1">
            <a:spLocks noChangeArrowheads="1"/>
          </p:cNvSpPr>
          <p:nvPr/>
        </p:nvSpPr>
        <p:spPr bwMode="auto">
          <a:xfrm>
            <a:off x="24384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98" name="Text Box 22"/>
          <p:cNvSpPr txBox="1">
            <a:spLocks noChangeArrowheads="1"/>
          </p:cNvSpPr>
          <p:nvPr/>
        </p:nvSpPr>
        <p:spPr bwMode="auto">
          <a:xfrm>
            <a:off x="35814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599" name="Text Box 23"/>
          <p:cNvSpPr txBox="1">
            <a:spLocks noChangeArrowheads="1"/>
          </p:cNvSpPr>
          <p:nvPr/>
        </p:nvSpPr>
        <p:spPr bwMode="auto">
          <a:xfrm>
            <a:off x="21336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0" name="Text Box 24"/>
          <p:cNvSpPr txBox="1">
            <a:spLocks noChangeArrowheads="1"/>
          </p:cNvSpPr>
          <p:nvPr/>
        </p:nvSpPr>
        <p:spPr bwMode="auto">
          <a:xfrm>
            <a:off x="3200400" y="3352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1" name="Text Box 25"/>
          <p:cNvSpPr txBox="1">
            <a:spLocks noChangeArrowheads="1"/>
          </p:cNvSpPr>
          <p:nvPr/>
        </p:nvSpPr>
        <p:spPr bwMode="auto">
          <a:xfrm>
            <a:off x="32766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2" name="Text Box 26"/>
          <p:cNvSpPr txBox="1">
            <a:spLocks noChangeArrowheads="1"/>
          </p:cNvSpPr>
          <p:nvPr/>
        </p:nvSpPr>
        <p:spPr bwMode="auto">
          <a:xfrm>
            <a:off x="3733800"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3" name="Text Box 27"/>
          <p:cNvSpPr txBox="1">
            <a:spLocks noChangeArrowheads="1"/>
          </p:cNvSpPr>
          <p:nvPr/>
        </p:nvSpPr>
        <p:spPr bwMode="auto">
          <a:xfrm>
            <a:off x="25146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4" name="Text Box 28"/>
          <p:cNvSpPr txBox="1">
            <a:spLocks noChangeArrowheads="1"/>
          </p:cNvSpPr>
          <p:nvPr/>
        </p:nvSpPr>
        <p:spPr bwMode="auto">
          <a:xfrm>
            <a:off x="2133600" y="2438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5" name="Text Box 29"/>
          <p:cNvSpPr txBox="1">
            <a:spLocks noChangeArrowheads="1"/>
          </p:cNvSpPr>
          <p:nvPr/>
        </p:nvSpPr>
        <p:spPr bwMode="auto">
          <a:xfrm>
            <a:off x="4648200" y="2438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6" name="Text Box 30"/>
          <p:cNvSpPr txBox="1">
            <a:spLocks noChangeArrowheads="1"/>
          </p:cNvSpPr>
          <p:nvPr/>
        </p:nvSpPr>
        <p:spPr bwMode="auto">
          <a:xfrm>
            <a:off x="4495800"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7" name="Text Box 31"/>
          <p:cNvSpPr txBox="1">
            <a:spLocks noChangeArrowheads="1"/>
          </p:cNvSpPr>
          <p:nvPr/>
        </p:nvSpPr>
        <p:spPr bwMode="auto">
          <a:xfrm>
            <a:off x="48768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8" name="Text Box 32"/>
          <p:cNvSpPr txBox="1">
            <a:spLocks noChangeArrowheads="1"/>
          </p:cNvSpPr>
          <p:nvPr/>
        </p:nvSpPr>
        <p:spPr bwMode="auto">
          <a:xfrm>
            <a:off x="3429000" y="4038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09" name="Text Box 33"/>
          <p:cNvSpPr txBox="1">
            <a:spLocks noChangeArrowheads="1"/>
          </p:cNvSpPr>
          <p:nvPr/>
        </p:nvSpPr>
        <p:spPr bwMode="auto">
          <a:xfrm flipV="1">
            <a:off x="4191000" y="35052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16610" name="Text Box 34"/>
          <p:cNvSpPr txBox="1">
            <a:spLocks noChangeArrowheads="1"/>
          </p:cNvSpPr>
          <p:nvPr/>
        </p:nvSpPr>
        <p:spPr bwMode="auto">
          <a:xfrm>
            <a:off x="3886200" y="3810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11" name="Text Box 35"/>
          <p:cNvSpPr txBox="1">
            <a:spLocks noChangeArrowheads="1"/>
          </p:cNvSpPr>
          <p:nvPr/>
        </p:nvSpPr>
        <p:spPr bwMode="auto">
          <a:xfrm>
            <a:off x="2362200" y="4114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12" name="Text Box 36"/>
          <p:cNvSpPr txBox="1">
            <a:spLocks noChangeArrowheads="1"/>
          </p:cNvSpPr>
          <p:nvPr/>
        </p:nvSpPr>
        <p:spPr bwMode="auto">
          <a:xfrm>
            <a:off x="1447800" y="3810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13" name="Text Box 37"/>
          <p:cNvSpPr txBox="1">
            <a:spLocks noChangeArrowheads="1"/>
          </p:cNvSpPr>
          <p:nvPr/>
        </p:nvSpPr>
        <p:spPr bwMode="auto">
          <a:xfrm>
            <a:off x="990600"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14" name="Text Box 38"/>
          <p:cNvSpPr txBox="1">
            <a:spLocks noChangeArrowheads="1"/>
          </p:cNvSpPr>
          <p:nvPr/>
        </p:nvSpPr>
        <p:spPr bwMode="auto">
          <a:xfrm>
            <a:off x="685800" y="3429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15" name="Text Box 39"/>
          <p:cNvSpPr txBox="1">
            <a:spLocks noChangeArrowheads="1"/>
          </p:cNvSpPr>
          <p:nvPr/>
        </p:nvSpPr>
        <p:spPr bwMode="auto">
          <a:xfrm>
            <a:off x="1752600" y="3048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16" name="Text Box 40"/>
          <p:cNvSpPr txBox="1">
            <a:spLocks noChangeArrowheads="1"/>
          </p:cNvSpPr>
          <p:nvPr/>
        </p:nvSpPr>
        <p:spPr bwMode="auto">
          <a:xfrm>
            <a:off x="1143000" y="22860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16617" name="Text Box 41"/>
          <p:cNvSpPr txBox="1">
            <a:spLocks noChangeArrowheads="1"/>
          </p:cNvSpPr>
          <p:nvPr/>
        </p:nvSpPr>
        <p:spPr bwMode="auto">
          <a:xfrm>
            <a:off x="1143000" y="3352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18" name="Text Box 42"/>
          <p:cNvSpPr txBox="1">
            <a:spLocks noChangeArrowheads="1"/>
          </p:cNvSpPr>
          <p:nvPr/>
        </p:nvSpPr>
        <p:spPr bwMode="auto">
          <a:xfrm>
            <a:off x="40386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19" name="Text Box 43"/>
          <p:cNvSpPr txBox="1">
            <a:spLocks noChangeArrowheads="1"/>
          </p:cNvSpPr>
          <p:nvPr/>
        </p:nvSpPr>
        <p:spPr bwMode="auto">
          <a:xfrm>
            <a:off x="16764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16620" name="Text Box 44"/>
          <p:cNvSpPr txBox="1">
            <a:spLocks noChangeArrowheads="1"/>
          </p:cNvSpPr>
          <p:nvPr/>
        </p:nvSpPr>
        <p:spPr bwMode="auto">
          <a:xfrm>
            <a:off x="152400" y="4724400"/>
            <a:ext cx="8991600" cy="1917700"/>
          </a:xfrm>
          <a:prstGeom prst="rect">
            <a:avLst/>
          </a:prstGeom>
          <a:noFill/>
          <a:ln w="9525">
            <a:noFill/>
            <a:miter lim="800000"/>
            <a:headEnd/>
            <a:tailEnd/>
          </a:ln>
        </p:spPr>
        <p:txBody>
          <a:bodyPr>
            <a:prstTxWarp prst="textNoShape">
              <a:avLst/>
            </a:prstTxWarp>
            <a:spAutoFit/>
          </a:bodyPr>
          <a:lstStyle/>
          <a:p>
            <a:r>
              <a:rPr lang="en-US" b="0"/>
              <a:t>“Can the girl who ate the peach and forgot everything save her brother?”</a:t>
            </a:r>
          </a:p>
          <a:p>
            <a:endParaRPr lang="en-US" b="0"/>
          </a:p>
          <a:p>
            <a:r>
              <a:rPr lang="en-US" b="0"/>
              <a:t>“Will the dwarf who deserted Sarah help her reach the castle that’s beyond the goblin city?”</a:t>
            </a:r>
            <a:endParaRPr lang="en-US" b="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18626" name="Rectangle 2"/>
          <p:cNvSpPr>
            <a:spLocks noGrp="1" noChangeArrowheads="1"/>
          </p:cNvSpPr>
          <p:nvPr>
            <p:ph type="title" idx="4294967295"/>
          </p:nvPr>
        </p:nvSpPr>
        <p:spPr>
          <a:xfrm>
            <a:off x="0" y="152400"/>
            <a:ext cx="9144000" cy="1143000"/>
          </a:xfrm>
          <a:noFill/>
        </p:spPr>
        <p:txBody>
          <a:bodyPr/>
          <a:lstStyle/>
          <a:p>
            <a:r>
              <a:rPr lang="en-US" sz="3200"/>
              <a:t>Experimental Study: Gerken (2006)</a:t>
            </a:r>
            <a:endParaRPr lang="en-US"/>
          </a:p>
        </p:txBody>
      </p:sp>
      <p:sp>
        <p:nvSpPr>
          <p:cNvPr id="1818627" name="Text Box 3"/>
          <p:cNvSpPr txBox="1">
            <a:spLocks noChangeArrowheads="1"/>
          </p:cNvSpPr>
          <p:nvPr/>
        </p:nvSpPr>
        <p:spPr bwMode="auto">
          <a:xfrm>
            <a:off x="228600" y="1371600"/>
            <a:ext cx="8077200" cy="822325"/>
          </a:xfrm>
          <a:prstGeom prst="rect">
            <a:avLst/>
          </a:prstGeom>
          <a:noFill/>
          <a:ln w="9525">
            <a:noFill/>
            <a:miter lim="800000"/>
            <a:headEnd/>
            <a:tailEnd/>
          </a:ln>
        </p:spPr>
        <p:txBody>
          <a:bodyPr>
            <a:prstTxWarp prst="textNoShape">
              <a:avLst/>
            </a:prstTxWarp>
            <a:spAutoFit/>
          </a:bodyPr>
          <a:lstStyle/>
          <a:p>
            <a:r>
              <a:rPr lang="en-US" b="0"/>
              <a:t>How can we tell what generalizations children actually make?  Let’s try an artificial language learning study.</a:t>
            </a:r>
          </a:p>
        </p:txBody>
      </p:sp>
      <p:sp>
        <p:nvSpPr>
          <p:cNvPr id="1818628" name="Text Box 4"/>
          <p:cNvSpPr txBox="1">
            <a:spLocks noChangeArrowheads="1"/>
          </p:cNvSpPr>
          <p:nvPr/>
        </p:nvSpPr>
        <p:spPr bwMode="auto">
          <a:xfrm>
            <a:off x="304800" y="2971800"/>
            <a:ext cx="8077200" cy="2282825"/>
          </a:xfrm>
          <a:prstGeom prst="rect">
            <a:avLst/>
          </a:prstGeom>
          <a:noFill/>
          <a:ln w="9525">
            <a:noFill/>
            <a:miter lim="800000"/>
            <a:headEnd/>
            <a:tailEnd/>
          </a:ln>
        </p:spPr>
        <p:txBody>
          <a:bodyPr>
            <a:prstTxWarp prst="textNoShape">
              <a:avLst/>
            </a:prstTxWarp>
            <a:spAutoFit/>
          </a:bodyPr>
          <a:lstStyle/>
          <a:p>
            <a:r>
              <a:rPr lang="en-US" b="0"/>
              <a:t>Children will be trained on data from an artificial language.</a:t>
            </a:r>
          </a:p>
          <a:p>
            <a:r>
              <a:rPr lang="en-US" b="0"/>
              <a:t>This language will consist of words that follow a certain pattern.</a:t>
            </a:r>
          </a:p>
          <a:p>
            <a:endParaRPr lang="en-US" b="0"/>
          </a:p>
          <a:p>
            <a:r>
              <a:rPr lang="en-US" b="0"/>
              <a:t>The child’s job: determine what the pattern is that allows a word to be part of the artificial language.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20674" name="Rectangle 2"/>
          <p:cNvSpPr>
            <a:spLocks noGrp="1" noChangeArrowheads="1"/>
          </p:cNvSpPr>
          <p:nvPr>
            <p:ph type="title" idx="4294967295"/>
          </p:nvPr>
        </p:nvSpPr>
        <p:spPr>
          <a:xfrm>
            <a:off x="0" y="152400"/>
            <a:ext cx="9144000" cy="1143000"/>
          </a:xfrm>
          <a:noFill/>
        </p:spPr>
        <p:txBody>
          <a:bodyPr/>
          <a:lstStyle/>
          <a:p>
            <a:r>
              <a:rPr lang="en-US" sz="3200"/>
              <a:t>Artificial language: AAB/ABA pattern</a:t>
            </a:r>
            <a:endParaRPr lang="en-US"/>
          </a:p>
        </p:txBody>
      </p:sp>
      <p:sp>
        <p:nvSpPr>
          <p:cNvPr id="1820675" name="Text Box 3"/>
          <p:cNvSpPr txBox="1">
            <a:spLocks noChangeArrowheads="1"/>
          </p:cNvSpPr>
          <p:nvPr/>
        </p:nvSpPr>
        <p:spPr bwMode="auto">
          <a:xfrm>
            <a:off x="228600" y="1371600"/>
            <a:ext cx="8077200" cy="1187450"/>
          </a:xfrm>
          <a:prstGeom prst="rect">
            <a:avLst/>
          </a:prstGeom>
          <a:noFill/>
          <a:ln w="9525">
            <a:noFill/>
            <a:miter lim="800000"/>
            <a:headEnd/>
            <a:tailEnd/>
          </a:ln>
        </p:spPr>
        <p:txBody>
          <a:bodyPr>
            <a:prstTxWarp prst="textNoShape">
              <a:avLst/>
            </a:prstTxWarp>
            <a:spAutoFit/>
          </a:bodyPr>
          <a:lstStyle/>
          <a:p>
            <a:r>
              <a:rPr lang="en-US" b="0"/>
              <a:t>Marcus et al. (1999) found that very young infants will notice that words made up of 3 syllables follow a pattern that can be represented as </a:t>
            </a:r>
            <a:r>
              <a:rPr lang="en-US" b="0">
                <a:solidFill>
                  <a:schemeClr val="tx2"/>
                </a:solidFill>
              </a:rPr>
              <a:t>AA</a:t>
            </a:r>
            <a:r>
              <a:rPr lang="en-US" b="0">
                <a:solidFill>
                  <a:schemeClr val="accent2"/>
                </a:solidFill>
              </a:rPr>
              <a:t>B</a:t>
            </a:r>
            <a:r>
              <a:rPr lang="en-US" b="0"/>
              <a:t> or </a:t>
            </a:r>
            <a:r>
              <a:rPr lang="en-US" b="0">
                <a:solidFill>
                  <a:schemeClr val="tx2"/>
                </a:solidFill>
              </a:rPr>
              <a:t>A</a:t>
            </a:r>
            <a:r>
              <a:rPr lang="en-US" b="0">
                <a:solidFill>
                  <a:schemeClr val="accent2"/>
                </a:solidFill>
              </a:rPr>
              <a:t>B</a:t>
            </a:r>
            <a:r>
              <a:rPr lang="en-US" b="0">
                <a:solidFill>
                  <a:schemeClr val="tx2"/>
                </a:solidFill>
              </a:rPr>
              <a:t>A</a:t>
            </a:r>
            <a:r>
              <a:rPr lang="en-US" b="0"/>
              <a:t>. </a:t>
            </a:r>
          </a:p>
        </p:txBody>
      </p:sp>
      <p:sp>
        <p:nvSpPr>
          <p:cNvPr id="1820676" name="Text Box 4"/>
          <p:cNvSpPr txBox="1">
            <a:spLocks noChangeArrowheads="1"/>
          </p:cNvSpPr>
          <p:nvPr/>
        </p:nvSpPr>
        <p:spPr bwMode="auto">
          <a:xfrm>
            <a:off x="304800" y="2971800"/>
            <a:ext cx="8686800" cy="1917700"/>
          </a:xfrm>
          <a:prstGeom prst="rect">
            <a:avLst/>
          </a:prstGeom>
          <a:noFill/>
          <a:ln w="9525">
            <a:noFill/>
            <a:miter lim="800000"/>
            <a:headEnd/>
            <a:tailEnd/>
          </a:ln>
        </p:spPr>
        <p:txBody>
          <a:bodyPr>
            <a:prstTxWarp prst="textNoShape">
              <a:avLst/>
            </a:prstTxWarp>
            <a:spAutoFit/>
          </a:bodyPr>
          <a:lstStyle/>
          <a:p>
            <a:r>
              <a:rPr lang="en-US" b="0"/>
              <a:t>Example:	A syllables = </a:t>
            </a:r>
            <a:r>
              <a:rPr lang="en-US" b="0">
                <a:solidFill>
                  <a:schemeClr val="tx2"/>
                </a:solidFill>
              </a:rPr>
              <a:t>le</a:t>
            </a:r>
            <a:r>
              <a:rPr lang="en-US" b="0"/>
              <a:t>, </a:t>
            </a:r>
            <a:r>
              <a:rPr lang="en-US" b="0">
                <a:solidFill>
                  <a:schemeClr val="tx2"/>
                </a:solidFill>
              </a:rPr>
              <a:t>wi</a:t>
            </a:r>
            <a:r>
              <a:rPr lang="en-US" b="0"/>
              <a:t>		B syllables = </a:t>
            </a:r>
            <a:r>
              <a:rPr lang="en-US" b="0">
                <a:solidFill>
                  <a:schemeClr val="accent2"/>
                </a:solidFill>
              </a:rPr>
              <a:t>di</a:t>
            </a:r>
            <a:r>
              <a:rPr lang="en-US" b="0"/>
              <a:t>, </a:t>
            </a:r>
            <a:r>
              <a:rPr lang="en-US" b="0">
                <a:solidFill>
                  <a:schemeClr val="accent2"/>
                </a:solidFill>
              </a:rPr>
              <a:t>je</a:t>
            </a:r>
            <a:endParaRPr lang="en-US" b="0"/>
          </a:p>
          <a:p>
            <a:endParaRPr lang="en-US" b="0"/>
          </a:p>
          <a:p>
            <a:r>
              <a:rPr lang="en-US" b="0">
                <a:solidFill>
                  <a:schemeClr val="tx2"/>
                </a:solidFill>
              </a:rPr>
              <a:t>AA</a:t>
            </a:r>
            <a:r>
              <a:rPr lang="en-US" b="0">
                <a:solidFill>
                  <a:schemeClr val="accent2"/>
                </a:solidFill>
              </a:rPr>
              <a:t>B</a:t>
            </a:r>
            <a:r>
              <a:rPr lang="en-US" b="0"/>
              <a:t> language words: </a:t>
            </a:r>
            <a:r>
              <a:rPr lang="en-US" b="0">
                <a:solidFill>
                  <a:schemeClr val="tx2"/>
                </a:solidFill>
              </a:rPr>
              <a:t>lele</a:t>
            </a:r>
            <a:r>
              <a:rPr lang="en-US" b="0">
                <a:solidFill>
                  <a:schemeClr val="accent2"/>
                </a:solidFill>
              </a:rPr>
              <a:t>di</a:t>
            </a:r>
            <a:r>
              <a:rPr lang="en-US" b="0"/>
              <a:t>, </a:t>
            </a:r>
            <a:r>
              <a:rPr lang="en-US" b="0">
                <a:solidFill>
                  <a:schemeClr val="tx2"/>
                </a:solidFill>
              </a:rPr>
              <a:t>lele</a:t>
            </a:r>
            <a:r>
              <a:rPr lang="en-US" b="0">
                <a:solidFill>
                  <a:schemeClr val="accent2"/>
                </a:solidFill>
              </a:rPr>
              <a:t>je</a:t>
            </a:r>
            <a:r>
              <a:rPr lang="en-US" b="0"/>
              <a:t>, </a:t>
            </a:r>
            <a:r>
              <a:rPr lang="en-US" b="0">
                <a:solidFill>
                  <a:schemeClr val="tx2"/>
                </a:solidFill>
              </a:rPr>
              <a:t>wiwi</a:t>
            </a:r>
            <a:r>
              <a:rPr lang="en-US" b="0">
                <a:solidFill>
                  <a:schemeClr val="accent2"/>
                </a:solidFill>
              </a:rPr>
              <a:t>di</a:t>
            </a:r>
            <a:r>
              <a:rPr lang="en-US" b="0"/>
              <a:t>, </a:t>
            </a:r>
            <a:r>
              <a:rPr lang="en-US" b="0">
                <a:solidFill>
                  <a:schemeClr val="tx2"/>
                </a:solidFill>
              </a:rPr>
              <a:t>wiwi</a:t>
            </a:r>
            <a:r>
              <a:rPr lang="en-US" b="0">
                <a:solidFill>
                  <a:schemeClr val="accent2"/>
                </a:solidFill>
              </a:rPr>
              <a:t>je</a:t>
            </a:r>
            <a:endParaRPr lang="en-US" b="0"/>
          </a:p>
          <a:p>
            <a:endParaRPr lang="en-US" b="0"/>
          </a:p>
          <a:p>
            <a:r>
              <a:rPr lang="en-US" b="0">
                <a:solidFill>
                  <a:schemeClr val="tx2"/>
                </a:solidFill>
              </a:rPr>
              <a:t>A</a:t>
            </a:r>
            <a:r>
              <a:rPr lang="en-US" b="0">
                <a:solidFill>
                  <a:schemeClr val="accent2"/>
                </a:solidFill>
              </a:rPr>
              <a:t>B</a:t>
            </a:r>
            <a:r>
              <a:rPr lang="en-US" b="0">
                <a:solidFill>
                  <a:schemeClr val="tx2"/>
                </a:solidFill>
              </a:rPr>
              <a:t>A</a:t>
            </a:r>
            <a:r>
              <a:rPr lang="en-US" b="0"/>
              <a:t> language words:  </a:t>
            </a:r>
            <a:r>
              <a:rPr lang="en-US" b="0">
                <a:solidFill>
                  <a:schemeClr val="tx2"/>
                </a:solidFill>
              </a:rPr>
              <a:t>le</a:t>
            </a:r>
            <a:r>
              <a:rPr lang="en-US" b="0">
                <a:solidFill>
                  <a:schemeClr val="accent2"/>
                </a:solidFill>
              </a:rPr>
              <a:t>di</a:t>
            </a:r>
            <a:r>
              <a:rPr lang="en-US" b="0">
                <a:solidFill>
                  <a:schemeClr val="tx2"/>
                </a:solidFill>
              </a:rPr>
              <a:t>le</a:t>
            </a:r>
            <a:r>
              <a:rPr lang="en-US" b="0"/>
              <a:t>, </a:t>
            </a:r>
            <a:r>
              <a:rPr lang="en-US" b="0">
                <a:solidFill>
                  <a:schemeClr val="tx2"/>
                </a:solidFill>
              </a:rPr>
              <a:t>le</a:t>
            </a:r>
            <a:r>
              <a:rPr lang="en-US" b="0">
                <a:solidFill>
                  <a:schemeClr val="accent2"/>
                </a:solidFill>
              </a:rPr>
              <a:t>je</a:t>
            </a:r>
            <a:r>
              <a:rPr lang="en-US" b="0">
                <a:solidFill>
                  <a:schemeClr val="tx2"/>
                </a:solidFill>
              </a:rPr>
              <a:t>le</a:t>
            </a:r>
            <a:r>
              <a:rPr lang="en-US" b="0"/>
              <a:t>, </a:t>
            </a:r>
            <a:r>
              <a:rPr lang="en-US" b="0">
                <a:solidFill>
                  <a:schemeClr val="tx2"/>
                </a:solidFill>
              </a:rPr>
              <a:t>wi</a:t>
            </a:r>
            <a:r>
              <a:rPr lang="en-US" b="0">
                <a:solidFill>
                  <a:schemeClr val="accent2"/>
                </a:solidFill>
              </a:rPr>
              <a:t>di</a:t>
            </a:r>
            <a:r>
              <a:rPr lang="en-US" b="0">
                <a:solidFill>
                  <a:schemeClr val="tx2"/>
                </a:solidFill>
              </a:rPr>
              <a:t>wi</a:t>
            </a:r>
            <a:r>
              <a:rPr lang="en-US" b="0"/>
              <a:t>, </a:t>
            </a:r>
            <a:r>
              <a:rPr lang="en-US" b="0">
                <a:solidFill>
                  <a:schemeClr val="tx2"/>
                </a:solidFill>
              </a:rPr>
              <a:t>wi</a:t>
            </a:r>
            <a:r>
              <a:rPr lang="en-US" b="0">
                <a:solidFill>
                  <a:schemeClr val="accent2"/>
                </a:solidFill>
              </a:rPr>
              <a:t>je</a:t>
            </a:r>
            <a:r>
              <a:rPr lang="en-US" b="0">
                <a:solidFill>
                  <a:schemeClr val="tx2"/>
                </a:solidFill>
              </a:rPr>
              <a:t>wi</a:t>
            </a:r>
            <a:endParaRPr lang="en-US" b="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22722" name="Rectangle 2"/>
          <p:cNvSpPr>
            <a:spLocks noGrp="1" noChangeArrowheads="1"/>
          </p:cNvSpPr>
          <p:nvPr>
            <p:ph type="title" idx="4294967295"/>
          </p:nvPr>
        </p:nvSpPr>
        <p:spPr>
          <a:xfrm>
            <a:off x="0" y="152400"/>
            <a:ext cx="9144000" cy="1143000"/>
          </a:xfrm>
          <a:noFill/>
        </p:spPr>
        <p:txBody>
          <a:bodyPr/>
          <a:lstStyle/>
          <a:p>
            <a:r>
              <a:rPr lang="en-US" sz="3200"/>
              <a:t>Artificial language: AAB/ABA pattern</a:t>
            </a:r>
            <a:endParaRPr lang="en-US"/>
          </a:p>
        </p:txBody>
      </p:sp>
      <p:sp>
        <p:nvSpPr>
          <p:cNvPr id="1822723" name="Text Box 3"/>
          <p:cNvSpPr txBox="1">
            <a:spLocks noChangeArrowheads="1"/>
          </p:cNvSpPr>
          <p:nvPr/>
        </p:nvSpPr>
        <p:spPr bwMode="auto">
          <a:xfrm>
            <a:off x="457200" y="2590800"/>
            <a:ext cx="8077200" cy="1187450"/>
          </a:xfrm>
          <a:prstGeom prst="rect">
            <a:avLst/>
          </a:prstGeom>
          <a:noFill/>
          <a:ln w="9525">
            <a:noFill/>
            <a:miter lim="800000"/>
            <a:headEnd/>
            <a:tailEnd/>
          </a:ln>
        </p:spPr>
        <p:txBody>
          <a:bodyPr>
            <a:prstTxWarp prst="textNoShape">
              <a:avLst/>
            </a:prstTxWarp>
            <a:spAutoFit/>
          </a:bodyPr>
          <a:lstStyle/>
          <a:p>
            <a:r>
              <a:rPr lang="en-US" b="0"/>
              <a:t>Gerken (2006) decided to test what kind of generalization children would make if they were given particular kinds of data from this same artificial language.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824770" name="Group 2"/>
          <p:cNvGraphicFramePr>
            <a:graphicFrameLocks noGrp="1"/>
          </p:cNvGraphicFramePr>
          <p:nvPr/>
        </p:nvGraphicFramePr>
        <p:xfrm>
          <a:off x="1143000" y="914400"/>
          <a:ext cx="6858000" cy="3724275"/>
        </p:xfrm>
        <a:graphic>
          <a:graphicData uri="http://schemas.openxmlformats.org/drawingml/2006/table">
            <a:tbl>
              <a:tblPr/>
              <a:tblGrid>
                <a:gridCol w="1371600"/>
                <a:gridCol w="1371600"/>
                <a:gridCol w="1371600"/>
                <a:gridCol w="1371600"/>
                <a:gridCol w="13716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di</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je</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li</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we</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le</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wi</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ji</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de</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24808" name="Text Box 40"/>
          <p:cNvSpPr txBox="1">
            <a:spLocks noChangeArrowheads="1"/>
          </p:cNvSpPr>
          <p:nvPr/>
        </p:nvSpPr>
        <p:spPr bwMode="auto">
          <a:xfrm>
            <a:off x="1371600" y="228600"/>
            <a:ext cx="6324600" cy="457200"/>
          </a:xfrm>
          <a:prstGeom prst="rect">
            <a:avLst/>
          </a:prstGeom>
          <a:noFill/>
          <a:ln w="9525">
            <a:noFill/>
            <a:miter lim="800000"/>
            <a:headEnd/>
            <a:tailEnd/>
          </a:ln>
        </p:spPr>
        <p:txBody>
          <a:bodyPr>
            <a:prstTxWarp prst="textNoShape">
              <a:avLst/>
            </a:prstTxWarp>
            <a:spAutoFit/>
          </a:bodyPr>
          <a:lstStyle/>
          <a:p>
            <a:r>
              <a:rPr lang="en-US" b="0"/>
              <a:t>Words in the AAB pattern artificial language.</a:t>
            </a:r>
          </a:p>
        </p:txBody>
      </p:sp>
      <p:sp>
        <p:nvSpPr>
          <p:cNvPr id="1824809" name="Text Box 41"/>
          <p:cNvSpPr txBox="1">
            <a:spLocks noChangeArrowheads="1"/>
          </p:cNvSpPr>
          <p:nvPr/>
        </p:nvSpPr>
        <p:spPr bwMode="auto">
          <a:xfrm>
            <a:off x="685800" y="4953000"/>
            <a:ext cx="8153400" cy="822325"/>
          </a:xfrm>
          <a:prstGeom prst="rect">
            <a:avLst/>
          </a:prstGeom>
          <a:noFill/>
          <a:ln w="9525">
            <a:noFill/>
            <a:miter lim="800000"/>
            <a:headEnd/>
            <a:tailEnd/>
          </a:ln>
        </p:spPr>
        <p:txBody>
          <a:bodyPr>
            <a:prstTxWarp prst="textNoShape">
              <a:avLst/>
            </a:prstTxWarp>
            <a:spAutoFit/>
          </a:bodyPr>
          <a:lstStyle/>
          <a:p>
            <a:r>
              <a:rPr lang="en-US" b="0"/>
              <a:t>What if children were only trained on a certain subset of the words in the language?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826818" name="Group 2"/>
          <p:cNvGraphicFramePr>
            <a:graphicFrameLocks noGrp="1"/>
          </p:cNvGraphicFramePr>
          <p:nvPr/>
        </p:nvGraphicFramePr>
        <p:xfrm>
          <a:off x="1143000" y="914400"/>
          <a:ext cx="6858000" cy="3724275"/>
        </p:xfrm>
        <a:graphic>
          <a:graphicData uri="http://schemas.openxmlformats.org/drawingml/2006/table">
            <a:tbl>
              <a:tblPr/>
              <a:tblGrid>
                <a:gridCol w="1371600"/>
                <a:gridCol w="1371600"/>
                <a:gridCol w="1371600"/>
                <a:gridCol w="1371600"/>
                <a:gridCol w="13716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di</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je</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li</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we</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le</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2"/>
                          </a:solidFill>
                          <a:effectLst/>
                          <a:latin typeface="Arial" pitchFamily="-84" charset="0"/>
                          <a:ea typeface="Osaka" pitchFamily="-84" charset="-128"/>
                          <a:cs typeface="Osaka" pitchFamily="-84" charset="-128"/>
                        </a:rPr>
                        <a:t>leledi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FDD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wi</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2"/>
                          </a:solidFill>
                          <a:effectLst/>
                          <a:latin typeface="Arial" pitchFamily="-84" charset="0"/>
                          <a:ea typeface="Osaka" pitchFamily="-84" charset="-128"/>
                          <a:cs typeface="Osaka" pitchFamily="-84" charset="-128"/>
                        </a:rPr>
                        <a:t>wiwidi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FDD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ji</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2"/>
                          </a:solidFill>
                          <a:effectLst/>
                          <a:latin typeface="Arial" pitchFamily="-84" charset="0"/>
                          <a:ea typeface="Osaka" pitchFamily="-84" charset="-128"/>
                          <a:cs typeface="Osaka" pitchFamily="-84" charset="-128"/>
                        </a:rPr>
                        <a:t>jijidi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FDD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de</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2"/>
                          </a:solidFill>
                          <a:effectLst/>
                          <a:latin typeface="Arial" pitchFamily="-84" charset="0"/>
                          <a:ea typeface="Osaka" pitchFamily="-84" charset="-128"/>
                          <a:cs typeface="Osaka" pitchFamily="-84" charset="-128"/>
                        </a:rPr>
                        <a:t>dededi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FDD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26856" name="Text Box 40"/>
          <p:cNvSpPr txBox="1">
            <a:spLocks noChangeArrowheads="1"/>
          </p:cNvSpPr>
          <p:nvPr/>
        </p:nvSpPr>
        <p:spPr bwMode="auto">
          <a:xfrm>
            <a:off x="1371600" y="228600"/>
            <a:ext cx="6324600" cy="457200"/>
          </a:xfrm>
          <a:prstGeom prst="rect">
            <a:avLst/>
          </a:prstGeom>
          <a:noFill/>
          <a:ln w="9525">
            <a:noFill/>
            <a:miter lim="800000"/>
            <a:headEnd/>
            <a:tailEnd/>
          </a:ln>
        </p:spPr>
        <p:txBody>
          <a:bodyPr>
            <a:prstTxWarp prst="textNoShape">
              <a:avLst/>
            </a:prstTxWarp>
            <a:spAutoFit/>
          </a:bodyPr>
          <a:lstStyle/>
          <a:p>
            <a:r>
              <a:rPr lang="en-US" b="0"/>
              <a:t>Words in the AAB pattern artificial language.</a:t>
            </a:r>
          </a:p>
        </p:txBody>
      </p:sp>
      <p:sp>
        <p:nvSpPr>
          <p:cNvPr id="1826857" name="Text Box 41"/>
          <p:cNvSpPr txBox="1">
            <a:spLocks noChangeArrowheads="1"/>
          </p:cNvSpPr>
          <p:nvPr/>
        </p:nvSpPr>
        <p:spPr bwMode="auto">
          <a:xfrm>
            <a:off x="685800" y="4953000"/>
            <a:ext cx="8153400" cy="1766888"/>
          </a:xfrm>
          <a:prstGeom prst="rect">
            <a:avLst/>
          </a:prstGeom>
          <a:noFill/>
          <a:ln w="9525">
            <a:noFill/>
            <a:miter lim="800000"/>
            <a:headEnd/>
            <a:tailEnd/>
          </a:ln>
        </p:spPr>
        <p:txBody>
          <a:bodyPr>
            <a:prstTxWarp prst="textNoShape">
              <a:avLst/>
            </a:prstTxWarp>
            <a:spAutoFit/>
          </a:bodyPr>
          <a:lstStyle/>
          <a:p>
            <a:r>
              <a:rPr lang="en-US" sz="2200" b="0"/>
              <a:t>(Experimental Condition) Training on four word types: leledi, wiwidi, jijidi, dededi</a:t>
            </a:r>
          </a:p>
          <a:p>
            <a:endParaRPr lang="en-US" sz="2200" b="0"/>
          </a:p>
          <a:p>
            <a:r>
              <a:rPr lang="en-US" sz="2200" b="0"/>
              <a:t>These data are consistent with a </a:t>
            </a:r>
            <a:r>
              <a:rPr lang="en-US" sz="2200" b="0">
                <a:solidFill>
                  <a:schemeClr val="tx2"/>
                </a:solidFill>
              </a:rPr>
              <a:t>less-general pattern</a:t>
            </a:r>
            <a:r>
              <a:rPr lang="en-US" sz="2200" b="0"/>
              <a:t> (</a:t>
            </a:r>
            <a:r>
              <a:rPr lang="en-US" sz="2200" b="0">
                <a:solidFill>
                  <a:schemeClr val="tx2"/>
                </a:solidFill>
              </a:rPr>
              <a:t>AA</a:t>
            </a:r>
            <a:r>
              <a:rPr lang="en-US" sz="2200" b="0">
                <a:solidFill>
                  <a:schemeClr val="bg2"/>
                </a:solidFill>
              </a:rPr>
              <a:t>di</a:t>
            </a:r>
            <a:r>
              <a:rPr lang="en-US" sz="2200" b="0"/>
              <a:t>) as well as the </a:t>
            </a:r>
            <a:r>
              <a:rPr lang="en-US" sz="2200" b="0">
                <a:solidFill>
                  <a:srgbClr val="8C144A"/>
                </a:solidFill>
              </a:rPr>
              <a:t>more-general pattern</a:t>
            </a:r>
            <a:r>
              <a:rPr lang="en-US" sz="2200" b="0"/>
              <a:t> of the language (</a:t>
            </a:r>
            <a:r>
              <a:rPr lang="en-US" sz="2200" b="0">
                <a:solidFill>
                  <a:schemeClr val="tx2"/>
                </a:solidFill>
              </a:rPr>
              <a:t>AA</a:t>
            </a:r>
            <a:r>
              <a:rPr lang="en-US" sz="2200" b="0">
                <a:solidFill>
                  <a:schemeClr val="accent2"/>
                </a:solidFill>
              </a:rPr>
              <a:t>B</a:t>
            </a:r>
            <a:r>
              <a:rPr lang="en-US" sz="2200" b="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9826" name="Rectangle 2"/>
          <p:cNvSpPr>
            <a:spLocks noGrp="1" noChangeArrowheads="1"/>
          </p:cNvSpPr>
          <p:nvPr>
            <p:ph type="title"/>
          </p:nvPr>
        </p:nvSpPr>
        <p:spPr/>
        <p:txBody>
          <a:bodyPr/>
          <a:lstStyle/>
          <a:p>
            <a:r>
              <a:rPr lang="en-US" sz="3200"/>
              <a:t>Announcements</a:t>
            </a:r>
          </a:p>
        </p:txBody>
      </p:sp>
      <p:sp>
        <p:nvSpPr>
          <p:cNvPr id="1869827" name="Rectangle 3"/>
          <p:cNvSpPr>
            <a:spLocks noGrp="1" noChangeArrowheads="1"/>
          </p:cNvSpPr>
          <p:nvPr>
            <p:ph type="body" idx="1"/>
          </p:nvPr>
        </p:nvSpPr>
        <p:spPr/>
        <p:txBody>
          <a:bodyPr/>
          <a:lstStyle/>
          <a:p>
            <a:pPr>
              <a:buFontTx/>
              <a:buNone/>
            </a:pPr>
            <a:r>
              <a:rPr lang="en-US" sz="2400"/>
              <a:t>Pick up your graded HW2 (and your HW1 if you haven’t already done so)</a:t>
            </a:r>
          </a:p>
          <a:p>
            <a:pPr>
              <a:buFontTx/>
              <a:buNone/>
            </a:pPr>
            <a:endParaRPr lang="en-US" sz="2400"/>
          </a:p>
          <a:p>
            <a:pPr>
              <a:buFontTx/>
              <a:buNone/>
            </a:pPr>
            <a:r>
              <a:rPr lang="en-US" sz="2400"/>
              <a:t>Be working on HW3 (due: 5/29/12)</a:t>
            </a:r>
          </a:p>
          <a:p>
            <a:pPr>
              <a:buFontTx/>
              <a:buNone/>
            </a:pPr>
            <a:endParaRPr lang="en-US" sz="2400"/>
          </a:p>
          <a:p>
            <a:pPr>
              <a:buFontTx/>
              <a:buNone/>
            </a:pPr>
            <a:endParaRPr lang="en-US" sz="2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28866" name="Text Box 2"/>
          <p:cNvSpPr txBox="1">
            <a:spLocks noChangeArrowheads="1"/>
          </p:cNvSpPr>
          <p:nvPr/>
        </p:nvSpPr>
        <p:spPr bwMode="auto">
          <a:xfrm>
            <a:off x="457200" y="1295400"/>
            <a:ext cx="8153400" cy="1187450"/>
          </a:xfrm>
          <a:prstGeom prst="rect">
            <a:avLst/>
          </a:prstGeom>
          <a:noFill/>
          <a:ln w="9525">
            <a:noFill/>
            <a:miter lim="800000"/>
            <a:headEnd/>
            <a:tailEnd/>
          </a:ln>
        </p:spPr>
        <p:txBody>
          <a:bodyPr>
            <a:prstTxWarp prst="textNoShape">
              <a:avLst/>
            </a:prstTxWarp>
            <a:spAutoFit/>
          </a:bodyPr>
          <a:lstStyle/>
          <a:p>
            <a:r>
              <a:rPr lang="en-US" b="0">
                <a:solidFill>
                  <a:schemeClr val="tx2"/>
                </a:solidFill>
              </a:rPr>
              <a:t>Question: If children are given this subset of the data that is compatible with both generalizations, which generalization will they make (AAdi or AAB)?</a:t>
            </a:r>
          </a:p>
        </p:txBody>
      </p:sp>
      <p:sp>
        <p:nvSpPr>
          <p:cNvPr id="1828867" name="Text Box 3"/>
          <p:cNvSpPr txBox="1">
            <a:spLocks noChangeArrowheads="1"/>
          </p:cNvSpPr>
          <p:nvPr/>
        </p:nvSpPr>
        <p:spPr bwMode="auto">
          <a:xfrm>
            <a:off x="685800" y="4953000"/>
            <a:ext cx="8153400" cy="1766888"/>
          </a:xfrm>
          <a:prstGeom prst="rect">
            <a:avLst/>
          </a:prstGeom>
          <a:noFill/>
          <a:ln w="9525">
            <a:noFill/>
            <a:miter lim="800000"/>
            <a:headEnd/>
            <a:tailEnd/>
          </a:ln>
        </p:spPr>
        <p:txBody>
          <a:bodyPr>
            <a:prstTxWarp prst="textNoShape">
              <a:avLst/>
            </a:prstTxWarp>
            <a:spAutoFit/>
          </a:bodyPr>
          <a:lstStyle/>
          <a:p>
            <a:r>
              <a:rPr lang="en-US" sz="2200" b="0"/>
              <a:t>(Experimental Condition) Training on four word types: leledi, wiwidi, jijidi, dededi</a:t>
            </a:r>
          </a:p>
          <a:p>
            <a:endParaRPr lang="en-US" sz="2200" b="0"/>
          </a:p>
          <a:p>
            <a:r>
              <a:rPr lang="en-US" sz="2200" b="0"/>
              <a:t>These data are consistent with a </a:t>
            </a:r>
            <a:r>
              <a:rPr lang="en-US" sz="2200" b="0">
                <a:solidFill>
                  <a:schemeClr val="tx2"/>
                </a:solidFill>
              </a:rPr>
              <a:t>less-general pattern</a:t>
            </a:r>
            <a:r>
              <a:rPr lang="en-US" sz="2200" b="0"/>
              <a:t> (</a:t>
            </a:r>
            <a:r>
              <a:rPr lang="en-US" sz="2200" b="0">
                <a:solidFill>
                  <a:schemeClr val="tx2"/>
                </a:solidFill>
              </a:rPr>
              <a:t>AA</a:t>
            </a:r>
            <a:r>
              <a:rPr lang="en-US" sz="2200" b="0">
                <a:solidFill>
                  <a:schemeClr val="bg2"/>
                </a:solidFill>
              </a:rPr>
              <a:t>di</a:t>
            </a:r>
            <a:r>
              <a:rPr lang="en-US" sz="2200" b="0"/>
              <a:t>) as well as the </a:t>
            </a:r>
            <a:r>
              <a:rPr lang="en-US" sz="2200" b="0">
                <a:solidFill>
                  <a:srgbClr val="8C144A"/>
                </a:solidFill>
              </a:rPr>
              <a:t>more-general pattern</a:t>
            </a:r>
            <a:r>
              <a:rPr lang="en-US" sz="2200" b="0"/>
              <a:t> of the language (</a:t>
            </a:r>
            <a:r>
              <a:rPr lang="en-US" sz="2200" b="0">
                <a:solidFill>
                  <a:schemeClr val="tx2"/>
                </a:solidFill>
              </a:rPr>
              <a:t>AA</a:t>
            </a:r>
            <a:r>
              <a:rPr lang="en-US" sz="2200" b="0">
                <a:solidFill>
                  <a:schemeClr val="accent2"/>
                </a:solidFill>
              </a:rPr>
              <a:t>B</a:t>
            </a:r>
            <a:r>
              <a:rPr lang="en-US" sz="2200" b="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830914" name="Group 2"/>
          <p:cNvGraphicFramePr>
            <a:graphicFrameLocks noGrp="1"/>
          </p:cNvGraphicFramePr>
          <p:nvPr/>
        </p:nvGraphicFramePr>
        <p:xfrm>
          <a:off x="1143000" y="914400"/>
          <a:ext cx="6858000" cy="3724275"/>
        </p:xfrm>
        <a:graphic>
          <a:graphicData uri="http://schemas.openxmlformats.org/drawingml/2006/table">
            <a:tbl>
              <a:tblPr/>
              <a:tblGrid>
                <a:gridCol w="1371600"/>
                <a:gridCol w="1371600"/>
                <a:gridCol w="1371600"/>
                <a:gridCol w="1371600"/>
                <a:gridCol w="13716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di</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je</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li</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84" charset="0"/>
                          <a:ea typeface="Osaka" pitchFamily="-84" charset="-128"/>
                          <a:cs typeface="Osaka" pitchFamily="-84" charset="-128"/>
                        </a:rPr>
                        <a:t>we</a:t>
                      </a:r>
                      <a:endPar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le</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2"/>
                          </a:solidFill>
                          <a:effectLst/>
                          <a:latin typeface="Arial" pitchFamily="-84" charset="0"/>
                          <a:ea typeface="Osaka" pitchFamily="-84" charset="-128"/>
                          <a:cs typeface="Osaka" pitchFamily="-84" charset="-128"/>
                        </a:rPr>
                        <a:t>leledi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5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lelewe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wi</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2"/>
                          </a:solidFill>
                          <a:effectLst/>
                          <a:latin typeface="Arial" pitchFamily="-84" charset="0"/>
                          <a:ea typeface="Osaka" pitchFamily="-84" charset="-128"/>
                          <a:cs typeface="Osaka" pitchFamily="-84" charset="-128"/>
                        </a:rPr>
                        <a:t>wiwije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5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wiwiwe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ji</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2"/>
                          </a:solidFill>
                          <a:effectLst/>
                          <a:latin typeface="Arial" pitchFamily="-84" charset="0"/>
                          <a:ea typeface="Osaka" pitchFamily="-84" charset="-128"/>
                          <a:cs typeface="Osaka" pitchFamily="-84" charset="-128"/>
                        </a:rPr>
                        <a:t>jijili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5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jijiwe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2"/>
                          </a:solidFill>
                          <a:effectLst/>
                          <a:latin typeface="Arial" pitchFamily="-84" charset="0"/>
                          <a:ea typeface="Osaka" pitchFamily="-84" charset="-128"/>
                          <a:cs typeface="Osaka" pitchFamily="-84" charset="-128"/>
                        </a:rPr>
                        <a:t>de</a:t>
                      </a:r>
                      <a:endParaRPr kumimoji="0" lang="en-US" sz="2400" b="0" i="0" u="none" strike="noStrike" cap="none" normalizeH="0" baseline="0">
                        <a:ln>
                          <a:noFill/>
                        </a:ln>
                        <a:solidFill>
                          <a:srgbClr val="66FF5D"/>
                        </a:solidFill>
                        <a:effectLst/>
                        <a:latin typeface="Arial" pitchFamily="-84" charset="0"/>
                        <a:ea typeface="Osaka" pitchFamily="-84" charset="-128"/>
                        <a:cs typeface="Osaka" pitchFamily="-8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dededi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Osaka" pitchFamily="-84" charset="-128"/>
                          <a:cs typeface="Osaka" pitchFamily="-84" charset="-128"/>
                        </a:rPr>
                        <a:t>dedeli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2"/>
                          </a:solidFill>
                          <a:effectLst/>
                          <a:latin typeface="Arial" pitchFamily="-84" charset="0"/>
                          <a:ea typeface="Osaka" pitchFamily="-84" charset="-128"/>
                          <a:cs typeface="Osaka" pitchFamily="-84" charset="-128"/>
                        </a:rPr>
                        <a:t>dedewe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5D"/>
                    </a:solidFill>
                  </a:tcPr>
                </a:tc>
              </a:tr>
            </a:tbl>
          </a:graphicData>
        </a:graphic>
      </p:graphicFrame>
      <p:sp>
        <p:nvSpPr>
          <p:cNvPr id="1830952" name="Text Box 40"/>
          <p:cNvSpPr txBox="1">
            <a:spLocks noChangeArrowheads="1"/>
          </p:cNvSpPr>
          <p:nvPr/>
        </p:nvSpPr>
        <p:spPr bwMode="auto">
          <a:xfrm>
            <a:off x="1371600" y="228600"/>
            <a:ext cx="6324600" cy="457200"/>
          </a:xfrm>
          <a:prstGeom prst="rect">
            <a:avLst/>
          </a:prstGeom>
          <a:noFill/>
          <a:ln w="9525">
            <a:noFill/>
            <a:miter lim="800000"/>
            <a:headEnd/>
            <a:tailEnd/>
          </a:ln>
        </p:spPr>
        <p:txBody>
          <a:bodyPr>
            <a:prstTxWarp prst="textNoShape">
              <a:avLst/>
            </a:prstTxWarp>
            <a:spAutoFit/>
          </a:bodyPr>
          <a:lstStyle/>
          <a:p>
            <a:r>
              <a:rPr lang="en-US" b="0"/>
              <a:t>Words in the AAB pattern artificial language.</a:t>
            </a:r>
          </a:p>
        </p:txBody>
      </p:sp>
      <p:sp>
        <p:nvSpPr>
          <p:cNvPr id="1830953" name="Text Box 41"/>
          <p:cNvSpPr txBox="1">
            <a:spLocks noChangeArrowheads="1"/>
          </p:cNvSpPr>
          <p:nvPr/>
        </p:nvSpPr>
        <p:spPr bwMode="auto">
          <a:xfrm>
            <a:off x="685800" y="4953000"/>
            <a:ext cx="8153400" cy="1766888"/>
          </a:xfrm>
          <a:prstGeom prst="rect">
            <a:avLst/>
          </a:prstGeom>
          <a:noFill/>
          <a:ln w="9525">
            <a:noFill/>
            <a:miter lim="800000"/>
            <a:headEnd/>
            <a:tailEnd/>
          </a:ln>
        </p:spPr>
        <p:txBody>
          <a:bodyPr>
            <a:prstTxWarp prst="textNoShape">
              <a:avLst/>
            </a:prstTxWarp>
            <a:spAutoFit/>
          </a:bodyPr>
          <a:lstStyle/>
          <a:p>
            <a:r>
              <a:rPr lang="en-US" sz="2200" b="0"/>
              <a:t>(Control Condition) Training on four word types: leledi, wiwije, jijili, dedewe</a:t>
            </a:r>
          </a:p>
          <a:p>
            <a:endParaRPr lang="en-US" sz="2200" b="0"/>
          </a:p>
          <a:p>
            <a:r>
              <a:rPr lang="en-US" sz="2200" b="0"/>
              <a:t>These data are only consistent with the </a:t>
            </a:r>
            <a:r>
              <a:rPr lang="en-US" sz="2200" b="0">
                <a:solidFill>
                  <a:srgbClr val="8C144A"/>
                </a:solidFill>
              </a:rPr>
              <a:t>more-general</a:t>
            </a:r>
            <a:r>
              <a:rPr lang="en-US" sz="2200" b="0"/>
              <a:t> pattern of the language (</a:t>
            </a:r>
            <a:r>
              <a:rPr lang="en-US" sz="2200" b="0">
                <a:solidFill>
                  <a:schemeClr val="tx2"/>
                </a:solidFill>
              </a:rPr>
              <a:t>AA</a:t>
            </a:r>
            <a:r>
              <a:rPr lang="en-US" sz="2200" b="0">
                <a:solidFill>
                  <a:schemeClr val="accent2"/>
                </a:solidFill>
              </a:rPr>
              <a:t>B</a:t>
            </a:r>
            <a:r>
              <a:rPr lang="en-US" sz="2200" b="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32962" name="Text Box 2"/>
          <p:cNvSpPr txBox="1">
            <a:spLocks noChangeArrowheads="1"/>
          </p:cNvSpPr>
          <p:nvPr/>
        </p:nvSpPr>
        <p:spPr bwMode="auto">
          <a:xfrm>
            <a:off x="762000" y="1524000"/>
            <a:ext cx="8077200" cy="3013075"/>
          </a:xfrm>
          <a:prstGeom prst="rect">
            <a:avLst/>
          </a:prstGeom>
          <a:noFill/>
          <a:ln w="9525">
            <a:noFill/>
            <a:miter lim="800000"/>
            <a:headEnd/>
            <a:tailEnd/>
          </a:ln>
        </p:spPr>
        <p:txBody>
          <a:bodyPr>
            <a:prstTxWarp prst="textNoShape">
              <a:avLst/>
            </a:prstTxWarp>
            <a:spAutoFit/>
          </a:bodyPr>
          <a:lstStyle/>
          <a:p>
            <a:r>
              <a:rPr lang="en-US" b="0">
                <a:solidFill>
                  <a:schemeClr val="tx2"/>
                </a:solidFill>
              </a:rPr>
              <a:t>This control condition is used to see what children’s behavior is when the data are only consistent with one of the generalizations (the more general AAB one). </a:t>
            </a:r>
          </a:p>
          <a:p>
            <a:endParaRPr lang="en-US" b="0">
              <a:solidFill>
                <a:schemeClr val="tx2"/>
              </a:solidFill>
            </a:endParaRPr>
          </a:p>
          <a:p>
            <a:r>
              <a:rPr lang="en-US" b="0">
                <a:solidFill>
                  <a:schemeClr val="tx2"/>
                </a:solidFill>
              </a:rPr>
              <a:t>If children fail to make the generalization in the control condition, then the results in the experimental condition will not be informative. (Perhaps the task was too hard for children.)</a:t>
            </a:r>
          </a:p>
        </p:txBody>
      </p:sp>
      <p:sp>
        <p:nvSpPr>
          <p:cNvPr id="1832963" name="Text Box 3"/>
          <p:cNvSpPr txBox="1">
            <a:spLocks noChangeArrowheads="1"/>
          </p:cNvSpPr>
          <p:nvPr/>
        </p:nvSpPr>
        <p:spPr bwMode="auto">
          <a:xfrm>
            <a:off x="685800" y="4953000"/>
            <a:ext cx="8153400" cy="1766888"/>
          </a:xfrm>
          <a:prstGeom prst="rect">
            <a:avLst/>
          </a:prstGeom>
          <a:noFill/>
          <a:ln w="9525">
            <a:noFill/>
            <a:miter lim="800000"/>
            <a:headEnd/>
            <a:tailEnd/>
          </a:ln>
        </p:spPr>
        <p:txBody>
          <a:bodyPr>
            <a:prstTxWarp prst="textNoShape">
              <a:avLst/>
            </a:prstTxWarp>
            <a:spAutoFit/>
          </a:bodyPr>
          <a:lstStyle/>
          <a:p>
            <a:r>
              <a:rPr lang="en-US" sz="2200" b="0"/>
              <a:t>(Control Condition) Training on four word types: leledi, wiwije, jijili, dedewe</a:t>
            </a:r>
          </a:p>
          <a:p>
            <a:endParaRPr lang="en-US" sz="2200" b="0"/>
          </a:p>
          <a:p>
            <a:r>
              <a:rPr lang="en-US" sz="2200" b="0"/>
              <a:t>These data are only consistent with the </a:t>
            </a:r>
            <a:r>
              <a:rPr lang="en-US" sz="2200" b="0">
                <a:solidFill>
                  <a:srgbClr val="8C144A"/>
                </a:solidFill>
              </a:rPr>
              <a:t>more-general</a:t>
            </a:r>
            <a:r>
              <a:rPr lang="en-US" sz="2200" b="0"/>
              <a:t> pattern of the language (</a:t>
            </a:r>
            <a:r>
              <a:rPr lang="en-US" sz="2200" b="0">
                <a:solidFill>
                  <a:schemeClr val="tx2"/>
                </a:solidFill>
              </a:rPr>
              <a:t>AA</a:t>
            </a:r>
            <a:r>
              <a:rPr lang="en-US" sz="2200" b="0">
                <a:solidFill>
                  <a:schemeClr val="accent2"/>
                </a:solidFill>
              </a:rPr>
              <a:t>B</a:t>
            </a:r>
            <a:r>
              <a:rPr lang="en-US" sz="2200" b="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35010" name="Rectangle 2"/>
          <p:cNvSpPr>
            <a:spLocks noGrp="1" noChangeArrowheads="1"/>
          </p:cNvSpPr>
          <p:nvPr>
            <p:ph type="title" idx="4294967295"/>
          </p:nvPr>
        </p:nvSpPr>
        <p:spPr>
          <a:xfrm>
            <a:off x="0" y="152400"/>
            <a:ext cx="9144000" cy="1143000"/>
          </a:xfrm>
          <a:noFill/>
        </p:spPr>
        <p:txBody>
          <a:bodyPr/>
          <a:lstStyle/>
          <a:p>
            <a:r>
              <a:rPr lang="en-US" sz="3200"/>
              <a:t>Experiment 1</a:t>
            </a:r>
            <a:endParaRPr lang="en-US"/>
          </a:p>
        </p:txBody>
      </p:sp>
      <p:sp>
        <p:nvSpPr>
          <p:cNvPr id="1835011" name="Text Box 3"/>
          <p:cNvSpPr txBox="1">
            <a:spLocks noChangeArrowheads="1"/>
          </p:cNvSpPr>
          <p:nvPr/>
        </p:nvSpPr>
        <p:spPr bwMode="auto">
          <a:xfrm>
            <a:off x="228600" y="1219200"/>
            <a:ext cx="8915400" cy="457200"/>
          </a:xfrm>
          <a:prstGeom prst="rect">
            <a:avLst/>
          </a:prstGeom>
          <a:noFill/>
          <a:ln w="9525">
            <a:noFill/>
            <a:miter lim="800000"/>
            <a:headEnd/>
            <a:tailEnd/>
          </a:ln>
        </p:spPr>
        <p:txBody>
          <a:bodyPr>
            <a:prstTxWarp prst="textNoShape">
              <a:avLst/>
            </a:prstTxWarp>
            <a:spAutoFit/>
          </a:bodyPr>
          <a:lstStyle/>
          <a:p>
            <a:r>
              <a:rPr lang="en-US" b="0"/>
              <a:t>Task type: Head Turn Preference Procedure</a:t>
            </a:r>
            <a:endParaRPr lang="en-US" b="0">
              <a:solidFill>
                <a:srgbClr val="DDB4FF"/>
              </a:solidFill>
            </a:endParaRPr>
          </a:p>
        </p:txBody>
      </p:sp>
      <p:sp>
        <p:nvSpPr>
          <p:cNvPr id="1835012" name="Text Box 4"/>
          <p:cNvSpPr txBox="1">
            <a:spLocks noChangeArrowheads="1"/>
          </p:cNvSpPr>
          <p:nvPr/>
        </p:nvSpPr>
        <p:spPr bwMode="auto">
          <a:xfrm>
            <a:off x="381000" y="3657600"/>
            <a:ext cx="8077200" cy="2282825"/>
          </a:xfrm>
          <a:prstGeom prst="rect">
            <a:avLst/>
          </a:prstGeom>
          <a:noFill/>
          <a:ln w="9525">
            <a:noFill/>
            <a:miter lim="800000"/>
            <a:headEnd/>
            <a:tailEnd/>
          </a:ln>
        </p:spPr>
        <p:txBody>
          <a:bodyPr>
            <a:prstTxWarp prst="textNoShape">
              <a:avLst/>
            </a:prstTxWarp>
            <a:spAutoFit/>
          </a:bodyPr>
          <a:lstStyle/>
          <a:p>
            <a:r>
              <a:rPr lang="en-US" b="0"/>
              <a:t>Stimuli: 2 minutes of artificial language words.</a:t>
            </a:r>
          </a:p>
          <a:p>
            <a:endParaRPr lang="en-US" b="0"/>
          </a:p>
          <a:p>
            <a:r>
              <a:rPr lang="en-US" b="0"/>
              <a:t>Test condition words: </a:t>
            </a:r>
            <a:r>
              <a:rPr lang="en-US" b="0">
                <a:solidFill>
                  <a:schemeClr val="tx2"/>
                </a:solidFill>
              </a:rPr>
              <a:t>AA</a:t>
            </a:r>
            <a:r>
              <a:rPr lang="en-US" b="0">
                <a:solidFill>
                  <a:schemeClr val="accent2"/>
                </a:solidFill>
              </a:rPr>
              <a:t>B</a:t>
            </a:r>
            <a:r>
              <a:rPr lang="en-US" b="0"/>
              <a:t> pattern words using syllables the children had never encountered before in the language</a:t>
            </a:r>
            <a:r>
              <a:rPr lang="en-US" b="0">
                <a:solidFill>
                  <a:srgbClr val="DDB4FF"/>
                </a:solidFill>
              </a:rPr>
              <a:t>. </a:t>
            </a:r>
            <a:r>
              <a:rPr lang="en-US" b="0"/>
              <a:t>Ex: </a:t>
            </a:r>
            <a:r>
              <a:rPr lang="en-US" b="0">
                <a:solidFill>
                  <a:schemeClr val="tx2"/>
                </a:solidFill>
              </a:rPr>
              <a:t>koko</a:t>
            </a:r>
            <a:r>
              <a:rPr lang="en-US" b="0">
                <a:solidFill>
                  <a:schemeClr val="accent2"/>
                </a:solidFill>
              </a:rPr>
              <a:t>ba</a:t>
            </a:r>
            <a:r>
              <a:rPr lang="en-US" b="0"/>
              <a:t> (novel syllables: ko, ba)</a:t>
            </a:r>
          </a:p>
          <a:p>
            <a:endParaRPr lang="en-US" b="0">
              <a:solidFill>
                <a:srgbClr val="DDB4FF"/>
              </a:solidFill>
            </a:endParaRPr>
          </a:p>
        </p:txBody>
      </p:sp>
      <p:pic>
        <p:nvPicPr>
          <p:cNvPr id="1835013" name="Picture 5"/>
          <p:cNvPicPr>
            <a:picLocks noChangeAspect="1" noChangeArrowheads="1"/>
          </p:cNvPicPr>
          <p:nvPr/>
        </p:nvPicPr>
        <p:blipFill>
          <a:blip r:embed="rId3"/>
          <a:srcRect/>
          <a:stretch>
            <a:fillRect/>
          </a:stretch>
        </p:blipFill>
        <p:spPr bwMode="auto">
          <a:xfrm>
            <a:off x="7467600" y="1524000"/>
            <a:ext cx="1136650" cy="1557338"/>
          </a:xfrm>
          <a:prstGeom prst="rect">
            <a:avLst/>
          </a:prstGeom>
          <a:noFill/>
          <a:ln w="9525">
            <a:noFill/>
            <a:miter lim="800000"/>
            <a:headEnd/>
            <a:tailEnd/>
          </a:ln>
        </p:spPr>
      </p:pic>
      <p:sp>
        <p:nvSpPr>
          <p:cNvPr id="1835014" name="Text Box 6"/>
          <p:cNvSpPr txBox="1">
            <a:spLocks noChangeArrowheads="1"/>
          </p:cNvSpPr>
          <p:nvPr/>
        </p:nvSpPr>
        <p:spPr bwMode="auto">
          <a:xfrm>
            <a:off x="0" y="1981200"/>
            <a:ext cx="608012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Experimental: leledi…wiwidi…jijidi…dededi </a:t>
            </a:r>
          </a:p>
        </p:txBody>
      </p:sp>
      <p:sp>
        <p:nvSpPr>
          <p:cNvPr id="1835015" name="Text Box 7"/>
          <p:cNvSpPr txBox="1">
            <a:spLocks noChangeArrowheads="1"/>
          </p:cNvSpPr>
          <p:nvPr/>
        </p:nvSpPr>
        <p:spPr bwMode="auto">
          <a:xfrm>
            <a:off x="0" y="2590800"/>
            <a:ext cx="5334000"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Control: leledi…wiwije…jijili…dedewe </a:t>
            </a:r>
          </a:p>
        </p:txBody>
      </p:sp>
      <p:sp>
        <p:nvSpPr>
          <p:cNvPr id="1835016" name="Text Box 8"/>
          <p:cNvSpPr txBox="1">
            <a:spLocks noChangeArrowheads="1"/>
          </p:cNvSpPr>
          <p:nvPr/>
        </p:nvSpPr>
        <p:spPr bwMode="auto">
          <a:xfrm>
            <a:off x="5867400" y="2667000"/>
            <a:ext cx="2819400" cy="822325"/>
          </a:xfrm>
          <a:prstGeom prst="rect">
            <a:avLst/>
          </a:prstGeom>
          <a:noFill/>
          <a:ln w="9525">
            <a:noFill/>
            <a:miter lim="800000"/>
            <a:headEnd/>
            <a:tailEnd/>
          </a:ln>
        </p:spPr>
        <p:txBody>
          <a:bodyPr>
            <a:prstTxWarp prst="textNoShape">
              <a:avLst/>
            </a:prstTxWarp>
            <a:spAutoFit/>
          </a:bodyPr>
          <a:lstStyle/>
          <a:p>
            <a:r>
              <a:rPr lang="en-US" b="0"/>
              <a:t>Children: </a:t>
            </a:r>
          </a:p>
          <a:p>
            <a:r>
              <a:rPr lang="en-US" b="0"/>
              <a:t>9-month-olds</a:t>
            </a:r>
            <a:endParaRPr lang="en-US" b="0">
              <a:solidFill>
                <a:srgbClr val="DDB4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37058" name="Rectangle 2"/>
          <p:cNvSpPr>
            <a:spLocks noGrp="1" noChangeArrowheads="1"/>
          </p:cNvSpPr>
          <p:nvPr>
            <p:ph type="title" idx="4294967295"/>
          </p:nvPr>
        </p:nvSpPr>
        <p:spPr>
          <a:xfrm>
            <a:off x="0" y="152400"/>
            <a:ext cx="9144000" cy="1143000"/>
          </a:xfrm>
          <a:noFill/>
        </p:spPr>
        <p:txBody>
          <a:bodyPr/>
          <a:lstStyle/>
          <a:p>
            <a:r>
              <a:rPr lang="en-US" sz="3200"/>
              <a:t>Experiment 1 Predictions</a:t>
            </a:r>
            <a:endParaRPr lang="en-US"/>
          </a:p>
        </p:txBody>
      </p:sp>
      <p:pic>
        <p:nvPicPr>
          <p:cNvPr id="1837059" name="Picture 3"/>
          <p:cNvPicPr>
            <a:picLocks noChangeAspect="1" noChangeArrowheads="1"/>
          </p:cNvPicPr>
          <p:nvPr/>
        </p:nvPicPr>
        <p:blipFill>
          <a:blip r:embed="rId3"/>
          <a:srcRect/>
          <a:stretch>
            <a:fillRect/>
          </a:stretch>
        </p:blipFill>
        <p:spPr bwMode="auto">
          <a:xfrm>
            <a:off x="7467600" y="1524000"/>
            <a:ext cx="1136650" cy="1557338"/>
          </a:xfrm>
          <a:prstGeom prst="rect">
            <a:avLst/>
          </a:prstGeom>
          <a:noFill/>
          <a:ln w="9525">
            <a:noFill/>
            <a:miter lim="800000"/>
            <a:headEnd/>
            <a:tailEnd/>
          </a:ln>
        </p:spPr>
      </p:pic>
      <p:sp>
        <p:nvSpPr>
          <p:cNvPr id="1837060" name="Text Box 4"/>
          <p:cNvSpPr txBox="1">
            <a:spLocks noChangeArrowheads="1"/>
          </p:cNvSpPr>
          <p:nvPr/>
        </p:nvSpPr>
        <p:spPr bwMode="auto">
          <a:xfrm>
            <a:off x="533400" y="2133600"/>
            <a:ext cx="6858000" cy="1552575"/>
          </a:xfrm>
          <a:prstGeom prst="rect">
            <a:avLst/>
          </a:prstGeom>
          <a:noFill/>
          <a:ln w="9525">
            <a:noFill/>
            <a:miter lim="800000"/>
            <a:headEnd/>
            <a:tailEnd/>
          </a:ln>
        </p:spPr>
        <p:txBody>
          <a:bodyPr>
            <a:prstTxWarp prst="textNoShape">
              <a:avLst/>
            </a:prstTxWarp>
            <a:spAutoFit/>
          </a:bodyPr>
          <a:lstStyle/>
          <a:p>
            <a:r>
              <a:rPr lang="en-US" b="0"/>
              <a:t>If children learn the </a:t>
            </a:r>
            <a:r>
              <a:rPr lang="en-US" b="0">
                <a:solidFill>
                  <a:srgbClr val="8C144A"/>
                </a:solidFill>
              </a:rPr>
              <a:t>more-general pattern</a:t>
            </a:r>
            <a:r>
              <a:rPr lang="en-US" b="0"/>
              <a:t> (</a:t>
            </a:r>
            <a:r>
              <a:rPr lang="en-US" b="0">
                <a:solidFill>
                  <a:schemeClr val="tx2"/>
                </a:solidFill>
              </a:rPr>
              <a:t>AA</a:t>
            </a:r>
            <a:r>
              <a:rPr lang="en-US" b="0">
                <a:solidFill>
                  <a:schemeClr val="accent2"/>
                </a:solidFill>
              </a:rPr>
              <a:t>B</a:t>
            </a:r>
            <a:r>
              <a:rPr lang="en-US" b="0"/>
              <a:t>), they will prefer to listen to an </a:t>
            </a:r>
            <a:r>
              <a:rPr lang="en-US" b="0">
                <a:solidFill>
                  <a:schemeClr val="tx2"/>
                </a:solidFill>
              </a:rPr>
              <a:t>AA</a:t>
            </a:r>
            <a:r>
              <a:rPr lang="en-US" b="0">
                <a:solidFill>
                  <a:schemeClr val="accent2"/>
                </a:solidFill>
              </a:rPr>
              <a:t>B</a:t>
            </a:r>
            <a:r>
              <a:rPr lang="en-US" b="0"/>
              <a:t> pattern word like </a:t>
            </a:r>
            <a:r>
              <a:rPr lang="en-US" b="0">
                <a:solidFill>
                  <a:schemeClr val="tx2"/>
                </a:solidFill>
              </a:rPr>
              <a:t>koko</a:t>
            </a:r>
            <a:r>
              <a:rPr lang="en-US" b="0">
                <a:solidFill>
                  <a:schemeClr val="accent2"/>
                </a:solidFill>
              </a:rPr>
              <a:t>ba</a:t>
            </a:r>
            <a:r>
              <a:rPr lang="en-US" b="0"/>
              <a:t>, over a word that does not follow the </a:t>
            </a:r>
            <a:r>
              <a:rPr lang="en-US" b="0">
                <a:solidFill>
                  <a:schemeClr val="tx2"/>
                </a:solidFill>
              </a:rPr>
              <a:t>AA</a:t>
            </a:r>
            <a:r>
              <a:rPr lang="en-US" b="0">
                <a:solidFill>
                  <a:schemeClr val="accent2"/>
                </a:solidFill>
              </a:rPr>
              <a:t>B</a:t>
            </a:r>
            <a:r>
              <a:rPr lang="en-US" b="0"/>
              <a:t> pattern, like </a:t>
            </a:r>
            <a:r>
              <a:rPr lang="en-US" b="0">
                <a:solidFill>
                  <a:schemeClr val="tx2"/>
                </a:solidFill>
              </a:rPr>
              <a:t>ko</a:t>
            </a:r>
            <a:r>
              <a:rPr lang="en-US" b="0">
                <a:solidFill>
                  <a:schemeClr val="accent2"/>
                </a:solidFill>
              </a:rPr>
              <a:t>ba</a:t>
            </a:r>
            <a:r>
              <a:rPr lang="en-US" b="0">
                <a:solidFill>
                  <a:schemeClr val="tx2"/>
                </a:solidFill>
              </a:rPr>
              <a:t>ko</a:t>
            </a:r>
            <a:r>
              <a:rPr lang="en-US" b="0"/>
              <a:t>. </a:t>
            </a:r>
            <a:endParaRPr lang="en-US" b="0">
              <a:solidFill>
                <a:srgbClr val="DDB4FF"/>
              </a:solidFill>
            </a:endParaRPr>
          </a:p>
        </p:txBody>
      </p:sp>
      <p:sp>
        <p:nvSpPr>
          <p:cNvPr id="1837061" name="Text Box 5"/>
          <p:cNvSpPr txBox="1">
            <a:spLocks noChangeArrowheads="1"/>
          </p:cNvSpPr>
          <p:nvPr/>
        </p:nvSpPr>
        <p:spPr bwMode="auto">
          <a:xfrm>
            <a:off x="0" y="1143000"/>
            <a:ext cx="5334000"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Control: leledi…wiwije…jijili…dedewe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1874" name="Rectangle 2"/>
          <p:cNvSpPr>
            <a:spLocks noGrp="1" noChangeArrowheads="1"/>
          </p:cNvSpPr>
          <p:nvPr>
            <p:ph type="title"/>
          </p:nvPr>
        </p:nvSpPr>
        <p:spPr>
          <a:xfrm>
            <a:off x="0" y="152400"/>
            <a:ext cx="9144000" cy="1143000"/>
          </a:xfrm>
          <a:noFill/>
          <a:ln/>
        </p:spPr>
        <p:txBody>
          <a:bodyPr/>
          <a:lstStyle/>
          <a:p>
            <a:r>
              <a:rPr lang="en-US" sz="3200"/>
              <a:t>Experiment 1 Results</a:t>
            </a:r>
            <a:endParaRPr lang="en-US"/>
          </a:p>
        </p:txBody>
      </p:sp>
      <p:sp>
        <p:nvSpPr>
          <p:cNvPr id="1871875" name="Text Box 3"/>
          <p:cNvSpPr txBox="1">
            <a:spLocks noChangeArrowheads="1"/>
          </p:cNvSpPr>
          <p:nvPr/>
        </p:nvSpPr>
        <p:spPr bwMode="auto">
          <a:xfrm>
            <a:off x="0" y="1143000"/>
            <a:ext cx="5334000"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Control: leledi…wiwije…jijili…dedewe </a:t>
            </a:r>
          </a:p>
        </p:txBody>
      </p:sp>
      <p:sp>
        <p:nvSpPr>
          <p:cNvPr id="1871877" name="Text Box 5"/>
          <p:cNvSpPr txBox="1">
            <a:spLocks noChangeArrowheads="1"/>
          </p:cNvSpPr>
          <p:nvPr/>
        </p:nvSpPr>
        <p:spPr bwMode="auto">
          <a:xfrm>
            <a:off x="228600" y="1524000"/>
            <a:ext cx="8534400" cy="2647950"/>
          </a:xfrm>
          <a:prstGeom prst="rect">
            <a:avLst/>
          </a:prstGeom>
          <a:noFill/>
          <a:ln w="9525">
            <a:noFill/>
            <a:miter lim="800000"/>
            <a:headEnd/>
            <a:tailEnd/>
          </a:ln>
        </p:spPr>
        <p:txBody>
          <a:bodyPr>
            <a:prstTxWarp prst="textNoShape">
              <a:avLst/>
            </a:prstTxWarp>
            <a:spAutoFit/>
          </a:bodyPr>
          <a:lstStyle/>
          <a:p>
            <a:r>
              <a:rPr lang="en-US" b="0"/>
              <a:t>Children listened longer on average to test items consistent with the </a:t>
            </a:r>
            <a:r>
              <a:rPr lang="en-US" b="0">
                <a:solidFill>
                  <a:schemeClr val="tx2"/>
                </a:solidFill>
              </a:rPr>
              <a:t>AA</a:t>
            </a:r>
            <a:r>
              <a:rPr lang="en-US" b="0">
                <a:solidFill>
                  <a:schemeClr val="accent2"/>
                </a:solidFill>
              </a:rPr>
              <a:t>B</a:t>
            </a:r>
            <a:r>
              <a:rPr lang="en-US" b="0"/>
              <a:t> pattern (like </a:t>
            </a:r>
            <a:r>
              <a:rPr lang="en-US" b="0">
                <a:solidFill>
                  <a:schemeClr val="tx2"/>
                </a:solidFill>
              </a:rPr>
              <a:t>koko</a:t>
            </a:r>
            <a:r>
              <a:rPr lang="en-US" b="0">
                <a:solidFill>
                  <a:schemeClr val="accent2"/>
                </a:solidFill>
              </a:rPr>
              <a:t>ba</a:t>
            </a:r>
            <a:r>
              <a:rPr lang="en-US" b="0"/>
              <a:t>) [13.51 sec], as opposed to items inconsistent with it (like </a:t>
            </a:r>
            <a:r>
              <a:rPr lang="en-US" b="0">
                <a:solidFill>
                  <a:schemeClr val="tx2"/>
                </a:solidFill>
              </a:rPr>
              <a:t>ko</a:t>
            </a:r>
            <a:r>
              <a:rPr lang="en-US" b="0">
                <a:solidFill>
                  <a:schemeClr val="accent2"/>
                </a:solidFill>
              </a:rPr>
              <a:t>ba</a:t>
            </a:r>
            <a:r>
              <a:rPr lang="en-US" b="0">
                <a:solidFill>
                  <a:schemeClr val="tx2"/>
                </a:solidFill>
              </a:rPr>
              <a:t>ko</a:t>
            </a:r>
            <a:r>
              <a:rPr lang="en-US" b="0"/>
              <a:t>) [10.14].  </a:t>
            </a:r>
          </a:p>
          <a:p>
            <a:endParaRPr lang="en-US" b="0"/>
          </a:p>
          <a:p>
            <a:r>
              <a:rPr lang="en-US" b="0"/>
              <a:t>Implication: They can notice the </a:t>
            </a:r>
            <a:r>
              <a:rPr lang="en-US" b="0">
                <a:solidFill>
                  <a:schemeClr val="tx2"/>
                </a:solidFill>
              </a:rPr>
              <a:t>AA</a:t>
            </a:r>
            <a:r>
              <a:rPr lang="en-US" b="0">
                <a:solidFill>
                  <a:schemeClr val="accent2"/>
                </a:solidFill>
              </a:rPr>
              <a:t>B</a:t>
            </a:r>
            <a:r>
              <a:rPr lang="en-US" b="0"/>
              <a:t> pattern and make the generalization from this artificial language data. This task is not too hard for infants.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39106" name="Rectangle 2"/>
          <p:cNvSpPr>
            <a:spLocks noGrp="1" noChangeArrowheads="1"/>
          </p:cNvSpPr>
          <p:nvPr>
            <p:ph type="title" idx="4294967295"/>
          </p:nvPr>
        </p:nvSpPr>
        <p:spPr>
          <a:xfrm>
            <a:off x="0" y="152400"/>
            <a:ext cx="9144000" cy="1143000"/>
          </a:xfrm>
          <a:noFill/>
        </p:spPr>
        <p:txBody>
          <a:bodyPr/>
          <a:lstStyle/>
          <a:p>
            <a:r>
              <a:rPr lang="en-US" sz="3200"/>
              <a:t>Experiment 1 Predictions</a:t>
            </a:r>
            <a:endParaRPr lang="en-US"/>
          </a:p>
        </p:txBody>
      </p:sp>
      <p:pic>
        <p:nvPicPr>
          <p:cNvPr id="1839107" name="Picture 3"/>
          <p:cNvPicPr>
            <a:picLocks noChangeAspect="1" noChangeArrowheads="1"/>
          </p:cNvPicPr>
          <p:nvPr/>
        </p:nvPicPr>
        <p:blipFill>
          <a:blip r:embed="rId3"/>
          <a:srcRect/>
          <a:stretch>
            <a:fillRect/>
          </a:stretch>
        </p:blipFill>
        <p:spPr bwMode="auto">
          <a:xfrm>
            <a:off x="7467600" y="1524000"/>
            <a:ext cx="1136650" cy="1557338"/>
          </a:xfrm>
          <a:prstGeom prst="rect">
            <a:avLst/>
          </a:prstGeom>
          <a:noFill/>
          <a:ln w="9525">
            <a:noFill/>
            <a:miter lim="800000"/>
            <a:headEnd/>
            <a:tailEnd/>
          </a:ln>
        </p:spPr>
      </p:pic>
      <p:sp>
        <p:nvSpPr>
          <p:cNvPr id="1839108" name="Text Box 4"/>
          <p:cNvSpPr txBox="1">
            <a:spLocks noChangeArrowheads="1"/>
          </p:cNvSpPr>
          <p:nvPr/>
        </p:nvSpPr>
        <p:spPr bwMode="auto">
          <a:xfrm>
            <a:off x="0" y="1143000"/>
            <a:ext cx="608012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Experimental: leledi…wiwidi…jijidi…dededi </a:t>
            </a:r>
          </a:p>
        </p:txBody>
      </p:sp>
      <p:sp>
        <p:nvSpPr>
          <p:cNvPr id="1839109" name="Text Box 5"/>
          <p:cNvSpPr txBox="1">
            <a:spLocks noChangeArrowheads="1"/>
          </p:cNvSpPr>
          <p:nvPr/>
        </p:nvSpPr>
        <p:spPr bwMode="auto">
          <a:xfrm>
            <a:off x="533400" y="1676400"/>
            <a:ext cx="6858000" cy="1917700"/>
          </a:xfrm>
          <a:prstGeom prst="rect">
            <a:avLst/>
          </a:prstGeom>
          <a:noFill/>
          <a:ln w="9525">
            <a:noFill/>
            <a:miter lim="800000"/>
            <a:headEnd/>
            <a:tailEnd/>
          </a:ln>
        </p:spPr>
        <p:txBody>
          <a:bodyPr>
            <a:prstTxWarp prst="textNoShape">
              <a:avLst/>
            </a:prstTxWarp>
            <a:spAutoFit/>
          </a:bodyPr>
          <a:lstStyle/>
          <a:p>
            <a:r>
              <a:rPr lang="en-US" b="0"/>
              <a:t>If children learn the </a:t>
            </a:r>
            <a:r>
              <a:rPr lang="en-US" b="0">
                <a:solidFill>
                  <a:schemeClr val="tx2"/>
                </a:solidFill>
              </a:rPr>
              <a:t>less-general pattern</a:t>
            </a:r>
            <a:r>
              <a:rPr lang="en-US" b="0"/>
              <a:t> (</a:t>
            </a:r>
            <a:r>
              <a:rPr lang="en-US" b="0">
                <a:solidFill>
                  <a:schemeClr val="tx2"/>
                </a:solidFill>
              </a:rPr>
              <a:t>AA</a:t>
            </a:r>
            <a:r>
              <a:rPr lang="en-US" b="0">
                <a:solidFill>
                  <a:schemeClr val="bg2"/>
                </a:solidFill>
              </a:rPr>
              <a:t>di</a:t>
            </a:r>
            <a:r>
              <a:rPr lang="en-US" b="0"/>
              <a:t>), they will not prefer to listen to an </a:t>
            </a:r>
            <a:r>
              <a:rPr lang="en-US" b="0">
                <a:solidFill>
                  <a:schemeClr val="tx2"/>
                </a:solidFill>
              </a:rPr>
              <a:t>AA</a:t>
            </a:r>
            <a:r>
              <a:rPr lang="en-US" b="0">
                <a:solidFill>
                  <a:schemeClr val="accent2"/>
                </a:solidFill>
              </a:rPr>
              <a:t>B</a:t>
            </a:r>
            <a:r>
              <a:rPr lang="en-US" b="0"/>
              <a:t> pattern word that does not end in </a:t>
            </a:r>
            <a:r>
              <a:rPr lang="en-US" b="0">
                <a:solidFill>
                  <a:schemeClr val="bg2"/>
                </a:solidFill>
              </a:rPr>
              <a:t>di</a:t>
            </a:r>
            <a:r>
              <a:rPr lang="en-US" b="0"/>
              <a:t>, like </a:t>
            </a:r>
            <a:r>
              <a:rPr lang="en-US" b="0">
                <a:solidFill>
                  <a:schemeClr val="tx2"/>
                </a:solidFill>
              </a:rPr>
              <a:t>koko</a:t>
            </a:r>
            <a:r>
              <a:rPr lang="en-US" b="0">
                <a:solidFill>
                  <a:schemeClr val="accent2"/>
                </a:solidFill>
              </a:rPr>
              <a:t>ba</a:t>
            </a:r>
            <a:r>
              <a:rPr lang="en-US" b="0"/>
              <a:t>, over a word that does not follow the </a:t>
            </a:r>
            <a:r>
              <a:rPr lang="en-US" b="0">
                <a:solidFill>
                  <a:schemeClr val="tx2"/>
                </a:solidFill>
              </a:rPr>
              <a:t>AA</a:t>
            </a:r>
            <a:r>
              <a:rPr lang="en-US" b="0">
                <a:solidFill>
                  <a:schemeClr val="accent2"/>
                </a:solidFill>
              </a:rPr>
              <a:t>B</a:t>
            </a:r>
            <a:r>
              <a:rPr lang="en-US" b="0"/>
              <a:t> pattern, like </a:t>
            </a:r>
            <a:r>
              <a:rPr lang="en-US" b="0">
                <a:solidFill>
                  <a:schemeClr val="tx2"/>
                </a:solidFill>
              </a:rPr>
              <a:t>ko</a:t>
            </a:r>
            <a:r>
              <a:rPr lang="en-US" b="0">
                <a:solidFill>
                  <a:schemeClr val="accent2"/>
                </a:solidFill>
              </a:rPr>
              <a:t>ba</a:t>
            </a:r>
            <a:r>
              <a:rPr lang="en-US" b="0">
                <a:solidFill>
                  <a:schemeClr val="tx2"/>
                </a:solidFill>
              </a:rPr>
              <a:t>ko</a:t>
            </a:r>
            <a:r>
              <a:rPr lang="en-US" b="0"/>
              <a:t>. </a:t>
            </a:r>
            <a:endParaRPr lang="en-US" b="0">
              <a:solidFill>
                <a:srgbClr val="DDB4FF"/>
              </a:solidFill>
            </a:endParaRPr>
          </a:p>
        </p:txBody>
      </p:sp>
      <p:sp>
        <p:nvSpPr>
          <p:cNvPr id="1839110" name="Text Box 6"/>
          <p:cNvSpPr txBox="1">
            <a:spLocks noChangeArrowheads="1"/>
          </p:cNvSpPr>
          <p:nvPr/>
        </p:nvSpPr>
        <p:spPr bwMode="auto">
          <a:xfrm>
            <a:off x="609600" y="4114800"/>
            <a:ext cx="6858000" cy="1917700"/>
          </a:xfrm>
          <a:prstGeom prst="rect">
            <a:avLst/>
          </a:prstGeom>
          <a:noFill/>
          <a:ln w="9525">
            <a:noFill/>
            <a:miter lim="800000"/>
            <a:headEnd/>
            <a:tailEnd/>
          </a:ln>
        </p:spPr>
        <p:txBody>
          <a:bodyPr>
            <a:prstTxWarp prst="textNoShape">
              <a:avLst/>
            </a:prstTxWarp>
            <a:spAutoFit/>
          </a:bodyPr>
          <a:lstStyle/>
          <a:p>
            <a:r>
              <a:rPr lang="en-US" b="0"/>
              <a:t>If children learn the </a:t>
            </a:r>
            <a:r>
              <a:rPr lang="en-US" b="0">
                <a:solidFill>
                  <a:srgbClr val="8C144A"/>
                </a:solidFill>
              </a:rPr>
              <a:t>more-general pattern</a:t>
            </a:r>
            <a:r>
              <a:rPr lang="en-US" b="0"/>
              <a:t> (</a:t>
            </a:r>
            <a:r>
              <a:rPr lang="en-US" b="0">
                <a:solidFill>
                  <a:schemeClr val="tx2"/>
                </a:solidFill>
              </a:rPr>
              <a:t>AA</a:t>
            </a:r>
            <a:r>
              <a:rPr lang="en-US" b="0">
                <a:solidFill>
                  <a:schemeClr val="accent2"/>
                </a:solidFill>
              </a:rPr>
              <a:t>B</a:t>
            </a:r>
            <a:r>
              <a:rPr lang="en-US" b="0"/>
              <a:t>), they will prefer to listen to an </a:t>
            </a:r>
            <a:r>
              <a:rPr lang="en-US" b="0">
                <a:solidFill>
                  <a:schemeClr val="tx2"/>
                </a:solidFill>
              </a:rPr>
              <a:t>AA</a:t>
            </a:r>
            <a:r>
              <a:rPr lang="en-US" b="0">
                <a:solidFill>
                  <a:schemeClr val="accent2"/>
                </a:solidFill>
              </a:rPr>
              <a:t>B</a:t>
            </a:r>
            <a:r>
              <a:rPr lang="en-US" b="0"/>
              <a:t> pattern word - even if it doesn’t end in </a:t>
            </a:r>
            <a:r>
              <a:rPr lang="en-US" b="0">
                <a:solidFill>
                  <a:schemeClr val="bg2"/>
                </a:solidFill>
              </a:rPr>
              <a:t>di</a:t>
            </a:r>
            <a:r>
              <a:rPr lang="en-US" b="0"/>
              <a:t> - like </a:t>
            </a:r>
            <a:r>
              <a:rPr lang="en-US" b="0">
                <a:solidFill>
                  <a:schemeClr val="tx2"/>
                </a:solidFill>
              </a:rPr>
              <a:t>koko</a:t>
            </a:r>
            <a:r>
              <a:rPr lang="en-US" b="0">
                <a:solidFill>
                  <a:schemeClr val="accent2"/>
                </a:solidFill>
              </a:rPr>
              <a:t>ba</a:t>
            </a:r>
            <a:r>
              <a:rPr lang="en-US" b="0"/>
              <a:t>, over a word that does not follow the </a:t>
            </a:r>
            <a:r>
              <a:rPr lang="en-US" b="0">
                <a:solidFill>
                  <a:schemeClr val="tx2"/>
                </a:solidFill>
              </a:rPr>
              <a:t>AA</a:t>
            </a:r>
            <a:r>
              <a:rPr lang="en-US" b="0">
                <a:solidFill>
                  <a:schemeClr val="accent2"/>
                </a:solidFill>
              </a:rPr>
              <a:t>B</a:t>
            </a:r>
            <a:r>
              <a:rPr lang="en-US" b="0"/>
              <a:t> pattern, like </a:t>
            </a:r>
            <a:r>
              <a:rPr lang="en-US" b="0">
                <a:solidFill>
                  <a:schemeClr val="tx2"/>
                </a:solidFill>
              </a:rPr>
              <a:t>ko</a:t>
            </a:r>
            <a:r>
              <a:rPr lang="en-US" b="0">
                <a:solidFill>
                  <a:schemeClr val="accent2"/>
                </a:solidFill>
              </a:rPr>
              <a:t>ba</a:t>
            </a:r>
            <a:r>
              <a:rPr lang="en-US" b="0">
                <a:solidFill>
                  <a:schemeClr val="tx2"/>
                </a:solidFill>
              </a:rPr>
              <a:t>ko</a:t>
            </a:r>
            <a:r>
              <a:rPr lang="en-US" b="0"/>
              <a:t>. </a:t>
            </a:r>
            <a:endParaRPr lang="en-US" b="0">
              <a:solidFill>
                <a:srgbClr val="DDB4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202" name="Rectangle 2"/>
          <p:cNvSpPr>
            <a:spLocks noGrp="1" noChangeArrowheads="1"/>
          </p:cNvSpPr>
          <p:nvPr>
            <p:ph type="title" idx="4294967295"/>
          </p:nvPr>
        </p:nvSpPr>
        <p:spPr>
          <a:xfrm>
            <a:off x="0" y="152400"/>
            <a:ext cx="9144000" cy="1143000"/>
          </a:xfrm>
          <a:noFill/>
        </p:spPr>
        <p:txBody>
          <a:bodyPr/>
          <a:lstStyle/>
          <a:p>
            <a:r>
              <a:rPr lang="en-US" sz="3200"/>
              <a:t>Experiment 1 Results</a:t>
            </a:r>
            <a:endParaRPr lang="en-US"/>
          </a:p>
        </p:txBody>
      </p:sp>
      <p:sp>
        <p:nvSpPr>
          <p:cNvPr id="1843203" name="Text Box 3"/>
          <p:cNvSpPr txBox="1">
            <a:spLocks noChangeArrowheads="1"/>
          </p:cNvSpPr>
          <p:nvPr/>
        </p:nvSpPr>
        <p:spPr bwMode="auto">
          <a:xfrm>
            <a:off x="0" y="1143000"/>
            <a:ext cx="5334000"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Control: leledi…wiwije…jijili…dedewe </a:t>
            </a:r>
          </a:p>
        </p:txBody>
      </p:sp>
      <p:sp>
        <p:nvSpPr>
          <p:cNvPr id="1843204" name="Text Box 4"/>
          <p:cNvSpPr txBox="1">
            <a:spLocks noChangeArrowheads="1"/>
          </p:cNvSpPr>
          <p:nvPr/>
        </p:nvSpPr>
        <p:spPr bwMode="auto">
          <a:xfrm>
            <a:off x="0" y="3962400"/>
            <a:ext cx="608012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Experimental: leledi…wiwidi…jijidi…dededi </a:t>
            </a:r>
          </a:p>
        </p:txBody>
      </p:sp>
      <p:sp>
        <p:nvSpPr>
          <p:cNvPr id="1843205" name="Text Box 5"/>
          <p:cNvSpPr txBox="1">
            <a:spLocks noChangeArrowheads="1"/>
          </p:cNvSpPr>
          <p:nvPr/>
        </p:nvSpPr>
        <p:spPr bwMode="auto">
          <a:xfrm>
            <a:off x="152400" y="4343400"/>
            <a:ext cx="8991600" cy="2282825"/>
          </a:xfrm>
          <a:prstGeom prst="rect">
            <a:avLst/>
          </a:prstGeom>
          <a:noFill/>
          <a:ln w="9525">
            <a:noFill/>
            <a:miter lim="800000"/>
            <a:headEnd/>
            <a:tailEnd/>
          </a:ln>
        </p:spPr>
        <p:txBody>
          <a:bodyPr>
            <a:prstTxWarp prst="textNoShape">
              <a:avLst/>
            </a:prstTxWarp>
            <a:spAutoFit/>
          </a:bodyPr>
          <a:lstStyle/>
          <a:p>
            <a:r>
              <a:rPr lang="en-US" b="0"/>
              <a:t>Children did not listen longer on average to test items consistent with the </a:t>
            </a:r>
            <a:r>
              <a:rPr lang="en-US" b="0">
                <a:solidFill>
                  <a:schemeClr val="tx2"/>
                </a:solidFill>
              </a:rPr>
              <a:t>AA</a:t>
            </a:r>
            <a:r>
              <a:rPr lang="en-US" b="0">
                <a:solidFill>
                  <a:schemeClr val="accent2"/>
                </a:solidFill>
              </a:rPr>
              <a:t>B</a:t>
            </a:r>
            <a:r>
              <a:rPr lang="en-US" b="0"/>
              <a:t> pattern (like </a:t>
            </a:r>
            <a:r>
              <a:rPr lang="en-US" b="0">
                <a:solidFill>
                  <a:schemeClr val="tx2"/>
                </a:solidFill>
              </a:rPr>
              <a:t>koko</a:t>
            </a:r>
            <a:r>
              <a:rPr lang="en-US" b="0">
                <a:solidFill>
                  <a:schemeClr val="accent2"/>
                </a:solidFill>
              </a:rPr>
              <a:t>ba</a:t>
            </a:r>
            <a:r>
              <a:rPr lang="en-US" b="0"/>
              <a:t>) [10.74 sec], as opposed to items inconsistent with it (like </a:t>
            </a:r>
            <a:r>
              <a:rPr lang="en-US" b="0">
                <a:solidFill>
                  <a:schemeClr val="tx2"/>
                </a:solidFill>
              </a:rPr>
              <a:t>ko</a:t>
            </a:r>
            <a:r>
              <a:rPr lang="en-US" b="0">
                <a:solidFill>
                  <a:schemeClr val="accent2"/>
                </a:solidFill>
              </a:rPr>
              <a:t>ba</a:t>
            </a:r>
            <a:r>
              <a:rPr lang="en-US" b="0">
                <a:solidFill>
                  <a:schemeClr val="tx2"/>
                </a:solidFill>
              </a:rPr>
              <a:t>ko</a:t>
            </a:r>
            <a:r>
              <a:rPr lang="en-US" b="0"/>
              <a:t>) [10.18].  </a:t>
            </a:r>
          </a:p>
          <a:p>
            <a:endParaRPr lang="en-US" b="0"/>
          </a:p>
          <a:p>
            <a:r>
              <a:rPr lang="en-US" b="0"/>
              <a:t>Implication: They do not make the </a:t>
            </a:r>
            <a:r>
              <a:rPr lang="en-US" b="0">
                <a:solidFill>
                  <a:srgbClr val="8C144A"/>
                </a:solidFill>
              </a:rPr>
              <a:t>more-general generalization</a:t>
            </a:r>
            <a:r>
              <a:rPr lang="en-US" b="0"/>
              <a:t> (</a:t>
            </a:r>
            <a:r>
              <a:rPr lang="en-US" b="0">
                <a:solidFill>
                  <a:schemeClr val="tx2"/>
                </a:solidFill>
              </a:rPr>
              <a:t>AA</a:t>
            </a:r>
            <a:r>
              <a:rPr lang="en-US" b="0">
                <a:solidFill>
                  <a:schemeClr val="accent2"/>
                </a:solidFill>
              </a:rPr>
              <a:t>B</a:t>
            </a:r>
            <a:r>
              <a:rPr lang="en-US" b="0"/>
              <a:t>).</a:t>
            </a:r>
          </a:p>
        </p:txBody>
      </p:sp>
      <p:sp>
        <p:nvSpPr>
          <p:cNvPr id="1843206" name="Rectangle 6"/>
          <p:cNvSpPr>
            <a:spLocks noChangeArrowheads="1"/>
          </p:cNvSpPr>
          <p:nvPr/>
        </p:nvSpPr>
        <p:spPr bwMode="auto">
          <a:xfrm>
            <a:off x="228600" y="1752600"/>
            <a:ext cx="8305800" cy="822325"/>
          </a:xfrm>
          <a:prstGeom prst="rect">
            <a:avLst/>
          </a:prstGeom>
          <a:noFill/>
          <a:ln w="9525">
            <a:noFill/>
            <a:miter lim="800000"/>
            <a:headEnd/>
            <a:tailEnd/>
          </a:ln>
        </p:spPr>
        <p:txBody>
          <a:bodyPr>
            <a:prstTxWarp prst="textNoShape">
              <a:avLst/>
            </a:prstTxWarp>
            <a:spAutoFit/>
          </a:bodyPr>
          <a:lstStyle/>
          <a:p>
            <a:r>
              <a:rPr lang="en-US" b="0"/>
              <a:t>They can notice the </a:t>
            </a:r>
            <a:r>
              <a:rPr lang="en-US" b="0">
                <a:solidFill>
                  <a:schemeClr val="tx2"/>
                </a:solidFill>
              </a:rPr>
              <a:t>AA</a:t>
            </a:r>
            <a:r>
              <a:rPr lang="en-US" b="0">
                <a:solidFill>
                  <a:schemeClr val="accent2"/>
                </a:solidFill>
              </a:rPr>
              <a:t>B</a:t>
            </a:r>
            <a:r>
              <a:rPr lang="en-US" b="0"/>
              <a:t> pattern and make the generalization from this artificial language data.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5250" name="Rectangle 2"/>
          <p:cNvSpPr>
            <a:spLocks noGrp="1" noChangeArrowheads="1"/>
          </p:cNvSpPr>
          <p:nvPr>
            <p:ph type="title" idx="4294967295"/>
          </p:nvPr>
        </p:nvSpPr>
        <p:spPr>
          <a:xfrm>
            <a:off x="0" y="152400"/>
            <a:ext cx="9144000" cy="1143000"/>
          </a:xfrm>
          <a:noFill/>
        </p:spPr>
        <p:txBody>
          <a:bodyPr/>
          <a:lstStyle/>
          <a:p>
            <a:r>
              <a:rPr lang="en-US" sz="3200"/>
              <a:t>Experiment 1 Results</a:t>
            </a:r>
            <a:endParaRPr lang="en-US"/>
          </a:p>
        </p:txBody>
      </p:sp>
      <p:sp>
        <p:nvSpPr>
          <p:cNvPr id="1845251" name="Text Box 3"/>
          <p:cNvSpPr txBox="1">
            <a:spLocks noChangeArrowheads="1"/>
          </p:cNvSpPr>
          <p:nvPr/>
        </p:nvSpPr>
        <p:spPr bwMode="auto">
          <a:xfrm>
            <a:off x="0" y="1143000"/>
            <a:ext cx="5334000"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Control: leledi…wiwije…jijili…dedewe </a:t>
            </a:r>
          </a:p>
        </p:txBody>
      </p:sp>
      <p:sp>
        <p:nvSpPr>
          <p:cNvPr id="1845252" name="Text Box 4"/>
          <p:cNvSpPr txBox="1">
            <a:spLocks noChangeArrowheads="1"/>
          </p:cNvSpPr>
          <p:nvPr/>
        </p:nvSpPr>
        <p:spPr bwMode="auto">
          <a:xfrm>
            <a:off x="0" y="3962400"/>
            <a:ext cx="608012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Experimental: leledi…wiwidi…jijidi…dededi </a:t>
            </a:r>
          </a:p>
        </p:txBody>
      </p:sp>
      <p:sp>
        <p:nvSpPr>
          <p:cNvPr id="1845253" name="Text Box 5"/>
          <p:cNvSpPr txBox="1">
            <a:spLocks noChangeArrowheads="1"/>
          </p:cNvSpPr>
          <p:nvPr/>
        </p:nvSpPr>
        <p:spPr bwMode="auto">
          <a:xfrm>
            <a:off x="152400" y="4495800"/>
            <a:ext cx="8991600" cy="822325"/>
          </a:xfrm>
          <a:prstGeom prst="rect">
            <a:avLst/>
          </a:prstGeom>
          <a:noFill/>
          <a:ln w="9525">
            <a:noFill/>
            <a:miter lim="800000"/>
            <a:headEnd/>
            <a:tailEnd/>
          </a:ln>
        </p:spPr>
        <p:txBody>
          <a:bodyPr>
            <a:prstTxWarp prst="textNoShape">
              <a:avLst/>
            </a:prstTxWarp>
            <a:spAutoFit/>
          </a:bodyPr>
          <a:lstStyle/>
          <a:p>
            <a:r>
              <a:rPr lang="en-US" b="0"/>
              <a:t>Implication: They do not make the </a:t>
            </a:r>
            <a:r>
              <a:rPr lang="en-US" b="0">
                <a:solidFill>
                  <a:srgbClr val="8C144A"/>
                </a:solidFill>
              </a:rPr>
              <a:t>more-general generalization</a:t>
            </a:r>
            <a:r>
              <a:rPr lang="en-US" b="0"/>
              <a:t> (</a:t>
            </a:r>
            <a:r>
              <a:rPr lang="en-US" b="0">
                <a:solidFill>
                  <a:schemeClr val="tx2"/>
                </a:solidFill>
              </a:rPr>
              <a:t>AA</a:t>
            </a:r>
            <a:r>
              <a:rPr lang="en-US" b="0">
                <a:solidFill>
                  <a:schemeClr val="accent2"/>
                </a:solidFill>
              </a:rPr>
              <a:t>B</a:t>
            </a:r>
            <a:r>
              <a:rPr lang="en-US" b="0"/>
              <a:t>) from this data</a:t>
            </a:r>
          </a:p>
        </p:txBody>
      </p:sp>
      <p:sp>
        <p:nvSpPr>
          <p:cNvPr id="1845254" name="Rectangle 6"/>
          <p:cNvSpPr>
            <a:spLocks noChangeArrowheads="1"/>
          </p:cNvSpPr>
          <p:nvPr/>
        </p:nvSpPr>
        <p:spPr bwMode="auto">
          <a:xfrm>
            <a:off x="228600" y="1752600"/>
            <a:ext cx="8305800" cy="822325"/>
          </a:xfrm>
          <a:prstGeom prst="rect">
            <a:avLst/>
          </a:prstGeom>
          <a:noFill/>
          <a:ln w="9525">
            <a:noFill/>
            <a:miter lim="800000"/>
            <a:headEnd/>
            <a:tailEnd/>
          </a:ln>
        </p:spPr>
        <p:txBody>
          <a:bodyPr>
            <a:prstTxWarp prst="textNoShape">
              <a:avLst/>
            </a:prstTxWarp>
            <a:spAutoFit/>
          </a:bodyPr>
          <a:lstStyle/>
          <a:p>
            <a:r>
              <a:rPr lang="en-US" b="0"/>
              <a:t>They can notice the </a:t>
            </a:r>
            <a:r>
              <a:rPr lang="en-US" b="0">
                <a:solidFill>
                  <a:schemeClr val="tx2"/>
                </a:solidFill>
              </a:rPr>
              <a:t>AA</a:t>
            </a:r>
            <a:r>
              <a:rPr lang="en-US" b="0">
                <a:solidFill>
                  <a:schemeClr val="accent2"/>
                </a:solidFill>
              </a:rPr>
              <a:t>B</a:t>
            </a:r>
            <a:r>
              <a:rPr lang="en-US" b="0"/>
              <a:t> pattern and make the generalization from this artificial language data.</a:t>
            </a:r>
          </a:p>
        </p:txBody>
      </p:sp>
      <p:sp>
        <p:nvSpPr>
          <p:cNvPr id="1845255" name="Text Box 7"/>
          <p:cNvSpPr txBox="1">
            <a:spLocks noChangeArrowheads="1"/>
          </p:cNvSpPr>
          <p:nvPr/>
        </p:nvSpPr>
        <p:spPr bwMode="auto">
          <a:xfrm>
            <a:off x="152400" y="5486400"/>
            <a:ext cx="8991600" cy="822325"/>
          </a:xfrm>
          <a:prstGeom prst="rect">
            <a:avLst/>
          </a:prstGeom>
          <a:noFill/>
          <a:ln w="9525">
            <a:noFill/>
            <a:miter lim="800000"/>
            <a:headEnd/>
            <a:tailEnd/>
          </a:ln>
        </p:spPr>
        <p:txBody>
          <a:bodyPr>
            <a:prstTxWarp prst="textNoShape">
              <a:avLst/>
            </a:prstTxWarp>
            <a:spAutoFit/>
          </a:bodyPr>
          <a:lstStyle/>
          <a:p>
            <a:r>
              <a:rPr lang="en-US" b="0"/>
              <a:t>Question: Do they make the less-general generalization (</a:t>
            </a:r>
            <a:r>
              <a:rPr lang="en-US" b="0">
                <a:solidFill>
                  <a:schemeClr val="tx2"/>
                </a:solidFill>
              </a:rPr>
              <a:t>AA</a:t>
            </a:r>
            <a:r>
              <a:rPr lang="en-US" b="0">
                <a:solidFill>
                  <a:schemeClr val="bg2"/>
                </a:solidFill>
              </a:rPr>
              <a:t>di</a:t>
            </a:r>
            <a:r>
              <a:rPr lang="en-US" b="0"/>
              <a:t>), or do they just fail completely to make a generalization?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7298" name="Rectangle 2"/>
          <p:cNvSpPr>
            <a:spLocks noGrp="1" noChangeArrowheads="1"/>
          </p:cNvSpPr>
          <p:nvPr>
            <p:ph type="title" idx="4294967295"/>
          </p:nvPr>
        </p:nvSpPr>
        <p:spPr>
          <a:xfrm>
            <a:off x="0" y="152400"/>
            <a:ext cx="9144000" cy="1143000"/>
          </a:xfrm>
          <a:noFill/>
        </p:spPr>
        <p:txBody>
          <a:bodyPr/>
          <a:lstStyle/>
          <a:p>
            <a:r>
              <a:rPr lang="en-US" sz="3200"/>
              <a:t>Experiment 2</a:t>
            </a:r>
            <a:endParaRPr lang="en-US"/>
          </a:p>
        </p:txBody>
      </p:sp>
      <p:sp>
        <p:nvSpPr>
          <p:cNvPr id="1847299" name="Text Box 3"/>
          <p:cNvSpPr txBox="1">
            <a:spLocks noChangeArrowheads="1"/>
          </p:cNvSpPr>
          <p:nvPr/>
        </p:nvSpPr>
        <p:spPr bwMode="auto">
          <a:xfrm>
            <a:off x="228600" y="1219200"/>
            <a:ext cx="8915400" cy="457200"/>
          </a:xfrm>
          <a:prstGeom prst="rect">
            <a:avLst/>
          </a:prstGeom>
          <a:noFill/>
          <a:ln w="9525">
            <a:noFill/>
            <a:miter lim="800000"/>
            <a:headEnd/>
            <a:tailEnd/>
          </a:ln>
        </p:spPr>
        <p:txBody>
          <a:bodyPr>
            <a:prstTxWarp prst="textNoShape">
              <a:avLst/>
            </a:prstTxWarp>
            <a:spAutoFit/>
          </a:bodyPr>
          <a:lstStyle/>
          <a:p>
            <a:r>
              <a:rPr lang="en-US" b="0"/>
              <a:t>Task type: Head Turn Preference Procedure</a:t>
            </a:r>
            <a:endParaRPr lang="en-US" b="0">
              <a:solidFill>
                <a:srgbClr val="DDB4FF"/>
              </a:solidFill>
            </a:endParaRPr>
          </a:p>
        </p:txBody>
      </p:sp>
      <p:sp>
        <p:nvSpPr>
          <p:cNvPr id="1847300" name="Text Box 4"/>
          <p:cNvSpPr txBox="1">
            <a:spLocks noChangeArrowheads="1"/>
          </p:cNvSpPr>
          <p:nvPr/>
        </p:nvSpPr>
        <p:spPr bwMode="auto">
          <a:xfrm>
            <a:off x="381000" y="3657600"/>
            <a:ext cx="8077200" cy="2282825"/>
          </a:xfrm>
          <a:prstGeom prst="rect">
            <a:avLst/>
          </a:prstGeom>
          <a:noFill/>
          <a:ln w="9525">
            <a:noFill/>
            <a:miter lim="800000"/>
            <a:headEnd/>
            <a:tailEnd/>
          </a:ln>
        </p:spPr>
        <p:txBody>
          <a:bodyPr>
            <a:prstTxWarp prst="textNoShape">
              <a:avLst/>
            </a:prstTxWarp>
            <a:spAutoFit/>
          </a:bodyPr>
          <a:lstStyle/>
          <a:p>
            <a:r>
              <a:rPr lang="en-US" b="0"/>
              <a:t>Stimuli: 2 minutes of artificial language words.</a:t>
            </a:r>
          </a:p>
          <a:p>
            <a:endParaRPr lang="en-US" b="0"/>
          </a:p>
          <a:p>
            <a:r>
              <a:rPr lang="en-US" b="0"/>
              <a:t>Test condition words: novel </a:t>
            </a:r>
            <a:r>
              <a:rPr lang="en-US" b="0">
                <a:solidFill>
                  <a:schemeClr val="tx2"/>
                </a:solidFill>
              </a:rPr>
              <a:t>AA</a:t>
            </a:r>
            <a:r>
              <a:rPr lang="en-US" b="0">
                <a:solidFill>
                  <a:schemeClr val="bg2"/>
                </a:solidFill>
              </a:rPr>
              <a:t>di</a:t>
            </a:r>
            <a:r>
              <a:rPr lang="en-US" b="0"/>
              <a:t> pattern words using syllables the children had never encountered before in the language</a:t>
            </a:r>
            <a:r>
              <a:rPr lang="en-US" b="0">
                <a:solidFill>
                  <a:srgbClr val="DDB4FF"/>
                </a:solidFill>
              </a:rPr>
              <a:t>. </a:t>
            </a:r>
            <a:r>
              <a:rPr lang="en-US" b="0"/>
              <a:t>Ex: </a:t>
            </a:r>
            <a:r>
              <a:rPr lang="en-US" b="0">
                <a:solidFill>
                  <a:schemeClr val="tx2"/>
                </a:solidFill>
              </a:rPr>
              <a:t>koko</a:t>
            </a:r>
            <a:r>
              <a:rPr lang="en-US" b="0">
                <a:solidFill>
                  <a:schemeClr val="bg2"/>
                </a:solidFill>
              </a:rPr>
              <a:t>di</a:t>
            </a:r>
            <a:r>
              <a:rPr lang="en-US" b="0"/>
              <a:t> (novel syllable: ko)</a:t>
            </a:r>
          </a:p>
          <a:p>
            <a:endParaRPr lang="en-US" b="0">
              <a:solidFill>
                <a:srgbClr val="DDB4FF"/>
              </a:solidFill>
            </a:endParaRPr>
          </a:p>
        </p:txBody>
      </p:sp>
      <p:pic>
        <p:nvPicPr>
          <p:cNvPr id="1847301" name="Picture 5"/>
          <p:cNvPicPr>
            <a:picLocks noChangeAspect="1" noChangeArrowheads="1"/>
          </p:cNvPicPr>
          <p:nvPr/>
        </p:nvPicPr>
        <p:blipFill>
          <a:blip r:embed="rId3"/>
          <a:srcRect/>
          <a:stretch>
            <a:fillRect/>
          </a:stretch>
        </p:blipFill>
        <p:spPr bwMode="auto">
          <a:xfrm>
            <a:off x="7467600" y="1524000"/>
            <a:ext cx="1136650" cy="1557338"/>
          </a:xfrm>
          <a:prstGeom prst="rect">
            <a:avLst/>
          </a:prstGeom>
          <a:noFill/>
          <a:ln w="9525">
            <a:noFill/>
            <a:miter lim="800000"/>
            <a:headEnd/>
            <a:tailEnd/>
          </a:ln>
        </p:spPr>
      </p:pic>
      <p:sp>
        <p:nvSpPr>
          <p:cNvPr id="1847302" name="Text Box 6"/>
          <p:cNvSpPr txBox="1">
            <a:spLocks noChangeArrowheads="1"/>
          </p:cNvSpPr>
          <p:nvPr/>
        </p:nvSpPr>
        <p:spPr bwMode="auto">
          <a:xfrm>
            <a:off x="0" y="1981200"/>
            <a:ext cx="608012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Experimental: leledi…wiwidi…jijidi…dededi </a:t>
            </a:r>
          </a:p>
        </p:txBody>
      </p:sp>
      <p:sp>
        <p:nvSpPr>
          <p:cNvPr id="1847303" name="Text Box 7"/>
          <p:cNvSpPr txBox="1">
            <a:spLocks noChangeArrowheads="1"/>
          </p:cNvSpPr>
          <p:nvPr/>
        </p:nvSpPr>
        <p:spPr bwMode="auto">
          <a:xfrm>
            <a:off x="5867400" y="2667000"/>
            <a:ext cx="2819400" cy="822325"/>
          </a:xfrm>
          <a:prstGeom prst="rect">
            <a:avLst/>
          </a:prstGeom>
          <a:noFill/>
          <a:ln w="9525">
            <a:noFill/>
            <a:miter lim="800000"/>
            <a:headEnd/>
            <a:tailEnd/>
          </a:ln>
        </p:spPr>
        <p:txBody>
          <a:bodyPr>
            <a:prstTxWarp prst="textNoShape">
              <a:avLst/>
            </a:prstTxWarp>
            <a:spAutoFit/>
          </a:bodyPr>
          <a:lstStyle/>
          <a:p>
            <a:r>
              <a:rPr lang="en-US" b="0"/>
              <a:t>Children: </a:t>
            </a:r>
          </a:p>
          <a:p>
            <a:r>
              <a:rPr lang="en-US" b="0"/>
              <a:t>9-month-olds</a:t>
            </a:r>
            <a:endParaRPr lang="en-US" b="0">
              <a:solidFill>
                <a:srgbClr val="DDB4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94052" name="Rectangle 4"/>
          <p:cNvSpPr>
            <a:spLocks noChangeArrowheads="1"/>
          </p:cNvSpPr>
          <p:nvPr/>
        </p:nvSpPr>
        <p:spPr bwMode="auto">
          <a:xfrm>
            <a:off x="0" y="15240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Poverty of the Stimulus leads to Prior Knowledge about Language: Summary of Logic</a:t>
            </a:r>
          </a:p>
        </p:txBody>
      </p:sp>
      <p:sp>
        <p:nvSpPr>
          <p:cNvPr id="1794053" name="Text Box 5"/>
          <p:cNvSpPr txBox="1">
            <a:spLocks noChangeArrowheads="1"/>
          </p:cNvSpPr>
          <p:nvPr/>
        </p:nvSpPr>
        <p:spPr bwMode="auto">
          <a:xfrm>
            <a:off x="381000" y="1600200"/>
            <a:ext cx="8382000" cy="4473575"/>
          </a:xfrm>
          <a:prstGeom prst="rect">
            <a:avLst/>
          </a:prstGeom>
          <a:noFill/>
          <a:ln w="9525">
            <a:noFill/>
            <a:miter lim="800000"/>
            <a:headEnd/>
            <a:tailEnd/>
          </a:ln>
        </p:spPr>
        <p:txBody>
          <a:bodyPr>
            <a:prstTxWarp prst="textNoShape">
              <a:avLst/>
            </a:prstTxWarp>
            <a:spAutoFit/>
          </a:bodyPr>
          <a:lstStyle/>
          <a:p>
            <a:pPr marL="457200" indent="-457200">
              <a:buFont typeface="Arial" pitchFamily="-84" charset="0"/>
              <a:buAutoNum type="arabicParenR"/>
            </a:pPr>
            <a:r>
              <a:rPr lang="en-US" b="0"/>
              <a:t>Suppose there are some </a:t>
            </a:r>
            <a:r>
              <a:rPr lang="en-US" b="0">
                <a:solidFill>
                  <a:schemeClr val="accent2"/>
                </a:solidFill>
              </a:rPr>
              <a:t>data</a:t>
            </a:r>
            <a:r>
              <a:rPr lang="en-US" b="0"/>
              <a:t>.</a:t>
            </a:r>
          </a:p>
          <a:p>
            <a:pPr marL="457200" indent="-457200">
              <a:buFont typeface="Arial" pitchFamily="-84" charset="0"/>
              <a:buAutoNum type="arabicParenR"/>
            </a:pPr>
            <a:endParaRPr lang="en-US" b="0"/>
          </a:p>
          <a:p>
            <a:pPr marL="457200" indent="-457200">
              <a:buFont typeface="Arial" pitchFamily="-84" charset="0"/>
              <a:buAutoNum type="arabicParenR"/>
            </a:pPr>
            <a:r>
              <a:rPr lang="en-US" b="0"/>
              <a:t>Suppose there is at least one </a:t>
            </a:r>
            <a:r>
              <a:rPr lang="en-US" b="0">
                <a:solidFill>
                  <a:schemeClr val="folHlink"/>
                </a:solidFill>
              </a:rPr>
              <a:t>incorrect hypothesis</a:t>
            </a:r>
            <a:r>
              <a:rPr lang="en-US" b="0"/>
              <a:t> </a:t>
            </a:r>
            <a:r>
              <a:rPr lang="en-US" b="0">
                <a:solidFill>
                  <a:schemeClr val="folHlink"/>
                </a:solidFill>
              </a:rPr>
              <a:t>compatible with the data</a:t>
            </a:r>
            <a:r>
              <a:rPr lang="en-US" b="0"/>
              <a:t>.</a:t>
            </a:r>
          </a:p>
          <a:p>
            <a:pPr marL="457200" indent="-457200">
              <a:buFont typeface="Arial" pitchFamily="-84" charset="0"/>
              <a:buAutoNum type="arabicParenR"/>
            </a:pPr>
            <a:endParaRPr lang="en-US" b="0"/>
          </a:p>
          <a:p>
            <a:pPr marL="457200" indent="-457200">
              <a:buFont typeface="Arial" pitchFamily="-84" charset="0"/>
              <a:buAutoNum type="arabicParenR"/>
            </a:pPr>
            <a:r>
              <a:rPr lang="en-US" b="0"/>
              <a:t>Suppose children behave as if they </a:t>
            </a:r>
            <a:r>
              <a:rPr lang="en-US" b="0">
                <a:solidFill>
                  <a:schemeClr val="tx2"/>
                </a:solidFill>
              </a:rPr>
              <a:t>never entertain incorrect hypotheses</a:t>
            </a:r>
            <a:r>
              <a:rPr lang="en-US" b="0"/>
              <a:t>.</a:t>
            </a:r>
          </a:p>
          <a:p>
            <a:pPr marL="457200" indent="-457200">
              <a:buFont typeface="Arial" pitchFamily="-84" charset="0"/>
              <a:buNone/>
            </a:pPr>
            <a:r>
              <a:rPr lang="en-US" b="0"/>
              <a:t>	</a:t>
            </a:r>
          </a:p>
          <a:p>
            <a:pPr marL="457200" indent="-457200">
              <a:buFont typeface="Arial" pitchFamily="-84" charset="0"/>
              <a:buAutoNum type="arabicParenR"/>
            </a:pPr>
            <a:endParaRPr lang="en-US" b="0"/>
          </a:p>
          <a:p>
            <a:pPr marL="457200" indent="-457200">
              <a:buFont typeface="Arial" pitchFamily="-84" charset="0"/>
              <a:buNone/>
            </a:pPr>
            <a:r>
              <a:rPr lang="en-US" b="0"/>
              <a:t>Conclusion: </a:t>
            </a:r>
            <a:r>
              <a:rPr lang="en-US" b="0">
                <a:solidFill>
                  <a:schemeClr val="tx2"/>
                </a:solidFill>
              </a:rPr>
              <a:t>Children possess prior (innate) knowledge ruling out the incorrect hypotheses from consideration.</a:t>
            </a:r>
          </a:p>
          <a:p>
            <a:pPr marL="457200" indent="-457200">
              <a:buFont typeface="Arial" pitchFamily="-84" charset="0"/>
              <a:buNone/>
            </a:pPr>
            <a:endParaRPr lang="en-US" b="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9346" name="Rectangle 2"/>
          <p:cNvSpPr>
            <a:spLocks noGrp="1" noChangeArrowheads="1"/>
          </p:cNvSpPr>
          <p:nvPr>
            <p:ph type="title" idx="4294967295"/>
          </p:nvPr>
        </p:nvSpPr>
        <p:spPr>
          <a:xfrm>
            <a:off x="0" y="152400"/>
            <a:ext cx="9144000" cy="1143000"/>
          </a:xfrm>
          <a:noFill/>
        </p:spPr>
        <p:txBody>
          <a:bodyPr/>
          <a:lstStyle/>
          <a:p>
            <a:r>
              <a:rPr lang="en-US" sz="3200"/>
              <a:t>Experiment 2 Predictions</a:t>
            </a:r>
            <a:endParaRPr lang="en-US"/>
          </a:p>
        </p:txBody>
      </p:sp>
      <p:pic>
        <p:nvPicPr>
          <p:cNvPr id="1849347" name="Picture 3"/>
          <p:cNvPicPr>
            <a:picLocks noChangeAspect="1" noChangeArrowheads="1"/>
          </p:cNvPicPr>
          <p:nvPr/>
        </p:nvPicPr>
        <p:blipFill>
          <a:blip r:embed="rId3"/>
          <a:srcRect/>
          <a:stretch>
            <a:fillRect/>
          </a:stretch>
        </p:blipFill>
        <p:spPr bwMode="auto">
          <a:xfrm>
            <a:off x="7467600" y="1524000"/>
            <a:ext cx="1136650" cy="1557338"/>
          </a:xfrm>
          <a:prstGeom prst="rect">
            <a:avLst/>
          </a:prstGeom>
          <a:noFill/>
          <a:ln w="9525">
            <a:noFill/>
            <a:miter lim="800000"/>
            <a:headEnd/>
            <a:tailEnd/>
          </a:ln>
        </p:spPr>
      </p:pic>
      <p:sp>
        <p:nvSpPr>
          <p:cNvPr id="1849348" name="Text Box 4"/>
          <p:cNvSpPr txBox="1">
            <a:spLocks noChangeArrowheads="1"/>
          </p:cNvSpPr>
          <p:nvPr/>
        </p:nvSpPr>
        <p:spPr bwMode="auto">
          <a:xfrm>
            <a:off x="0" y="1143000"/>
            <a:ext cx="608012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Experimental: leledi…wiwidi…jijidi…dededi </a:t>
            </a:r>
          </a:p>
        </p:txBody>
      </p:sp>
      <p:sp>
        <p:nvSpPr>
          <p:cNvPr id="1849349" name="Text Box 5"/>
          <p:cNvSpPr txBox="1">
            <a:spLocks noChangeArrowheads="1"/>
          </p:cNvSpPr>
          <p:nvPr/>
        </p:nvSpPr>
        <p:spPr bwMode="auto">
          <a:xfrm>
            <a:off x="533400" y="1676400"/>
            <a:ext cx="6858000" cy="1552575"/>
          </a:xfrm>
          <a:prstGeom prst="rect">
            <a:avLst/>
          </a:prstGeom>
          <a:noFill/>
          <a:ln w="9525">
            <a:noFill/>
            <a:miter lim="800000"/>
            <a:headEnd/>
            <a:tailEnd/>
          </a:ln>
        </p:spPr>
        <p:txBody>
          <a:bodyPr>
            <a:prstTxWarp prst="textNoShape">
              <a:avLst/>
            </a:prstTxWarp>
            <a:spAutoFit/>
          </a:bodyPr>
          <a:lstStyle/>
          <a:p>
            <a:r>
              <a:rPr lang="en-US" b="0"/>
              <a:t>If children learn the </a:t>
            </a:r>
            <a:r>
              <a:rPr lang="en-US" b="0">
                <a:solidFill>
                  <a:schemeClr val="tx2"/>
                </a:solidFill>
              </a:rPr>
              <a:t>less-general pattern</a:t>
            </a:r>
            <a:r>
              <a:rPr lang="en-US" b="0"/>
              <a:t> (</a:t>
            </a:r>
            <a:r>
              <a:rPr lang="en-US" b="0">
                <a:solidFill>
                  <a:schemeClr val="tx2"/>
                </a:solidFill>
              </a:rPr>
              <a:t>AA</a:t>
            </a:r>
            <a:r>
              <a:rPr lang="en-US" b="0">
                <a:solidFill>
                  <a:schemeClr val="bg2"/>
                </a:solidFill>
              </a:rPr>
              <a:t>di</a:t>
            </a:r>
            <a:r>
              <a:rPr lang="en-US" b="0"/>
              <a:t>), they will prefer to listen to an </a:t>
            </a:r>
            <a:r>
              <a:rPr lang="en-US" b="0">
                <a:solidFill>
                  <a:schemeClr val="tx2"/>
                </a:solidFill>
              </a:rPr>
              <a:t>AA</a:t>
            </a:r>
            <a:r>
              <a:rPr lang="en-US" b="0">
                <a:solidFill>
                  <a:schemeClr val="bg2"/>
                </a:solidFill>
              </a:rPr>
              <a:t>di</a:t>
            </a:r>
            <a:r>
              <a:rPr lang="en-US" b="0"/>
              <a:t> pattern word, like </a:t>
            </a:r>
            <a:r>
              <a:rPr lang="en-US" b="0">
                <a:solidFill>
                  <a:schemeClr val="tx2"/>
                </a:solidFill>
              </a:rPr>
              <a:t>koko</a:t>
            </a:r>
            <a:r>
              <a:rPr lang="en-US" b="0">
                <a:solidFill>
                  <a:schemeClr val="bg2"/>
                </a:solidFill>
              </a:rPr>
              <a:t>di</a:t>
            </a:r>
            <a:r>
              <a:rPr lang="en-US" b="0"/>
              <a:t>, over a word that does not follow the </a:t>
            </a:r>
            <a:r>
              <a:rPr lang="en-US" b="0">
                <a:solidFill>
                  <a:schemeClr val="tx2"/>
                </a:solidFill>
              </a:rPr>
              <a:t>AA</a:t>
            </a:r>
            <a:r>
              <a:rPr lang="en-US" b="0">
                <a:solidFill>
                  <a:schemeClr val="bg2"/>
                </a:solidFill>
              </a:rPr>
              <a:t>di</a:t>
            </a:r>
            <a:r>
              <a:rPr lang="en-US" b="0"/>
              <a:t> pattern, like </a:t>
            </a:r>
            <a:r>
              <a:rPr lang="en-US" b="0">
                <a:solidFill>
                  <a:schemeClr val="tx2"/>
                </a:solidFill>
              </a:rPr>
              <a:t>ko</a:t>
            </a:r>
            <a:r>
              <a:rPr lang="en-US" b="0">
                <a:solidFill>
                  <a:schemeClr val="bg2"/>
                </a:solidFill>
              </a:rPr>
              <a:t>di</a:t>
            </a:r>
            <a:r>
              <a:rPr lang="en-US" b="0">
                <a:solidFill>
                  <a:schemeClr val="tx2"/>
                </a:solidFill>
              </a:rPr>
              <a:t>ko</a:t>
            </a:r>
            <a:r>
              <a:rPr lang="en-US" b="0"/>
              <a:t>. </a:t>
            </a:r>
            <a:endParaRPr lang="en-US" b="0">
              <a:solidFill>
                <a:srgbClr val="DDB4FF"/>
              </a:solidFill>
            </a:endParaRPr>
          </a:p>
        </p:txBody>
      </p:sp>
      <p:sp>
        <p:nvSpPr>
          <p:cNvPr id="1849350" name="Text Box 6"/>
          <p:cNvSpPr txBox="1">
            <a:spLocks noChangeArrowheads="1"/>
          </p:cNvSpPr>
          <p:nvPr/>
        </p:nvSpPr>
        <p:spPr bwMode="auto">
          <a:xfrm>
            <a:off x="609600" y="4114800"/>
            <a:ext cx="6858000" cy="1552575"/>
          </a:xfrm>
          <a:prstGeom prst="rect">
            <a:avLst/>
          </a:prstGeom>
          <a:noFill/>
          <a:ln w="9525">
            <a:noFill/>
            <a:miter lim="800000"/>
            <a:headEnd/>
            <a:tailEnd/>
          </a:ln>
        </p:spPr>
        <p:txBody>
          <a:bodyPr>
            <a:prstTxWarp prst="textNoShape">
              <a:avLst/>
            </a:prstTxWarp>
            <a:spAutoFit/>
          </a:bodyPr>
          <a:lstStyle/>
          <a:p>
            <a:r>
              <a:rPr lang="en-US" b="0"/>
              <a:t>If children don’t learn any pattern, they will not prefer to listen to an </a:t>
            </a:r>
            <a:r>
              <a:rPr lang="en-US" b="0">
                <a:solidFill>
                  <a:schemeClr val="tx2"/>
                </a:solidFill>
              </a:rPr>
              <a:t>AA</a:t>
            </a:r>
            <a:r>
              <a:rPr lang="en-US" b="0">
                <a:solidFill>
                  <a:schemeClr val="bg2"/>
                </a:solidFill>
              </a:rPr>
              <a:t>di</a:t>
            </a:r>
            <a:r>
              <a:rPr lang="en-US" b="0"/>
              <a:t> pattern word, like </a:t>
            </a:r>
            <a:r>
              <a:rPr lang="en-US" b="0">
                <a:solidFill>
                  <a:schemeClr val="tx2"/>
                </a:solidFill>
              </a:rPr>
              <a:t>koko</a:t>
            </a:r>
            <a:r>
              <a:rPr lang="en-US" b="0">
                <a:solidFill>
                  <a:schemeClr val="bg2"/>
                </a:solidFill>
              </a:rPr>
              <a:t>di</a:t>
            </a:r>
            <a:r>
              <a:rPr lang="en-US" b="0"/>
              <a:t>, over a word that does not follow the </a:t>
            </a:r>
            <a:r>
              <a:rPr lang="en-US" b="0">
                <a:solidFill>
                  <a:schemeClr val="tx2"/>
                </a:solidFill>
              </a:rPr>
              <a:t>AA</a:t>
            </a:r>
            <a:r>
              <a:rPr lang="en-US" b="0">
                <a:solidFill>
                  <a:schemeClr val="bg2"/>
                </a:solidFill>
              </a:rPr>
              <a:t>di</a:t>
            </a:r>
            <a:r>
              <a:rPr lang="en-US" b="0"/>
              <a:t> pattern, like </a:t>
            </a:r>
            <a:r>
              <a:rPr lang="en-US" b="0">
                <a:solidFill>
                  <a:schemeClr val="tx2"/>
                </a:solidFill>
              </a:rPr>
              <a:t>ko</a:t>
            </a:r>
            <a:r>
              <a:rPr lang="en-US" b="0">
                <a:solidFill>
                  <a:schemeClr val="bg2"/>
                </a:solidFill>
              </a:rPr>
              <a:t>di</a:t>
            </a:r>
            <a:r>
              <a:rPr lang="en-US" b="0">
                <a:solidFill>
                  <a:schemeClr val="tx2"/>
                </a:solidFill>
              </a:rPr>
              <a:t>ko</a:t>
            </a:r>
            <a:r>
              <a:rPr lang="en-US" b="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1394" name="Rectangle 2"/>
          <p:cNvSpPr>
            <a:spLocks noGrp="1" noChangeArrowheads="1"/>
          </p:cNvSpPr>
          <p:nvPr>
            <p:ph type="title" idx="4294967295"/>
          </p:nvPr>
        </p:nvSpPr>
        <p:spPr>
          <a:xfrm>
            <a:off x="0" y="152400"/>
            <a:ext cx="9144000" cy="1143000"/>
          </a:xfrm>
          <a:noFill/>
        </p:spPr>
        <p:txBody>
          <a:bodyPr/>
          <a:lstStyle/>
          <a:p>
            <a:r>
              <a:rPr lang="en-US" sz="3200"/>
              <a:t>Experiment 2 Results</a:t>
            </a:r>
            <a:endParaRPr lang="en-US"/>
          </a:p>
        </p:txBody>
      </p:sp>
      <p:sp>
        <p:nvSpPr>
          <p:cNvPr id="1851395" name="Text Box 3"/>
          <p:cNvSpPr txBox="1">
            <a:spLocks noChangeArrowheads="1"/>
          </p:cNvSpPr>
          <p:nvPr/>
        </p:nvSpPr>
        <p:spPr bwMode="auto">
          <a:xfrm>
            <a:off x="0" y="1295400"/>
            <a:ext cx="6080125"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Experimental: leledi…wiwidi…jijidi…dededi </a:t>
            </a:r>
          </a:p>
        </p:txBody>
      </p:sp>
      <p:sp>
        <p:nvSpPr>
          <p:cNvPr id="1851396" name="Text Box 4"/>
          <p:cNvSpPr txBox="1">
            <a:spLocks noChangeArrowheads="1"/>
          </p:cNvSpPr>
          <p:nvPr/>
        </p:nvSpPr>
        <p:spPr bwMode="auto">
          <a:xfrm>
            <a:off x="0" y="1905000"/>
            <a:ext cx="8991600" cy="2647950"/>
          </a:xfrm>
          <a:prstGeom prst="rect">
            <a:avLst/>
          </a:prstGeom>
          <a:noFill/>
          <a:ln w="9525">
            <a:noFill/>
            <a:miter lim="800000"/>
            <a:headEnd/>
            <a:tailEnd/>
          </a:ln>
        </p:spPr>
        <p:txBody>
          <a:bodyPr>
            <a:prstTxWarp prst="textNoShape">
              <a:avLst/>
            </a:prstTxWarp>
            <a:spAutoFit/>
          </a:bodyPr>
          <a:lstStyle/>
          <a:p>
            <a:r>
              <a:rPr lang="en-US" b="0"/>
              <a:t>Children prefer to listen to novel words that follow the less-general </a:t>
            </a:r>
            <a:r>
              <a:rPr lang="en-US" b="0">
                <a:solidFill>
                  <a:schemeClr val="tx2"/>
                </a:solidFill>
              </a:rPr>
              <a:t>AA</a:t>
            </a:r>
            <a:r>
              <a:rPr lang="en-US" b="0">
                <a:solidFill>
                  <a:schemeClr val="bg2"/>
                </a:solidFill>
              </a:rPr>
              <a:t>di</a:t>
            </a:r>
            <a:r>
              <a:rPr lang="en-US" b="0"/>
              <a:t> pattern, like </a:t>
            </a:r>
            <a:r>
              <a:rPr lang="en-US" b="0">
                <a:solidFill>
                  <a:schemeClr val="tx2"/>
                </a:solidFill>
              </a:rPr>
              <a:t>koko</a:t>
            </a:r>
            <a:r>
              <a:rPr lang="en-US" b="0">
                <a:solidFill>
                  <a:schemeClr val="bg2"/>
                </a:solidFill>
              </a:rPr>
              <a:t>di</a:t>
            </a:r>
            <a:r>
              <a:rPr lang="en-US" b="0"/>
              <a:t> [9.33 sec] over novel words that do not follow the </a:t>
            </a:r>
            <a:r>
              <a:rPr lang="en-US" b="0">
                <a:solidFill>
                  <a:schemeClr val="tx2"/>
                </a:solidFill>
              </a:rPr>
              <a:t>AA</a:t>
            </a:r>
            <a:r>
              <a:rPr lang="en-US" b="0">
                <a:solidFill>
                  <a:schemeClr val="bg2"/>
                </a:solidFill>
              </a:rPr>
              <a:t>di</a:t>
            </a:r>
            <a:r>
              <a:rPr lang="en-US" b="0"/>
              <a:t> pattern, like </a:t>
            </a:r>
            <a:r>
              <a:rPr lang="en-US" b="0">
                <a:solidFill>
                  <a:schemeClr val="tx2"/>
                </a:solidFill>
              </a:rPr>
              <a:t>ko</a:t>
            </a:r>
            <a:r>
              <a:rPr lang="en-US" b="0">
                <a:solidFill>
                  <a:schemeClr val="bg2"/>
                </a:solidFill>
              </a:rPr>
              <a:t>di</a:t>
            </a:r>
            <a:r>
              <a:rPr lang="en-US" b="0">
                <a:solidFill>
                  <a:schemeClr val="tx2"/>
                </a:solidFill>
              </a:rPr>
              <a:t>ko</a:t>
            </a:r>
            <a:r>
              <a:rPr lang="en-US" b="0"/>
              <a:t> [6.25 sec].</a:t>
            </a:r>
          </a:p>
          <a:p>
            <a:endParaRPr lang="en-US" b="0"/>
          </a:p>
          <a:p>
            <a:r>
              <a:rPr lang="en-US" b="0"/>
              <a:t>Implication: They make the </a:t>
            </a:r>
            <a:r>
              <a:rPr lang="en-US" b="0">
                <a:solidFill>
                  <a:schemeClr val="tx2"/>
                </a:solidFill>
              </a:rPr>
              <a:t>less-general generalization</a:t>
            </a:r>
            <a:r>
              <a:rPr lang="en-US" b="0"/>
              <a:t> (</a:t>
            </a:r>
            <a:r>
              <a:rPr lang="en-US" b="0">
                <a:solidFill>
                  <a:schemeClr val="tx2"/>
                </a:solidFill>
              </a:rPr>
              <a:t>AA</a:t>
            </a:r>
            <a:r>
              <a:rPr lang="en-US" b="0">
                <a:solidFill>
                  <a:schemeClr val="bg2"/>
                </a:solidFill>
              </a:rPr>
              <a:t>di</a:t>
            </a:r>
            <a:r>
              <a:rPr lang="en-US" b="0"/>
              <a:t>) from this data.  It is not the case that they fail to make any generalization at all.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3922" name="Rectangle 2"/>
          <p:cNvSpPr>
            <a:spLocks noChangeArrowheads="1"/>
          </p:cNvSpPr>
          <p:nvPr/>
        </p:nvSpPr>
        <p:spPr bwMode="auto">
          <a:xfrm>
            <a:off x="228600" y="1295400"/>
            <a:ext cx="8610600" cy="457200"/>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pPr>
            <a:r>
              <a:rPr lang="en-US" b="0">
                <a:ea typeface="Osaka" pitchFamily="-84" charset="-128"/>
                <a:cs typeface="Osaka" pitchFamily="-84" charset="-128"/>
              </a:rPr>
              <a:t>Expt 1: </a:t>
            </a:r>
            <a:r>
              <a:rPr lang="en-US" b="0">
                <a:solidFill>
                  <a:schemeClr val="folHlink"/>
                </a:solidFill>
                <a:ea typeface="Osaka" pitchFamily="-84" charset="-128"/>
                <a:cs typeface="Osaka" pitchFamily="-84" charset="-128"/>
              </a:rPr>
              <a:t>Control (</a:t>
            </a:r>
            <a:r>
              <a:rPr lang="en-US" b="0">
                <a:solidFill>
                  <a:schemeClr val="folHlink"/>
                </a:solidFill>
              </a:rPr>
              <a:t>leledi…wiwije…jijili…dedewe)</a:t>
            </a:r>
            <a:endParaRPr lang="en-US" sz="2000" b="0">
              <a:solidFill>
                <a:schemeClr val="folHlink"/>
              </a:solidFill>
            </a:endParaRPr>
          </a:p>
        </p:txBody>
      </p:sp>
      <p:sp>
        <p:nvSpPr>
          <p:cNvPr id="1873923" name="Rectangle 3"/>
          <p:cNvSpPr>
            <a:spLocks noChangeArrowheads="1"/>
          </p:cNvSpPr>
          <p:nvPr/>
        </p:nvSpPr>
        <p:spPr bwMode="auto">
          <a:xfrm>
            <a:off x="0" y="15240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Gerken (2006) Results Summary</a:t>
            </a:r>
            <a:endParaRPr lang="en-US" sz="4400" b="0">
              <a:solidFill>
                <a:schemeClr val="tx2"/>
              </a:solidFill>
              <a:ea typeface="Osaka" pitchFamily="-84" charset="-128"/>
              <a:cs typeface="Osaka" pitchFamily="-84" charset="-128"/>
            </a:endParaRPr>
          </a:p>
        </p:txBody>
      </p:sp>
      <p:sp>
        <p:nvSpPr>
          <p:cNvPr id="1873924" name="Rectangle 4"/>
          <p:cNvSpPr>
            <a:spLocks noChangeArrowheads="1"/>
          </p:cNvSpPr>
          <p:nvPr/>
        </p:nvSpPr>
        <p:spPr bwMode="auto">
          <a:xfrm>
            <a:off x="304800" y="1752600"/>
            <a:ext cx="8610600" cy="822325"/>
          </a:xfrm>
          <a:prstGeom prst="rect">
            <a:avLst/>
          </a:prstGeom>
          <a:noFill/>
          <a:ln w="9525">
            <a:noFill/>
            <a:miter lim="800000"/>
            <a:headEnd/>
            <a:tailEnd/>
          </a:ln>
        </p:spPr>
        <p:txBody>
          <a:bodyPr>
            <a:prstTxWarp prst="textNoShape">
              <a:avLst/>
            </a:prstTxWarp>
            <a:spAutoFit/>
          </a:bodyPr>
          <a:lstStyle/>
          <a:p>
            <a:r>
              <a:rPr lang="en-US" b="0"/>
              <a:t>Children notice the </a:t>
            </a:r>
            <a:r>
              <a:rPr lang="en-US" b="0">
                <a:solidFill>
                  <a:schemeClr val="tx2"/>
                </a:solidFill>
              </a:rPr>
              <a:t>AA</a:t>
            </a:r>
            <a:r>
              <a:rPr lang="en-US" b="0">
                <a:solidFill>
                  <a:schemeClr val="accent2"/>
                </a:solidFill>
              </a:rPr>
              <a:t>B</a:t>
            </a:r>
            <a:r>
              <a:rPr lang="en-US" b="0"/>
              <a:t> pattern and make the generalization from artificial language data.</a:t>
            </a:r>
          </a:p>
        </p:txBody>
      </p:sp>
      <p:sp>
        <p:nvSpPr>
          <p:cNvPr id="1873925" name="Rectangle 5"/>
          <p:cNvSpPr>
            <a:spLocks noChangeArrowheads="1"/>
          </p:cNvSpPr>
          <p:nvPr/>
        </p:nvSpPr>
        <p:spPr bwMode="auto">
          <a:xfrm>
            <a:off x="228600" y="2895600"/>
            <a:ext cx="8610600" cy="457200"/>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pPr>
            <a:r>
              <a:rPr lang="en-US" b="0">
                <a:ea typeface="Osaka" pitchFamily="-84" charset="-128"/>
                <a:cs typeface="Osaka" pitchFamily="-84" charset="-128"/>
              </a:rPr>
              <a:t>Expt 1: </a:t>
            </a:r>
            <a:r>
              <a:rPr lang="en-US" b="0">
                <a:solidFill>
                  <a:schemeClr val="tx2"/>
                </a:solidFill>
                <a:ea typeface="Osaka" pitchFamily="-84" charset="-128"/>
                <a:cs typeface="Osaka" pitchFamily="-84" charset="-128"/>
              </a:rPr>
              <a:t>Experimental (</a:t>
            </a:r>
            <a:r>
              <a:rPr lang="en-US" b="0">
                <a:solidFill>
                  <a:schemeClr val="tx2"/>
                </a:solidFill>
              </a:rPr>
              <a:t>leledi…wiwidi…jijidi…dededi)</a:t>
            </a:r>
          </a:p>
        </p:txBody>
      </p:sp>
      <p:sp>
        <p:nvSpPr>
          <p:cNvPr id="1873926" name="Rectangle 6"/>
          <p:cNvSpPr>
            <a:spLocks noChangeArrowheads="1"/>
          </p:cNvSpPr>
          <p:nvPr/>
        </p:nvSpPr>
        <p:spPr bwMode="auto">
          <a:xfrm>
            <a:off x="304800" y="3352800"/>
            <a:ext cx="8610600" cy="822325"/>
          </a:xfrm>
          <a:prstGeom prst="rect">
            <a:avLst/>
          </a:prstGeom>
          <a:noFill/>
          <a:ln w="9525">
            <a:noFill/>
            <a:miter lim="800000"/>
            <a:headEnd/>
            <a:tailEnd/>
          </a:ln>
        </p:spPr>
        <p:txBody>
          <a:bodyPr>
            <a:prstTxWarp prst="textNoShape">
              <a:avLst/>
            </a:prstTxWarp>
            <a:spAutoFit/>
          </a:bodyPr>
          <a:lstStyle/>
          <a:p>
            <a:r>
              <a:rPr lang="en-US" b="0"/>
              <a:t>Children do not make the more-general generalization (</a:t>
            </a:r>
            <a:r>
              <a:rPr lang="en-US" b="0">
                <a:solidFill>
                  <a:schemeClr val="tx2"/>
                </a:solidFill>
              </a:rPr>
              <a:t>AA</a:t>
            </a:r>
            <a:r>
              <a:rPr lang="en-US" b="0">
                <a:solidFill>
                  <a:schemeClr val="accent2"/>
                </a:solidFill>
              </a:rPr>
              <a:t>B</a:t>
            </a:r>
            <a:r>
              <a:rPr lang="en-US" b="0"/>
              <a:t>) from this data.</a:t>
            </a:r>
          </a:p>
        </p:txBody>
      </p:sp>
      <p:sp>
        <p:nvSpPr>
          <p:cNvPr id="1873927" name="Rectangle 7"/>
          <p:cNvSpPr>
            <a:spLocks noChangeArrowheads="1"/>
          </p:cNvSpPr>
          <p:nvPr/>
        </p:nvSpPr>
        <p:spPr bwMode="auto">
          <a:xfrm>
            <a:off x="304800" y="4495800"/>
            <a:ext cx="8610600" cy="457200"/>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pPr>
            <a:r>
              <a:rPr lang="en-US" b="0">
                <a:ea typeface="Osaka" pitchFamily="-84" charset="-128"/>
                <a:cs typeface="Osaka" pitchFamily="-84" charset="-128"/>
              </a:rPr>
              <a:t>Expt 2: </a:t>
            </a:r>
            <a:r>
              <a:rPr lang="en-US" b="0">
                <a:solidFill>
                  <a:schemeClr val="tx2"/>
                </a:solidFill>
                <a:ea typeface="Osaka" pitchFamily="-84" charset="-128"/>
                <a:cs typeface="Osaka" pitchFamily="-84" charset="-128"/>
              </a:rPr>
              <a:t>Experimental (</a:t>
            </a:r>
            <a:r>
              <a:rPr lang="en-US" b="0">
                <a:solidFill>
                  <a:schemeClr val="tx2"/>
                </a:solidFill>
              </a:rPr>
              <a:t>leledi…wiwidi…jijidi…dededi)</a:t>
            </a:r>
          </a:p>
        </p:txBody>
      </p:sp>
      <p:sp>
        <p:nvSpPr>
          <p:cNvPr id="1873928" name="Rectangle 8"/>
          <p:cNvSpPr>
            <a:spLocks noChangeArrowheads="1"/>
          </p:cNvSpPr>
          <p:nvPr/>
        </p:nvSpPr>
        <p:spPr bwMode="auto">
          <a:xfrm>
            <a:off x="377825" y="5029200"/>
            <a:ext cx="8613775" cy="1187450"/>
          </a:xfrm>
          <a:prstGeom prst="rect">
            <a:avLst/>
          </a:prstGeom>
          <a:noFill/>
          <a:ln w="9525">
            <a:noFill/>
            <a:miter lim="800000"/>
            <a:headEnd/>
            <a:tailEnd/>
          </a:ln>
        </p:spPr>
        <p:txBody>
          <a:bodyPr>
            <a:prstTxWarp prst="textNoShape">
              <a:avLst/>
            </a:prstTxWarp>
            <a:spAutoFit/>
          </a:bodyPr>
          <a:lstStyle/>
          <a:p>
            <a:r>
              <a:rPr lang="en-US" b="0"/>
              <a:t>Children make the less-general generalization (</a:t>
            </a:r>
            <a:r>
              <a:rPr lang="en-US" b="0">
                <a:solidFill>
                  <a:schemeClr val="tx2"/>
                </a:solidFill>
              </a:rPr>
              <a:t>AA</a:t>
            </a:r>
            <a:r>
              <a:rPr lang="en-US" b="0">
                <a:solidFill>
                  <a:schemeClr val="bg2"/>
                </a:solidFill>
              </a:rPr>
              <a:t>di</a:t>
            </a:r>
            <a:r>
              <a:rPr lang="en-US" b="0"/>
              <a:t>) from this data.  It is not the case that they fail to make any generalization at all.</a:t>
            </a:r>
          </a:p>
        </p:txBody>
      </p:sp>
      <p:sp>
        <p:nvSpPr>
          <p:cNvPr id="1873929" name="Rectangle 9"/>
          <p:cNvSpPr>
            <a:spLocks noChangeArrowheads="1"/>
          </p:cNvSpPr>
          <p:nvPr/>
        </p:nvSpPr>
        <p:spPr bwMode="auto">
          <a:xfrm>
            <a:off x="228600" y="1143000"/>
            <a:ext cx="8763000" cy="15240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873930" name="Rectangle 10"/>
          <p:cNvSpPr>
            <a:spLocks noChangeArrowheads="1"/>
          </p:cNvSpPr>
          <p:nvPr/>
        </p:nvSpPr>
        <p:spPr bwMode="auto">
          <a:xfrm>
            <a:off x="228600" y="2819400"/>
            <a:ext cx="8763000" cy="15240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873931" name="Rectangle 11"/>
          <p:cNvSpPr>
            <a:spLocks noChangeArrowheads="1"/>
          </p:cNvSpPr>
          <p:nvPr/>
        </p:nvSpPr>
        <p:spPr bwMode="auto">
          <a:xfrm>
            <a:off x="228600" y="4495800"/>
            <a:ext cx="8763000" cy="17526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3442" name="Rectangle 2"/>
          <p:cNvSpPr>
            <a:spLocks noGrp="1" noChangeArrowheads="1"/>
          </p:cNvSpPr>
          <p:nvPr>
            <p:ph type="title" idx="4294967295"/>
          </p:nvPr>
        </p:nvSpPr>
        <p:spPr>
          <a:xfrm>
            <a:off x="0" y="152400"/>
            <a:ext cx="9144000" cy="1143000"/>
          </a:xfrm>
          <a:noFill/>
        </p:spPr>
        <p:txBody>
          <a:bodyPr/>
          <a:lstStyle/>
          <a:p>
            <a:r>
              <a:rPr lang="en-US" sz="3200"/>
              <a:t>Gerken (2006) Results</a:t>
            </a:r>
            <a:endParaRPr lang="en-US"/>
          </a:p>
        </p:txBody>
      </p:sp>
      <p:sp>
        <p:nvSpPr>
          <p:cNvPr id="1853443" name="Text Box 3"/>
          <p:cNvSpPr txBox="1">
            <a:spLocks noChangeArrowheads="1"/>
          </p:cNvSpPr>
          <p:nvPr/>
        </p:nvSpPr>
        <p:spPr bwMode="auto">
          <a:xfrm>
            <a:off x="0" y="1295400"/>
            <a:ext cx="8991600" cy="1187450"/>
          </a:xfrm>
          <a:prstGeom prst="rect">
            <a:avLst/>
          </a:prstGeom>
          <a:noFill/>
          <a:ln w="9525">
            <a:noFill/>
            <a:miter lim="800000"/>
            <a:headEnd/>
            <a:tailEnd/>
          </a:ln>
        </p:spPr>
        <p:txBody>
          <a:bodyPr>
            <a:prstTxWarp prst="textNoShape">
              <a:avLst/>
            </a:prstTxWarp>
            <a:spAutoFit/>
          </a:bodyPr>
          <a:lstStyle/>
          <a:p>
            <a:r>
              <a:rPr lang="en-US" b="0"/>
              <a:t>When children are given data that is compatible with a less-general and a more-general generalization, they prefer to be </a:t>
            </a:r>
            <a:r>
              <a:rPr lang="en-US" b="0">
                <a:solidFill>
                  <a:schemeClr val="tx2"/>
                </a:solidFill>
              </a:rPr>
              <a:t>conservative</a:t>
            </a:r>
            <a:r>
              <a:rPr lang="en-US" b="0"/>
              <a:t> and make the less-general generalization.</a:t>
            </a:r>
          </a:p>
        </p:txBody>
      </p:sp>
      <p:sp>
        <p:nvSpPr>
          <p:cNvPr id="1853444" name="Oval 4"/>
          <p:cNvSpPr>
            <a:spLocks noChangeArrowheads="1"/>
          </p:cNvSpPr>
          <p:nvPr/>
        </p:nvSpPr>
        <p:spPr bwMode="auto">
          <a:xfrm>
            <a:off x="1447800" y="29718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53445" name="Oval 5"/>
          <p:cNvSpPr>
            <a:spLocks noChangeArrowheads="1"/>
          </p:cNvSpPr>
          <p:nvPr/>
        </p:nvSpPr>
        <p:spPr bwMode="auto">
          <a:xfrm>
            <a:off x="2743200" y="34290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solidFill>
                <a:schemeClr val="bg1"/>
              </a:solidFill>
            </a:endParaRPr>
          </a:p>
        </p:txBody>
      </p:sp>
      <p:sp>
        <p:nvSpPr>
          <p:cNvPr id="1853446" name="Oval 6"/>
          <p:cNvSpPr>
            <a:spLocks noChangeArrowheads="1"/>
          </p:cNvSpPr>
          <p:nvPr/>
        </p:nvSpPr>
        <p:spPr bwMode="auto">
          <a:xfrm>
            <a:off x="3962400" y="37338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53447" name="Text Box 7"/>
          <p:cNvSpPr txBox="1">
            <a:spLocks noChangeArrowheads="1"/>
          </p:cNvSpPr>
          <p:nvPr/>
        </p:nvSpPr>
        <p:spPr bwMode="auto">
          <a:xfrm>
            <a:off x="4191000" y="3733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48" name="Text Box 8"/>
          <p:cNvSpPr txBox="1">
            <a:spLocks noChangeArrowheads="1"/>
          </p:cNvSpPr>
          <p:nvPr/>
        </p:nvSpPr>
        <p:spPr bwMode="auto">
          <a:xfrm>
            <a:off x="4419600" y="3810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49" name="Text Box 9"/>
          <p:cNvSpPr txBox="1">
            <a:spLocks noChangeArrowheads="1"/>
          </p:cNvSpPr>
          <p:nvPr/>
        </p:nvSpPr>
        <p:spPr bwMode="auto">
          <a:xfrm>
            <a:off x="4114800" y="4191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0" name="Text Box 10"/>
          <p:cNvSpPr txBox="1">
            <a:spLocks noChangeArrowheads="1"/>
          </p:cNvSpPr>
          <p:nvPr/>
        </p:nvSpPr>
        <p:spPr bwMode="auto">
          <a:xfrm>
            <a:off x="4343400" y="4191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1" name="Text Box 11"/>
          <p:cNvSpPr txBox="1">
            <a:spLocks noChangeArrowheads="1"/>
          </p:cNvSpPr>
          <p:nvPr/>
        </p:nvSpPr>
        <p:spPr bwMode="auto">
          <a:xfrm>
            <a:off x="4114800" y="3962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2" name="Text Box 12"/>
          <p:cNvSpPr txBox="1">
            <a:spLocks noChangeArrowheads="1"/>
          </p:cNvSpPr>
          <p:nvPr/>
        </p:nvSpPr>
        <p:spPr bwMode="auto">
          <a:xfrm>
            <a:off x="4267200" y="3962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3" name="Text Box 13"/>
          <p:cNvSpPr txBox="1">
            <a:spLocks noChangeArrowheads="1"/>
          </p:cNvSpPr>
          <p:nvPr/>
        </p:nvSpPr>
        <p:spPr bwMode="auto">
          <a:xfrm>
            <a:off x="4419600" y="4114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4" name="Text Box 14"/>
          <p:cNvSpPr txBox="1">
            <a:spLocks noChangeArrowheads="1"/>
          </p:cNvSpPr>
          <p:nvPr/>
        </p:nvSpPr>
        <p:spPr bwMode="auto">
          <a:xfrm>
            <a:off x="4038600" y="3810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5" name="Text Box 15"/>
          <p:cNvSpPr txBox="1">
            <a:spLocks noChangeArrowheads="1"/>
          </p:cNvSpPr>
          <p:nvPr/>
        </p:nvSpPr>
        <p:spPr bwMode="auto">
          <a:xfrm>
            <a:off x="4343400" y="3733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6" name="Text Box 16"/>
          <p:cNvSpPr txBox="1">
            <a:spLocks noChangeArrowheads="1"/>
          </p:cNvSpPr>
          <p:nvPr/>
        </p:nvSpPr>
        <p:spPr bwMode="auto">
          <a:xfrm>
            <a:off x="2971800" y="3962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7" name="Text Box 17"/>
          <p:cNvSpPr txBox="1">
            <a:spLocks noChangeArrowheads="1"/>
          </p:cNvSpPr>
          <p:nvPr/>
        </p:nvSpPr>
        <p:spPr bwMode="auto">
          <a:xfrm>
            <a:off x="3505200" y="4495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8" name="Text Box 18"/>
          <p:cNvSpPr txBox="1">
            <a:spLocks noChangeArrowheads="1"/>
          </p:cNvSpPr>
          <p:nvPr/>
        </p:nvSpPr>
        <p:spPr bwMode="auto">
          <a:xfrm>
            <a:off x="4191000" y="4724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59" name="Text Box 19"/>
          <p:cNvSpPr txBox="1">
            <a:spLocks noChangeArrowheads="1"/>
          </p:cNvSpPr>
          <p:nvPr/>
        </p:nvSpPr>
        <p:spPr bwMode="auto">
          <a:xfrm>
            <a:off x="4724400" y="44196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53460" name="Text Box 20"/>
          <p:cNvSpPr txBox="1">
            <a:spLocks noChangeArrowheads="1"/>
          </p:cNvSpPr>
          <p:nvPr/>
        </p:nvSpPr>
        <p:spPr bwMode="auto">
          <a:xfrm>
            <a:off x="3733800" y="3657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61" name="Text Box 21"/>
          <p:cNvSpPr txBox="1">
            <a:spLocks noChangeArrowheads="1"/>
          </p:cNvSpPr>
          <p:nvPr/>
        </p:nvSpPr>
        <p:spPr bwMode="auto">
          <a:xfrm>
            <a:off x="4876800" y="3886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62" name="Text Box 22"/>
          <p:cNvSpPr txBox="1">
            <a:spLocks noChangeArrowheads="1"/>
          </p:cNvSpPr>
          <p:nvPr/>
        </p:nvSpPr>
        <p:spPr bwMode="auto">
          <a:xfrm>
            <a:off x="3429000" y="4114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63" name="Text Box 23"/>
          <p:cNvSpPr txBox="1">
            <a:spLocks noChangeArrowheads="1"/>
          </p:cNvSpPr>
          <p:nvPr/>
        </p:nvSpPr>
        <p:spPr bwMode="auto">
          <a:xfrm>
            <a:off x="4495800" y="4648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64" name="Text Box 24"/>
          <p:cNvSpPr txBox="1">
            <a:spLocks noChangeArrowheads="1"/>
          </p:cNvSpPr>
          <p:nvPr/>
        </p:nvSpPr>
        <p:spPr bwMode="auto">
          <a:xfrm>
            <a:off x="4572000"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65" name="Text Box 25"/>
          <p:cNvSpPr txBox="1">
            <a:spLocks noChangeArrowheads="1"/>
          </p:cNvSpPr>
          <p:nvPr/>
        </p:nvSpPr>
        <p:spPr bwMode="auto">
          <a:xfrm>
            <a:off x="5029200" y="4191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66" name="Text Box 26"/>
          <p:cNvSpPr txBox="1">
            <a:spLocks noChangeArrowheads="1"/>
          </p:cNvSpPr>
          <p:nvPr/>
        </p:nvSpPr>
        <p:spPr bwMode="auto">
          <a:xfrm>
            <a:off x="3810000" y="4495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67" name="Text Box 27"/>
          <p:cNvSpPr txBox="1">
            <a:spLocks noChangeArrowheads="1"/>
          </p:cNvSpPr>
          <p:nvPr/>
        </p:nvSpPr>
        <p:spPr bwMode="auto">
          <a:xfrm>
            <a:off x="3429000" y="3733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68" name="Text Box 28"/>
          <p:cNvSpPr txBox="1">
            <a:spLocks noChangeArrowheads="1"/>
          </p:cNvSpPr>
          <p:nvPr/>
        </p:nvSpPr>
        <p:spPr bwMode="auto">
          <a:xfrm>
            <a:off x="5943600" y="3733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69" name="Text Box 29"/>
          <p:cNvSpPr txBox="1">
            <a:spLocks noChangeArrowheads="1"/>
          </p:cNvSpPr>
          <p:nvPr/>
        </p:nvSpPr>
        <p:spPr bwMode="auto">
          <a:xfrm>
            <a:off x="5791200" y="4267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70" name="Text Box 30"/>
          <p:cNvSpPr txBox="1">
            <a:spLocks noChangeArrowheads="1"/>
          </p:cNvSpPr>
          <p:nvPr/>
        </p:nvSpPr>
        <p:spPr bwMode="auto">
          <a:xfrm>
            <a:off x="6172200" y="4114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71" name="Text Box 31"/>
          <p:cNvSpPr txBox="1">
            <a:spLocks noChangeArrowheads="1"/>
          </p:cNvSpPr>
          <p:nvPr/>
        </p:nvSpPr>
        <p:spPr bwMode="auto">
          <a:xfrm>
            <a:off x="4724400" y="5334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72" name="Text Box 32"/>
          <p:cNvSpPr txBox="1">
            <a:spLocks noChangeArrowheads="1"/>
          </p:cNvSpPr>
          <p:nvPr/>
        </p:nvSpPr>
        <p:spPr bwMode="auto">
          <a:xfrm flipV="1">
            <a:off x="5486400" y="48006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53473" name="Text Box 33"/>
          <p:cNvSpPr txBox="1">
            <a:spLocks noChangeArrowheads="1"/>
          </p:cNvSpPr>
          <p:nvPr/>
        </p:nvSpPr>
        <p:spPr bwMode="auto">
          <a:xfrm>
            <a:off x="5181600" y="5105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74" name="Text Box 34"/>
          <p:cNvSpPr txBox="1">
            <a:spLocks noChangeArrowheads="1"/>
          </p:cNvSpPr>
          <p:nvPr/>
        </p:nvSpPr>
        <p:spPr bwMode="auto">
          <a:xfrm>
            <a:off x="3657600" y="5410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75" name="Text Box 35"/>
          <p:cNvSpPr txBox="1">
            <a:spLocks noChangeArrowheads="1"/>
          </p:cNvSpPr>
          <p:nvPr/>
        </p:nvSpPr>
        <p:spPr bwMode="auto">
          <a:xfrm>
            <a:off x="2743200" y="5105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76" name="Text Box 36"/>
          <p:cNvSpPr txBox="1">
            <a:spLocks noChangeArrowheads="1"/>
          </p:cNvSpPr>
          <p:nvPr/>
        </p:nvSpPr>
        <p:spPr bwMode="auto">
          <a:xfrm>
            <a:off x="2286000" y="4267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77" name="Text Box 37"/>
          <p:cNvSpPr txBox="1">
            <a:spLocks noChangeArrowheads="1"/>
          </p:cNvSpPr>
          <p:nvPr/>
        </p:nvSpPr>
        <p:spPr bwMode="auto">
          <a:xfrm>
            <a:off x="1981200" y="4724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78" name="Text Box 38"/>
          <p:cNvSpPr txBox="1">
            <a:spLocks noChangeArrowheads="1"/>
          </p:cNvSpPr>
          <p:nvPr/>
        </p:nvSpPr>
        <p:spPr bwMode="auto">
          <a:xfrm>
            <a:off x="3048000" y="4343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79" name="Text Box 39"/>
          <p:cNvSpPr txBox="1">
            <a:spLocks noChangeArrowheads="1"/>
          </p:cNvSpPr>
          <p:nvPr/>
        </p:nvSpPr>
        <p:spPr bwMode="auto">
          <a:xfrm>
            <a:off x="2438400" y="35814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53480" name="Text Box 40"/>
          <p:cNvSpPr txBox="1">
            <a:spLocks noChangeArrowheads="1"/>
          </p:cNvSpPr>
          <p:nvPr/>
        </p:nvSpPr>
        <p:spPr bwMode="auto">
          <a:xfrm>
            <a:off x="2438400" y="4648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81" name="Text Box 41"/>
          <p:cNvSpPr txBox="1">
            <a:spLocks noChangeArrowheads="1"/>
          </p:cNvSpPr>
          <p:nvPr/>
        </p:nvSpPr>
        <p:spPr bwMode="auto">
          <a:xfrm>
            <a:off x="5334000" y="3352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82" name="Text Box 42"/>
          <p:cNvSpPr txBox="1">
            <a:spLocks noChangeArrowheads="1"/>
          </p:cNvSpPr>
          <p:nvPr/>
        </p:nvSpPr>
        <p:spPr bwMode="auto">
          <a:xfrm>
            <a:off x="2971800" y="3352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3483" name="Text Box 43"/>
          <p:cNvSpPr txBox="1">
            <a:spLocks noChangeArrowheads="1"/>
          </p:cNvSpPr>
          <p:nvPr/>
        </p:nvSpPr>
        <p:spPr bwMode="auto">
          <a:xfrm>
            <a:off x="6384925" y="2714625"/>
            <a:ext cx="21320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prefer this one</a:t>
            </a:r>
          </a:p>
        </p:txBody>
      </p:sp>
      <p:cxnSp>
        <p:nvCxnSpPr>
          <p:cNvPr id="1853484" name="AutoShape 44"/>
          <p:cNvCxnSpPr>
            <a:cxnSpLocks noChangeShapeType="1"/>
            <a:stCxn id="1853483" idx="2"/>
            <a:endCxn id="1853445" idx="7"/>
          </p:cNvCxnSpPr>
          <p:nvPr/>
        </p:nvCxnSpPr>
        <p:spPr bwMode="auto">
          <a:xfrm rot="5400000">
            <a:off x="6076157" y="2310606"/>
            <a:ext cx="514350" cy="2236787"/>
          </a:xfrm>
          <a:prstGeom prst="curvedConnector3">
            <a:avLst>
              <a:gd name="adj1" fmla="val 25000"/>
            </a:avLst>
          </a:prstGeom>
          <a:noFill/>
          <a:ln w="63500">
            <a:solidFill>
              <a:schemeClr val="tx2"/>
            </a:solidFill>
            <a:round/>
            <a:headEnd/>
            <a:tailEnd type="triangle" w="med" len="med"/>
          </a:ln>
        </p:spPr>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5490" name="Rectangle 2"/>
          <p:cNvSpPr>
            <a:spLocks noGrp="1" noChangeArrowheads="1"/>
          </p:cNvSpPr>
          <p:nvPr>
            <p:ph type="title" idx="4294967295"/>
          </p:nvPr>
        </p:nvSpPr>
        <p:spPr>
          <a:xfrm>
            <a:off x="0" y="152400"/>
            <a:ext cx="9144000" cy="1143000"/>
          </a:xfrm>
          <a:noFill/>
        </p:spPr>
        <p:txBody>
          <a:bodyPr/>
          <a:lstStyle/>
          <a:p>
            <a:r>
              <a:rPr lang="en-US" sz="3200"/>
              <a:t>Gerken (2006) Results</a:t>
            </a:r>
            <a:endParaRPr lang="en-US"/>
          </a:p>
        </p:txBody>
      </p:sp>
      <p:sp>
        <p:nvSpPr>
          <p:cNvPr id="1855491" name="Text Box 3"/>
          <p:cNvSpPr txBox="1">
            <a:spLocks noChangeArrowheads="1"/>
          </p:cNvSpPr>
          <p:nvPr/>
        </p:nvSpPr>
        <p:spPr bwMode="auto">
          <a:xfrm>
            <a:off x="0" y="1295400"/>
            <a:ext cx="8991600" cy="3378200"/>
          </a:xfrm>
          <a:prstGeom prst="rect">
            <a:avLst/>
          </a:prstGeom>
          <a:noFill/>
          <a:ln w="9525">
            <a:noFill/>
            <a:miter lim="800000"/>
            <a:headEnd/>
            <a:tailEnd/>
          </a:ln>
        </p:spPr>
        <p:txBody>
          <a:bodyPr>
            <a:prstTxWarp prst="textNoShape">
              <a:avLst/>
            </a:prstTxWarp>
            <a:spAutoFit/>
          </a:bodyPr>
          <a:lstStyle/>
          <a:p>
            <a:r>
              <a:rPr lang="en-US" b="0"/>
              <a:t>When children are given data that is compatible with a less-general and a more-general generalization, they prefer to be </a:t>
            </a:r>
            <a:r>
              <a:rPr lang="en-US" b="0">
                <a:solidFill>
                  <a:schemeClr val="tx2"/>
                </a:solidFill>
              </a:rPr>
              <a:t>conservative</a:t>
            </a:r>
            <a:r>
              <a:rPr lang="en-US" b="0"/>
              <a:t> and make the less-general generalization.</a:t>
            </a:r>
          </a:p>
          <a:p>
            <a:endParaRPr lang="en-US" b="0"/>
          </a:p>
          <a:p>
            <a:endParaRPr lang="en-US" b="0"/>
          </a:p>
          <a:p>
            <a:r>
              <a:rPr lang="en-US" b="0"/>
              <a:t>Specifically for the artificial language study conducted, children prefer not to make unnecessary abstractions about the data.  They prefer the </a:t>
            </a:r>
            <a:r>
              <a:rPr lang="en-US" b="0">
                <a:solidFill>
                  <a:schemeClr val="tx2"/>
                </a:solidFill>
              </a:rPr>
              <a:t>AA</a:t>
            </a:r>
            <a:r>
              <a:rPr lang="en-US" b="0">
                <a:solidFill>
                  <a:schemeClr val="bg2"/>
                </a:solidFill>
              </a:rPr>
              <a:t>di</a:t>
            </a:r>
            <a:r>
              <a:rPr lang="en-US" b="0"/>
              <a:t> pattern over a more abstract </a:t>
            </a:r>
            <a:r>
              <a:rPr lang="en-US" b="0">
                <a:solidFill>
                  <a:schemeClr val="tx2"/>
                </a:solidFill>
              </a:rPr>
              <a:t>AA</a:t>
            </a:r>
            <a:r>
              <a:rPr lang="en-US" b="0">
                <a:solidFill>
                  <a:schemeClr val="accent2"/>
                </a:solidFill>
              </a:rPr>
              <a:t>B</a:t>
            </a:r>
            <a:r>
              <a:rPr lang="en-US" b="0"/>
              <a:t> pattern when the </a:t>
            </a:r>
            <a:r>
              <a:rPr lang="en-US" b="0">
                <a:solidFill>
                  <a:schemeClr val="tx2"/>
                </a:solidFill>
              </a:rPr>
              <a:t>AA</a:t>
            </a:r>
            <a:r>
              <a:rPr lang="en-US" b="0">
                <a:solidFill>
                  <a:schemeClr val="bg2"/>
                </a:solidFill>
              </a:rPr>
              <a:t>di</a:t>
            </a:r>
            <a:r>
              <a:rPr lang="en-US" b="0"/>
              <a:t> pattern fits the data they have encountered.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7538" name="Rectangle 2"/>
          <p:cNvSpPr>
            <a:spLocks noGrp="1" noChangeArrowheads="1"/>
          </p:cNvSpPr>
          <p:nvPr>
            <p:ph type="title" idx="4294967295"/>
          </p:nvPr>
        </p:nvSpPr>
        <p:spPr>
          <a:xfrm>
            <a:off x="685800" y="0"/>
            <a:ext cx="7772400" cy="1143000"/>
          </a:xfrm>
        </p:spPr>
        <p:txBody>
          <a:bodyPr/>
          <a:lstStyle/>
          <a:p>
            <a:r>
              <a:rPr lang="en-US" sz="2400"/>
              <a:t>Why would a preference for the less-general generalization be a sensible preference to have?</a:t>
            </a:r>
            <a:endParaRPr lang="en-US" sz="3200"/>
          </a:p>
        </p:txBody>
      </p:sp>
      <p:sp>
        <p:nvSpPr>
          <p:cNvPr id="1857539" name="Oval 3"/>
          <p:cNvSpPr>
            <a:spLocks noChangeArrowheads="1"/>
          </p:cNvSpPr>
          <p:nvPr/>
        </p:nvSpPr>
        <p:spPr bwMode="auto">
          <a:xfrm>
            <a:off x="1371600" y="17526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57540" name="Oval 4"/>
          <p:cNvSpPr>
            <a:spLocks noChangeArrowheads="1"/>
          </p:cNvSpPr>
          <p:nvPr/>
        </p:nvSpPr>
        <p:spPr bwMode="auto">
          <a:xfrm>
            <a:off x="2667000" y="22098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solidFill>
                <a:schemeClr val="bg1"/>
              </a:solidFill>
            </a:endParaRPr>
          </a:p>
        </p:txBody>
      </p:sp>
      <p:sp>
        <p:nvSpPr>
          <p:cNvPr id="1857541" name="Oval 5"/>
          <p:cNvSpPr>
            <a:spLocks noChangeArrowheads="1"/>
          </p:cNvSpPr>
          <p:nvPr/>
        </p:nvSpPr>
        <p:spPr bwMode="auto">
          <a:xfrm>
            <a:off x="3886200" y="25146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57542" name="Text Box 6"/>
          <p:cNvSpPr txBox="1">
            <a:spLocks noChangeArrowheads="1"/>
          </p:cNvSpPr>
          <p:nvPr/>
        </p:nvSpPr>
        <p:spPr bwMode="auto">
          <a:xfrm>
            <a:off x="4114800"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43" name="Text Box 7"/>
          <p:cNvSpPr txBox="1">
            <a:spLocks noChangeArrowheads="1"/>
          </p:cNvSpPr>
          <p:nvPr/>
        </p:nvSpPr>
        <p:spPr bwMode="auto">
          <a:xfrm>
            <a:off x="43434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44" name="Text Box 8"/>
          <p:cNvSpPr txBox="1">
            <a:spLocks noChangeArrowheads="1"/>
          </p:cNvSpPr>
          <p:nvPr/>
        </p:nvSpPr>
        <p:spPr bwMode="auto">
          <a:xfrm>
            <a:off x="4038600"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45" name="Text Box 9"/>
          <p:cNvSpPr txBox="1">
            <a:spLocks noChangeArrowheads="1"/>
          </p:cNvSpPr>
          <p:nvPr/>
        </p:nvSpPr>
        <p:spPr bwMode="auto">
          <a:xfrm>
            <a:off x="4267200"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46" name="Text Box 10"/>
          <p:cNvSpPr txBox="1">
            <a:spLocks noChangeArrowheads="1"/>
          </p:cNvSpPr>
          <p:nvPr/>
        </p:nvSpPr>
        <p:spPr bwMode="auto">
          <a:xfrm>
            <a:off x="40386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47" name="Text Box 11"/>
          <p:cNvSpPr txBox="1">
            <a:spLocks noChangeArrowheads="1"/>
          </p:cNvSpPr>
          <p:nvPr/>
        </p:nvSpPr>
        <p:spPr bwMode="auto">
          <a:xfrm>
            <a:off x="41910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48" name="Text Box 12"/>
          <p:cNvSpPr txBox="1">
            <a:spLocks noChangeArrowheads="1"/>
          </p:cNvSpPr>
          <p:nvPr/>
        </p:nvSpPr>
        <p:spPr bwMode="auto">
          <a:xfrm>
            <a:off x="4343400"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49" name="Text Box 13"/>
          <p:cNvSpPr txBox="1">
            <a:spLocks noChangeArrowheads="1"/>
          </p:cNvSpPr>
          <p:nvPr/>
        </p:nvSpPr>
        <p:spPr bwMode="auto">
          <a:xfrm>
            <a:off x="39624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50" name="Text Box 14"/>
          <p:cNvSpPr txBox="1">
            <a:spLocks noChangeArrowheads="1"/>
          </p:cNvSpPr>
          <p:nvPr/>
        </p:nvSpPr>
        <p:spPr bwMode="auto">
          <a:xfrm>
            <a:off x="4267200"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51" name="Text Box 15"/>
          <p:cNvSpPr txBox="1">
            <a:spLocks noChangeArrowheads="1"/>
          </p:cNvSpPr>
          <p:nvPr/>
        </p:nvSpPr>
        <p:spPr bwMode="auto">
          <a:xfrm>
            <a:off x="28956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52" name="Text Box 16"/>
          <p:cNvSpPr txBox="1">
            <a:spLocks noChangeArrowheads="1"/>
          </p:cNvSpPr>
          <p:nvPr/>
        </p:nvSpPr>
        <p:spPr bwMode="auto">
          <a:xfrm>
            <a:off x="3429000" y="3276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53" name="Text Box 17"/>
          <p:cNvSpPr txBox="1">
            <a:spLocks noChangeArrowheads="1"/>
          </p:cNvSpPr>
          <p:nvPr/>
        </p:nvSpPr>
        <p:spPr bwMode="auto">
          <a:xfrm>
            <a:off x="4114800"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54" name="Text Box 18"/>
          <p:cNvSpPr txBox="1">
            <a:spLocks noChangeArrowheads="1"/>
          </p:cNvSpPr>
          <p:nvPr/>
        </p:nvSpPr>
        <p:spPr bwMode="auto">
          <a:xfrm>
            <a:off x="4648200" y="32004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57555" name="Text Box 19"/>
          <p:cNvSpPr txBox="1">
            <a:spLocks noChangeArrowheads="1"/>
          </p:cNvSpPr>
          <p:nvPr/>
        </p:nvSpPr>
        <p:spPr bwMode="auto">
          <a:xfrm>
            <a:off x="3657600" y="2438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56" name="Text Box 20"/>
          <p:cNvSpPr txBox="1">
            <a:spLocks noChangeArrowheads="1"/>
          </p:cNvSpPr>
          <p:nvPr/>
        </p:nvSpPr>
        <p:spPr bwMode="auto">
          <a:xfrm>
            <a:off x="4800600" y="2667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57" name="Text Box 21"/>
          <p:cNvSpPr txBox="1">
            <a:spLocks noChangeArrowheads="1"/>
          </p:cNvSpPr>
          <p:nvPr/>
        </p:nvSpPr>
        <p:spPr bwMode="auto">
          <a:xfrm>
            <a:off x="3352800"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58" name="Text Box 22"/>
          <p:cNvSpPr txBox="1">
            <a:spLocks noChangeArrowheads="1"/>
          </p:cNvSpPr>
          <p:nvPr/>
        </p:nvSpPr>
        <p:spPr bwMode="auto">
          <a:xfrm>
            <a:off x="4419600" y="3429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59" name="Text Box 23"/>
          <p:cNvSpPr txBox="1">
            <a:spLocks noChangeArrowheads="1"/>
          </p:cNvSpPr>
          <p:nvPr/>
        </p:nvSpPr>
        <p:spPr bwMode="auto">
          <a:xfrm>
            <a:off x="44958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60" name="Text Box 24"/>
          <p:cNvSpPr txBox="1">
            <a:spLocks noChangeArrowheads="1"/>
          </p:cNvSpPr>
          <p:nvPr/>
        </p:nvSpPr>
        <p:spPr bwMode="auto">
          <a:xfrm>
            <a:off x="4953000"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61" name="Text Box 25"/>
          <p:cNvSpPr txBox="1">
            <a:spLocks noChangeArrowheads="1"/>
          </p:cNvSpPr>
          <p:nvPr/>
        </p:nvSpPr>
        <p:spPr bwMode="auto">
          <a:xfrm>
            <a:off x="3733800" y="3276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62" name="Text Box 26"/>
          <p:cNvSpPr txBox="1">
            <a:spLocks noChangeArrowheads="1"/>
          </p:cNvSpPr>
          <p:nvPr/>
        </p:nvSpPr>
        <p:spPr bwMode="auto">
          <a:xfrm>
            <a:off x="3352800"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63" name="Text Box 27"/>
          <p:cNvSpPr txBox="1">
            <a:spLocks noChangeArrowheads="1"/>
          </p:cNvSpPr>
          <p:nvPr/>
        </p:nvSpPr>
        <p:spPr bwMode="auto">
          <a:xfrm>
            <a:off x="5867400"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64" name="Text Box 28"/>
          <p:cNvSpPr txBox="1">
            <a:spLocks noChangeArrowheads="1"/>
          </p:cNvSpPr>
          <p:nvPr/>
        </p:nvSpPr>
        <p:spPr bwMode="auto">
          <a:xfrm>
            <a:off x="5715000" y="3048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65" name="Text Box 29"/>
          <p:cNvSpPr txBox="1">
            <a:spLocks noChangeArrowheads="1"/>
          </p:cNvSpPr>
          <p:nvPr/>
        </p:nvSpPr>
        <p:spPr bwMode="auto">
          <a:xfrm>
            <a:off x="6096000"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66" name="Text Box 30"/>
          <p:cNvSpPr txBox="1">
            <a:spLocks noChangeArrowheads="1"/>
          </p:cNvSpPr>
          <p:nvPr/>
        </p:nvSpPr>
        <p:spPr bwMode="auto">
          <a:xfrm>
            <a:off x="4648200" y="4114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67" name="Text Box 31"/>
          <p:cNvSpPr txBox="1">
            <a:spLocks noChangeArrowheads="1"/>
          </p:cNvSpPr>
          <p:nvPr/>
        </p:nvSpPr>
        <p:spPr bwMode="auto">
          <a:xfrm flipV="1">
            <a:off x="5410200" y="35814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57568" name="Text Box 32"/>
          <p:cNvSpPr txBox="1">
            <a:spLocks noChangeArrowheads="1"/>
          </p:cNvSpPr>
          <p:nvPr/>
        </p:nvSpPr>
        <p:spPr bwMode="auto">
          <a:xfrm>
            <a:off x="5105400" y="3886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69" name="Text Box 33"/>
          <p:cNvSpPr txBox="1">
            <a:spLocks noChangeArrowheads="1"/>
          </p:cNvSpPr>
          <p:nvPr/>
        </p:nvSpPr>
        <p:spPr bwMode="auto">
          <a:xfrm>
            <a:off x="3581400" y="4191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70" name="Text Box 34"/>
          <p:cNvSpPr txBox="1">
            <a:spLocks noChangeArrowheads="1"/>
          </p:cNvSpPr>
          <p:nvPr/>
        </p:nvSpPr>
        <p:spPr bwMode="auto">
          <a:xfrm>
            <a:off x="2667000" y="3886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71" name="Text Box 35"/>
          <p:cNvSpPr txBox="1">
            <a:spLocks noChangeArrowheads="1"/>
          </p:cNvSpPr>
          <p:nvPr/>
        </p:nvSpPr>
        <p:spPr bwMode="auto">
          <a:xfrm>
            <a:off x="2209800" y="3048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72" name="Text Box 36"/>
          <p:cNvSpPr txBox="1">
            <a:spLocks noChangeArrowheads="1"/>
          </p:cNvSpPr>
          <p:nvPr/>
        </p:nvSpPr>
        <p:spPr bwMode="auto">
          <a:xfrm>
            <a:off x="1905000"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73" name="Text Box 37"/>
          <p:cNvSpPr txBox="1">
            <a:spLocks noChangeArrowheads="1"/>
          </p:cNvSpPr>
          <p:nvPr/>
        </p:nvSpPr>
        <p:spPr bwMode="auto">
          <a:xfrm>
            <a:off x="2971800" y="3124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74" name="Text Box 38"/>
          <p:cNvSpPr txBox="1">
            <a:spLocks noChangeArrowheads="1"/>
          </p:cNvSpPr>
          <p:nvPr/>
        </p:nvSpPr>
        <p:spPr bwMode="auto">
          <a:xfrm>
            <a:off x="2362200" y="23622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57575" name="Text Box 39"/>
          <p:cNvSpPr txBox="1">
            <a:spLocks noChangeArrowheads="1"/>
          </p:cNvSpPr>
          <p:nvPr/>
        </p:nvSpPr>
        <p:spPr bwMode="auto">
          <a:xfrm>
            <a:off x="2362200" y="3429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76" name="Text Box 40"/>
          <p:cNvSpPr txBox="1">
            <a:spLocks noChangeArrowheads="1"/>
          </p:cNvSpPr>
          <p:nvPr/>
        </p:nvSpPr>
        <p:spPr bwMode="auto">
          <a:xfrm>
            <a:off x="5257800" y="2133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7577" name="Text Box 41"/>
          <p:cNvSpPr txBox="1">
            <a:spLocks noChangeArrowheads="1"/>
          </p:cNvSpPr>
          <p:nvPr/>
        </p:nvSpPr>
        <p:spPr bwMode="auto">
          <a:xfrm>
            <a:off x="2895600" y="2133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cxnSp>
        <p:nvCxnSpPr>
          <p:cNvPr id="1857578" name="AutoShape 42"/>
          <p:cNvCxnSpPr>
            <a:cxnSpLocks noChangeShapeType="1"/>
            <a:stCxn id="1857579" idx="2"/>
            <a:endCxn id="1857539" idx="6"/>
          </p:cNvCxnSpPr>
          <p:nvPr/>
        </p:nvCxnSpPr>
        <p:spPr bwMode="auto">
          <a:xfrm rot="5400000">
            <a:off x="6594475" y="2365375"/>
            <a:ext cx="1060450" cy="533400"/>
          </a:xfrm>
          <a:prstGeom prst="curvedConnector2">
            <a:avLst/>
          </a:prstGeom>
          <a:noFill/>
          <a:ln w="63500">
            <a:solidFill>
              <a:srgbClr val="8C144A"/>
            </a:solidFill>
            <a:round/>
            <a:headEnd/>
            <a:tailEnd type="triangle" w="med" len="med"/>
          </a:ln>
        </p:spPr>
      </p:cxnSp>
      <p:sp>
        <p:nvSpPr>
          <p:cNvPr id="1857579" name="Text Box 43"/>
          <p:cNvSpPr txBox="1">
            <a:spLocks noChangeArrowheads="1"/>
          </p:cNvSpPr>
          <p:nvPr/>
        </p:nvSpPr>
        <p:spPr bwMode="auto">
          <a:xfrm>
            <a:off x="6248400" y="914400"/>
            <a:ext cx="2286000" cy="1187450"/>
          </a:xfrm>
          <a:prstGeom prst="rect">
            <a:avLst/>
          </a:prstGeom>
          <a:noFill/>
          <a:ln w="9525">
            <a:noFill/>
            <a:miter lim="800000"/>
            <a:headEnd/>
            <a:tailEnd/>
          </a:ln>
        </p:spPr>
        <p:txBody>
          <a:bodyPr>
            <a:prstTxWarp prst="textNoShape">
              <a:avLst/>
            </a:prstTxWarp>
            <a:spAutoFit/>
          </a:bodyPr>
          <a:lstStyle/>
          <a:p>
            <a:r>
              <a:rPr lang="en-US" b="0">
                <a:solidFill>
                  <a:srgbClr val="8C144A"/>
                </a:solidFill>
              </a:rPr>
              <a:t>What if children preferred this one…</a:t>
            </a:r>
          </a:p>
        </p:txBody>
      </p:sp>
      <p:sp>
        <p:nvSpPr>
          <p:cNvPr id="1857580" name="Text Box 44"/>
          <p:cNvSpPr txBox="1">
            <a:spLocks noChangeArrowheads="1"/>
          </p:cNvSpPr>
          <p:nvPr/>
        </p:nvSpPr>
        <p:spPr bwMode="auto">
          <a:xfrm>
            <a:off x="609600" y="4876800"/>
            <a:ext cx="7848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…but the language really was this one?</a:t>
            </a:r>
          </a:p>
        </p:txBody>
      </p:sp>
      <p:cxnSp>
        <p:nvCxnSpPr>
          <p:cNvPr id="1857581" name="AutoShape 45"/>
          <p:cNvCxnSpPr>
            <a:cxnSpLocks noChangeShapeType="1"/>
            <a:stCxn id="1857580" idx="1"/>
            <a:endCxn id="1857540" idx="4"/>
          </p:cNvCxnSpPr>
          <p:nvPr/>
        </p:nvCxnSpPr>
        <p:spPr bwMode="auto">
          <a:xfrm rot="10800000" flipH="1">
            <a:off x="609600" y="3962400"/>
            <a:ext cx="3505200" cy="1143000"/>
          </a:xfrm>
          <a:prstGeom prst="curvedConnector4">
            <a:avLst>
              <a:gd name="adj1" fmla="val -6523"/>
              <a:gd name="adj2" fmla="val 60000"/>
            </a:avLst>
          </a:prstGeom>
          <a:noFill/>
          <a:ln w="63500">
            <a:solidFill>
              <a:schemeClr val="tx2"/>
            </a:solidFill>
            <a:round/>
            <a:headEnd/>
            <a:tailEnd type="triangle" w="med" len="med"/>
          </a:ln>
        </p:spPr>
      </p:cxnSp>
      <p:sp>
        <p:nvSpPr>
          <p:cNvPr id="1857582" name="Text Box 46"/>
          <p:cNvSpPr txBox="1">
            <a:spLocks noChangeArrowheads="1"/>
          </p:cNvSpPr>
          <p:nvPr/>
        </p:nvSpPr>
        <p:spPr bwMode="auto">
          <a:xfrm>
            <a:off x="228600" y="5410200"/>
            <a:ext cx="8915400" cy="1431925"/>
          </a:xfrm>
          <a:prstGeom prst="rect">
            <a:avLst/>
          </a:prstGeom>
          <a:noFill/>
          <a:ln w="9525">
            <a:noFill/>
            <a:miter lim="800000"/>
            <a:headEnd/>
            <a:tailEnd/>
          </a:ln>
        </p:spPr>
        <p:txBody>
          <a:bodyPr>
            <a:prstTxWarp prst="textNoShape">
              <a:avLst/>
            </a:prstTxWarp>
            <a:spAutoFit/>
          </a:bodyPr>
          <a:lstStyle/>
          <a:p>
            <a:r>
              <a:rPr lang="en-US" sz="2200" b="0"/>
              <a:t>Problem: There are no data the child could receive that would clue them in that the less-general generalization is right.  All data compatible with the less-general one are compatible with the more-general one.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9586" name="Rectangle 2"/>
          <p:cNvSpPr>
            <a:spLocks noGrp="1" noChangeArrowheads="1"/>
          </p:cNvSpPr>
          <p:nvPr>
            <p:ph type="title" idx="4294967295"/>
          </p:nvPr>
        </p:nvSpPr>
        <p:spPr>
          <a:xfrm>
            <a:off x="681038" y="0"/>
            <a:ext cx="7772400" cy="1143000"/>
          </a:xfrm>
          <a:noFill/>
        </p:spPr>
        <p:txBody>
          <a:bodyPr/>
          <a:lstStyle/>
          <a:p>
            <a:r>
              <a:rPr lang="en-US" sz="2400"/>
              <a:t>Why would a preference for the less-general generalization be a sensible preference to have?</a:t>
            </a:r>
            <a:endParaRPr lang="en-US" sz="3200"/>
          </a:p>
        </p:txBody>
      </p:sp>
      <p:sp>
        <p:nvSpPr>
          <p:cNvPr id="1859587" name="Oval 3"/>
          <p:cNvSpPr>
            <a:spLocks noChangeArrowheads="1"/>
          </p:cNvSpPr>
          <p:nvPr/>
        </p:nvSpPr>
        <p:spPr bwMode="auto">
          <a:xfrm>
            <a:off x="1366838" y="17526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59588" name="Oval 4"/>
          <p:cNvSpPr>
            <a:spLocks noChangeArrowheads="1"/>
          </p:cNvSpPr>
          <p:nvPr/>
        </p:nvSpPr>
        <p:spPr bwMode="auto">
          <a:xfrm>
            <a:off x="2662238" y="22098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solidFill>
                <a:schemeClr val="bg1"/>
              </a:solidFill>
            </a:endParaRPr>
          </a:p>
        </p:txBody>
      </p:sp>
      <p:sp>
        <p:nvSpPr>
          <p:cNvPr id="1859589" name="Oval 5"/>
          <p:cNvSpPr>
            <a:spLocks noChangeArrowheads="1"/>
          </p:cNvSpPr>
          <p:nvPr/>
        </p:nvSpPr>
        <p:spPr bwMode="auto">
          <a:xfrm>
            <a:off x="3881438" y="25146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59590" name="Text Box 6"/>
          <p:cNvSpPr txBox="1">
            <a:spLocks noChangeArrowheads="1"/>
          </p:cNvSpPr>
          <p:nvPr/>
        </p:nvSpPr>
        <p:spPr bwMode="auto">
          <a:xfrm>
            <a:off x="4110038"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591" name="Text Box 7"/>
          <p:cNvSpPr txBox="1">
            <a:spLocks noChangeArrowheads="1"/>
          </p:cNvSpPr>
          <p:nvPr/>
        </p:nvSpPr>
        <p:spPr bwMode="auto">
          <a:xfrm>
            <a:off x="4338638"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592" name="Text Box 8"/>
          <p:cNvSpPr txBox="1">
            <a:spLocks noChangeArrowheads="1"/>
          </p:cNvSpPr>
          <p:nvPr/>
        </p:nvSpPr>
        <p:spPr bwMode="auto">
          <a:xfrm>
            <a:off x="4033838"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593" name="Text Box 9"/>
          <p:cNvSpPr txBox="1">
            <a:spLocks noChangeArrowheads="1"/>
          </p:cNvSpPr>
          <p:nvPr/>
        </p:nvSpPr>
        <p:spPr bwMode="auto">
          <a:xfrm>
            <a:off x="4262438"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594" name="Text Box 10"/>
          <p:cNvSpPr txBox="1">
            <a:spLocks noChangeArrowheads="1"/>
          </p:cNvSpPr>
          <p:nvPr/>
        </p:nvSpPr>
        <p:spPr bwMode="auto">
          <a:xfrm>
            <a:off x="4033838"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595" name="Text Box 11"/>
          <p:cNvSpPr txBox="1">
            <a:spLocks noChangeArrowheads="1"/>
          </p:cNvSpPr>
          <p:nvPr/>
        </p:nvSpPr>
        <p:spPr bwMode="auto">
          <a:xfrm>
            <a:off x="4186238"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596" name="Text Box 12"/>
          <p:cNvSpPr txBox="1">
            <a:spLocks noChangeArrowheads="1"/>
          </p:cNvSpPr>
          <p:nvPr/>
        </p:nvSpPr>
        <p:spPr bwMode="auto">
          <a:xfrm>
            <a:off x="4338638"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597" name="Text Box 13"/>
          <p:cNvSpPr txBox="1">
            <a:spLocks noChangeArrowheads="1"/>
          </p:cNvSpPr>
          <p:nvPr/>
        </p:nvSpPr>
        <p:spPr bwMode="auto">
          <a:xfrm>
            <a:off x="3957638"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598" name="Text Box 14"/>
          <p:cNvSpPr txBox="1">
            <a:spLocks noChangeArrowheads="1"/>
          </p:cNvSpPr>
          <p:nvPr/>
        </p:nvSpPr>
        <p:spPr bwMode="auto">
          <a:xfrm>
            <a:off x="4262438"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599" name="Text Box 15"/>
          <p:cNvSpPr txBox="1">
            <a:spLocks noChangeArrowheads="1"/>
          </p:cNvSpPr>
          <p:nvPr/>
        </p:nvSpPr>
        <p:spPr bwMode="auto">
          <a:xfrm>
            <a:off x="2890838"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00" name="Text Box 16"/>
          <p:cNvSpPr txBox="1">
            <a:spLocks noChangeArrowheads="1"/>
          </p:cNvSpPr>
          <p:nvPr/>
        </p:nvSpPr>
        <p:spPr bwMode="auto">
          <a:xfrm>
            <a:off x="3424238" y="3276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01" name="Text Box 17"/>
          <p:cNvSpPr txBox="1">
            <a:spLocks noChangeArrowheads="1"/>
          </p:cNvSpPr>
          <p:nvPr/>
        </p:nvSpPr>
        <p:spPr bwMode="auto">
          <a:xfrm>
            <a:off x="4110038"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02" name="Text Box 18"/>
          <p:cNvSpPr txBox="1">
            <a:spLocks noChangeArrowheads="1"/>
          </p:cNvSpPr>
          <p:nvPr/>
        </p:nvSpPr>
        <p:spPr bwMode="auto">
          <a:xfrm>
            <a:off x="4643438" y="32004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59603" name="Text Box 19"/>
          <p:cNvSpPr txBox="1">
            <a:spLocks noChangeArrowheads="1"/>
          </p:cNvSpPr>
          <p:nvPr/>
        </p:nvSpPr>
        <p:spPr bwMode="auto">
          <a:xfrm>
            <a:off x="3652838" y="2438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04" name="Text Box 20"/>
          <p:cNvSpPr txBox="1">
            <a:spLocks noChangeArrowheads="1"/>
          </p:cNvSpPr>
          <p:nvPr/>
        </p:nvSpPr>
        <p:spPr bwMode="auto">
          <a:xfrm>
            <a:off x="4795838" y="2667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05" name="Text Box 21"/>
          <p:cNvSpPr txBox="1">
            <a:spLocks noChangeArrowheads="1"/>
          </p:cNvSpPr>
          <p:nvPr/>
        </p:nvSpPr>
        <p:spPr bwMode="auto">
          <a:xfrm>
            <a:off x="3348038"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06" name="Text Box 22"/>
          <p:cNvSpPr txBox="1">
            <a:spLocks noChangeArrowheads="1"/>
          </p:cNvSpPr>
          <p:nvPr/>
        </p:nvSpPr>
        <p:spPr bwMode="auto">
          <a:xfrm>
            <a:off x="4414838" y="3429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07" name="Text Box 23"/>
          <p:cNvSpPr txBox="1">
            <a:spLocks noChangeArrowheads="1"/>
          </p:cNvSpPr>
          <p:nvPr/>
        </p:nvSpPr>
        <p:spPr bwMode="auto">
          <a:xfrm>
            <a:off x="4491038"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08" name="Text Box 24"/>
          <p:cNvSpPr txBox="1">
            <a:spLocks noChangeArrowheads="1"/>
          </p:cNvSpPr>
          <p:nvPr/>
        </p:nvSpPr>
        <p:spPr bwMode="auto">
          <a:xfrm>
            <a:off x="4948238" y="2971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09" name="Text Box 25"/>
          <p:cNvSpPr txBox="1">
            <a:spLocks noChangeArrowheads="1"/>
          </p:cNvSpPr>
          <p:nvPr/>
        </p:nvSpPr>
        <p:spPr bwMode="auto">
          <a:xfrm>
            <a:off x="3729038" y="3276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10" name="Text Box 26"/>
          <p:cNvSpPr txBox="1">
            <a:spLocks noChangeArrowheads="1"/>
          </p:cNvSpPr>
          <p:nvPr/>
        </p:nvSpPr>
        <p:spPr bwMode="auto">
          <a:xfrm>
            <a:off x="3348038"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11" name="Text Box 27"/>
          <p:cNvSpPr txBox="1">
            <a:spLocks noChangeArrowheads="1"/>
          </p:cNvSpPr>
          <p:nvPr/>
        </p:nvSpPr>
        <p:spPr bwMode="auto">
          <a:xfrm>
            <a:off x="5862638" y="2514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12" name="Text Box 28"/>
          <p:cNvSpPr txBox="1">
            <a:spLocks noChangeArrowheads="1"/>
          </p:cNvSpPr>
          <p:nvPr/>
        </p:nvSpPr>
        <p:spPr bwMode="auto">
          <a:xfrm>
            <a:off x="5710238" y="3048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13" name="Text Box 29"/>
          <p:cNvSpPr txBox="1">
            <a:spLocks noChangeArrowheads="1"/>
          </p:cNvSpPr>
          <p:nvPr/>
        </p:nvSpPr>
        <p:spPr bwMode="auto">
          <a:xfrm>
            <a:off x="6091238" y="2895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14" name="Text Box 30"/>
          <p:cNvSpPr txBox="1">
            <a:spLocks noChangeArrowheads="1"/>
          </p:cNvSpPr>
          <p:nvPr/>
        </p:nvSpPr>
        <p:spPr bwMode="auto">
          <a:xfrm>
            <a:off x="4643438" y="4114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15" name="Text Box 31"/>
          <p:cNvSpPr txBox="1">
            <a:spLocks noChangeArrowheads="1"/>
          </p:cNvSpPr>
          <p:nvPr/>
        </p:nvSpPr>
        <p:spPr bwMode="auto">
          <a:xfrm flipV="1">
            <a:off x="5405438" y="35814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59616" name="Text Box 32"/>
          <p:cNvSpPr txBox="1">
            <a:spLocks noChangeArrowheads="1"/>
          </p:cNvSpPr>
          <p:nvPr/>
        </p:nvSpPr>
        <p:spPr bwMode="auto">
          <a:xfrm>
            <a:off x="5100638" y="3886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17" name="Text Box 33"/>
          <p:cNvSpPr txBox="1">
            <a:spLocks noChangeArrowheads="1"/>
          </p:cNvSpPr>
          <p:nvPr/>
        </p:nvSpPr>
        <p:spPr bwMode="auto">
          <a:xfrm>
            <a:off x="3576638" y="4191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18" name="Text Box 34"/>
          <p:cNvSpPr txBox="1">
            <a:spLocks noChangeArrowheads="1"/>
          </p:cNvSpPr>
          <p:nvPr/>
        </p:nvSpPr>
        <p:spPr bwMode="auto">
          <a:xfrm>
            <a:off x="2662238" y="3886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19" name="Text Box 35"/>
          <p:cNvSpPr txBox="1">
            <a:spLocks noChangeArrowheads="1"/>
          </p:cNvSpPr>
          <p:nvPr/>
        </p:nvSpPr>
        <p:spPr bwMode="auto">
          <a:xfrm>
            <a:off x="2205038" y="3048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20" name="Text Box 36"/>
          <p:cNvSpPr txBox="1">
            <a:spLocks noChangeArrowheads="1"/>
          </p:cNvSpPr>
          <p:nvPr/>
        </p:nvSpPr>
        <p:spPr bwMode="auto">
          <a:xfrm>
            <a:off x="1900238"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21" name="Text Box 37"/>
          <p:cNvSpPr txBox="1">
            <a:spLocks noChangeArrowheads="1"/>
          </p:cNvSpPr>
          <p:nvPr/>
        </p:nvSpPr>
        <p:spPr bwMode="auto">
          <a:xfrm>
            <a:off x="2967038" y="3124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22" name="Text Box 38"/>
          <p:cNvSpPr txBox="1">
            <a:spLocks noChangeArrowheads="1"/>
          </p:cNvSpPr>
          <p:nvPr/>
        </p:nvSpPr>
        <p:spPr bwMode="auto">
          <a:xfrm>
            <a:off x="2357438" y="23622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59623" name="Text Box 39"/>
          <p:cNvSpPr txBox="1">
            <a:spLocks noChangeArrowheads="1"/>
          </p:cNvSpPr>
          <p:nvPr/>
        </p:nvSpPr>
        <p:spPr bwMode="auto">
          <a:xfrm>
            <a:off x="2357438" y="3429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24" name="Text Box 40"/>
          <p:cNvSpPr txBox="1">
            <a:spLocks noChangeArrowheads="1"/>
          </p:cNvSpPr>
          <p:nvPr/>
        </p:nvSpPr>
        <p:spPr bwMode="auto">
          <a:xfrm>
            <a:off x="5253038" y="2133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59625" name="Text Box 41"/>
          <p:cNvSpPr txBox="1">
            <a:spLocks noChangeArrowheads="1"/>
          </p:cNvSpPr>
          <p:nvPr/>
        </p:nvSpPr>
        <p:spPr bwMode="auto">
          <a:xfrm>
            <a:off x="2890838" y="2133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cxnSp>
        <p:nvCxnSpPr>
          <p:cNvPr id="1859626" name="AutoShape 42"/>
          <p:cNvCxnSpPr>
            <a:cxnSpLocks noChangeShapeType="1"/>
            <a:stCxn id="1859627" idx="2"/>
            <a:endCxn id="1859587" idx="6"/>
          </p:cNvCxnSpPr>
          <p:nvPr/>
        </p:nvCxnSpPr>
        <p:spPr bwMode="auto">
          <a:xfrm rot="5400000">
            <a:off x="6589713" y="2365375"/>
            <a:ext cx="1060450" cy="533400"/>
          </a:xfrm>
          <a:prstGeom prst="curvedConnector2">
            <a:avLst/>
          </a:prstGeom>
          <a:noFill/>
          <a:ln w="63500">
            <a:solidFill>
              <a:srgbClr val="8C144A"/>
            </a:solidFill>
            <a:round/>
            <a:headEnd/>
            <a:tailEnd type="triangle" w="med" len="med"/>
          </a:ln>
        </p:spPr>
      </p:cxnSp>
      <p:sp>
        <p:nvSpPr>
          <p:cNvPr id="1859627" name="Text Box 43"/>
          <p:cNvSpPr txBox="1">
            <a:spLocks noChangeArrowheads="1"/>
          </p:cNvSpPr>
          <p:nvPr/>
        </p:nvSpPr>
        <p:spPr bwMode="auto">
          <a:xfrm>
            <a:off x="6243638" y="914400"/>
            <a:ext cx="2286000" cy="1187450"/>
          </a:xfrm>
          <a:prstGeom prst="rect">
            <a:avLst/>
          </a:prstGeom>
          <a:noFill/>
          <a:ln w="9525">
            <a:noFill/>
            <a:miter lim="800000"/>
            <a:headEnd/>
            <a:tailEnd/>
          </a:ln>
        </p:spPr>
        <p:txBody>
          <a:bodyPr>
            <a:prstTxWarp prst="textNoShape">
              <a:avLst/>
            </a:prstTxWarp>
            <a:spAutoFit/>
          </a:bodyPr>
          <a:lstStyle/>
          <a:p>
            <a:r>
              <a:rPr lang="en-US" b="0">
                <a:solidFill>
                  <a:srgbClr val="8C144A"/>
                </a:solidFill>
              </a:rPr>
              <a:t>What if children preferred this one…</a:t>
            </a:r>
          </a:p>
        </p:txBody>
      </p:sp>
      <p:sp>
        <p:nvSpPr>
          <p:cNvPr id="1859628" name="Text Box 44"/>
          <p:cNvSpPr txBox="1">
            <a:spLocks noChangeArrowheads="1"/>
          </p:cNvSpPr>
          <p:nvPr/>
        </p:nvSpPr>
        <p:spPr bwMode="auto">
          <a:xfrm>
            <a:off x="604838" y="4876800"/>
            <a:ext cx="7848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…but the language really was this one?</a:t>
            </a:r>
          </a:p>
        </p:txBody>
      </p:sp>
      <p:cxnSp>
        <p:nvCxnSpPr>
          <p:cNvPr id="1859629" name="AutoShape 45"/>
          <p:cNvCxnSpPr>
            <a:cxnSpLocks noChangeShapeType="1"/>
            <a:stCxn id="1859628" idx="1"/>
            <a:endCxn id="1859588" idx="4"/>
          </p:cNvCxnSpPr>
          <p:nvPr/>
        </p:nvCxnSpPr>
        <p:spPr bwMode="auto">
          <a:xfrm rot="10800000" flipH="1">
            <a:off x="604838" y="3962400"/>
            <a:ext cx="3505200" cy="1143000"/>
          </a:xfrm>
          <a:prstGeom prst="curvedConnector4">
            <a:avLst>
              <a:gd name="adj1" fmla="val -6523"/>
              <a:gd name="adj2" fmla="val 60000"/>
            </a:avLst>
          </a:prstGeom>
          <a:noFill/>
          <a:ln w="63500">
            <a:solidFill>
              <a:schemeClr val="tx2"/>
            </a:solidFill>
            <a:round/>
            <a:headEnd/>
            <a:tailEnd type="triangle" w="med" len="med"/>
          </a:ln>
        </p:spPr>
      </p:cxnSp>
      <p:sp>
        <p:nvSpPr>
          <p:cNvPr id="1859630" name="Text Box 46"/>
          <p:cNvSpPr txBox="1">
            <a:spLocks noChangeArrowheads="1"/>
          </p:cNvSpPr>
          <p:nvPr/>
        </p:nvSpPr>
        <p:spPr bwMode="auto">
          <a:xfrm>
            <a:off x="228600" y="5715000"/>
            <a:ext cx="8915400" cy="427038"/>
          </a:xfrm>
          <a:prstGeom prst="rect">
            <a:avLst/>
          </a:prstGeom>
          <a:noFill/>
          <a:ln w="9525">
            <a:noFill/>
            <a:miter lim="800000"/>
            <a:headEnd/>
            <a:tailEnd/>
          </a:ln>
        </p:spPr>
        <p:txBody>
          <a:bodyPr>
            <a:prstTxWarp prst="textNoShape">
              <a:avLst/>
            </a:prstTxWarp>
            <a:spAutoFit/>
          </a:bodyPr>
          <a:lstStyle/>
          <a:p>
            <a:r>
              <a:rPr lang="en-US" sz="2200" b="0"/>
              <a:t>This is known as the Subset Problem for language learning.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4946" name="Rectangle 2"/>
          <p:cNvSpPr>
            <a:spLocks noGrp="1" noChangeArrowheads="1"/>
          </p:cNvSpPr>
          <p:nvPr>
            <p:ph type="title"/>
          </p:nvPr>
        </p:nvSpPr>
        <p:spPr>
          <a:xfrm>
            <a:off x="685800" y="0"/>
            <a:ext cx="7772400" cy="1143000"/>
          </a:xfrm>
          <a:noFill/>
          <a:ln/>
        </p:spPr>
        <p:txBody>
          <a:bodyPr/>
          <a:lstStyle/>
          <a:p>
            <a:r>
              <a:rPr lang="en-US" sz="2400"/>
              <a:t>Let’s take a closer look at the Subset Problem</a:t>
            </a:r>
            <a:endParaRPr lang="en-US" sz="3200"/>
          </a:p>
        </p:txBody>
      </p:sp>
      <p:sp>
        <p:nvSpPr>
          <p:cNvPr id="1874947" name="Oval 3"/>
          <p:cNvSpPr>
            <a:spLocks noChangeArrowheads="1"/>
          </p:cNvSpPr>
          <p:nvPr/>
        </p:nvSpPr>
        <p:spPr bwMode="auto">
          <a:xfrm>
            <a:off x="381000" y="762000"/>
            <a:ext cx="5486400" cy="2819400"/>
          </a:xfrm>
          <a:prstGeom prst="ellipse">
            <a:avLst/>
          </a:prstGeom>
          <a:solidFill>
            <a:schemeClr val="folHlink"/>
          </a:solidFill>
          <a:ln w="9525">
            <a:solidFill>
              <a:schemeClr val="folHlink"/>
            </a:solidFill>
            <a:round/>
            <a:headEnd/>
            <a:tailEnd/>
          </a:ln>
        </p:spPr>
        <p:txBody>
          <a:bodyPr wrap="none" anchor="ctr">
            <a:prstTxWarp prst="textNoShape">
              <a:avLst/>
            </a:prstTxWarp>
          </a:bodyPr>
          <a:lstStyle/>
          <a:p>
            <a:endParaRPr lang="en-US"/>
          </a:p>
        </p:txBody>
      </p:sp>
      <p:sp>
        <p:nvSpPr>
          <p:cNvPr id="1874948" name="Oval 4"/>
          <p:cNvSpPr>
            <a:spLocks noChangeArrowheads="1"/>
          </p:cNvSpPr>
          <p:nvPr/>
        </p:nvSpPr>
        <p:spPr bwMode="auto">
          <a:xfrm>
            <a:off x="1676400" y="12192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p>
        </p:txBody>
      </p:sp>
      <p:sp>
        <p:nvSpPr>
          <p:cNvPr id="1874949" name="Oval 5"/>
          <p:cNvSpPr>
            <a:spLocks noChangeArrowheads="1"/>
          </p:cNvSpPr>
          <p:nvPr/>
        </p:nvSpPr>
        <p:spPr bwMode="auto">
          <a:xfrm>
            <a:off x="2895600" y="15240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2"/>
              </a:solidFill>
            </a:endParaRPr>
          </a:p>
        </p:txBody>
      </p:sp>
      <p:sp>
        <p:nvSpPr>
          <p:cNvPr id="1874950" name="Text Box 6"/>
          <p:cNvSpPr txBox="1">
            <a:spLocks noChangeArrowheads="1"/>
          </p:cNvSpPr>
          <p:nvPr/>
        </p:nvSpPr>
        <p:spPr bwMode="auto">
          <a:xfrm>
            <a:off x="2743200" y="21431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2</a:t>
            </a:r>
            <a:endParaRPr lang="en-US" b="0">
              <a:solidFill>
                <a:schemeClr val="bg1"/>
              </a:solidFill>
            </a:endParaRPr>
          </a:p>
        </p:txBody>
      </p:sp>
      <p:sp>
        <p:nvSpPr>
          <p:cNvPr id="1874951" name="Text Box 7"/>
          <p:cNvSpPr txBox="1">
            <a:spLocks noChangeArrowheads="1"/>
          </p:cNvSpPr>
          <p:nvPr/>
        </p:nvSpPr>
        <p:spPr bwMode="auto">
          <a:xfrm>
            <a:off x="1371600" y="22955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1</a:t>
            </a:r>
            <a:endParaRPr lang="en-US" b="0">
              <a:solidFill>
                <a:schemeClr val="bg1"/>
              </a:solidFill>
            </a:endParaRPr>
          </a:p>
        </p:txBody>
      </p:sp>
      <p:sp>
        <p:nvSpPr>
          <p:cNvPr id="1874952" name="Text Box 8"/>
          <p:cNvSpPr txBox="1">
            <a:spLocks noChangeArrowheads="1"/>
          </p:cNvSpPr>
          <p:nvPr/>
        </p:nvSpPr>
        <p:spPr bwMode="auto">
          <a:xfrm>
            <a:off x="457200" y="3962400"/>
            <a:ext cx="5181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are compatible with A?</a:t>
            </a:r>
          </a:p>
        </p:txBody>
      </p:sp>
      <p:sp>
        <p:nvSpPr>
          <p:cNvPr id="1874953" name="Text Box 9"/>
          <p:cNvSpPr txBox="1">
            <a:spLocks noChangeArrowheads="1"/>
          </p:cNvSpPr>
          <p:nvPr/>
        </p:nvSpPr>
        <p:spPr bwMode="auto">
          <a:xfrm>
            <a:off x="762000" y="16764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A</a:t>
            </a:r>
          </a:p>
        </p:txBody>
      </p:sp>
      <p:sp>
        <p:nvSpPr>
          <p:cNvPr id="1874954" name="Text Box 10"/>
          <p:cNvSpPr txBox="1">
            <a:spLocks noChangeArrowheads="1"/>
          </p:cNvSpPr>
          <p:nvPr/>
        </p:nvSpPr>
        <p:spPr bwMode="auto">
          <a:xfrm>
            <a:off x="2133600" y="21336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B</a:t>
            </a:r>
          </a:p>
        </p:txBody>
      </p:sp>
      <p:sp>
        <p:nvSpPr>
          <p:cNvPr id="1874955" name="Text Box 11"/>
          <p:cNvSpPr txBox="1">
            <a:spLocks noChangeArrowheads="1"/>
          </p:cNvSpPr>
          <p:nvPr/>
        </p:nvSpPr>
        <p:spPr bwMode="auto">
          <a:xfrm>
            <a:off x="6232525" y="962025"/>
            <a:ext cx="2759075" cy="2282825"/>
          </a:xfrm>
          <a:prstGeom prst="rect">
            <a:avLst/>
          </a:prstGeom>
          <a:noFill/>
          <a:ln w="9525">
            <a:noFill/>
            <a:miter lim="800000"/>
            <a:headEnd/>
            <a:tailEnd/>
          </a:ln>
        </p:spPr>
        <p:txBody>
          <a:bodyPr>
            <a:prstTxWarp prst="textNoShape">
              <a:avLst/>
            </a:prstTxWarp>
            <a:spAutoFit/>
          </a:bodyPr>
          <a:lstStyle/>
          <a:p>
            <a:r>
              <a:rPr lang="en-US" b="0"/>
              <a:t>A is the superset</a:t>
            </a:r>
          </a:p>
          <a:p>
            <a:r>
              <a:rPr lang="en-US" b="0"/>
              <a:t>B is the subset</a:t>
            </a:r>
          </a:p>
          <a:p>
            <a:endParaRPr lang="en-US" b="0"/>
          </a:p>
          <a:p>
            <a:r>
              <a:rPr lang="en-US" b="0"/>
              <a:t>x</a:t>
            </a:r>
            <a:r>
              <a:rPr lang="en-US" b="0" baseline="-25000"/>
              <a:t>1 </a:t>
            </a:r>
            <a:r>
              <a:rPr lang="en-US" b="0"/>
              <a:t>and x</a:t>
            </a:r>
            <a:r>
              <a:rPr lang="en-US" b="0" baseline="-25000"/>
              <a:t>2</a:t>
            </a:r>
            <a:r>
              <a:rPr lang="en-US" b="0"/>
              <a:t> are examples of data points</a:t>
            </a:r>
          </a:p>
        </p:txBody>
      </p:sp>
      <p:sp>
        <p:nvSpPr>
          <p:cNvPr id="1874956" name="Text Box 12"/>
          <p:cNvSpPr txBox="1">
            <a:spLocks noChangeArrowheads="1"/>
          </p:cNvSpPr>
          <p:nvPr/>
        </p:nvSpPr>
        <p:spPr bwMode="auto">
          <a:xfrm>
            <a:off x="533400" y="4876800"/>
            <a:ext cx="51816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are compatible with B?</a:t>
            </a:r>
          </a:p>
        </p:txBody>
      </p:sp>
      <p:sp>
        <p:nvSpPr>
          <p:cNvPr id="1874957" name="Text Box 13"/>
          <p:cNvSpPr txBox="1">
            <a:spLocks noChangeArrowheads="1"/>
          </p:cNvSpPr>
          <p:nvPr/>
        </p:nvSpPr>
        <p:spPr bwMode="auto">
          <a:xfrm>
            <a:off x="5486400" y="3886200"/>
            <a:ext cx="884238" cy="457200"/>
          </a:xfrm>
          <a:prstGeom prst="rect">
            <a:avLst/>
          </a:prstGeom>
          <a:noFill/>
          <a:ln w="9525">
            <a:noFill/>
            <a:miter lim="800000"/>
            <a:headEnd/>
            <a:tailEnd/>
          </a:ln>
        </p:spPr>
        <p:txBody>
          <a:bodyPr wrap="none">
            <a:prstTxWarp prst="textNoShape">
              <a:avLst/>
            </a:prstTxWarp>
            <a:spAutoFit/>
          </a:bodyPr>
          <a:lstStyle/>
          <a:p>
            <a:r>
              <a:rPr lang="en-US" b="0"/>
              <a:t>x</a:t>
            </a:r>
            <a:r>
              <a:rPr lang="en-US" b="0" baseline="-25000"/>
              <a:t>1</a:t>
            </a:r>
            <a:r>
              <a:rPr lang="en-US" b="0"/>
              <a:t>, x</a:t>
            </a:r>
            <a:r>
              <a:rPr lang="en-US" b="0" baseline="-25000"/>
              <a:t>2</a:t>
            </a:r>
            <a:endParaRPr lang="en-US" b="0"/>
          </a:p>
        </p:txBody>
      </p:sp>
      <p:sp>
        <p:nvSpPr>
          <p:cNvPr id="1874958" name="Text Box 14"/>
          <p:cNvSpPr txBox="1">
            <a:spLocks noChangeArrowheads="1"/>
          </p:cNvSpPr>
          <p:nvPr/>
        </p:nvSpPr>
        <p:spPr bwMode="auto">
          <a:xfrm>
            <a:off x="5486400" y="4876800"/>
            <a:ext cx="534988" cy="457200"/>
          </a:xfrm>
          <a:prstGeom prst="rect">
            <a:avLst/>
          </a:prstGeom>
          <a:noFill/>
          <a:ln w="9525">
            <a:noFill/>
            <a:miter lim="800000"/>
            <a:headEnd/>
            <a:tailEnd/>
          </a:ln>
        </p:spPr>
        <p:txBody>
          <a:bodyPr wrap="none">
            <a:prstTxWarp prst="textNoShape">
              <a:avLst/>
            </a:prstTxWarp>
            <a:spAutoFit/>
          </a:bodyPr>
          <a:lstStyle/>
          <a:p>
            <a:r>
              <a:rPr lang="en-US" b="0"/>
              <a:t> x</a:t>
            </a:r>
            <a:r>
              <a:rPr lang="en-US" b="0" baseline="-25000"/>
              <a:t>2</a:t>
            </a:r>
            <a:endParaRPr lang="en-US" b="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6994" name="Rectangle 2"/>
          <p:cNvSpPr>
            <a:spLocks noGrp="1" noChangeArrowheads="1"/>
          </p:cNvSpPr>
          <p:nvPr>
            <p:ph type="title"/>
          </p:nvPr>
        </p:nvSpPr>
        <p:spPr>
          <a:xfrm>
            <a:off x="685800" y="0"/>
            <a:ext cx="7772400" cy="1143000"/>
          </a:xfrm>
          <a:noFill/>
          <a:ln/>
        </p:spPr>
        <p:txBody>
          <a:bodyPr/>
          <a:lstStyle/>
          <a:p>
            <a:r>
              <a:rPr lang="en-US" sz="2400"/>
              <a:t>Let’s take a closer look at the Subset Problem</a:t>
            </a:r>
            <a:endParaRPr lang="en-US" sz="3200"/>
          </a:p>
        </p:txBody>
      </p:sp>
      <p:sp>
        <p:nvSpPr>
          <p:cNvPr id="1877002" name="Text Box 10"/>
          <p:cNvSpPr txBox="1">
            <a:spLocks noChangeArrowheads="1"/>
          </p:cNvSpPr>
          <p:nvPr/>
        </p:nvSpPr>
        <p:spPr bwMode="auto">
          <a:xfrm>
            <a:off x="6232525" y="962025"/>
            <a:ext cx="2759075" cy="2282825"/>
          </a:xfrm>
          <a:prstGeom prst="rect">
            <a:avLst/>
          </a:prstGeom>
          <a:noFill/>
          <a:ln w="9525">
            <a:noFill/>
            <a:miter lim="800000"/>
            <a:headEnd/>
            <a:tailEnd/>
          </a:ln>
        </p:spPr>
        <p:txBody>
          <a:bodyPr>
            <a:prstTxWarp prst="textNoShape">
              <a:avLst/>
            </a:prstTxWarp>
            <a:spAutoFit/>
          </a:bodyPr>
          <a:lstStyle/>
          <a:p>
            <a:r>
              <a:rPr lang="en-US" b="0"/>
              <a:t>A is the superset</a:t>
            </a:r>
          </a:p>
          <a:p>
            <a:r>
              <a:rPr lang="en-US" b="0"/>
              <a:t>B is the subset</a:t>
            </a:r>
          </a:p>
          <a:p>
            <a:endParaRPr lang="en-US" b="0"/>
          </a:p>
          <a:p>
            <a:r>
              <a:rPr lang="en-US" b="0"/>
              <a:t>x</a:t>
            </a:r>
            <a:r>
              <a:rPr lang="en-US" b="0" baseline="-25000"/>
              <a:t>1 </a:t>
            </a:r>
            <a:r>
              <a:rPr lang="en-US" b="0"/>
              <a:t>and x</a:t>
            </a:r>
            <a:r>
              <a:rPr lang="en-US" b="0" baseline="-25000"/>
              <a:t>2</a:t>
            </a:r>
            <a:r>
              <a:rPr lang="en-US" b="0"/>
              <a:t> are examples of data points</a:t>
            </a:r>
          </a:p>
        </p:txBody>
      </p:sp>
      <p:sp>
        <p:nvSpPr>
          <p:cNvPr id="1877003" name="Text Box 11"/>
          <p:cNvSpPr txBox="1">
            <a:spLocks noChangeArrowheads="1"/>
          </p:cNvSpPr>
          <p:nvPr/>
        </p:nvSpPr>
        <p:spPr bwMode="auto">
          <a:xfrm>
            <a:off x="304800" y="5029200"/>
            <a:ext cx="42672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will the child see?</a:t>
            </a:r>
          </a:p>
        </p:txBody>
      </p:sp>
      <p:sp>
        <p:nvSpPr>
          <p:cNvPr id="1877004" name="Text Box 12"/>
          <p:cNvSpPr txBox="1">
            <a:spLocks noChangeArrowheads="1"/>
          </p:cNvSpPr>
          <p:nvPr/>
        </p:nvSpPr>
        <p:spPr bwMode="auto">
          <a:xfrm>
            <a:off x="4724400" y="5029200"/>
            <a:ext cx="884238" cy="457200"/>
          </a:xfrm>
          <a:prstGeom prst="rect">
            <a:avLst/>
          </a:prstGeom>
          <a:noFill/>
          <a:ln w="9525">
            <a:noFill/>
            <a:miter lim="800000"/>
            <a:headEnd/>
            <a:tailEnd/>
          </a:ln>
        </p:spPr>
        <p:txBody>
          <a:bodyPr wrap="none">
            <a:prstTxWarp prst="textNoShape">
              <a:avLst/>
            </a:prstTxWarp>
            <a:spAutoFit/>
          </a:bodyPr>
          <a:lstStyle/>
          <a:p>
            <a:r>
              <a:rPr lang="en-US" b="0"/>
              <a:t>x</a:t>
            </a:r>
            <a:r>
              <a:rPr lang="en-US" b="0" baseline="-25000"/>
              <a:t>1</a:t>
            </a:r>
            <a:r>
              <a:rPr lang="en-US" b="0"/>
              <a:t>, x</a:t>
            </a:r>
            <a:r>
              <a:rPr lang="en-US" b="0" baseline="-25000"/>
              <a:t>2</a:t>
            </a:r>
            <a:endParaRPr lang="en-US" b="0"/>
          </a:p>
        </p:txBody>
      </p:sp>
      <p:sp>
        <p:nvSpPr>
          <p:cNvPr id="1877005" name="Text Box 13"/>
          <p:cNvSpPr txBox="1">
            <a:spLocks noChangeArrowheads="1"/>
          </p:cNvSpPr>
          <p:nvPr/>
        </p:nvSpPr>
        <p:spPr bwMode="auto">
          <a:xfrm>
            <a:off x="5791200" y="5562600"/>
            <a:ext cx="884238" cy="457200"/>
          </a:xfrm>
          <a:prstGeom prst="rect">
            <a:avLst/>
          </a:prstGeom>
          <a:noFill/>
          <a:ln w="9525">
            <a:noFill/>
            <a:miter lim="800000"/>
            <a:headEnd/>
            <a:tailEnd/>
          </a:ln>
        </p:spPr>
        <p:txBody>
          <a:bodyPr wrap="none">
            <a:prstTxWarp prst="textNoShape">
              <a:avLst/>
            </a:prstTxWarp>
            <a:spAutoFit/>
          </a:bodyPr>
          <a:lstStyle/>
          <a:p>
            <a:r>
              <a:rPr lang="en-US" b="0"/>
              <a:t>x</a:t>
            </a:r>
            <a:r>
              <a:rPr lang="en-US" b="0" baseline="-25000"/>
              <a:t>1</a:t>
            </a:r>
            <a:r>
              <a:rPr lang="en-US" b="0"/>
              <a:t>, x</a:t>
            </a:r>
            <a:r>
              <a:rPr lang="en-US" b="0" baseline="-25000"/>
              <a:t>2</a:t>
            </a:r>
          </a:p>
        </p:txBody>
      </p:sp>
      <p:sp>
        <p:nvSpPr>
          <p:cNvPr id="1877006" name="Text Box 14"/>
          <p:cNvSpPr txBox="1">
            <a:spLocks noChangeArrowheads="1"/>
          </p:cNvSpPr>
          <p:nvPr/>
        </p:nvSpPr>
        <p:spPr bwMode="auto">
          <a:xfrm>
            <a:off x="381000" y="3962400"/>
            <a:ext cx="8382000" cy="822325"/>
          </a:xfrm>
          <a:prstGeom prst="rect">
            <a:avLst/>
          </a:prstGeom>
          <a:noFill/>
          <a:ln w="9525">
            <a:noFill/>
            <a:miter lim="800000"/>
            <a:headEnd/>
            <a:tailEnd/>
          </a:ln>
        </p:spPr>
        <p:txBody>
          <a:bodyPr>
            <a:prstTxWarp prst="textNoShape">
              <a:avLst/>
            </a:prstTxWarp>
            <a:spAutoFit/>
          </a:bodyPr>
          <a:lstStyle/>
          <a:p>
            <a:r>
              <a:rPr lang="en-US" b="0">
                <a:solidFill>
                  <a:schemeClr val="tx2"/>
                </a:solidFill>
              </a:rPr>
              <a:t>Suppose A is the correct generalization, and the child’s hypothesis is that A is correct. (No fixing necessary.)</a:t>
            </a:r>
          </a:p>
        </p:txBody>
      </p:sp>
      <p:sp>
        <p:nvSpPr>
          <p:cNvPr id="1877007" name="Text Box 15"/>
          <p:cNvSpPr txBox="1">
            <a:spLocks noChangeArrowheads="1"/>
          </p:cNvSpPr>
          <p:nvPr/>
        </p:nvSpPr>
        <p:spPr bwMode="auto">
          <a:xfrm>
            <a:off x="304800" y="5562600"/>
            <a:ext cx="54864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will the child expect to see?</a:t>
            </a:r>
          </a:p>
        </p:txBody>
      </p:sp>
      <p:sp>
        <p:nvSpPr>
          <p:cNvPr id="1877008" name="Oval 16"/>
          <p:cNvSpPr>
            <a:spLocks noChangeArrowheads="1"/>
          </p:cNvSpPr>
          <p:nvPr/>
        </p:nvSpPr>
        <p:spPr bwMode="auto">
          <a:xfrm>
            <a:off x="381000" y="762000"/>
            <a:ext cx="5486400" cy="2819400"/>
          </a:xfrm>
          <a:prstGeom prst="ellipse">
            <a:avLst/>
          </a:prstGeom>
          <a:solidFill>
            <a:schemeClr val="folHlink"/>
          </a:solidFill>
          <a:ln w="9525">
            <a:solidFill>
              <a:schemeClr val="folHlink"/>
            </a:solidFill>
            <a:round/>
            <a:headEnd/>
            <a:tailEnd/>
          </a:ln>
        </p:spPr>
        <p:txBody>
          <a:bodyPr wrap="none" anchor="ctr">
            <a:prstTxWarp prst="textNoShape">
              <a:avLst/>
            </a:prstTxWarp>
          </a:bodyPr>
          <a:lstStyle/>
          <a:p>
            <a:endParaRPr lang="en-US"/>
          </a:p>
        </p:txBody>
      </p:sp>
      <p:sp>
        <p:nvSpPr>
          <p:cNvPr id="1877009" name="Oval 17"/>
          <p:cNvSpPr>
            <a:spLocks noChangeArrowheads="1"/>
          </p:cNvSpPr>
          <p:nvPr/>
        </p:nvSpPr>
        <p:spPr bwMode="auto">
          <a:xfrm>
            <a:off x="1676400" y="12192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p>
        </p:txBody>
      </p:sp>
      <p:sp>
        <p:nvSpPr>
          <p:cNvPr id="1877010" name="Oval 18"/>
          <p:cNvSpPr>
            <a:spLocks noChangeArrowheads="1"/>
          </p:cNvSpPr>
          <p:nvPr/>
        </p:nvSpPr>
        <p:spPr bwMode="auto">
          <a:xfrm>
            <a:off x="2895600" y="15240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2"/>
              </a:solidFill>
            </a:endParaRPr>
          </a:p>
        </p:txBody>
      </p:sp>
      <p:sp>
        <p:nvSpPr>
          <p:cNvPr id="1877011" name="Text Box 19"/>
          <p:cNvSpPr txBox="1">
            <a:spLocks noChangeArrowheads="1"/>
          </p:cNvSpPr>
          <p:nvPr/>
        </p:nvSpPr>
        <p:spPr bwMode="auto">
          <a:xfrm>
            <a:off x="2743200" y="21431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2</a:t>
            </a:r>
            <a:endParaRPr lang="en-US" b="0">
              <a:solidFill>
                <a:schemeClr val="bg1"/>
              </a:solidFill>
            </a:endParaRPr>
          </a:p>
        </p:txBody>
      </p:sp>
      <p:sp>
        <p:nvSpPr>
          <p:cNvPr id="1877012" name="Text Box 20"/>
          <p:cNvSpPr txBox="1">
            <a:spLocks noChangeArrowheads="1"/>
          </p:cNvSpPr>
          <p:nvPr/>
        </p:nvSpPr>
        <p:spPr bwMode="auto">
          <a:xfrm>
            <a:off x="1371600" y="22955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1</a:t>
            </a:r>
            <a:endParaRPr lang="en-US" b="0">
              <a:solidFill>
                <a:schemeClr val="bg1"/>
              </a:solidFill>
            </a:endParaRPr>
          </a:p>
        </p:txBody>
      </p:sp>
      <p:sp>
        <p:nvSpPr>
          <p:cNvPr id="1877013" name="Text Box 21"/>
          <p:cNvSpPr txBox="1">
            <a:spLocks noChangeArrowheads="1"/>
          </p:cNvSpPr>
          <p:nvPr/>
        </p:nvSpPr>
        <p:spPr bwMode="auto">
          <a:xfrm>
            <a:off x="762000" y="16764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A</a:t>
            </a:r>
          </a:p>
        </p:txBody>
      </p:sp>
      <p:sp>
        <p:nvSpPr>
          <p:cNvPr id="1877014" name="Text Box 22"/>
          <p:cNvSpPr txBox="1">
            <a:spLocks noChangeArrowheads="1"/>
          </p:cNvSpPr>
          <p:nvPr/>
        </p:nvSpPr>
        <p:spPr bwMode="auto">
          <a:xfrm>
            <a:off x="2133600" y="21336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B</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9042" name="Rectangle 2"/>
          <p:cNvSpPr>
            <a:spLocks noGrp="1" noChangeArrowheads="1"/>
          </p:cNvSpPr>
          <p:nvPr>
            <p:ph type="title"/>
          </p:nvPr>
        </p:nvSpPr>
        <p:spPr>
          <a:xfrm>
            <a:off x="685800" y="0"/>
            <a:ext cx="7772400" cy="1143000"/>
          </a:xfrm>
          <a:noFill/>
          <a:ln/>
        </p:spPr>
        <p:txBody>
          <a:bodyPr/>
          <a:lstStyle/>
          <a:p>
            <a:r>
              <a:rPr lang="en-US" sz="2400"/>
              <a:t>Let’s take a closer look at the Subset Problem</a:t>
            </a:r>
            <a:endParaRPr lang="en-US" sz="3200"/>
          </a:p>
        </p:txBody>
      </p:sp>
      <p:sp>
        <p:nvSpPr>
          <p:cNvPr id="1879050" name="Text Box 10"/>
          <p:cNvSpPr txBox="1">
            <a:spLocks noChangeArrowheads="1"/>
          </p:cNvSpPr>
          <p:nvPr/>
        </p:nvSpPr>
        <p:spPr bwMode="auto">
          <a:xfrm>
            <a:off x="6232525" y="962025"/>
            <a:ext cx="2759075" cy="2282825"/>
          </a:xfrm>
          <a:prstGeom prst="rect">
            <a:avLst/>
          </a:prstGeom>
          <a:noFill/>
          <a:ln w="9525">
            <a:noFill/>
            <a:miter lim="800000"/>
            <a:headEnd/>
            <a:tailEnd/>
          </a:ln>
        </p:spPr>
        <p:txBody>
          <a:bodyPr>
            <a:prstTxWarp prst="textNoShape">
              <a:avLst/>
            </a:prstTxWarp>
            <a:spAutoFit/>
          </a:bodyPr>
          <a:lstStyle/>
          <a:p>
            <a:r>
              <a:rPr lang="en-US" b="0"/>
              <a:t>A is the superset</a:t>
            </a:r>
          </a:p>
          <a:p>
            <a:r>
              <a:rPr lang="en-US" b="0"/>
              <a:t>B is the subset</a:t>
            </a:r>
          </a:p>
          <a:p>
            <a:endParaRPr lang="en-US" b="0"/>
          </a:p>
          <a:p>
            <a:r>
              <a:rPr lang="en-US" b="0"/>
              <a:t>x</a:t>
            </a:r>
            <a:r>
              <a:rPr lang="en-US" b="0" baseline="-25000"/>
              <a:t>1 </a:t>
            </a:r>
            <a:r>
              <a:rPr lang="en-US" b="0"/>
              <a:t>and x</a:t>
            </a:r>
            <a:r>
              <a:rPr lang="en-US" b="0" baseline="-25000"/>
              <a:t>2</a:t>
            </a:r>
            <a:r>
              <a:rPr lang="en-US" b="0"/>
              <a:t> are examples of data points</a:t>
            </a:r>
          </a:p>
        </p:txBody>
      </p:sp>
      <p:sp>
        <p:nvSpPr>
          <p:cNvPr id="1879051" name="Text Box 11"/>
          <p:cNvSpPr txBox="1">
            <a:spLocks noChangeArrowheads="1"/>
          </p:cNvSpPr>
          <p:nvPr/>
        </p:nvSpPr>
        <p:spPr bwMode="auto">
          <a:xfrm>
            <a:off x="304800" y="5029200"/>
            <a:ext cx="42672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will the child see?</a:t>
            </a:r>
          </a:p>
        </p:txBody>
      </p:sp>
      <p:sp>
        <p:nvSpPr>
          <p:cNvPr id="1879052" name="Text Box 12"/>
          <p:cNvSpPr txBox="1">
            <a:spLocks noChangeArrowheads="1"/>
          </p:cNvSpPr>
          <p:nvPr/>
        </p:nvSpPr>
        <p:spPr bwMode="auto">
          <a:xfrm>
            <a:off x="4724400" y="5029200"/>
            <a:ext cx="449263" cy="457200"/>
          </a:xfrm>
          <a:prstGeom prst="rect">
            <a:avLst/>
          </a:prstGeom>
          <a:noFill/>
          <a:ln w="9525">
            <a:noFill/>
            <a:miter lim="800000"/>
            <a:headEnd/>
            <a:tailEnd/>
          </a:ln>
        </p:spPr>
        <p:txBody>
          <a:bodyPr wrap="none">
            <a:prstTxWarp prst="textNoShape">
              <a:avLst/>
            </a:prstTxWarp>
            <a:spAutoFit/>
          </a:bodyPr>
          <a:lstStyle/>
          <a:p>
            <a:r>
              <a:rPr lang="en-US" b="0"/>
              <a:t>x</a:t>
            </a:r>
            <a:r>
              <a:rPr lang="en-US" b="0" baseline="-25000"/>
              <a:t>2</a:t>
            </a:r>
            <a:endParaRPr lang="en-US" b="0"/>
          </a:p>
        </p:txBody>
      </p:sp>
      <p:sp>
        <p:nvSpPr>
          <p:cNvPr id="1879053" name="Text Box 13"/>
          <p:cNvSpPr txBox="1">
            <a:spLocks noChangeArrowheads="1"/>
          </p:cNvSpPr>
          <p:nvPr/>
        </p:nvSpPr>
        <p:spPr bwMode="auto">
          <a:xfrm>
            <a:off x="5791200" y="5562600"/>
            <a:ext cx="449263" cy="457200"/>
          </a:xfrm>
          <a:prstGeom prst="rect">
            <a:avLst/>
          </a:prstGeom>
          <a:noFill/>
          <a:ln w="9525">
            <a:noFill/>
            <a:miter lim="800000"/>
            <a:headEnd/>
            <a:tailEnd/>
          </a:ln>
        </p:spPr>
        <p:txBody>
          <a:bodyPr wrap="none">
            <a:prstTxWarp prst="textNoShape">
              <a:avLst/>
            </a:prstTxWarp>
            <a:spAutoFit/>
          </a:bodyPr>
          <a:lstStyle/>
          <a:p>
            <a:r>
              <a:rPr lang="en-US" b="0"/>
              <a:t>x</a:t>
            </a:r>
            <a:r>
              <a:rPr lang="en-US" b="0" baseline="-25000"/>
              <a:t>2</a:t>
            </a:r>
          </a:p>
        </p:txBody>
      </p:sp>
      <p:sp>
        <p:nvSpPr>
          <p:cNvPr id="1879054" name="Text Box 14"/>
          <p:cNvSpPr txBox="1">
            <a:spLocks noChangeArrowheads="1"/>
          </p:cNvSpPr>
          <p:nvPr/>
        </p:nvSpPr>
        <p:spPr bwMode="auto">
          <a:xfrm>
            <a:off x="381000" y="3962400"/>
            <a:ext cx="8382000" cy="822325"/>
          </a:xfrm>
          <a:prstGeom prst="rect">
            <a:avLst/>
          </a:prstGeom>
          <a:noFill/>
          <a:ln w="9525">
            <a:noFill/>
            <a:miter lim="800000"/>
            <a:headEnd/>
            <a:tailEnd/>
          </a:ln>
        </p:spPr>
        <p:txBody>
          <a:bodyPr>
            <a:prstTxWarp prst="textNoShape">
              <a:avLst/>
            </a:prstTxWarp>
            <a:spAutoFit/>
          </a:bodyPr>
          <a:lstStyle/>
          <a:p>
            <a:r>
              <a:rPr lang="en-US" b="0">
                <a:solidFill>
                  <a:schemeClr val="tx2"/>
                </a:solidFill>
              </a:rPr>
              <a:t>Suppose B is the correct generalization, and the child’s hypothesis is that B is correct. (No fixing necessary.)</a:t>
            </a:r>
          </a:p>
        </p:txBody>
      </p:sp>
      <p:sp>
        <p:nvSpPr>
          <p:cNvPr id="1879055" name="Text Box 15"/>
          <p:cNvSpPr txBox="1">
            <a:spLocks noChangeArrowheads="1"/>
          </p:cNvSpPr>
          <p:nvPr/>
        </p:nvSpPr>
        <p:spPr bwMode="auto">
          <a:xfrm>
            <a:off x="304800" y="5562600"/>
            <a:ext cx="54864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will the child expect to see?</a:t>
            </a:r>
          </a:p>
        </p:txBody>
      </p:sp>
      <p:sp>
        <p:nvSpPr>
          <p:cNvPr id="1879056" name="Oval 16"/>
          <p:cNvSpPr>
            <a:spLocks noChangeArrowheads="1"/>
          </p:cNvSpPr>
          <p:nvPr/>
        </p:nvSpPr>
        <p:spPr bwMode="auto">
          <a:xfrm>
            <a:off x="381000" y="762000"/>
            <a:ext cx="5486400" cy="2819400"/>
          </a:xfrm>
          <a:prstGeom prst="ellipse">
            <a:avLst/>
          </a:prstGeom>
          <a:solidFill>
            <a:schemeClr val="folHlink"/>
          </a:solidFill>
          <a:ln w="9525">
            <a:solidFill>
              <a:schemeClr val="folHlink"/>
            </a:solidFill>
            <a:round/>
            <a:headEnd/>
            <a:tailEnd/>
          </a:ln>
        </p:spPr>
        <p:txBody>
          <a:bodyPr wrap="none" anchor="ctr">
            <a:prstTxWarp prst="textNoShape">
              <a:avLst/>
            </a:prstTxWarp>
          </a:bodyPr>
          <a:lstStyle/>
          <a:p>
            <a:endParaRPr lang="en-US"/>
          </a:p>
        </p:txBody>
      </p:sp>
      <p:sp>
        <p:nvSpPr>
          <p:cNvPr id="1879057" name="Oval 17"/>
          <p:cNvSpPr>
            <a:spLocks noChangeArrowheads="1"/>
          </p:cNvSpPr>
          <p:nvPr/>
        </p:nvSpPr>
        <p:spPr bwMode="auto">
          <a:xfrm>
            <a:off x="1676400" y="12192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p>
        </p:txBody>
      </p:sp>
      <p:sp>
        <p:nvSpPr>
          <p:cNvPr id="1879058" name="Oval 18"/>
          <p:cNvSpPr>
            <a:spLocks noChangeArrowheads="1"/>
          </p:cNvSpPr>
          <p:nvPr/>
        </p:nvSpPr>
        <p:spPr bwMode="auto">
          <a:xfrm>
            <a:off x="2895600" y="15240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2"/>
              </a:solidFill>
            </a:endParaRPr>
          </a:p>
        </p:txBody>
      </p:sp>
      <p:sp>
        <p:nvSpPr>
          <p:cNvPr id="1879059" name="Text Box 19"/>
          <p:cNvSpPr txBox="1">
            <a:spLocks noChangeArrowheads="1"/>
          </p:cNvSpPr>
          <p:nvPr/>
        </p:nvSpPr>
        <p:spPr bwMode="auto">
          <a:xfrm>
            <a:off x="2743200" y="21431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2</a:t>
            </a:r>
            <a:endParaRPr lang="en-US" b="0">
              <a:solidFill>
                <a:schemeClr val="bg1"/>
              </a:solidFill>
            </a:endParaRPr>
          </a:p>
        </p:txBody>
      </p:sp>
      <p:sp>
        <p:nvSpPr>
          <p:cNvPr id="1879060" name="Text Box 20"/>
          <p:cNvSpPr txBox="1">
            <a:spLocks noChangeArrowheads="1"/>
          </p:cNvSpPr>
          <p:nvPr/>
        </p:nvSpPr>
        <p:spPr bwMode="auto">
          <a:xfrm>
            <a:off x="1371600" y="22955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1</a:t>
            </a:r>
            <a:endParaRPr lang="en-US" b="0">
              <a:solidFill>
                <a:schemeClr val="bg1"/>
              </a:solidFill>
            </a:endParaRPr>
          </a:p>
        </p:txBody>
      </p:sp>
      <p:sp>
        <p:nvSpPr>
          <p:cNvPr id="1879061" name="Text Box 21"/>
          <p:cNvSpPr txBox="1">
            <a:spLocks noChangeArrowheads="1"/>
          </p:cNvSpPr>
          <p:nvPr/>
        </p:nvSpPr>
        <p:spPr bwMode="auto">
          <a:xfrm>
            <a:off x="762000" y="16764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A</a:t>
            </a:r>
          </a:p>
        </p:txBody>
      </p:sp>
      <p:sp>
        <p:nvSpPr>
          <p:cNvPr id="1879062" name="Text Box 22"/>
          <p:cNvSpPr txBox="1">
            <a:spLocks noChangeArrowheads="1"/>
          </p:cNvSpPr>
          <p:nvPr/>
        </p:nvSpPr>
        <p:spPr bwMode="auto">
          <a:xfrm>
            <a:off x="2133600" y="21336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96098" name="Rectangle 2"/>
          <p:cNvSpPr>
            <a:spLocks noGrp="1" noChangeArrowheads="1"/>
          </p:cNvSpPr>
          <p:nvPr>
            <p:ph type="title" idx="4294967295"/>
          </p:nvPr>
        </p:nvSpPr>
        <p:spPr>
          <a:xfrm>
            <a:off x="609600" y="152400"/>
            <a:ext cx="7772400" cy="1143000"/>
          </a:xfrm>
          <a:noFill/>
        </p:spPr>
        <p:txBody>
          <a:bodyPr/>
          <a:lstStyle/>
          <a:p>
            <a:r>
              <a:rPr lang="en-US" sz="3200"/>
              <a:t>Hypothesis = Generalization</a:t>
            </a:r>
          </a:p>
        </p:txBody>
      </p:sp>
      <p:sp>
        <p:nvSpPr>
          <p:cNvPr id="1796099" name="Text Box 3"/>
          <p:cNvSpPr txBox="1">
            <a:spLocks noChangeArrowheads="1"/>
          </p:cNvSpPr>
          <p:nvPr/>
        </p:nvSpPr>
        <p:spPr bwMode="auto">
          <a:xfrm>
            <a:off x="381000" y="1600200"/>
            <a:ext cx="8382000" cy="4838700"/>
          </a:xfrm>
          <a:prstGeom prst="rect">
            <a:avLst/>
          </a:prstGeom>
          <a:noFill/>
          <a:ln w="9525">
            <a:noFill/>
            <a:miter lim="800000"/>
            <a:headEnd/>
            <a:tailEnd/>
          </a:ln>
        </p:spPr>
        <p:txBody>
          <a:bodyPr>
            <a:prstTxWarp prst="textNoShape">
              <a:avLst/>
            </a:prstTxWarp>
            <a:spAutoFit/>
          </a:bodyPr>
          <a:lstStyle/>
          <a:p>
            <a:pPr marL="457200" indent="-457200">
              <a:buFont typeface="Arial" pitchFamily="-84" charset="0"/>
              <a:buAutoNum type="arabicParenR"/>
            </a:pPr>
            <a:r>
              <a:rPr lang="en-US" b="0"/>
              <a:t>Suppose there are some </a:t>
            </a:r>
            <a:r>
              <a:rPr lang="en-US" b="0">
                <a:solidFill>
                  <a:schemeClr val="bg2"/>
                </a:solidFill>
              </a:rPr>
              <a:t>data</a:t>
            </a:r>
            <a:r>
              <a:rPr lang="en-US" b="0"/>
              <a:t>.</a:t>
            </a:r>
          </a:p>
          <a:p>
            <a:pPr marL="457200" indent="-457200">
              <a:buFont typeface="Arial" pitchFamily="-84" charset="0"/>
              <a:buAutoNum type="arabicParenR"/>
            </a:pPr>
            <a:endParaRPr lang="en-US" b="0"/>
          </a:p>
          <a:p>
            <a:pPr marL="457200" indent="-457200">
              <a:buFont typeface="Arial" pitchFamily="-84" charset="0"/>
              <a:buAutoNum type="arabicParenR"/>
            </a:pPr>
            <a:r>
              <a:rPr lang="en-US" b="0"/>
              <a:t>Suppose there are </a:t>
            </a:r>
            <a:r>
              <a:rPr lang="en-US" b="0">
                <a:solidFill>
                  <a:srgbClr val="8C144A"/>
                </a:solidFill>
              </a:rPr>
              <a:t>multiple generalizations</a:t>
            </a:r>
            <a:r>
              <a:rPr lang="en-US" b="0"/>
              <a:t> compatible with the data.</a:t>
            </a:r>
          </a:p>
          <a:p>
            <a:pPr marL="457200" indent="-457200">
              <a:buFont typeface="Arial" pitchFamily="-84" charset="0"/>
              <a:buAutoNum type="arabicParenR"/>
            </a:pPr>
            <a:endParaRPr lang="en-US" b="0"/>
          </a:p>
          <a:p>
            <a:pPr marL="457200" indent="-457200">
              <a:buFont typeface="Arial" pitchFamily="-84" charset="0"/>
              <a:buAutoNum type="arabicParenR"/>
            </a:pPr>
            <a:r>
              <a:rPr lang="en-US" b="0"/>
              <a:t>Suppose children behave as if they </a:t>
            </a:r>
            <a:r>
              <a:rPr lang="en-US" b="0">
                <a:solidFill>
                  <a:schemeClr val="tx2"/>
                </a:solidFill>
              </a:rPr>
              <a:t>only make one generalization.</a:t>
            </a:r>
          </a:p>
          <a:p>
            <a:pPr marL="457200" indent="-457200">
              <a:buFont typeface="Arial" pitchFamily="-84" charset="0"/>
              <a:buNone/>
            </a:pPr>
            <a:r>
              <a:rPr lang="en-US" b="0"/>
              <a:t>	</a:t>
            </a:r>
          </a:p>
          <a:p>
            <a:pPr marL="457200" indent="-457200">
              <a:buFont typeface="Arial" pitchFamily="-84" charset="0"/>
              <a:buAutoNum type="arabicParenR"/>
            </a:pPr>
            <a:endParaRPr lang="en-US" b="0"/>
          </a:p>
          <a:p>
            <a:pPr marL="457200" indent="-457200">
              <a:buFont typeface="Arial" pitchFamily="-84" charset="0"/>
              <a:buNone/>
            </a:pPr>
            <a:r>
              <a:rPr lang="en-US" b="0"/>
              <a:t>Conclusion: </a:t>
            </a:r>
            <a:r>
              <a:rPr lang="en-US" b="0">
                <a:solidFill>
                  <a:schemeClr val="tx2"/>
                </a:solidFill>
              </a:rPr>
              <a:t>Children possess prior (innate) learning biases that rule out the incorrect generalizations from consideration.</a:t>
            </a:r>
          </a:p>
          <a:p>
            <a:pPr marL="457200" indent="-457200">
              <a:buFont typeface="Arial" pitchFamily="-84" charset="0"/>
              <a:buNone/>
            </a:pPr>
            <a:endParaRPr lang="en-US" b="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1090" name="Rectangle 2"/>
          <p:cNvSpPr>
            <a:spLocks noGrp="1" noChangeArrowheads="1"/>
          </p:cNvSpPr>
          <p:nvPr>
            <p:ph type="title"/>
          </p:nvPr>
        </p:nvSpPr>
        <p:spPr>
          <a:xfrm>
            <a:off x="685800" y="0"/>
            <a:ext cx="7772400" cy="1143000"/>
          </a:xfrm>
          <a:noFill/>
          <a:ln/>
        </p:spPr>
        <p:txBody>
          <a:bodyPr/>
          <a:lstStyle/>
          <a:p>
            <a:r>
              <a:rPr lang="en-US" sz="2400"/>
              <a:t>Let’s take a closer look at the Subset Problem</a:t>
            </a:r>
            <a:endParaRPr lang="en-US" sz="3200"/>
          </a:p>
        </p:txBody>
      </p:sp>
      <p:sp>
        <p:nvSpPr>
          <p:cNvPr id="1881098" name="Text Box 10"/>
          <p:cNvSpPr txBox="1">
            <a:spLocks noChangeArrowheads="1"/>
          </p:cNvSpPr>
          <p:nvPr/>
        </p:nvSpPr>
        <p:spPr bwMode="auto">
          <a:xfrm>
            <a:off x="6232525" y="962025"/>
            <a:ext cx="2759075" cy="2282825"/>
          </a:xfrm>
          <a:prstGeom prst="rect">
            <a:avLst/>
          </a:prstGeom>
          <a:noFill/>
          <a:ln w="9525">
            <a:noFill/>
            <a:miter lim="800000"/>
            <a:headEnd/>
            <a:tailEnd/>
          </a:ln>
        </p:spPr>
        <p:txBody>
          <a:bodyPr>
            <a:prstTxWarp prst="textNoShape">
              <a:avLst/>
            </a:prstTxWarp>
            <a:spAutoFit/>
          </a:bodyPr>
          <a:lstStyle/>
          <a:p>
            <a:r>
              <a:rPr lang="en-US" b="0"/>
              <a:t>A is the superset</a:t>
            </a:r>
          </a:p>
          <a:p>
            <a:r>
              <a:rPr lang="en-US" b="0"/>
              <a:t>B is the subset</a:t>
            </a:r>
          </a:p>
          <a:p>
            <a:endParaRPr lang="en-US" b="0"/>
          </a:p>
          <a:p>
            <a:r>
              <a:rPr lang="en-US" b="0"/>
              <a:t>x</a:t>
            </a:r>
            <a:r>
              <a:rPr lang="en-US" b="0" baseline="-25000"/>
              <a:t>1 </a:t>
            </a:r>
            <a:r>
              <a:rPr lang="en-US" b="0"/>
              <a:t>and x</a:t>
            </a:r>
            <a:r>
              <a:rPr lang="en-US" b="0" baseline="-25000"/>
              <a:t>2</a:t>
            </a:r>
            <a:r>
              <a:rPr lang="en-US" b="0"/>
              <a:t> are examples of data points</a:t>
            </a:r>
          </a:p>
        </p:txBody>
      </p:sp>
      <p:sp>
        <p:nvSpPr>
          <p:cNvPr id="1881099" name="Text Box 11"/>
          <p:cNvSpPr txBox="1">
            <a:spLocks noChangeArrowheads="1"/>
          </p:cNvSpPr>
          <p:nvPr/>
        </p:nvSpPr>
        <p:spPr bwMode="auto">
          <a:xfrm>
            <a:off x="304800" y="4876800"/>
            <a:ext cx="42672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will the child see?</a:t>
            </a:r>
          </a:p>
        </p:txBody>
      </p:sp>
      <p:sp>
        <p:nvSpPr>
          <p:cNvPr id="1881100" name="Text Box 12"/>
          <p:cNvSpPr txBox="1">
            <a:spLocks noChangeArrowheads="1"/>
          </p:cNvSpPr>
          <p:nvPr/>
        </p:nvSpPr>
        <p:spPr bwMode="auto">
          <a:xfrm>
            <a:off x="4724400" y="4876800"/>
            <a:ext cx="884238"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x</a:t>
            </a:r>
            <a:r>
              <a:rPr lang="en-US" b="0" baseline="-25000">
                <a:solidFill>
                  <a:schemeClr val="folHlink"/>
                </a:solidFill>
              </a:rPr>
              <a:t>1</a:t>
            </a:r>
            <a:r>
              <a:rPr lang="en-US" b="0"/>
              <a:t>, x</a:t>
            </a:r>
            <a:r>
              <a:rPr lang="en-US" b="0" baseline="-25000"/>
              <a:t>2</a:t>
            </a:r>
            <a:endParaRPr lang="en-US" b="0"/>
          </a:p>
        </p:txBody>
      </p:sp>
      <p:sp>
        <p:nvSpPr>
          <p:cNvPr id="1881101" name="Text Box 13"/>
          <p:cNvSpPr txBox="1">
            <a:spLocks noChangeArrowheads="1"/>
          </p:cNvSpPr>
          <p:nvPr/>
        </p:nvSpPr>
        <p:spPr bwMode="auto">
          <a:xfrm>
            <a:off x="5791200" y="5410200"/>
            <a:ext cx="449263" cy="457200"/>
          </a:xfrm>
          <a:prstGeom prst="rect">
            <a:avLst/>
          </a:prstGeom>
          <a:noFill/>
          <a:ln w="9525">
            <a:noFill/>
            <a:miter lim="800000"/>
            <a:headEnd/>
            <a:tailEnd/>
          </a:ln>
        </p:spPr>
        <p:txBody>
          <a:bodyPr wrap="none">
            <a:prstTxWarp prst="textNoShape">
              <a:avLst/>
            </a:prstTxWarp>
            <a:spAutoFit/>
          </a:bodyPr>
          <a:lstStyle/>
          <a:p>
            <a:r>
              <a:rPr lang="en-US" b="0"/>
              <a:t>x</a:t>
            </a:r>
            <a:r>
              <a:rPr lang="en-US" b="0" baseline="-25000"/>
              <a:t>2</a:t>
            </a:r>
          </a:p>
        </p:txBody>
      </p:sp>
      <p:sp>
        <p:nvSpPr>
          <p:cNvPr id="1881102" name="Text Box 14"/>
          <p:cNvSpPr txBox="1">
            <a:spLocks noChangeArrowheads="1"/>
          </p:cNvSpPr>
          <p:nvPr/>
        </p:nvSpPr>
        <p:spPr bwMode="auto">
          <a:xfrm>
            <a:off x="381000" y="3962400"/>
            <a:ext cx="8382000" cy="822325"/>
          </a:xfrm>
          <a:prstGeom prst="rect">
            <a:avLst/>
          </a:prstGeom>
          <a:noFill/>
          <a:ln w="9525">
            <a:noFill/>
            <a:miter lim="800000"/>
            <a:headEnd/>
            <a:tailEnd/>
          </a:ln>
        </p:spPr>
        <p:txBody>
          <a:bodyPr>
            <a:prstTxWarp prst="textNoShape">
              <a:avLst/>
            </a:prstTxWarp>
            <a:spAutoFit/>
          </a:bodyPr>
          <a:lstStyle/>
          <a:p>
            <a:r>
              <a:rPr lang="en-US" b="0">
                <a:solidFill>
                  <a:schemeClr val="tx2"/>
                </a:solidFill>
              </a:rPr>
              <a:t>Suppose A is the correct generalization, and the child’s hypothesis is that B is correct. (Fixing required.)</a:t>
            </a:r>
          </a:p>
        </p:txBody>
      </p:sp>
      <p:sp>
        <p:nvSpPr>
          <p:cNvPr id="1881103" name="Text Box 15"/>
          <p:cNvSpPr txBox="1">
            <a:spLocks noChangeArrowheads="1"/>
          </p:cNvSpPr>
          <p:nvPr/>
        </p:nvSpPr>
        <p:spPr bwMode="auto">
          <a:xfrm>
            <a:off x="304800" y="5410200"/>
            <a:ext cx="54864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will the child expect to see?</a:t>
            </a:r>
          </a:p>
        </p:txBody>
      </p:sp>
      <p:sp>
        <p:nvSpPr>
          <p:cNvPr id="1881104" name="Text Box 16"/>
          <p:cNvSpPr txBox="1">
            <a:spLocks noChangeArrowheads="1"/>
          </p:cNvSpPr>
          <p:nvPr/>
        </p:nvSpPr>
        <p:spPr bwMode="auto">
          <a:xfrm>
            <a:off x="365125" y="6143625"/>
            <a:ext cx="6853238" cy="457200"/>
          </a:xfrm>
          <a:prstGeom prst="rect">
            <a:avLst/>
          </a:prstGeom>
          <a:noFill/>
          <a:ln w="9525">
            <a:noFill/>
            <a:miter lim="800000"/>
            <a:headEnd/>
            <a:tailEnd/>
          </a:ln>
        </p:spPr>
        <p:txBody>
          <a:bodyPr wrap="none">
            <a:prstTxWarp prst="textNoShape">
              <a:avLst/>
            </a:prstTxWarp>
            <a:spAutoFit/>
          </a:bodyPr>
          <a:lstStyle/>
          <a:p>
            <a:r>
              <a:rPr lang="en-US" b="0">
                <a:solidFill>
                  <a:schemeClr val="folHlink"/>
                </a:solidFill>
              </a:rPr>
              <a:t>Data like x</a:t>
            </a:r>
            <a:r>
              <a:rPr lang="en-US" b="0" baseline="-25000">
                <a:solidFill>
                  <a:schemeClr val="folHlink"/>
                </a:solidFill>
              </a:rPr>
              <a:t>1</a:t>
            </a:r>
            <a:r>
              <a:rPr lang="en-US" b="0">
                <a:solidFill>
                  <a:schemeClr val="folHlink"/>
                </a:solidFill>
              </a:rPr>
              <a:t> let the child realize that B is incorrect.</a:t>
            </a:r>
          </a:p>
        </p:txBody>
      </p:sp>
      <p:sp>
        <p:nvSpPr>
          <p:cNvPr id="1881105" name="Oval 17"/>
          <p:cNvSpPr>
            <a:spLocks noChangeArrowheads="1"/>
          </p:cNvSpPr>
          <p:nvPr/>
        </p:nvSpPr>
        <p:spPr bwMode="auto">
          <a:xfrm>
            <a:off x="381000" y="762000"/>
            <a:ext cx="5486400" cy="2819400"/>
          </a:xfrm>
          <a:prstGeom prst="ellipse">
            <a:avLst/>
          </a:prstGeom>
          <a:solidFill>
            <a:schemeClr val="folHlink"/>
          </a:solidFill>
          <a:ln w="9525">
            <a:solidFill>
              <a:schemeClr val="folHlink"/>
            </a:solidFill>
            <a:round/>
            <a:headEnd/>
            <a:tailEnd/>
          </a:ln>
        </p:spPr>
        <p:txBody>
          <a:bodyPr wrap="none" anchor="ctr">
            <a:prstTxWarp prst="textNoShape">
              <a:avLst/>
            </a:prstTxWarp>
          </a:bodyPr>
          <a:lstStyle/>
          <a:p>
            <a:endParaRPr lang="en-US"/>
          </a:p>
        </p:txBody>
      </p:sp>
      <p:sp>
        <p:nvSpPr>
          <p:cNvPr id="1881106" name="Oval 18"/>
          <p:cNvSpPr>
            <a:spLocks noChangeArrowheads="1"/>
          </p:cNvSpPr>
          <p:nvPr/>
        </p:nvSpPr>
        <p:spPr bwMode="auto">
          <a:xfrm>
            <a:off x="1676400" y="12192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p>
        </p:txBody>
      </p:sp>
      <p:sp>
        <p:nvSpPr>
          <p:cNvPr id="1881107" name="Oval 19"/>
          <p:cNvSpPr>
            <a:spLocks noChangeArrowheads="1"/>
          </p:cNvSpPr>
          <p:nvPr/>
        </p:nvSpPr>
        <p:spPr bwMode="auto">
          <a:xfrm>
            <a:off x="2895600" y="15240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2"/>
              </a:solidFill>
            </a:endParaRPr>
          </a:p>
        </p:txBody>
      </p:sp>
      <p:sp>
        <p:nvSpPr>
          <p:cNvPr id="1881108" name="Text Box 20"/>
          <p:cNvSpPr txBox="1">
            <a:spLocks noChangeArrowheads="1"/>
          </p:cNvSpPr>
          <p:nvPr/>
        </p:nvSpPr>
        <p:spPr bwMode="auto">
          <a:xfrm>
            <a:off x="2743200" y="21431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2</a:t>
            </a:r>
            <a:endParaRPr lang="en-US" b="0">
              <a:solidFill>
                <a:schemeClr val="bg1"/>
              </a:solidFill>
            </a:endParaRPr>
          </a:p>
        </p:txBody>
      </p:sp>
      <p:sp>
        <p:nvSpPr>
          <p:cNvPr id="1881109" name="Text Box 21"/>
          <p:cNvSpPr txBox="1">
            <a:spLocks noChangeArrowheads="1"/>
          </p:cNvSpPr>
          <p:nvPr/>
        </p:nvSpPr>
        <p:spPr bwMode="auto">
          <a:xfrm>
            <a:off x="1371600" y="22955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1</a:t>
            </a:r>
            <a:endParaRPr lang="en-US" b="0">
              <a:solidFill>
                <a:schemeClr val="bg1"/>
              </a:solidFill>
            </a:endParaRPr>
          </a:p>
        </p:txBody>
      </p:sp>
      <p:sp>
        <p:nvSpPr>
          <p:cNvPr id="1881110" name="Text Box 22"/>
          <p:cNvSpPr txBox="1">
            <a:spLocks noChangeArrowheads="1"/>
          </p:cNvSpPr>
          <p:nvPr/>
        </p:nvSpPr>
        <p:spPr bwMode="auto">
          <a:xfrm>
            <a:off x="762000" y="16764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A</a:t>
            </a:r>
          </a:p>
        </p:txBody>
      </p:sp>
      <p:sp>
        <p:nvSpPr>
          <p:cNvPr id="1881111" name="Text Box 23"/>
          <p:cNvSpPr txBox="1">
            <a:spLocks noChangeArrowheads="1"/>
          </p:cNvSpPr>
          <p:nvPr/>
        </p:nvSpPr>
        <p:spPr bwMode="auto">
          <a:xfrm>
            <a:off x="2133600" y="21336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B</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3138" name="Rectangle 2"/>
          <p:cNvSpPr>
            <a:spLocks noGrp="1" noChangeArrowheads="1"/>
          </p:cNvSpPr>
          <p:nvPr>
            <p:ph type="title"/>
          </p:nvPr>
        </p:nvSpPr>
        <p:spPr>
          <a:xfrm>
            <a:off x="685800" y="0"/>
            <a:ext cx="7772400" cy="1143000"/>
          </a:xfrm>
          <a:noFill/>
          <a:ln/>
        </p:spPr>
        <p:txBody>
          <a:bodyPr/>
          <a:lstStyle/>
          <a:p>
            <a:r>
              <a:rPr lang="en-US" sz="2400"/>
              <a:t>Let’s take a closer look at the Subset Problem</a:t>
            </a:r>
            <a:endParaRPr lang="en-US" sz="3200"/>
          </a:p>
        </p:txBody>
      </p:sp>
      <p:sp>
        <p:nvSpPr>
          <p:cNvPr id="1883146" name="Text Box 10"/>
          <p:cNvSpPr txBox="1">
            <a:spLocks noChangeArrowheads="1"/>
          </p:cNvSpPr>
          <p:nvPr/>
        </p:nvSpPr>
        <p:spPr bwMode="auto">
          <a:xfrm>
            <a:off x="6232525" y="962025"/>
            <a:ext cx="2759075" cy="2282825"/>
          </a:xfrm>
          <a:prstGeom prst="rect">
            <a:avLst/>
          </a:prstGeom>
          <a:noFill/>
          <a:ln w="9525">
            <a:noFill/>
            <a:miter lim="800000"/>
            <a:headEnd/>
            <a:tailEnd/>
          </a:ln>
        </p:spPr>
        <p:txBody>
          <a:bodyPr>
            <a:prstTxWarp prst="textNoShape">
              <a:avLst/>
            </a:prstTxWarp>
            <a:spAutoFit/>
          </a:bodyPr>
          <a:lstStyle/>
          <a:p>
            <a:r>
              <a:rPr lang="en-US" b="0"/>
              <a:t>A is the superset</a:t>
            </a:r>
          </a:p>
          <a:p>
            <a:r>
              <a:rPr lang="en-US" b="0"/>
              <a:t>B is the subset</a:t>
            </a:r>
          </a:p>
          <a:p>
            <a:endParaRPr lang="en-US" b="0"/>
          </a:p>
          <a:p>
            <a:r>
              <a:rPr lang="en-US" b="0"/>
              <a:t>x</a:t>
            </a:r>
            <a:r>
              <a:rPr lang="en-US" b="0" baseline="-25000"/>
              <a:t>1 </a:t>
            </a:r>
            <a:r>
              <a:rPr lang="en-US" b="0"/>
              <a:t>and x</a:t>
            </a:r>
            <a:r>
              <a:rPr lang="en-US" b="0" baseline="-25000"/>
              <a:t>2</a:t>
            </a:r>
            <a:r>
              <a:rPr lang="en-US" b="0"/>
              <a:t> are examples of data points</a:t>
            </a:r>
          </a:p>
        </p:txBody>
      </p:sp>
      <p:sp>
        <p:nvSpPr>
          <p:cNvPr id="1883147" name="Text Box 11"/>
          <p:cNvSpPr txBox="1">
            <a:spLocks noChangeArrowheads="1"/>
          </p:cNvSpPr>
          <p:nvPr/>
        </p:nvSpPr>
        <p:spPr bwMode="auto">
          <a:xfrm>
            <a:off x="304800" y="4876800"/>
            <a:ext cx="42672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will the child see?</a:t>
            </a:r>
          </a:p>
        </p:txBody>
      </p:sp>
      <p:sp>
        <p:nvSpPr>
          <p:cNvPr id="1883148" name="Text Box 12"/>
          <p:cNvSpPr txBox="1">
            <a:spLocks noChangeArrowheads="1"/>
          </p:cNvSpPr>
          <p:nvPr/>
        </p:nvSpPr>
        <p:spPr bwMode="auto">
          <a:xfrm>
            <a:off x="4724400" y="4876800"/>
            <a:ext cx="449263" cy="457200"/>
          </a:xfrm>
          <a:prstGeom prst="rect">
            <a:avLst/>
          </a:prstGeom>
          <a:noFill/>
          <a:ln w="9525">
            <a:noFill/>
            <a:miter lim="800000"/>
            <a:headEnd/>
            <a:tailEnd/>
          </a:ln>
        </p:spPr>
        <p:txBody>
          <a:bodyPr wrap="none">
            <a:prstTxWarp prst="textNoShape">
              <a:avLst/>
            </a:prstTxWarp>
            <a:spAutoFit/>
          </a:bodyPr>
          <a:lstStyle/>
          <a:p>
            <a:r>
              <a:rPr lang="en-US" b="0"/>
              <a:t>x</a:t>
            </a:r>
            <a:r>
              <a:rPr lang="en-US" b="0" baseline="-25000"/>
              <a:t>2</a:t>
            </a:r>
            <a:endParaRPr lang="en-US" b="0"/>
          </a:p>
        </p:txBody>
      </p:sp>
      <p:sp>
        <p:nvSpPr>
          <p:cNvPr id="1883149" name="Text Box 13"/>
          <p:cNvSpPr txBox="1">
            <a:spLocks noChangeArrowheads="1"/>
          </p:cNvSpPr>
          <p:nvPr/>
        </p:nvSpPr>
        <p:spPr bwMode="auto">
          <a:xfrm>
            <a:off x="5791200" y="5410200"/>
            <a:ext cx="884238" cy="457200"/>
          </a:xfrm>
          <a:prstGeom prst="rect">
            <a:avLst/>
          </a:prstGeom>
          <a:noFill/>
          <a:ln w="9525">
            <a:noFill/>
            <a:miter lim="800000"/>
            <a:headEnd/>
            <a:tailEnd/>
          </a:ln>
        </p:spPr>
        <p:txBody>
          <a:bodyPr wrap="none">
            <a:prstTxWarp prst="textNoShape">
              <a:avLst/>
            </a:prstTxWarp>
            <a:spAutoFit/>
          </a:bodyPr>
          <a:lstStyle/>
          <a:p>
            <a:r>
              <a:rPr lang="en-US" b="0"/>
              <a:t>x</a:t>
            </a:r>
            <a:r>
              <a:rPr lang="en-US" b="0" baseline="-25000"/>
              <a:t>1</a:t>
            </a:r>
            <a:r>
              <a:rPr lang="en-US" b="0"/>
              <a:t>, x</a:t>
            </a:r>
            <a:r>
              <a:rPr lang="en-US" b="0" baseline="-25000"/>
              <a:t>2</a:t>
            </a:r>
          </a:p>
        </p:txBody>
      </p:sp>
      <p:sp>
        <p:nvSpPr>
          <p:cNvPr id="1883150" name="Text Box 14"/>
          <p:cNvSpPr txBox="1">
            <a:spLocks noChangeArrowheads="1"/>
          </p:cNvSpPr>
          <p:nvPr/>
        </p:nvSpPr>
        <p:spPr bwMode="auto">
          <a:xfrm>
            <a:off x="381000" y="3962400"/>
            <a:ext cx="8382000" cy="822325"/>
          </a:xfrm>
          <a:prstGeom prst="rect">
            <a:avLst/>
          </a:prstGeom>
          <a:noFill/>
          <a:ln w="9525">
            <a:noFill/>
            <a:miter lim="800000"/>
            <a:headEnd/>
            <a:tailEnd/>
          </a:ln>
        </p:spPr>
        <p:txBody>
          <a:bodyPr>
            <a:prstTxWarp prst="textNoShape">
              <a:avLst/>
            </a:prstTxWarp>
            <a:spAutoFit/>
          </a:bodyPr>
          <a:lstStyle/>
          <a:p>
            <a:r>
              <a:rPr lang="en-US" b="0">
                <a:solidFill>
                  <a:schemeClr val="tx2"/>
                </a:solidFill>
              </a:rPr>
              <a:t>Suppose B is the correct generalization, and the child’s hypothesis is that A is correct. (Fixing required.)</a:t>
            </a:r>
          </a:p>
        </p:txBody>
      </p:sp>
      <p:sp>
        <p:nvSpPr>
          <p:cNvPr id="1883151" name="Text Box 15"/>
          <p:cNvSpPr txBox="1">
            <a:spLocks noChangeArrowheads="1"/>
          </p:cNvSpPr>
          <p:nvPr/>
        </p:nvSpPr>
        <p:spPr bwMode="auto">
          <a:xfrm>
            <a:off x="304800" y="5410200"/>
            <a:ext cx="5486400" cy="457200"/>
          </a:xfrm>
          <a:prstGeom prst="rect">
            <a:avLst/>
          </a:prstGeom>
          <a:noFill/>
          <a:ln w="9525">
            <a:noFill/>
            <a:miter lim="800000"/>
            <a:headEnd/>
            <a:tailEnd/>
          </a:ln>
        </p:spPr>
        <p:txBody>
          <a:bodyPr>
            <a:prstTxWarp prst="textNoShape">
              <a:avLst/>
            </a:prstTxWarp>
            <a:spAutoFit/>
          </a:bodyPr>
          <a:lstStyle/>
          <a:p>
            <a:r>
              <a:rPr lang="en-US" b="0">
                <a:solidFill>
                  <a:schemeClr val="tx2"/>
                </a:solidFill>
              </a:rPr>
              <a:t>What data will the child expect to see?</a:t>
            </a:r>
          </a:p>
        </p:txBody>
      </p:sp>
      <p:sp>
        <p:nvSpPr>
          <p:cNvPr id="1883152" name="Text Box 16"/>
          <p:cNvSpPr txBox="1">
            <a:spLocks noChangeArrowheads="1"/>
          </p:cNvSpPr>
          <p:nvPr/>
        </p:nvSpPr>
        <p:spPr bwMode="auto">
          <a:xfrm>
            <a:off x="152400" y="5943600"/>
            <a:ext cx="8763000" cy="711200"/>
          </a:xfrm>
          <a:prstGeom prst="rect">
            <a:avLst/>
          </a:prstGeom>
          <a:noFill/>
          <a:ln w="9525">
            <a:solidFill>
              <a:schemeClr val="accent2"/>
            </a:solidFill>
            <a:miter lim="800000"/>
            <a:headEnd/>
            <a:tailEnd/>
          </a:ln>
        </p:spPr>
        <p:txBody>
          <a:bodyPr>
            <a:prstTxWarp prst="textNoShape">
              <a:avLst/>
            </a:prstTxWarp>
            <a:spAutoFit/>
          </a:bodyPr>
          <a:lstStyle/>
          <a:p>
            <a:r>
              <a:rPr lang="en-US" sz="2000" b="0">
                <a:solidFill>
                  <a:schemeClr val="accent2"/>
                </a:solidFill>
              </a:rPr>
              <a:t>There are no data the child will see that indicate A is incorrect.  This is the Subset Problem - when the subset is correct but the superset is chosen.</a:t>
            </a:r>
            <a:endParaRPr lang="en-US" sz="2200" b="0">
              <a:solidFill>
                <a:schemeClr val="accent2"/>
              </a:solidFill>
            </a:endParaRPr>
          </a:p>
        </p:txBody>
      </p:sp>
      <p:sp>
        <p:nvSpPr>
          <p:cNvPr id="1883153" name="Oval 17"/>
          <p:cNvSpPr>
            <a:spLocks noChangeArrowheads="1"/>
          </p:cNvSpPr>
          <p:nvPr/>
        </p:nvSpPr>
        <p:spPr bwMode="auto">
          <a:xfrm>
            <a:off x="381000" y="762000"/>
            <a:ext cx="5486400" cy="2819400"/>
          </a:xfrm>
          <a:prstGeom prst="ellipse">
            <a:avLst/>
          </a:prstGeom>
          <a:solidFill>
            <a:schemeClr val="folHlink"/>
          </a:solidFill>
          <a:ln w="9525">
            <a:solidFill>
              <a:schemeClr val="folHlink"/>
            </a:solidFill>
            <a:round/>
            <a:headEnd/>
            <a:tailEnd/>
          </a:ln>
        </p:spPr>
        <p:txBody>
          <a:bodyPr wrap="none" anchor="ctr">
            <a:prstTxWarp prst="textNoShape">
              <a:avLst/>
            </a:prstTxWarp>
          </a:bodyPr>
          <a:lstStyle/>
          <a:p>
            <a:endParaRPr lang="en-US"/>
          </a:p>
        </p:txBody>
      </p:sp>
      <p:sp>
        <p:nvSpPr>
          <p:cNvPr id="1883154" name="Oval 18"/>
          <p:cNvSpPr>
            <a:spLocks noChangeArrowheads="1"/>
          </p:cNvSpPr>
          <p:nvPr/>
        </p:nvSpPr>
        <p:spPr bwMode="auto">
          <a:xfrm>
            <a:off x="1676400" y="12192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p>
        </p:txBody>
      </p:sp>
      <p:sp>
        <p:nvSpPr>
          <p:cNvPr id="1883155" name="Oval 19"/>
          <p:cNvSpPr>
            <a:spLocks noChangeArrowheads="1"/>
          </p:cNvSpPr>
          <p:nvPr/>
        </p:nvSpPr>
        <p:spPr bwMode="auto">
          <a:xfrm>
            <a:off x="2895600" y="15240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2"/>
              </a:solidFill>
            </a:endParaRPr>
          </a:p>
        </p:txBody>
      </p:sp>
      <p:sp>
        <p:nvSpPr>
          <p:cNvPr id="1883156" name="Text Box 20"/>
          <p:cNvSpPr txBox="1">
            <a:spLocks noChangeArrowheads="1"/>
          </p:cNvSpPr>
          <p:nvPr/>
        </p:nvSpPr>
        <p:spPr bwMode="auto">
          <a:xfrm>
            <a:off x="2743200" y="21431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2</a:t>
            </a:r>
            <a:endParaRPr lang="en-US" b="0">
              <a:solidFill>
                <a:schemeClr val="bg1"/>
              </a:solidFill>
            </a:endParaRPr>
          </a:p>
        </p:txBody>
      </p:sp>
      <p:sp>
        <p:nvSpPr>
          <p:cNvPr id="1883157" name="Text Box 21"/>
          <p:cNvSpPr txBox="1">
            <a:spLocks noChangeArrowheads="1"/>
          </p:cNvSpPr>
          <p:nvPr/>
        </p:nvSpPr>
        <p:spPr bwMode="auto">
          <a:xfrm>
            <a:off x="1371600" y="2295525"/>
            <a:ext cx="449263" cy="457200"/>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x</a:t>
            </a:r>
            <a:r>
              <a:rPr lang="en-US" b="0" baseline="-25000">
                <a:solidFill>
                  <a:schemeClr val="bg1"/>
                </a:solidFill>
              </a:rPr>
              <a:t>1</a:t>
            </a:r>
            <a:endParaRPr lang="en-US" b="0">
              <a:solidFill>
                <a:schemeClr val="bg1"/>
              </a:solidFill>
            </a:endParaRPr>
          </a:p>
        </p:txBody>
      </p:sp>
      <p:sp>
        <p:nvSpPr>
          <p:cNvPr id="1883158" name="Text Box 22"/>
          <p:cNvSpPr txBox="1">
            <a:spLocks noChangeArrowheads="1"/>
          </p:cNvSpPr>
          <p:nvPr/>
        </p:nvSpPr>
        <p:spPr bwMode="auto">
          <a:xfrm>
            <a:off x="762000" y="16764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A</a:t>
            </a:r>
          </a:p>
        </p:txBody>
      </p:sp>
      <p:sp>
        <p:nvSpPr>
          <p:cNvPr id="1883159" name="Text Box 23"/>
          <p:cNvSpPr txBox="1">
            <a:spLocks noChangeArrowheads="1"/>
          </p:cNvSpPr>
          <p:nvPr/>
        </p:nvSpPr>
        <p:spPr bwMode="auto">
          <a:xfrm>
            <a:off x="2133600" y="2133600"/>
            <a:ext cx="4048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B</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1634" name="Rectangle 2"/>
          <p:cNvSpPr>
            <a:spLocks noGrp="1" noChangeArrowheads="1"/>
          </p:cNvSpPr>
          <p:nvPr>
            <p:ph type="title" idx="4294967295"/>
          </p:nvPr>
        </p:nvSpPr>
        <p:spPr>
          <a:xfrm>
            <a:off x="676275" y="0"/>
            <a:ext cx="7772400" cy="1143000"/>
          </a:xfrm>
          <a:noFill/>
        </p:spPr>
        <p:txBody>
          <a:bodyPr/>
          <a:lstStyle/>
          <a:p>
            <a:r>
              <a:rPr lang="en-US" sz="3200"/>
              <a:t>Solutions to the Subset Problem</a:t>
            </a:r>
          </a:p>
        </p:txBody>
      </p:sp>
      <p:sp>
        <p:nvSpPr>
          <p:cNvPr id="1861635" name="Text Box 3"/>
          <p:cNvSpPr txBox="1">
            <a:spLocks noChangeArrowheads="1"/>
          </p:cNvSpPr>
          <p:nvPr/>
        </p:nvSpPr>
        <p:spPr bwMode="auto">
          <a:xfrm>
            <a:off x="304800" y="1066800"/>
            <a:ext cx="8382000" cy="1552575"/>
          </a:xfrm>
          <a:prstGeom prst="rect">
            <a:avLst/>
          </a:prstGeom>
          <a:noFill/>
          <a:ln w="9525">
            <a:noFill/>
            <a:miter lim="800000"/>
            <a:headEnd/>
            <a:tailEnd/>
          </a:ln>
        </p:spPr>
        <p:txBody>
          <a:bodyPr>
            <a:prstTxWarp prst="textNoShape">
              <a:avLst/>
            </a:prstTxWarp>
            <a:spAutoFit/>
          </a:bodyPr>
          <a:lstStyle/>
          <a:p>
            <a:r>
              <a:rPr lang="en-US" b="0"/>
              <a:t>Subset Principle (Wexler &amp; Manzini 1987): In order to learn correctly in this scenario where one generalization covers a subset of the data another generalization covers, children should prefer the less-general generalization.</a:t>
            </a:r>
          </a:p>
        </p:txBody>
      </p:sp>
      <p:sp>
        <p:nvSpPr>
          <p:cNvPr id="1861636" name="Text Box 4"/>
          <p:cNvSpPr txBox="1">
            <a:spLocks noChangeArrowheads="1"/>
          </p:cNvSpPr>
          <p:nvPr/>
        </p:nvSpPr>
        <p:spPr bwMode="auto">
          <a:xfrm>
            <a:off x="228600" y="3352800"/>
            <a:ext cx="8915400" cy="1917700"/>
          </a:xfrm>
          <a:prstGeom prst="rect">
            <a:avLst/>
          </a:prstGeom>
          <a:noFill/>
          <a:ln w="9525">
            <a:noFill/>
            <a:miter lim="800000"/>
            <a:headEnd/>
            <a:tailEnd/>
          </a:ln>
        </p:spPr>
        <p:txBody>
          <a:bodyPr>
            <a:prstTxWarp prst="textNoShape">
              <a:avLst/>
            </a:prstTxWarp>
            <a:spAutoFit/>
          </a:bodyPr>
          <a:lstStyle/>
          <a:p>
            <a:r>
              <a:rPr lang="en-US" b="0"/>
              <a:t>This is a learning strategy that can result very naturally from a Bayesian learner which uses the </a:t>
            </a:r>
            <a:r>
              <a:rPr lang="en-US" b="0">
                <a:solidFill>
                  <a:schemeClr val="bg2"/>
                </a:solidFill>
              </a:rPr>
              <a:t>Size Principle</a:t>
            </a:r>
            <a:r>
              <a:rPr lang="en-US" b="0"/>
              <a:t> (Tenenbaum &amp; Griffiths 2001).</a:t>
            </a:r>
          </a:p>
          <a:p>
            <a:endParaRPr lang="en-US" b="0"/>
          </a:p>
          <a:p>
            <a:endParaRPr lang="en-US" b="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2355" name="Rectangle 3"/>
          <p:cNvSpPr>
            <a:spLocks noChangeArrowheads="1"/>
          </p:cNvSpPr>
          <p:nvPr/>
        </p:nvSpPr>
        <p:spPr bwMode="auto">
          <a:xfrm>
            <a:off x="228600" y="1295400"/>
            <a:ext cx="8686800" cy="4781550"/>
          </a:xfrm>
          <a:prstGeom prst="rect">
            <a:avLst/>
          </a:prstGeom>
          <a:noFill/>
          <a:ln w="9525">
            <a:noFill/>
            <a:miter lim="800000"/>
            <a:headEnd/>
            <a:tailEnd/>
          </a:ln>
        </p:spPr>
        <p:txBody>
          <a:bodyPr>
            <a:prstTxWarp prst="textNoShape">
              <a:avLst/>
            </a:prstTxWarp>
            <a:spAutoFit/>
          </a:bodyPr>
          <a:lstStyle/>
          <a:p>
            <a:r>
              <a:rPr lang="en-US" sz="2200" b="0">
                <a:solidFill>
                  <a:srgbClr val="000000"/>
                </a:solidFill>
              </a:rPr>
              <a:t>A Bayesian learner can assign a probability to any hypothesis under consideration by balancing two things:</a:t>
            </a:r>
          </a:p>
          <a:p>
            <a:r>
              <a:rPr lang="en-US" sz="2200" b="0">
                <a:solidFill>
                  <a:srgbClr val="000000"/>
                </a:solidFill>
              </a:rPr>
              <a:t>The prior probability of that hypothesis being correct</a:t>
            </a:r>
          </a:p>
          <a:p>
            <a:r>
              <a:rPr lang="en-US" sz="2200" b="0">
                <a:solidFill>
                  <a:srgbClr val="000000"/>
                </a:solidFill>
              </a:rPr>
              <a:t>The </a:t>
            </a:r>
            <a:r>
              <a:rPr lang="en-US" sz="2200" b="0">
                <a:solidFill>
                  <a:schemeClr val="bg2"/>
                </a:solidFill>
              </a:rPr>
              <a:t>likelihood</a:t>
            </a:r>
            <a:r>
              <a:rPr lang="en-US" sz="2200" b="0">
                <a:solidFill>
                  <a:srgbClr val="000000"/>
                </a:solidFill>
              </a:rPr>
              <a:t> of that hypothesis producing the observed </a:t>
            </a:r>
            <a:r>
              <a:rPr lang="en-US" sz="2200" b="0">
                <a:solidFill>
                  <a:schemeClr val="hlink"/>
                </a:solidFill>
              </a:rPr>
              <a:t>data</a:t>
            </a:r>
            <a:endParaRPr lang="en-US" sz="2200" b="0">
              <a:solidFill>
                <a:srgbClr val="FFFF00"/>
              </a:solidFill>
            </a:endParaRPr>
          </a:p>
          <a:p>
            <a:endParaRPr lang="en-US" sz="2200" b="0">
              <a:solidFill>
                <a:srgbClr val="000000"/>
              </a:solidFill>
            </a:endParaRPr>
          </a:p>
          <a:p>
            <a:r>
              <a:rPr lang="en-US" sz="2200" b="0">
                <a:solidFill>
                  <a:srgbClr val="000000"/>
                </a:solidFill>
              </a:rPr>
              <a:t>P(hypothesis | data) ∝ P(hypothesis) * </a:t>
            </a:r>
            <a:r>
              <a:rPr lang="en-US" sz="2200" b="0">
                <a:solidFill>
                  <a:schemeClr val="bg2"/>
                </a:solidFill>
              </a:rPr>
              <a:t>P(data | hypothesis)</a:t>
            </a:r>
            <a:r>
              <a:rPr lang="en-US" sz="2200" b="0">
                <a:solidFill>
                  <a:srgbClr val="000000"/>
                </a:solidFill>
              </a:rPr>
              <a:t> </a:t>
            </a:r>
          </a:p>
          <a:p>
            <a:endParaRPr lang="en-US" sz="2200" b="0">
              <a:solidFill>
                <a:srgbClr val="000000"/>
              </a:solidFill>
            </a:endParaRPr>
          </a:p>
          <a:p>
            <a:r>
              <a:rPr lang="en-US" sz="2200" b="0">
                <a:solidFill>
                  <a:srgbClr val="000000"/>
                </a:solidFill>
              </a:rPr>
              <a:t>The likelihood calculation allows a Bayesian learner to follow the </a:t>
            </a:r>
          </a:p>
          <a:p>
            <a:r>
              <a:rPr lang="en-US" sz="2200" b="0">
                <a:solidFill>
                  <a:schemeClr val="bg2"/>
                </a:solidFill>
              </a:rPr>
              <a:t>Size Principle</a:t>
            </a:r>
            <a:r>
              <a:rPr lang="en-US" sz="2200" b="0">
                <a:solidFill>
                  <a:srgbClr val="7CC4F3"/>
                </a:solidFill>
              </a:rPr>
              <a:t> </a:t>
            </a:r>
            <a:r>
              <a:rPr lang="en-US" sz="2200" b="0">
                <a:solidFill>
                  <a:srgbClr val="000000"/>
                </a:solidFill>
              </a:rPr>
              <a:t>(Tenenbaum &amp; Griffiths 2001), and automatically prefer less-general hypotheses (which correspond to sets of smaller size) to more-general hypotheses (which correspond to sets of larger size).  This is sometimes referred to as a sensitivity to “</a:t>
            </a:r>
            <a:r>
              <a:rPr lang="en-US" sz="2200" b="0">
                <a:solidFill>
                  <a:schemeClr val="tx2"/>
                </a:solidFill>
              </a:rPr>
              <a:t>suspicious coincidences</a:t>
            </a:r>
            <a:r>
              <a:rPr lang="en-US" sz="2200" b="0">
                <a:solidFill>
                  <a:srgbClr val="000000"/>
                </a:solidFill>
              </a:rPr>
              <a:t>” (Xu &amp; Tenenbaum 2007).</a:t>
            </a:r>
          </a:p>
          <a:p>
            <a:endParaRPr lang="en-US" sz="2200" b="0">
              <a:solidFill>
                <a:srgbClr val="000000"/>
              </a:solidFill>
            </a:endParaRPr>
          </a:p>
        </p:txBody>
      </p:sp>
      <p:sp>
        <p:nvSpPr>
          <p:cNvPr id="1892356" name="Rectangle 2"/>
          <p:cNvSpPr>
            <a:spLocks noChangeArrowheads="1"/>
          </p:cNvSpPr>
          <p:nvPr/>
        </p:nvSpPr>
        <p:spPr bwMode="auto">
          <a:xfrm>
            <a:off x="0" y="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The Size Principle &amp; Suspicious Coincidences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7590" name="Rectangle 6"/>
          <p:cNvSpPr>
            <a:spLocks noGrp="1" noChangeArrowheads="1"/>
          </p:cNvSpPr>
          <p:nvPr>
            <p:ph type="body" idx="4294967295"/>
          </p:nvPr>
        </p:nvSpPr>
        <p:spPr>
          <a:xfrm>
            <a:off x="152400" y="1752600"/>
            <a:ext cx="3962400" cy="4572000"/>
          </a:xfrm>
        </p:spPr>
        <p:txBody>
          <a:bodyPr/>
          <a:lstStyle/>
          <a:p>
            <a:pPr>
              <a:buFontTx/>
              <a:buNone/>
            </a:pPr>
            <a:r>
              <a:rPr lang="en-US" sz="1800"/>
              <a:t>	Suppose there are only 5 words in the language that we know about, as shown in this diagram.</a:t>
            </a:r>
          </a:p>
          <a:p>
            <a:pPr>
              <a:buFontTx/>
              <a:buNone/>
            </a:pPr>
            <a:endParaRPr lang="en-US" sz="1800"/>
          </a:p>
          <a:p>
            <a:pPr>
              <a:buFontTx/>
              <a:buNone/>
            </a:pPr>
            <a:r>
              <a:rPr lang="en-US" sz="1800"/>
              <a:t>	Hypothesis 1 (H1): The less-general hypothesis is true, and </a:t>
            </a:r>
            <a:r>
              <a:rPr lang="en-US" sz="1800" i="1"/>
              <a:t>AAdi</a:t>
            </a:r>
            <a:r>
              <a:rPr lang="en-US" sz="1800"/>
              <a:t> is the pattern.</a:t>
            </a:r>
          </a:p>
          <a:p>
            <a:pPr>
              <a:buFontTx/>
              <a:buNone/>
            </a:pPr>
            <a:endParaRPr lang="en-US" sz="1800"/>
          </a:p>
          <a:p>
            <a:pPr>
              <a:buFontTx/>
              <a:buNone/>
            </a:pPr>
            <a:r>
              <a:rPr lang="en-US" sz="1800"/>
              <a:t>	Hypothesis 2 (H2): The more-general hypothesis is true, and </a:t>
            </a:r>
            <a:r>
              <a:rPr lang="en-US" sz="1800" i="1"/>
              <a:t>AAB</a:t>
            </a:r>
            <a:r>
              <a:rPr lang="en-US" sz="1800"/>
              <a:t> is the pattern.</a:t>
            </a:r>
          </a:p>
        </p:txBody>
      </p:sp>
      <p:sp>
        <p:nvSpPr>
          <p:cNvPr id="1887245" name="Rectangle 2"/>
          <p:cNvSpPr>
            <a:spLocks noChangeArrowheads="1"/>
          </p:cNvSpPr>
          <p:nvPr/>
        </p:nvSpPr>
        <p:spPr bwMode="auto">
          <a:xfrm>
            <a:off x="0" y="15240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Formal instantiation of “suspicious coincidence”</a:t>
            </a:r>
            <a:endParaRPr lang="en-US" sz="4400" b="0">
              <a:solidFill>
                <a:schemeClr val="tx2"/>
              </a:solidFill>
              <a:ea typeface="Osaka" pitchFamily="-84" charset="-128"/>
              <a:cs typeface="Osaka" pitchFamily="-84" charset="-128"/>
            </a:endParaRPr>
          </a:p>
        </p:txBody>
      </p:sp>
      <p:sp>
        <p:nvSpPr>
          <p:cNvPr id="1887246" name="Line 14"/>
          <p:cNvSpPr>
            <a:spLocks noChangeShapeType="1"/>
          </p:cNvSpPr>
          <p:nvPr/>
        </p:nvSpPr>
        <p:spPr bwMode="auto">
          <a:xfrm>
            <a:off x="3657600" y="3962400"/>
            <a:ext cx="1524000" cy="609600"/>
          </a:xfrm>
          <a:prstGeom prst="line">
            <a:avLst/>
          </a:prstGeom>
          <a:noFill/>
          <a:ln w="9525" cap="rnd">
            <a:solidFill>
              <a:schemeClr val="tx1"/>
            </a:solidFill>
            <a:prstDash val="sysDot"/>
            <a:round/>
            <a:headEnd/>
            <a:tailEnd type="triangle" w="med" len="med"/>
          </a:ln>
        </p:spPr>
        <p:txBody>
          <a:bodyPr wrap="none" anchor="ctr">
            <a:prstTxWarp prst="textNoShape">
              <a:avLst/>
            </a:prstTxWarp>
          </a:bodyPr>
          <a:lstStyle/>
          <a:p>
            <a:endParaRPr lang="en-US"/>
          </a:p>
        </p:txBody>
      </p:sp>
      <p:sp>
        <p:nvSpPr>
          <p:cNvPr id="1887247" name="Line 15"/>
          <p:cNvSpPr>
            <a:spLocks noChangeShapeType="1"/>
          </p:cNvSpPr>
          <p:nvPr/>
        </p:nvSpPr>
        <p:spPr bwMode="auto">
          <a:xfrm>
            <a:off x="3505200" y="4800600"/>
            <a:ext cx="762000" cy="457200"/>
          </a:xfrm>
          <a:prstGeom prst="line">
            <a:avLst/>
          </a:prstGeom>
          <a:noFill/>
          <a:ln w="9525" cap="rnd">
            <a:solidFill>
              <a:schemeClr val="tx1"/>
            </a:solidFill>
            <a:prstDash val="sysDot"/>
            <a:round/>
            <a:headEnd/>
            <a:tailEnd type="triangle" w="med" len="med"/>
          </a:ln>
        </p:spPr>
        <p:txBody>
          <a:bodyPr wrap="none" anchor="ctr">
            <a:prstTxWarp prst="textNoShape">
              <a:avLst/>
            </a:prstTxWarp>
          </a:bodyPr>
          <a:lstStyle/>
          <a:p>
            <a:endParaRPr lang="en-US"/>
          </a:p>
        </p:txBody>
      </p:sp>
      <p:sp>
        <p:nvSpPr>
          <p:cNvPr id="1887248" name="Text Box 7"/>
          <p:cNvSpPr txBox="1">
            <a:spLocks noChangeArrowheads="1"/>
          </p:cNvSpPr>
          <p:nvPr/>
        </p:nvSpPr>
        <p:spPr bwMode="auto">
          <a:xfrm>
            <a:off x="5562600" y="4572000"/>
            <a:ext cx="1358900" cy="82550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memedi   </a:t>
            </a:r>
          </a:p>
          <a:p>
            <a:r>
              <a:rPr lang="en-US" sz="1600" b="0">
                <a:solidFill>
                  <a:schemeClr val="tx2"/>
                </a:solidFill>
              </a:rPr>
              <a:t>    kokodi   </a:t>
            </a:r>
          </a:p>
          <a:p>
            <a:r>
              <a:rPr lang="en-US" sz="1600" b="0">
                <a:solidFill>
                  <a:schemeClr val="tx2"/>
                </a:solidFill>
              </a:rPr>
              <a:t>          nanadi</a:t>
            </a:r>
          </a:p>
        </p:txBody>
      </p:sp>
      <p:sp>
        <p:nvSpPr>
          <p:cNvPr id="1887249" name="Text Box 8"/>
          <p:cNvSpPr txBox="1">
            <a:spLocks noChangeArrowheads="1"/>
          </p:cNvSpPr>
          <p:nvPr/>
        </p:nvSpPr>
        <p:spPr bwMode="auto">
          <a:xfrm>
            <a:off x="4648200" y="2895600"/>
            <a:ext cx="1008063"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memewe</a:t>
            </a:r>
            <a:endParaRPr lang="en-US" sz="1600" b="0">
              <a:solidFill>
                <a:schemeClr val="folHlink"/>
              </a:solidFill>
            </a:endParaRPr>
          </a:p>
        </p:txBody>
      </p:sp>
      <p:sp>
        <p:nvSpPr>
          <p:cNvPr id="1887250" name="Text Box 9"/>
          <p:cNvSpPr txBox="1">
            <a:spLocks noChangeArrowheads="1"/>
          </p:cNvSpPr>
          <p:nvPr/>
        </p:nvSpPr>
        <p:spPr bwMode="auto">
          <a:xfrm>
            <a:off x="7391400" y="2895600"/>
            <a:ext cx="793750"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nanaje</a:t>
            </a:r>
            <a:endParaRPr lang="en-US" sz="1600" b="0">
              <a:solidFill>
                <a:schemeClr val="folHlink"/>
              </a:solidFill>
            </a:endParaRPr>
          </a:p>
        </p:txBody>
      </p:sp>
      <p:sp>
        <p:nvSpPr>
          <p:cNvPr id="1887251" name="Text Box 19"/>
          <p:cNvSpPr txBox="1">
            <a:spLocks noChangeArrowheads="1"/>
          </p:cNvSpPr>
          <p:nvPr/>
        </p:nvSpPr>
        <p:spPr bwMode="auto">
          <a:xfrm>
            <a:off x="4800600" y="2286000"/>
            <a:ext cx="2962275" cy="457200"/>
          </a:xfrm>
          <a:prstGeom prst="rect">
            <a:avLst/>
          </a:prstGeom>
          <a:noFill/>
          <a:ln w="9525">
            <a:noFill/>
            <a:miter lim="800000"/>
            <a:headEnd/>
            <a:tailEnd/>
          </a:ln>
        </p:spPr>
        <p:txBody>
          <a:bodyPr wrap="none">
            <a:prstTxWarp prst="textNoShape">
              <a:avLst/>
            </a:prstTxWarp>
            <a:spAutoFit/>
          </a:bodyPr>
          <a:lstStyle/>
          <a:p>
            <a:r>
              <a:rPr lang="en-US" b="0">
                <a:solidFill>
                  <a:srgbClr val="8C144A"/>
                </a:solidFill>
              </a:rPr>
              <a:t>More-General (AAB)</a:t>
            </a:r>
          </a:p>
        </p:txBody>
      </p:sp>
      <p:sp>
        <p:nvSpPr>
          <p:cNvPr id="1887252" name="Oval 20"/>
          <p:cNvSpPr>
            <a:spLocks noChangeArrowheads="1"/>
          </p:cNvSpPr>
          <p:nvPr/>
        </p:nvSpPr>
        <p:spPr bwMode="auto">
          <a:xfrm>
            <a:off x="4038600" y="1752600"/>
            <a:ext cx="4724400" cy="4724400"/>
          </a:xfrm>
          <a:prstGeom prst="ellipse">
            <a:avLst/>
          </a:prstGeom>
          <a:noFill/>
          <a:ln w="9525">
            <a:solidFill>
              <a:srgbClr val="8C144A"/>
            </a:solidFill>
            <a:round/>
            <a:headEnd/>
            <a:tailEnd/>
          </a:ln>
        </p:spPr>
        <p:txBody>
          <a:bodyPr wrap="none" anchor="ctr">
            <a:prstTxWarp prst="textNoShape">
              <a:avLst/>
            </a:prstTxWarp>
          </a:bodyPr>
          <a:lstStyle/>
          <a:p>
            <a:endParaRPr lang="en-US"/>
          </a:p>
        </p:txBody>
      </p:sp>
      <p:sp>
        <p:nvSpPr>
          <p:cNvPr id="1887253" name="Text Box 21"/>
          <p:cNvSpPr txBox="1">
            <a:spLocks noChangeArrowheads="1"/>
          </p:cNvSpPr>
          <p:nvPr/>
        </p:nvSpPr>
        <p:spPr bwMode="auto">
          <a:xfrm>
            <a:off x="4953000" y="3886200"/>
            <a:ext cx="29448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Less-General (AAdi)</a:t>
            </a:r>
          </a:p>
        </p:txBody>
      </p:sp>
      <p:sp>
        <p:nvSpPr>
          <p:cNvPr id="1887254" name="Oval 22"/>
          <p:cNvSpPr>
            <a:spLocks noChangeArrowheads="1"/>
          </p:cNvSpPr>
          <p:nvPr/>
        </p:nvSpPr>
        <p:spPr bwMode="auto">
          <a:xfrm>
            <a:off x="4800600" y="3200400"/>
            <a:ext cx="3276600" cy="2590800"/>
          </a:xfrm>
          <a:prstGeom prst="ellipse">
            <a:avLst/>
          </a:prstGeom>
          <a:noFill/>
          <a:ln w="9525">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7590" name="Rectangle 6"/>
          <p:cNvSpPr>
            <a:spLocks noChangeArrowheads="1"/>
          </p:cNvSpPr>
          <p:nvPr/>
        </p:nvSpPr>
        <p:spPr bwMode="auto">
          <a:xfrm>
            <a:off x="152400" y="1752600"/>
            <a:ext cx="3962400" cy="4572000"/>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pPr>
            <a:r>
              <a:rPr lang="en-US" sz="2000" b="0">
                <a:ea typeface="Osaka" pitchFamily="-84" charset="-128"/>
                <a:cs typeface="Osaka" pitchFamily="-84" charset="-128"/>
              </a:rPr>
              <a:t>	What’s the </a:t>
            </a:r>
            <a:r>
              <a:rPr lang="en-US" sz="2000" b="0">
                <a:solidFill>
                  <a:schemeClr val="bg2"/>
                </a:solidFill>
                <a:ea typeface="Osaka" pitchFamily="-84" charset="-128"/>
                <a:cs typeface="Osaka" pitchFamily="-84" charset="-128"/>
              </a:rPr>
              <a:t>likelihood</a:t>
            </a:r>
            <a:r>
              <a:rPr lang="en-US" sz="2000" b="0">
                <a:ea typeface="Osaka" pitchFamily="-84" charset="-128"/>
                <a:cs typeface="Osaka" pitchFamily="-84" charset="-128"/>
              </a:rPr>
              <a:t> of selecting this word for each hypothesis?</a:t>
            </a:r>
          </a:p>
          <a:p>
            <a:pPr marL="342900" indent="-342900" eaLnBrk="1" hangingPunct="1">
              <a:spcBef>
                <a:spcPct val="20000"/>
              </a:spcBef>
            </a:pPr>
            <a:endParaRPr lang="en-US" sz="2000" b="0">
              <a:ea typeface="Osaka" pitchFamily="-84" charset="-128"/>
              <a:cs typeface="Osaka" pitchFamily="-84" charset="-128"/>
            </a:endParaRPr>
          </a:p>
          <a:p>
            <a:pPr marL="342900" indent="-342900" eaLnBrk="1" hangingPunct="1">
              <a:spcBef>
                <a:spcPct val="20000"/>
              </a:spcBef>
            </a:pPr>
            <a:r>
              <a:rPr lang="en-US" sz="2000" b="0">
                <a:ea typeface="Osaka" pitchFamily="-84" charset="-128"/>
                <a:cs typeface="Osaka" pitchFamily="-84" charset="-128"/>
              </a:rPr>
              <a:t>	p(</a:t>
            </a:r>
            <a:r>
              <a:rPr lang="en-US" sz="1200" b="0">
                <a:solidFill>
                  <a:schemeClr val="tx2"/>
                </a:solidFill>
                <a:ea typeface="Osaka" pitchFamily="-84" charset="-128"/>
                <a:cs typeface="Osaka" pitchFamily="-84" charset="-128"/>
              </a:rPr>
              <a:t>memedi</a:t>
            </a:r>
            <a:r>
              <a:rPr lang="en-US" sz="2000" b="0">
                <a:ea typeface="Osaka" pitchFamily="-84" charset="-128"/>
                <a:cs typeface="Osaka" pitchFamily="-84" charset="-128"/>
              </a:rPr>
              <a:t> | </a:t>
            </a:r>
            <a:r>
              <a:rPr lang="en-US" sz="2000" b="0">
                <a:solidFill>
                  <a:schemeClr val="accent2"/>
                </a:solidFill>
                <a:ea typeface="Osaka" pitchFamily="-84" charset="-128"/>
                <a:cs typeface="Osaka" pitchFamily="-84" charset="-128"/>
              </a:rPr>
              <a:t>H1</a:t>
            </a:r>
            <a:r>
              <a:rPr lang="en-US" sz="2000" b="0">
                <a:ea typeface="Osaka" pitchFamily="-84" charset="-128"/>
                <a:cs typeface="Osaka" pitchFamily="-84" charset="-128"/>
              </a:rPr>
              <a:t>) = 1/3</a:t>
            </a:r>
          </a:p>
          <a:p>
            <a:pPr marL="342900" indent="-342900" eaLnBrk="1" hangingPunct="1">
              <a:spcBef>
                <a:spcPct val="20000"/>
              </a:spcBef>
            </a:pPr>
            <a:r>
              <a:rPr lang="en-US" sz="2000" b="0">
                <a:ea typeface="Osaka" pitchFamily="-84" charset="-128"/>
                <a:cs typeface="Osaka" pitchFamily="-84" charset="-128"/>
              </a:rPr>
              <a:t>	(since only three words are possible)</a:t>
            </a:r>
          </a:p>
          <a:p>
            <a:pPr marL="342900" indent="-342900" eaLnBrk="1" hangingPunct="1">
              <a:spcBef>
                <a:spcPct val="20000"/>
              </a:spcBef>
            </a:pPr>
            <a:endParaRPr lang="en-US" sz="2000" b="0">
              <a:ea typeface="Osaka" pitchFamily="-84" charset="-128"/>
              <a:cs typeface="Osaka" pitchFamily="-84" charset="-128"/>
            </a:endParaRPr>
          </a:p>
          <a:p>
            <a:pPr marL="342900" indent="-342900" eaLnBrk="1" hangingPunct="1">
              <a:spcBef>
                <a:spcPct val="20000"/>
              </a:spcBef>
            </a:pPr>
            <a:r>
              <a:rPr lang="en-US" sz="2000" b="0">
                <a:ea typeface="Osaka" pitchFamily="-84" charset="-128"/>
                <a:cs typeface="Osaka" pitchFamily="-84" charset="-128"/>
              </a:rPr>
              <a:t>	p(</a:t>
            </a:r>
            <a:r>
              <a:rPr lang="en-US" sz="1200" b="0">
                <a:solidFill>
                  <a:schemeClr val="tx2"/>
                </a:solidFill>
                <a:ea typeface="Osaka" pitchFamily="-84" charset="-128"/>
                <a:cs typeface="Osaka" pitchFamily="-84" charset="-128"/>
              </a:rPr>
              <a:t>memedi</a:t>
            </a:r>
            <a:r>
              <a:rPr lang="en-US" sz="2000" b="0">
                <a:ea typeface="Osaka" pitchFamily="-84" charset="-128"/>
                <a:cs typeface="Osaka" pitchFamily="-84" charset="-128"/>
              </a:rPr>
              <a:t> | </a:t>
            </a:r>
            <a:r>
              <a:rPr lang="en-US" sz="2000" b="0">
                <a:solidFill>
                  <a:schemeClr val="bg2"/>
                </a:solidFill>
                <a:ea typeface="Osaka" pitchFamily="-84" charset="-128"/>
                <a:cs typeface="Osaka" pitchFamily="-84" charset="-128"/>
              </a:rPr>
              <a:t>H2</a:t>
            </a:r>
            <a:r>
              <a:rPr lang="en-US" sz="2000" b="0">
                <a:ea typeface="Osaka" pitchFamily="-84" charset="-128"/>
                <a:cs typeface="Osaka" pitchFamily="-84" charset="-128"/>
              </a:rPr>
              <a:t>) = 1/5</a:t>
            </a:r>
          </a:p>
          <a:p>
            <a:pPr marL="342900" indent="-342900" eaLnBrk="1" hangingPunct="1">
              <a:spcBef>
                <a:spcPct val="20000"/>
              </a:spcBef>
            </a:pPr>
            <a:r>
              <a:rPr lang="en-US" sz="2000" b="0">
                <a:ea typeface="Osaka" pitchFamily="-84" charset="-128"/>
                <a:cs typeface="Osaka" pitchFamily="-84" charset="-128"/>
              </a:rPr>
              <a:t>	(since all five words are possible)</a:t>
            </a:r>
          </a:p>
        </p:txBody>
      </p:sp>
      <p:sp>
        <p:nvSpPr>
          <p:cNvPr id="1889292" name="Rectangle 2"/>
          <p:cNvSpPr>
            <a:spLocks noChangeArrowheads="1"/>
          </p:cNvSpPr>
          <p:nvPr/>
        </p:nvSpPr>
        <p:spPr bwMode="auto">
          <a:xfrm>
            <a:off x="0" y="15240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Formal instantiation of “suspicious coincidence”</a:t>
            </a:r>
            <a:endParaRPr lang="en-US" sz="4400" b="0">
              <a:solidFill>
                <a:schemeClr val="tx2"/>
              </a:solidFill>
              <a:ea typeface="Osaka" pitchFamily="-84" charset="-128"/>
              <a:cs typeface="Osaka" pitchFamily="-84" charset="-128"/>
            </a:endParaRPr>
          </a:p>
        </p:txBody>
      </p:sp>
      <p:sp>
        <p:nvSpPr>
          <p:cNvPr id="1889293" name="Line 13"/>
          <p:cNvSpPr>
            <a:spLocks noChangeShapeType="1"/>
          </p:cNvSpPr>
          <p:nvPr/>
        </p:nvSpPr>
        <p:spPr bwMode="auto">
          <a:xfrm>
            <a:off x="2438400" y="2362200"/>
            <a:ext cx="3200400" cy="2362200"/>
          </a:xfrm>
          <a:prstGeom prst="line">
            <a:avLst/>
          </a:prstGeom>
          <a:noFill/>
          <a:ln w="9525" cap="rnd">
            <a:solidFill>
              <a:schemeClr val="tx1"/>
            </a:solidFill>
            <a:prstDash val="sysDot"/>
            <a:round/>
            <a:headEnd/>
            <a:tailEnd type="triangle" w="med" len="med"/>
          </a:ln>
        </p:spPr>
        <p:txBody>
          <a:bodyPr wrap="none" anchor="ctr">
            <a:prstTxWarp prst="textNoShape">
              <a:avLst/>
            </a:prstTxWarp>
          </a:bodyPr>
          <a:lstStyle/>
          <a:p>
            <a:endParaRPr lang="en-US"/>
          </a:p>
        </p:txBody>
      </p:sp>
      <p:sp>
        <p:nvSpPr>
          <p:cNvPr id="1889297" name="Text Box 7"/>
          <p:cNvSpPr txBox="1">
            <a:spLocks noChangeArrowheads="1"/>
          </p:cNvSpPr>
          <p:nvPr/>
        </p:nvSpPr>
        <p:spPr bwMode="auto">
          <a:xfrm>
            <a:off x="5562600" y="4572000"/>
            <a:ext cx="1358900" cy="82550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memedi   </a:t>
            </a:r>
          </a:p>
          <a:p>
            <a:r>
              <a:rPr lang="en-US" sz="1600" b="0">
                <a:solidFill>
                  <a:schemeClr val="tx2"/>
                </a:solidFill>
              </a:rPr>
              <a:t>    kokodi   </a:t>
            </a:r>
          </a:p>
          <a:p>
            <a:r>
              <a:rPr lang="en-US" sz="1600" b="0">
                <a:solidFill>
                  <a:schemeClr val="tx2"/>
                </a:solidFill>
              </a:rPr>
              <a:t>          nanadi</a:t>
            </a:r>
          </a:p>
        </p:txBody>
      </p:sp>
      <p:sp>
        <p:nvSpPr>
          <p:cNvPr id="1889298" name="Text Box 8"/>
          <p:cNvSpPr txBox="1">
            <a:spLocks noChangeArrowheads="1"/>
          </p:cNvSpPr>
          <p:nvPr/>
        </p:nvSpPr>
        <p:spPr bwMode="auto">
          <a:xfrm>
            <a:off x="4648200" y="2895600"/>
            <a:ext cx="1008063"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memewe</a:t>
            </a:r>
            <a:endParaRPr lang="en-US" sz="1600" b="0">
              <a:solidFill>
                <a:schemeClr val="folHlink"/>
              </a:solidFill>
            </a:endParaRPr>
          </a:p>
        </p:txBody>
      </p:sp>
      <p:sp>
        <p:nvSpPr>
          <p:cNvPr id="1889299" name="Text Box 9"/>
          <p:cNvSpPr txBox="1">
            <a:spLocks noChangeArrowheads="1"/>
          </p:cNvSpPr>
          <p:nvPr/>
        </p:nvSpPr>
        <p:spPr bwMode="auto">
          <a:xfrm>
            <a:off x="7391400" y="2895600"/>
            <a:ext cx="793750"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nanaje</a:t>
            </a:r>
            <a:endParaRPr lang="en-US" sz="1600" b="0">
              <a:solidFill>
                <a:schemeClr val="folHlink"/>
              </a:solidFill>
            </a:endParaRPr>
          </a:p>
        </p:txBody>
      </p:sp>
      <p:sp>
        <p:nvSpPr>
          <p:cNvPr id="1889300" name="Text Box 20"/>
          <p:cNvSpPr txBox="1">
            <a:spLocks noChangeArrowheads="1"/>
          </p:cNvSpPr>
          <p:nvPr/>
        </p:nvSpPr>
        <p:spPr bwMode="auto">
          <a:xfrm>
            <a:off x="4800600" y="2286000"/>
            <a:ext cx="2962275" cy="457200"/>
          </a:xfrm>
          <a:prstGeom prst="rect">
            <a:avLst/>
          </a:prstGeom>
          <a:noFill/>
          <a:ln w="9525">
            <a:noFill/>
            <a:miter lim="800000"/>
            <a:headEnd/>
            <a:tailEnd/>
          </a:ln>
        </p:spPr>
        <p:txBody>
          <a:bodyPr wrap="none">
            <a:prstTxWarp prst="textNoShape">
              <a:avLst/>
            </a:prstTxWarp>
            <a:spAutoFit/>
          </a:bodyPr>
          <a:lstStyle/>
          <a:p>
            <a:r>
              <a:rPr lang="en-US" b="0">
                <a:solidFill>
                  <a:srgbClr val="8C144A"/>
                </a:solidFill>
              </a:rPr>
              <a:t>More-General (AAB)</a:t>
            </a:r>
          </a:p>
        </p:txBody>
      </p:sp>
      <p:sp>
        <p:nvSpPr>
          <p:cNvPr id="1889301" name="Oval 21"/>
          <p:cNvSpPr>
            <a:spLocks noChangeArrowheads="1"/>
          </p:cNvSpPr>
          <p:nvPr/>
        </p:nvSpPr>
        <p:spPr bwMode="auto">
          <a:xfrm>
            <a:off x="4038600" y="1752600"/>
            <a:ext cx="4724400" cy="4724400"/>
          </a:xfrm>
          <a:prstGeom prst="ellipse">
            <a:avLst/>
          </a:prstGeom>
          <a:noFill/>
          <a:ln w="9525">
            <a:solidFill>
              <a:srgbClr val="8C144A"/>
            </a:solidFill>
            <a:round/>
            <a:headEnd/>
            <a:tailEnd/>
          </a:ln>
        </p:spPr>
        <p:txBody>
          <a:bodyPr wrap="none" anchor="ctr">
            <a:prstTxWarp prst="textNoShape">
              <a:avLst/>
            </a:prstTxWarp>
          </a:bodyPr>
          <a:lstStyle/>
          <a:p>
            <a:endParaRPr lang="en-US"/>
          </a:p>
        </p:txBody>
      </p:sp>
      <p:sp>
        <p:nvSpPr>
          <p:cNvPr id="1889302" name="Text Box 22"/>
          <p:cNvSpPr txBox="1">
            <a:spLocks noChangeArrowheads="1"/>
          </p:cNvSpPr>
          <p:nvPr/>
        </p:nvSpPr>
        <p:spPr bwMode="auto">
          <a:xfrm>
            <a:off x="4953000" y="3886200"/>
            <a:ext cx="29448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Less-General (AAdi)</a:t>
            </a:r>
          </a:p>
        </p:txBody>
      </p:sp>
      <p:sp>
        <p:nvSpPr>
          <p:cNvPr id="1889303" name="Oval 23"/>
          <p:cNvSpPr>
            <a:spLocks noChangeArrowheads="1"/>
          </p:cNvSpPr>
          <p:nvPr/>
        </p:nvSpPr>
        <p:spPr bwMode="auto">
          <a:xfrm>
            <a:off x="4800600" y="3200400"/>
            <a:ext cx="3276600" cy="2590800"/>
          </a:xfrm>
          <a:prstGeom prst="ellipse">
            <a:avLst/>
          </a:prstGeom>
          <a:noFill/>
          <a:ln w="9525">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7590" name="Rectangle 6"/>
          <p:cNvSpPr>
            <a:spLocks noChangeArrowheads="1"/>
          </p:cNvSpPr>
          <p:nvPr/>
        </p:nvSpPr>
        <p:spPr bwMode="auto">
          <a:xfrm>
            <a:off x="152400" y="1752600"/>
            <a:ext cx="3962400" cy="4572000"/>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pPr>
            <a:r>
              <a:rPr lang="en-US" sz="2000" b="0">
                <a:ea typeface="Osaka" pitchFamily="-84" charset="-128"/>
                <a:cs typeface="Osaka" pitchFamily="-84" charset="-128"/>
              </a:rPr>
              <a:t>This means the likelihood for the </a:t>
            </a:r>
            <a:r>
              <a:rPr lang="en-US" sz="2000" b="0">
                <a:solidFill>
                  <a:schemeClr val="accent2"/>
                </a:solidFill>
                <a:ea typeface="Osaka" pitchFamily="-84" charset="-128"/>
                <a:cs typeface="Osaka" pitchFamily="-84" charset="-128"/>
              </a:rPr>
              <a:t>less-general</a:t>
            </a:r>
            <a:r>
              <a:rPr lang="en-US" sz="2000" b="0">
                <a:ea typeface="Osaka" pitchFamily="-84" charset="-128"/>
                <a:cs typeface="Osaka" pitchFamily="-84" charset="-128"/>
              </a:rPr>
              <a:t> hypothesis is always going to be larger than the likelihood of the </a:t>
            </a:r>
            <a:r>
              <a:rPr lang="en-US" sz="2000" b="0">
                <a:solidFill>
                  <a:schemeClr val="bg2"/>
                </a:solidFill>
                <a:ea typeface="Osaka" pitchFamily="-84" charset="-128"/>
                <a:cs typeface="Osaka" pitchFamily="-84" charset="-128"/>
              </a:rPr>
              <a:t>more-general</a:t>
            </a:r>
            <a:r>
              <a:rPr lang="en-US" sz="2000" b="0">
                <a:ea typeface="Osaka" pitchFamily="-84" charset="-128"/>
                <a:cs typeface="Osaka" pitchFamily="-84" charset="-128"/>
              </a:rPr>
              <a:t> hypothesis for data points that both hypotheses can account for.</a:t>
            </a:r>
          </a:p>
          <a:p>
            <a:pPr marL="342900" indent="-342900" eaLnBrk="1" hangingPunct="1">
              <a:spcBef>
                <a:spcPct val="20000"/>
              </a:spcBef>
            </a:pPr>
            <a:endParaRPr lang="en-US" sz="2000" b="0">
              <a:ea typeface="Osaka" pitchFamily="-84" charset="-128"/>
              <a:cs typeface="Osaka" pitchFamily="-84" charset="-128"/>
            </a:endParaRPr>
          </a:p>
        </p:txBody>
      </p:sp>
      <p:sp>
        <p:nvSpPr>
          <p:cNvPr id="1890316" name="Rectangle 2"/>
          <p:cNvSpPr>
            <a:spLocks noChangeArrowheads="1"/>
          </p:cNvSpPr>
          <p:nvPr/>
        </p:nvSpPr>
        <p:spPr bwMode="auto">
          <a:xfrm>
            <a:off x="0" y="15240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Formal instantiation of “suspicious coincidence”</a:t>
            </a:r>
            <a:endParaRPr lang="en-US" sz="4400" b="0">
              <a:solidFill>
                <a:schemeClr val="tx2"/>
              </a:solidFill>
              <a:ea typeface="Osaka" pitchFamily="-84" charset="-128"/>
              <a:cs typeface="Osaka" pitchFamily="-84" charset="-128"/>
            </a:endParaRPr>
          </a:p>
        </p:txBody>
      </p:sp>
      <p:sp>
        <p:nvSpPr>
          <p:cNvPr id="1890318" name="Text Box 7"/>
          <p:cNvSpPr txBox="1">
            <a:spLocks noChangeArrowheads="1"/>
          </p:cNvSpPr>
          <p:nvPr/>
        </p:nvSpPr>
        <p:spPr bwMode="auto">
          <a:xfrm>
            <a:off x="5562600" y="4572000"/>
            <a:ext cx="1358900" cy="82550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memedi   </a:t>
            </a:r>
          </a:p>
          <a:p>
            <a:r>
              <a:rPr lang="en-US" sz="1600" b="0">
                <a:solidFill>
                  <a:schemeClr val="tx2"/>
                </a:solidFill>
              </a:rPr>
              <a:t>    kokodi   </a:t>
            </a:r>
          </a:p>
          <a:p>
            <a:r>
              <a:rPr lang="en-US" sz="1600" b="0">
                <a:solidFill>
                  <a:schemeClr val="tx2"/>
                </a:solidFill>
              </a:rPr>
              <a:t>          nanadi</a:t>
            </a:r>
          </a:p>
        </p:txBody>
      </p:sp>
      <p:sp>
        <p:nvSpPr>
          <p:cNvPr id="1890319" name="Text Box 8"/>
          <p:cNvSpPr txBox="1">
            <a:spLocks noChangeArrowheads="1"/>
          </p:cNvSpPr>
          <p:nvPr/>
        </p:nvSpPr>
        <p:spPr bwMode="auto">
          <a:xfrm>
            <a:off x="4648200" y="2895600"/>
            <a:ext cx="1008063"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memewe</a:t>
            </a:r>
            <a:endParaRPr lang="en-US" sz="1600" b="0">
              <a:solidFill>
                <a:schemeClr val="folHlink"/>
              </a:solidFill>
            </a:endParaRPr>
          </a:p>
        </p:txBody>
      </p:sp>
      <p:sp>
        <p:nvSpPr>
          <p:cNvPr id="1890320" name="Text Box 9"/>
          <p:cNvSpPr txBox="1">
            <a:spLocks noChangeArrowheads="1"/>
          </p:cNvSpPr>
          <p:nvPr/>
        </p:nvSpPr>
        <p:spPr bwMode="auto">
          <a:xfrm>
            <a:off x="7391400" y="2895600"/>
            <a:ext cx="793750"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nanaje</a:t>
            </a:r>
            <a:endParaRPr lang="en-US" sz="1600" b="0">
              <a:solidFill>
                <a:schemeClr val="folHlink"/>
              </a:solidFill>
            </a:endParaRPr>
          </a:p>
        </p:txBody>
      </p:sp>
      <p:sp>
        <p:nvSpPr>
          <p:cNvPr id="1890321" name="Text Box 17"/>
          <p:cNvSpPr txBox="1">
            <a:spLocks noChangeArrowheads="1"/>
          </p:cNvSpPr>
          <p:nvPr/>
        </p:nvSpPr>
        <p:spPr bwMode="auto">
          <a:xfrm>
            <a:off x="4800600" y="2286000"/>
            <a:ext cx="2962275" cy="457200"/>
          </a:xfrm>
          <a:prstGeom prst="rect">
            <a:avLst/>
          </a:prstGeom>
          <a:noFill/>
          <a:ln w="9525">
            <a:noFill/>
            <a:miter lim="800000"/>
            <a:headEnd/>
            <a:tailEnd/>
          </a:ln>
        </p:spPr>
        <p:txBody>
          <a:bodyPr wrap="none">
            <a:prstTxWarp prst="textNoShape">
              <a:avLst/>
            </a:prstTxWarp>
            <a:spAutoFit/>
          </a:bodyPr>
          <a:lstStyle/>
          <a:p>
            <a:r>
              <a:rPr lang="en-US" b="0">
                <a:solidFill>
                  <a:srgbClr val="8C144A"/>
                </a:solidFill>
              </a:rPr>
              <a:t>More-General (AAB)</a:t>
            </a:r>
          </a:p>
        </p:txBody>
      </p:sp>
      <p:sp>
        <p:nvSpPr>
          <p:cNvPr id="1890322" name="Oval 18"/>
          <p:cNvSpPr>
            <a:spLocks noChangeArrowheads="1"/>
          </p:cNvSpPr>
          <p:nvPr/>
        </p:nvSpPr>
        <p:spPr bwMode="auto">
          <a:xfrm>
            <a:off x="4038600" y="1752600"/>
            <a:ext cx="4724400" cy="4724400"/>
          </a:xfrm>
          <a:prstGeom prst="ellipse">
            <a:avLst/>
          </a:prstGeom>
          <a:noFill/>
          <a:ln w="9525">
            <a:solidFill>
              <a:srgbClr val="8C144A"/>
            </a:solidFill>
            <a:round/>
            <a:headEnd/>
            <a:tailEnd/>
          </a:ln>
        </p:spPr>
        <p:txBody>
          <a:bodyPr wrap="none" anchor="ctr">
            <a:prstTxWarp prst="textNoShape">
              <a:avLst/>
            </a:prstTxWarp>
          </a:bodyPr>
          <a:lstStyle/>
          <a:p>
            <a:endParaRPr lang="en-US"/>
          </a:p>
        </p:txBody>
      </p:sp>
      <p:sp>
        <p:nvSpPr>
          <p:cNvPr id="1890323" name="Text Box 19"/>
          <p:cNvSpPr txBox="1">
            <a:spLocks noChangeArrowheads="1"/>
          </p:cNvSpPr>
          <p:nvPr/>
        </p:nvSpPr>
        <p:spPr bwMode="auto">
          <a:xfrm>
            <a:off x="4953000" y="3886200"/>
            <a:ext cx="29448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Less-General (AAdi)</a:t>
            </a:r>
          </a:p>
        </p:txBody>
      </p:sp>
      <p:sp>
        <p:nvSpPr>
          <p:cNvPr id="1890324" name="Oval 20"/>
          <p:cNvSpPr>
            <a:spLocks noChangeArrowheads="1"/>
          </p:cNvSpPr>
          <p:nvPr/>
        </p:nvSpPr>
        <p:spPr bwMode="auto">
          <a:xfrm>
            <a:off x="4800600" y="3200400"/>
            <a:ext cx="3276600" cy="2590800"/>
          </a:xfrm>
          <a:prstGeom prst="ellipse">
            <a:avLst/>
          </a:prstGeom>
          <a:noFill/>
          <a:ln w="9525">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7590" name="Rectangle 6"/>
          <p:cNvSpPr>
            <a:spLocks noChangeArrowheads="1"/>
          </p:cNvSpPr>
          <p:nvPr/>
        </p:nvSpPr>
        <p:spPr bwMode="auto">
          <a:xfrm>
            <a:off x="0" y="1752600"/>
            <a:ext cx="4191000" cy="4572000"/>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pPr>
            <a:r>
              <a:rPr lang="en-US" sz="2000" b="0">
                <a:ea typeface="Osaka" pitchFamily="-84" charset="-128"/>
                <a:cs typeface="Osaka" pitchFamily="-84" charset="-128"/>
              </a:rPr>
              <a:t>If the prior is equal (ex: before any data, both hypotheses are equally likely), then the </a:t>
            </a:r>
            <a:r>
              <a:rPr lang="en-US" sz="2000" b="0">
                <a:solidFill>
                  <a:schemeClr val="tx2"/>
                </a:solidFill>
                <a:ea typeface="Osaka" pitchFamily="-84" charset="-128"/>
                <a:cs typeface="Osaka" pitchFamily="-84" charset="-128"/>
              </a:rPr>
              <a:t>posterior probability will be greater for the less-general hypothesis</a:t>
            </a:r>
            <a:r>
              <a:rPr lang="en-US" sz="2000" b="0">
                <a:ea typeface="Osaka" pitchFamily="-84" charset="-128"/>
                <a:cs typeface="Osaka" pitchFamily="-84" charset="-128"/>
              </a:rPr>
              <a:t>.</a:t>
            </a:r>
          </a:p>
          <a:p>
            <a:pPr marL="342900" indent="-342900" eaLnBrk="1" hangingPunct="1">
              <a:spcBef>
                <a:spcPct val="20000"/>
              </a:spcBef>
            </a:pPr>
            <a:endParaRPr lang="en-US" sz="2000" b="0">
              <a:ea typeface="Osaka" pitchFamily="-84" charset="-128"/>
              <a:cs typeface="Osaka" pitchFamily="-84" charset="-128"/>
            </a:endParaRPr>
          </a:p>
          <a:p>
            <a:pPr marL="342900" indent="-342900" eaLnBrk="1" hangingPunct="1">
              <a:spcBef>
                <a:spcPct val="20000"/>
              </a:spcBef>
            </a:pPr>
            <a:r>
              <a:rPr lang="en-US" sz="2000" b="0">
                <a:ea typeface="Osaka" pitchFamily="-84" charset="-128"/>
                <a:cs typeface="Osaka" pitchFamily="-84" charset="-128"/>
              </a:rPr>
              <a:t>  p(</a:t>
            </a:r>
            <a:r>
              <a:rPr lang="en-US" sz="2000" b="0">
                <a:solidFill>
                  <a:schemeClr val="accent2"/>
                </a:solidFill>
                <a:ea typeface="Osaka" pitchFamily="-84" charset="-128"/>
                <a:cs typeface="Osaka" pitchFamily="-84" charset="-128"/>
              </a:rPr>
              <a:t>H1</a:t>
            </a:r>
            <a:r>
              <a:rPr lang="en-US" sz="2000" b="0">
                <a:ea typeface="Osaka" pitchFamily="-84" charset="-128"/>
                <a:cs typeface="Osaka" pitchFamily="-84" charset="-128"/>
              </a:rPr>
              <a:t>|</a:t>
            </a:r>
            <a:r>
              <a:rPr lang="en-US" sz="1200" b="0">
                <a:solidFill>
                  <a:schemeClr val="tx2"/>
                </a:solidFill>
                <a:ea typeface="Osaka" pitchFamily="-84" charset="-128"/>
                <a:cs typeface="Osaka" pitchFamily="-84" charset="-128"/>
              </a:rPr>
              <a:t>memedi</a:t>
            </a:r>
            <a:r>
              <a:rPr lang="en-US" sz="2000" b="0">
                <a:ea typeface="Osaka" pitchFamily="-84" charset="-128"/>
                <a:cs typeface="Osaka" pitchFamily="-84" charset="-128"/>
              </a:rPr>
              <a:t>) </a:t>
            </a:r>
            <a:r>
              <a:rPr lang="en-US" sz="2000" b="0">
                <a:ea typeface="Osaka" pitchFamily="-84" charset="-128"/>
                <a:cs typeface="Osaka" pitchFamily="-84" charset="-128"/>
                <a:sym typeface="Symbol" pitchFamily="-84" charset="2"/>
              </a:rPr>
              <a:t></a:t>
            </a:r>
            <a:r>
              <a:rPr lang="en-US" sz="2000" b="0">
                <a:ea typeface="Osaka" pitchFamily="-84" charset="-128"/>
                <a:cs typeface="Osaka" pitchFamily="-84" charset="-128"/>
              </a:rPr>
              <a:t> p(</a:t>
            </a:r>
            <a:r>
              <a:rPr lang="en-US" sz="1200" b="0">
                <a:solidFill>
                  <a:schemeClr val="tx2"/>
                </a:solidFill>
                <a:ea typeface="Osaka" pitchFamily="-84" charset="-128"/>
                <a:cs typeface="Osaka" pitchFamily="-84" charset="-128"/>
              </a:rPr>
              <a:t>memedi</a:t>
            </a:r>
            <a:r>
              <a:rPr lang="en-US" sz="2000" b="0">
                <a:ea typeface="Osaka" pitchFamily="-84" charset="-128"/>
                <a:cs typeface="Osaka" pitchFamily="-84" charset="-128"/>
              </a:rPr>
              <a:t>|</a:t>
            </a:r>
            <a:r>
              <a:rPr lang="en-US" sz="2000" b="0">
                <a:solidFill>
                  <a:schemeClr val="accent2"/>
                </a:solidFill>
                <a:ea typeface="Osaka" pitchFamily="-84" charset="-128"/>
                <a:cs typeface="Osaka" pitchFamily="-84" charset="-128"/>
              </a:rPr>
              <a:t>H1</a:t>
            </a:r>
            <a:r>
              <a:rPr lang="en-US" sz="2000" b="0">
                <a:ea typeface="Osaka" pitchFamily="-84" charset="-128"/>
                <a:cs typeface="Osaka" pitchFamily="-84" charset="-128"/>
              </a:rPr>
              <a:t>) * p(</a:t>
            </a:r>
            <a:r>
              <a:rPr lang="en-US" sz="2000" b="0">
                <a:solidFill>
                  <a:schemeClr val="accent2"/>
                </a:solidFill>
                <a:ea typeface="Osaka" pitchFamily="-84" charset="-128"/>
                <a:cs typeface="Osaka" pitchFamily="-84" charset="-128"/>
              </a:rPr>
              <a:t>H1</a:t>
            </a:r>
            <a:r>
              <a:rPr lang="en-US" sz="2000" b="0">
                <a:ea typeface="Osaka" pitchFamily="-84" charset="-128"/>
                <a:cs typeface="Osaka" pitchFamily="-84" charset="-128"/>
              </a:rPr>
              <a:t>)</a:t>
            </a:r>
          </a:p>
          <a:p>
            <a:pPr marL="342900" indent="-342900" eaLnBrk="1" hangingPunct="1">
              <a:spcBef>
                <a:spcPct val="20000"/>
              </a:spcBef>
            </a:pPr>
            <a:r>
              <a:rPr lang="en-US" sz="2000" b="0">
                <a:ea typeface="Osaka" pitchFamily="-84" charset="-128"/>
                <a:cs typeface="Osaka" pitchFamily="-84" charset="-128"/>
              </a:rPr>
              <a:t>  		       </a:t>
            </a:r>
            <a:r>
              <a:rPr lang="en-US" sz="2000" b="0">
                <a:ea typeface="Osaka" pitchFamily="-84" charset="-128"/>
                <a:cs typeface="Osaka" pitchFamily="-84" charset="-128"/>
                <a:sym typeface="Symbol" pitchFamily="-84" charset="2"/>
              </a:rPr>
              <a:t> 1/3 * p(</a:t>
            </a:r>
            <a:r>
              <a:rPr lang="en-US" sz="2000" b="0">
                <a:solidFill>
                  <a:schemeClr val="accent2"/>
                </a:solidFill>
                <a:ea typeface="Osaka" pitchFamily="-84" charset="-128"/>
                <a:cs typeface="Osaka" pitchFamily="-84" charset="-128"/>
                <a:sym typeface="Symbol" pitchFamily="-84" charset="2"/>
              </a:rPr>
              <a:t>H1</a:t>
            </a:r>
            <a:r>
              <a:rPr lang="en-US" sz="2000" b="0">
                <a:ea typeface="Osaka" pitchFamily="-84" charset="-128"/>
                <a:cs typeface="Osaka" pitchFamily="-84" charset="-128"/>
                <a:sym typeface="Symbol" pitchFamily="-84" charset="2"/>
              </a:rPr>
              <a:t>)</a:t>
            </a:r>
          </a:p>
          <a:p>
            <a:pPr marL="342900" indent="-342900" eaLnBrk="1" hangingPunct="1">
              <a:spcBef>
                <a:spcPct val="20000"/>
              </a:spcBef>
            </a:pPr>
            <a:endParaRPr lang="en-US" sz="2000" b="0">
              <a:ea typeface="Osaka" pitchFamily="-84" charset="-128"/>
              <a:cs typeface="Osaka" pitchFamily="-84" charset="-128"/>
              <a:sym typeface="Symbol" pitchFamily="-84" charset="2"/>
            </a:endParaRPr>
          </a:p>
          <a:p>
            <a:pPr marL="342900" indent="-342900" eaLnBrk="1" hangingPunct="1">
              <a:spcBef>
                <a:spcPct val="20000"/>
              </a:spcBef>
            </a:pPr>
            <a:r>
              <a:rPr lang="en-US" sz="2000" b="0">
                <a:ea typeface="Osaka" pitchFamily="-84" charset="-128"/>
                <a:cs typeface="Osaka" pitchFamily="-84" charset="-128"/>
              </a:rPr>
              <a:t> p(</a:t>
            </a:r>
            <a:r>
              <a:rPr lang="en-US" sz="2000" b="0">
                <a:solidFill>
                  <a:schemeClr val="bg2"/>
                </a:solidFill>
                <a:ea typeface="Osaka" pitchFamily="-84" charset="-128"/>
                <a:cs typeface="Osaka" pitchFamily="-84" charset="-128"/>
              </a:rPr>
              <a:t>H2</a:t>
            </a:r>
            <a:r>
              <a:rPr lang="en-US" sz="2000" b="0">
                <a:ea typeface="Osaka" pitchFamily="-84" charset="-128"/>
                <a:cs typeface="Osaka" pitchFamily="-84" charset="-128"/>
              </a:rPr>
              <a:t>|</a:t>
            </a:r>
            <a:r>
              <a:rPr lang="en-US" sz="1200" b="0">
                <a:solidFill>
                  <a:schemeClr val="tx2"/>
                </a:solidFill>
                <a:ea typeface="Osaka" pitchFamily="-84" charset="-128"/>
                <a:cs typeface="Osaka" pitchFamily="-84" charset="-128"/>
              </a:rPr>
              <a:t>memedi</a:t>
            </a:r>
            <a:r>
              <a:rPr lang="en-US" sz="2000" b="0">
                <a:ea typeface="Osaka" pitchFamily="-84" charset="-128"/>
                <a:cs typeface="Osaka" pitchFamily="-84" charset="-128"/>
              </a:rPr>
              <a:t>) </a:t>
            </a:r>
            <a:r>
              <a:rPr lang="en-US" sz="2000" b="0">
                <a:ea typeface="Osaka" pitchFamily="-84" charset="-128"/>
                <a:cs typeface="Osaka" pitchFamily="-84" charset="-128"/>
                <a:sym typeface="Symbol" pitchFamily="-84" charset="2"/>
              </a:rPr>
              <a:t></a:t>
            </a:r>
            <a:r>
              <a:rPr lang="en-US" sz="2000" b="0">
                <a:ea typeface="Osaka" pitchFamily="-84" charset="-128"/>
                <a:cs typeface="Osaka" pitchFamily="-84" charset="-128"/>
              </a:rPr>
              <a:t> p(</a:t>
            </a:r>
            <a:r>
              <a:rPr lang="en-US" sz="1200" b="0">
                <a:solidFill>
                  <a:schemeClr val="tx2"/>
                </a:solidFill>
                <a:ea typeface="Osaka" pitchFamily="-84" charset="-128"/>
                <a:cs typeface="Osaka" pitchFamily="-84" charset="-128"/>
              </a:rPr>
              <a:t>memedi</a:t>
            </a:r>
            <a:r>
              <a:rPr lang="en-US" sz="2000" b="0">
                <a:ea typeface="Osaka" pitchFamily="-84" charset="-128"/>
                <a:cs typeface="Osaka" pitchFamily="-84" charset="-128"/>
              </a:rPr>
              <a:t>|</a:t>
            </a:r>
            <a:r>
              <a:rPr lang="en-US" sz="2000" b="0">
                <a:solidFill>
                  <a:schemeClr val="bg2"/>
                </a:solidFill>
                <a:ea typeface="Osaka" pitchFamily="-84" charset="-128"/>
                <a:cs typeface="Osaka" pitchFamily="-84" charset="-128"/>
              </a:rPr>
              <a:t>H2</a:t>
            </a:r>
            <a:r>
              <a:rPr lang="en-US" sz="2000" b="0">
                <a:ea typeface="Osaka" pitchFamily="-84" charset="-128"/>
                <a:cs typeface="Osaka" pitchFamily="-84" charset="-128"/>
              </a:rPr>
              <a:t>) * p(</a:t>
            </a:r>
            <a:r>
              <a:rPr lang="en-US" sz="2000" b="0">
                <a:solidFill>
                  <a:schemeClr val="bg2"/>
                </a:solidFill>
                <a:ea typeface="Osaka" pitchFamily="-84" charset="-128"/>
                <a:cs typeface="Osaka" pitchFamily="-84" charset="-128"/>
              </a:rPr>
              <a:t>H2</a:t>
            </a:r>
            <a:r>
              <a:rPr lang="en-US" sz="2000" b="0">
                <a:ea typeface="Osaka" pitchFamily="-84" charset="-128"/>
                <a:cs typeface="Osaka" pitchFamily="-84" charset="-128"/>
              </a:rPr>
              <a:t>)</a:t>
            </a:r>
          </a:p>
          <a:p>
            <a:pPr marL="342900" indent="-342900" eaLnBrk="1" hangingPunct="1">
              <a:spcBef>
                <a:spcPct val="20000"/>
              </a:spcBef>
            </a:pPr>
            <a:r>
              <a:rPr lang="en-US" sz="2000" b="0">
                <a:ea typeface="Osaka" pitchFamily="-84" charset="-128"/>
                <a:cs typeface="Osaka" pitchFamily="-84" charset="-128"/>
              </a:rPr>
              <a:t>  		       </a:t>
            </a:r>
            <a:r>
              <a:rPr lang="en-US" sz="2000" b="0">
                <a:ea typeface="Osaka" pitchFamily="-84" charset="-128"/>
                <a:cs typeface="Osaka" pitchFamily="-84" charset="-128"/>
                <a:sym typeface="Symbol" pitchFamily="-84" charset="2"/>
              </a:rPr>
              <a:t> 1/5 * p(</a:t>
            </a:r>
            <a:r>
              <a:rPr lang="en-US" sz="2000" b="0">
                <a:solidFill>
                  <a:schemeClr val="bg2"/>
                </a:solidFill>
                <a:ea typeface="Osaka" pitchFamily="-84" charset="-128"/>
                <a:cs typeface="Osaka" pitchFamily="-84" charset="-128"/>
                <a:sym typeface="Symbol" pitchFamily="-84" charset="2"/>
              </a:rPr>
              <a:t>H2</a:t>
            </a:r>
            <a:r>
              <a:rPr lang="en-US" sz="2000" b="0">
                <a:ea typeface="Osaka" pitchFamily="-84" charset="-128"/>
                <a:cs typeface="Osaka" pitchFamily="-84" charset="-128"/>
                <a:sym typeface="Symbol" pitchFamily="-84" charset="2"/>
              </a:rPr>
              <a:t>)</a:t>
            </a:r>
            <a:endParaRPr lang="en-US" sz="2000" b="0">
              <a:ea typeface="Osaka" pitchFamily="-84" charset="-128"/>
              <a:cs typeface="Osaka" pitchFamily="-84" charset="-128"/>
            </a:endParaRPr>
          </a:p>
          <a:p>
            <a:pPr marL="342900" indent="-342900" eaLnBrk="1" hangingPunct="1">
              <a:spcBef>
                <a:spcPct val="20000"/>
              </a:spcBef>
            </a:pPr>
            <a:endParaRPr lang="en-US" sz="2000" b="0">
              <a:ea typeface="Osaka" pitchFamily="-84" charset="-128"/>
              <a:cs typeface="Osaka" pitchFamily="-84" charset="-128"/>
            </a:endParaRPr>
          </a:p>
        </p:txBody>
      </p:sp>
      <p:sp>
        <p:nvSpPr>
          <p:cNvPr id="1891340" name="Rectangle 2"/>
          <p:cNvSpPr>
            <a:spLocks noChangeArrowheads="1"/>
          </p:cNvSpPr>
          <p:nvPr/>
        </p:nvSpPr>
        <p:spPr bwMode="auto">
          <a:xfrm>
            <a:off x="0" y="15240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Formal instantiation of “suspicious coincidence”</a:t>
            </a:r>
            <a:endParaRPr lang="en-US" sz="4400" b="0">
              <a:solidFill>
                <a:schemeClr val="tx2"/>
              </a:solidFill>
              <a:ea typeface="Osaka" pitchFamily="-84" charset="-128"/>
              <a:cs typeface="Osaka" pitchFamily="-84" charset="-128"/>
            </a:endParaRPr>
          </a:p>
        </p:txBody>
      </p:sp>
      <p:sp>
        <p:nvSpPr>
          <p:cNvPr id="1891346" name="Text Box 7"/>
          <p:cNvSpPr txBox="1">
            <a:spLocks noChangeArrowheads="1"/>
          </p:cNvSpPr>
          <p:nvPr/>
        </p:nvSpPr>
        <p:spPr bwMode="auto">
          <a:xfrm>
            <a:off x="5562600" y="4572000"/>
            <a:ext cx="1358900" cy="82550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memedi   </a:t>
            </a:r>
          </a:p>
          <a:p>
            <a:r>
              <a:rPr lang="en-US" sz="1600" b="0">
                <a:solidFill>
                  <a:schemeClr val="tx2"/>
                </a:solidFill>
              </a:rPr>
              <a:t>    kokodi   </a:t>
            </a:r>
          </a:p>
          <a:p>
            <a:r>
              <a:rPr lang="en-US" sz="1600" b="0">
                <a:solidFill>
                  <a:schemeClr val="tx2"/>
                </a:solidFill>
              </a:rPr>
              <a:t>          nanadi</a:t>
            </a:r>
          </a:p>
        </p:txBody>
      </p:sp>
      <p:sp>
        <p:nvSpPr>
          <p:cNvPr id="1891347" name="Text Box 8"/>
          <p:cNvSpPr txBox="1">
            <a:spLocks noChangeArrowheads="1"/>
          </p:cNvSpPr>
          <p:nvPr/>
        </p:nvSpPr>
        <p:spPr bwMode="auto">
          <a:xfrm>
            <a:off x="4648200" y="2895600"/>
            <a:ext cx="1008063"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memewe</a:t>
            </a:r>
            <a:endParaRPr lang="en-US" sz="1600" b="0">
              <a:solidFill>
                <a:schemeClr val="folHlink"/>
              </a:solidFill>
            </a:endParaRPr>
          </a:p>
        </p:txBody>
      </p:sp>
      <p:sp>
        <p:nvSpPr>
          <p:cNvPr id="1891348" name="Text Box 9"/>
          <p:cNvSpPr txBox="1">
            <a:spLocks noChangeArrowheads="1"/>
          </p:cNvSpPr>
          <p:nvPr/>
        </p:nvSpPr>
        <p:spPr bwMode="auto">
          <a:xfrm>
            <a:off x="7391400" y="2895600"/>
            <a:ext cx="793750"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nanaje</a:t>
            </a:r>
            <a:endParaRPr lang="en-US" sz="1600" b="0">
              <a:solidFill>
                <a:schemeClr val="folHlink"/>
              </a:solidFill>
            </a:endParaRPr>
          </a:p>
        </p:txBody>
      </p:sp>
      <p:sp>
        <p:nvSpPr>
          <p:cNvPr id="1891349" name="Text Box 21"/>
          <p:cNvSpPr txBox="1">
            <a:spLocks noChangeArrowheads="1"/>
          </p:cNvSpPr>
          <p:nvPr/>
        </p:nvSpPr>
        <p:spPr bwMode="auto">
          <a:xfrm>
            <a:off x="4800600" y="2286000"/>
            <a:ext cx="2962275" cy="457200"/>
          </a:xfrm>
          <a:prstGeom prst="rect">
            <a:avLst/>
          </a:prstGeom>
          <a:noFill/>
          <a:ln w="9525">
            <a:noFill/>
            <a:miter lim="800000"/>
            <a:headEnd/>
            <a:tailEnd/>
          </a:ln>
        </p:spPr>
        <p:txBody>
          <a:bodyPr wrap="none">
            <a:prstTxWarp prst="textNoShape">
              <a:avLst/>
            </a:prstTxWarp>
            <a:spAutoFit/>
          </a:bodyPr>
          <a:lstStyle/>
          <a:p>
            <a:r>
              <a:rPr lang="en-US" b="0">
                <a:solidFill>
                  <a:srgbClr val="8C144A"/>
                </a:solidFill>
              </a:rPr>
              <a:t>More-General (AAB)</a:t>
            </a:r>
          </a:p>
        </p:txBody>
      </p:sp>
      <p:sp>
        <p:nvSpPr>
          <p:cNvPr id="1891350" name="Oval 22"/>
          <p:cNvSpPr>
            <a:spLocks noChangeArrowheads="1"/>
          </p:cNvSpPr>
          <p:nvPr/>
        </p:nvSpPr>
        <p:spPr bwMode="auto">
          <a:xfrm>
            <a:off x="4038600" y="1752600"/>
            <a:ext cx="4724400" cy="4724400"/>
          </a:xfrm>
          <a:prstGeom prst="ellipse">
            <a:avLst/>
          </a:prstGeom>
          <a:noFill/>
          <a:ln w="9525">
            <a:solidFill>
              <a:srgbClr val="8C144A"/>
            </a:solidFill>
            <a:round/>
            <a:headEnd/>
            <a:tailEnd/>
          </a:ln>
        </p:spPr>
        <p:txBody>
          <a:bodyPr wrap="none" anchor="ctr">
            <a:prstTxWarp prst="textNoShape">
              <a:avLst/>
            </a:prstTxWarp>
          </a:bodyPr>
          <a:lstStyle/>
          <a:p>
            <a:endParaRPr lang="en-US"/>
          </a:p>
        </p:txBody>
      </p:sp>
      <p:sp>
        <p:nvSpPr>
          <p:cNvPr id="1891351" name="Text Box 23"/>
          <p:cNvSpPr txBox="1">
            <a:spLocks noChangeArrowheads="1"/>
          </p:cNvSpPr>
          <p:nvPr/>
        </p:nvSpPr>
        <p:spPr bwMode="auto">
          <a:xfrm>
            <a:off x="4953000" y="3886200"/>
            <a:ext cx="29448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Less-General (AAdi)</a:t>
            </a:r>
          </a:p>
        </p:txBody>
      </p:sp>
      <p:sp>
        <p:nvSpPr>
          <p:cNvPr id="1891352" name="Oval 24"/>
          <p:cNvSpPr>
            <a:spLocks noChangeArrowheads="1"/>
          </p:cNvSpPr>
          <p:nvPr/>
        </p:nvSpPr>
        <p:spPr bwMode="auto">
          <a:xfrm>
            <a:off x="4800600" y="3200400"/>
            <a:ext cx="3276600" cy="2590800"/>
          </a:xfrm>
          <a:prstGeom prst="ellipse">
            <a:avLst/>
          </a:prstGeom>
          <a:noFill/>
          <a:ln w="9525">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3682" name="Rectangle 2"/>
          <p:cNvSpPr>
            <a:spLocks noGrp="1" noChangeArrowheads="1"/>
          </p:cNvSpPr>
          <p:nvPr>
            <p:ph type="title" idx="4294967295"/>
          </p:nvPr>
        </p:nvSpPr>
        <p:spPr>
          <a:xfrm>
            <a:off x="304800" y="152400"/>
            <a:ext cx="8610600" cy="1143000"/>
          </a:xfrm>
          <a:noFill/>
        </p:spPr>
        <p:txBody>
          <a:bodyPr/>
          <a:lstStyle/>
          <a:p>
            <a:r>
              <a:rPr lang="en-US" sz="3200"/>
              <a:t>Another way to think about it</a:t>
            </a:r>
            <a:endParaRPr lang="en-US"/>
          </a:p>
        </p:txBody>
      </p:sp>
      <p:sp>
        <p:nvSpPr>
          <p:cNvPr id="1863683" name="Rectangle 3"/>
          <p:cNvSpPr>
            <a:spLocks noChangeArrowheads="1"/>
          </p:cNvSpPr>
          <p:nvPr/>
        </p:nvSpPr>
        <p:spPr bwMode="auto">
          <a:xfrm>
            <a:off x="152400" y="990600"/>
            <a:ext cx="8153400" cy="822325"/>
          </a:xfrm>
          <a:prstGeom prst="rect">
            <a:avLst/>
          </a:prstGeom>
          <a:noFill/>
          <a:ln w="9525">
            <a:noFill/>
            <a:miter lim="800000"/>
            <a:headEnd/>
            <a:tailEnd/>
          </a:ln>
        </p:spPr>
        <p:txBody>
          <a:bodyPr>
            <a:prstTxWarp prst="textNoShape">
              <a:avLst/>
            </a:prstTxWarp>
            <a:spAutoFit/>
          </a:bodyPr>
          <a:lstStyle/>
          <a:p>
            <a:pPr eaLnBrk="1" hangingPunct="1">
              <a:spcBef>
                <a:spcPct val="20000"/>
              </a:spcBef>
            </a:pPr>
            <a:r>
              <a:rPr lang="en-US" b="0"/>
              <a:t>Has to do with children’s expectation of the data points that they should encounter in the input</a:t>
            </a:r>
            <a:endParaRPr lang="en-US" b="0" i="1" baseline="-25000"/>
          </a:p>
        </p:txBody>
      </p:sp>
      <p:sp>
        <p:nvSpPr>
          <p:cNvPr id="1344516" name="Rectangle 4"/>
          <p:cNvSpPr>
            <a:spLocks noGrp="1" noChangeArrowheads="1"/>
          </p:cNvSpPr>
          <p:nvPr>
            <p:ph type="body" idx="4294967295"/>
          </p:nvPr>
        </p:nvSpPr>
        <p:spPr>
          <a:xfrm>
            <a:off x="228600" y="2514600"/>
            <a:ext cx="3810000" cy="3429000"/>
          </a:xfrm>
        </p:spPr>
        <p:txBody>
          <a:bodyPr/>
          <a:lstStyle/>
          <a:p>
            <a:pPr>
              <a:lnSpc>
                <a:spcPct val="90000"/>
              </a:lnSpc>
              <a:buFontTx/>
              <a:buNone/>
            </a:pPr>
            <a:endParaRPr lang="en-US" sz="2000"/>
          </a:p>
          <a:p>
            <a:pPr>
              <a:lnSpc>
                <a:spcPct val="90000"/>
              </a:lnSpc>
              <a:buFontTx/>
              <a:buNone/>
            </a:pPr>
            <a:r>
              <a:rPr lang="en-US" sz="2000"/>
              <a:t>If more-general generalization (AAB) is correct, the child should encounter some data that can only be accounted for by the more-general generalization (like memewe or nanaje). These data would be incompatible with the less-general generalization (AAdi).</a:t>
            </a:r>
            <a:r>
              <a:rPr lang="en-US" sz="2000">
                <a:solidFill>
                  <a:schemeClr val="folHlink"/>
                </a:solidFill>
                <a:effectLst>
                  <a:outerShdw blurRad="38100" dist="38100" dir="2700000" algn="tl">
                    <a:srgbClr val="000000"/>
                  </a:outerShdw>
                </a:effectLst>
              </a:rPr>
              <a:t> </a:t>
            </a:r>
            <a:endParaRPr lang="en-US" sz="2000">
              <a:solidFill>
                <a:schemeClr val="tx2"/>
              </a:solidFill>
              <a:effectLst>
                <a:outerShdw blurRad="38100" dist="38100" dir="2700000" algn="tl">
                  <a:srgbClr val="000000"/>
                </a:outerShdw>
              </a:effectLst>
            </a:endParaRPr>
          </a:p>
        </p:txBody>
      </p:sp>
      <p:sp>
        <p:nvSpPr>
          <p:cNvPr id="1863685" name="Text Box 7"/>
          <p:cNvSpPr txBox="1">
            <a:spLocks noChangeArrowheads="1"/>
          </p:cNvSpPr>
          <p:nvPr/>
        </p:nvSpPr>
        <p:spPr bwMode="auto">
          <a:xfrm>
            <a:off x="5562600" y="4572000"/>
            <a:ext cx="1358900" cy="82550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memedi   </a:t>
            </a:r>
          </a:p>
          <a:p>
            <a:r>
              <a:rPr lang="en-US" sz="1600" b="0">
                <a:solidFill>
                  <a:schemeClr val="tx2"/>
                </a:solidFill>
              </a:rPr>
              <a:t>    kokodi   </a:t>
            </a:r>
          </a:p>
          <a:p>
            <a:r>
              <a:rPr lang="en-US" sz="1600" b="0">
                <a:solidFill>
                  <a:schemeClr val="tx2"/>
                </a:solidFill>
              </a:rPr>
              <a:t>          nanadi</a:t>
            </a:r>
          </a:p>
        </p:txBody>
      </p:sp>
      <p:sp>
        <p:nvSpPr>
          <p:cNvPr id="1863686" name="Text Box 8"/>
          <p:cNvSpPr txBox="1">
            <a:spLocks noChangeArrowheads="1"/>
          </p:cNvSpPr>
          <p:nvPr/>
        </p:nvSpPr>
        <p:spPr bwMode="auto">
          <a:xfrm>
            <a:off x="4648200" y="2895600"/>
            <a:ext cx="1008063"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memewe</a:t>
            </a:r>
            <a:endParaRPr lang="en-US" sz="1600" b="0">
              <a:solidFill>
                <a:schemeClr val="folHlink"/>
              </a:solidFill>
            </a:endParaRPr>
          </a:p>
        </p:txBody>
      </p:sp>
      <p:sp>
        <p:nvSpPr>
          <p:cNvPr id="1863687" name="Text Box 9"/>
          <p:cNvSpPr txBox="1">
            <a:spLocks noChangeArrowheads="1"/>
          </p:cNvSpPr>
          <p:nvPr/>
        </p:nvSpPr>
        <p:spPr bwMode="auto">
          <a:xfrm>
            <a:off x="7391400" y="2895600"/>
            <a:ext cx="793750"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nanaje</a:t>
            </a:r>
            <a:endParaRPr lang="en-US" sz="1600" b="0">
              <a:solidFill>
                <a:schemeClr val="folHlink"/>
              </a:solidFill>
            </a:endParaRPr>
          </a:p>
        </p:txBody>
      </p:sp>
      <p:sp>
        <p:nvSpPr>
          <p:cNvPr id="1863688" name="Text Box 8"/>
          <p:cNvSpPr txBox="1">
            <a:spLocks noChangeArrowheads="1"/>
          </p:cNvSpPr>
          <p:nvPr/>
        </p:nvSpPr>
        <p:spPr bwMode="auto">
          <a:xfrm>
            <a:off x="4800600" y="2286000"/>
            <a:ext cx="2962275" cy="457200"/>
          </a:xfrm>
          <a:prstGeom prst="rect">
            <a:avLst/>
          </a:prstGeom>
          <a:noFill/>
          <a:ln w="9525">
            <a:noFill/>
            <a:miter lim="800000"/>
            <a:headEnd/>
            <a:tailEnd/>
          </a:ln>
        </p:spPr>
        <p:txBody>
          <a:bodyPr wrap="none">
            <a:prstTxWarp prst="textNoShape">
              <a:avLst/>
            </a:prstTxWarp>
            <a:spAutoFit/>
          </a:bodyPr>
          <a:lstStyle/>
          <a:p>
            <a:r>
              <a:rPr lang="en-US" b="0">
                <a:solidFill>
                  <a:srgbClr val="8C144A"/>
                </a:solidFill>
              </a:rPr>
              <a:t>More-General (AAB)</a:t>
            </a:r>
          </a:p>
        </p:txBody>
      </p:sp>
      <p:sp>
        <p:nvSpPr>
          <p:cNvPr id="1863689" name="Oval 9"/>
          <p:cNvSpPr>
            <a:spLocks noChangeArrowheads="1"/>
          </p:cNvSpPr>
          <p:nvPr/>
        </p:nvSpPr>
        <p:spPr bwMode="auto">
          <a:xfrm>
            <a:off x="4038600" y="1752600"/>
            <a:ext cx="4724400" cy="4724400"/>
          </a:xfrm>
          <a:prstGeom prst="ellipse">
            <a:avLst/>
          </a:prstGeom>
          <a:noFill/>
          <a:ln w="9525">
            <a:solidFill>
              <a:srgbClr val="8C144A"/>
            </a:solidFill>
            <a:round/>
            <a:headEnd/>
            <a:tailEnd/>
          </a:ln>
        </p:spPr>
        <p:txBody>
          <a:bodyPr wrap="none" anchor="ctr">
            <a:prstTxWarp prst="textNoShape">
              <a:avLst/>
            </a:prstTxWarp>
          </a:bodyPr>
          <a:lstStyle/>
          <a:p>
            <a:endParaRPr lang="en-US"/>
          </a:p>
        </p:txBody>
      </p:sp>
      <p:sp>
        <p:nvSpPr>
          <p:cNvPr id="1863690" name="Text Box 10"/>
          <p:cNvSpPr txBox="1">
            <a:spLocks noChangeArrowheads="1"/>
          </p:cNvSpPr>
          <p:nvPr/>
        </p:nvSpPr>
        <p:spPr bwMode="auto">
          <a:xfrm>
            <a:off x="4953000" y="3886200"/>
            <a:ext cx="29448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Less-General (AAdi)</a:t>
            </a:r>
          </a:p>
        </p:txBody>
      </p:sp>
      <p:sp>
        <p:nvSpPr>
          <p:cNvPr id="1863691" name="Oval 11"/>
          <p:cNvSpPr>
            <a:spLocks noChangeArrowheads="1"/>
          </p:cNvSpPr>
          <p:nvPr/>
        </p:nvSpPr>
        <p:spPr bwMode="auto">
          <a:xfrm>
            <a:off x="4800600" y="3200400"/>
            <a:ext cx="3276600" cy="2590800"/>
          </a:xfrm>
          <a:prstGeom prst="ellipse">
            <a:avLst/>
          </a:prstGeom>
          <a:noFill/>
          <a:ln w="9525">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5730" name="Rectangle 2"/>
          <p:cNvSpPr>
            <a:spLocks noGrp="1" noChangeArrowheads="1"/>
          </p:cNvSpPr>
          <p:nvPr>
            <p:ph type="title" idx="4294967295"/>
          </p:nvPr>
        </p:nvSpPr>
        <p:spPr>
          <a:xfrm>
            <a:off x="304800" y="152400"/>
            <a:ext cx="8610600" cy="1143000"/>
          </a:xfrm>
          <a:noFill/>
        </p:spPr>
        <p:txBody>
          <a:bodyPr/>
          <a:lstStyle/>
          <a:p>
            <a:r>
              <a:rPr lang="en-US" sz="3200"/>
              <a:t>Another way to think about it</a:t>
            </a:r>
          </a:p>
        </p:txBody>
      </p:sp>
      <p:sp>
        <p:nvSpPr>
          <p:cNvPr id="1865731" name="Rectangle 3"/>
          <p:cNvSpPr>
            <a:spLocks noChangeArrowheads="1"/>
          </p:cNvSpPr>
          <p:nvPr/>
        </p:nvSpPr>
        <p:spPr bwMode="auto">
          <a:xfrm>
            <a:off x="152400" y="990600"/>
            <a:ext cx="8153400" cy="822325"/>
          </a:xfrm>
          <a:prstGeom prst="rect">
            <a:avLst/>
          </a:prstGeom>
          <a:noFill/>
          <a:ln w="9525">
            <a:noFill/>
            <a:miter lim="800000"/>
            <a:headEnd/>
            <a:tailEnd/>
          </a:ln>
        </p:spPr>
        <p:txBody>
          <a:bodyPr>
            <a:prstTxWarp prst="textNoShape">
              <a:avLst/>
            </a:prstTxWarp>
            <a:spAutoFit/>
          </a:bodyPr>
          <a:lstStyle/>
          <a:p>
            <a:pPr eaLnBrk="1" hangingPunct="1">
              <a:spcBef>
                <a:spcPct val="20000"/>
              </a:spcBef>
            </a:pPr>
            <a:r>
              <a:rPr lang="en-US" b="0"/>
              <a:t>Has to do with children’s expectation of the data points that they should encounter in the input</a:t>
            </a:r>
            <a:endParaRPr lang="en-US" b="0" i="1" baseline="-25000"/>
          </a:p>
        </p:txBody>
      </p:sp>
      <p:sp>
        <p:nvSpPr>
          <p:cNvPr id="1345543" name="Rectangle 7"/>
          <p:cNvSpPr>
            <a:spLocks noGrp="1" noChangeArrowheads="1"/>
          </p:cNvSpPr>
          <p:nvPr>
            <p:ph type="body" idx="4294967295"/>
          </p:nvPr>
        </p:nvSpPr>
        <p:spPr>
          <a:xfrm>
            <a:off x="228600" y="2514600"/>
            <a:ext cx="3810000" cy="3429000"/>
          </a:xfrm>
        </p:spPr>
        <p:txBody>
          <a:bodyPr/>
          <a:lstStyle/>
          <a:p>
            <a:pPr>
              <a:lnSpc>
                <a:spcPct val="90000"/>
              </a:lnSpc>
              <a:buFontTx/>
              <a:buNone/>
            </a:pPr>
            <a:endParaRPr lang="en-US" sz="2000"/>
          </a:p>
          <a:p>
            <a:pPr>
              <a:lnSpc>
                <a:spcPct val="90000"/>
              </a:lnSpc>
              <a:buFontTx/>
              <a:buNone/>
            </a:pPr>
            <a:r>
              <a:rPr lang="en-US" sz="2000"/>
              <a:t>If the child </a:t>
            </a:r>
            <a:r>
              <a:rPr lang="en-US" sz="2000">
                <a:solidFill>
                  <a:schemeClr val="folHlink"/>
                </a:solidFill>
              </a:rPr>
              <a:t>keeps </a:t>
            </a:r>
            <a:r>
              <a:rPr lang="en-US" sz="2000" i="1">
                <a:solidFill>
                  <a:schemeClr val="folHlink"/>
                </a:solidFill>
              </a:rPr>
              <a:t>not</a:t>
            </a:r>
            <a:r>
              <a:rPr lang="en-US" sz="2000">
                <a:solidFill>
                  <a:schemeClr val="folHlink"/>
                </a:solidFill>
              </a:rPr>
              <a:t> encountering data compatible only with the more-general generalization</a:t>
            </a:r>
            <a:r>
              <a:rPr lang="en-US" sz="2000"/>
              <a:t>, the </a:t>
            </a:r>
            <a:r>
              <a:rPr lang="en-US" sz="2000">
                <a:solidFill>
                  <a:schemeClr val="tx2"/>
                </a:solidFill>
              </a:rPr>
              <a:t>less-general generalization</a:t>
            </a:r>
            <a:r>
              <a:rPr lang="en-US" sz="2000"/>
              <a:t> becomes more and more likely to be the generalization responsible for the language data encountered.</a:t>
            </a:r>
            <a:r>
              <a:rPr lang="en-US" sz="2000">
                <a:solidFill>
                  <a:schemeClr val="folHlink"/>
                </a:solidFill>
                <a:effectLst>
                  <a:outerShdw blurRad="38100" dist="38100" dir="2700000" algn="tl">
                    <a:srgbClr val="000000"/>
                  </a:outerShdw>
                </a:effectLst>
              </a:rPr>
              <a:t> </a:t>
            </a:r>
            <a:endParaRPr lang="en-US" sz="2000">
              <a:solidFill>
                <a:schemeClr val="tx2"/>
              </a:solidFill>
              <a:effectLst>
                <a:outerShdw blurRad="38100" dist="38100" dir="2700000" algn="tl">
                  <a:srgbClr val="000000"/>
                </a:outerShdw>
              </a:effectLst>
            </a:endParaRPr>
          </a:p>
        </p:txBody>
      </p:sp>
      <p:sp>
        <p:nvSpPr>
          <p:cNvPr id="1865733" name="Text Box 8"/>
          <p:cNvSpPr txBox="1">
            <a:spLocks noChangeArrowheads="1"/>
          </p:cNvSpPr>
          <p:nvPr/>
        </p:nvSpPr>
        <p:spPr bwMode="auto">
          <a:xfrm>
            <a:off x="5943600" y="3505200"/>
            <a:ext cx="793750"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papadi</a:t>
            </a:r>
          </a:p>
        </p:txBody>
      </p:sp>
      <p:sp>
        <p:nvSpPr>
          <p:cNvPr id="1865734" name="Text Box 9"/>
          <p:cNvSpPr txBox="1">
            <a:spLocks noChangeArrowheads="1"/>
          </p:cNvSpPr>
          <p:nvPr/>
        </p:nvSpPr>
        <p:spPr bwMode="auto">
          <a:xfrm>
            <a:off x="6934200" y="4495800"/>
            <a:ext cx="771525" cy="33655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kokodi</a:t>
            </a:r>
          </a:p>
        </p:txBody>
      </p:sp>
      <p:sp>
        <p:nvSpPr>
          <p:cNvPr id="1865735" name="Text Box 7"/>
          <p:cNvSpPr txBox="1">
            <a:spLocks noChangeArrowheads="1"/>
          </p:cNvSpPr>
          <p:nvPr/>
        </p:nvSpPr>
        <p:spPr bwMode="auto">
          <a:xfrm>
            <a:off x="5562600" y="4572000"/>
            <a:ext cx="1358900" cy="82550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memedi   </a:t>
            </a:r>
          </a:p>
          <a:p>
            <a:r>
              <a:rPr lang="en-US" sz="1600" b="0">
                <a:solidFill>
                  <a:schemeClr val="tx2"/>
                </a:solidFill>
              </a:rPr>
              <a:t>    kokodi   </a:t>
            </a:r>
          </a:p>
          <a:p>
            <a:r>
              <a:rPr lang="en-US" sz="1600" b="0">
                <a:solidFill>
                  <a:schemeClr val="tx2"/>
                </a:solidFill>
              </a:rPr>
              <a:t>          nanadi</a:t>
            </a:r>
          </a:p>
        </p:txBody>
      </p:sp>
      <p:sp>
        <p:nvSpPr>
          <p:cNvPr id="1865736" name="Text Box 8"/>
          <p:cNvSpPr txBox="1">
            <a:spLocks noChangeArrowheads="1"/>
          </p:cNvSpPr>
          <p:nvPr/>
        </p:nvSpPr>
        <p:spPr bwMode="auto">
          <a:xfrm>
            <a:off x="4800600" y="2286000"/>
            <a:ext cx="2962275" cy="457200"/>
          </a:xfrm>
          <a:prstGeom prst="rect">
            <a:avLst/>
          </a:prstGeom>
          <a:noFill/>
          <a:ln w="9525">
            <a:noFill/>
            <a:miter lim="800000"/>
            <a:headEnd/>
            <a:tailEnd/>
          </a:ln>
        </p:spPr>
        <p:txBody>
          <a:bodyPr wrap="none">
            <a:prstTxWarp prst="textNoShape">
              <a:avLst/>
            </a:prstTxWarp>
            <a:spAutoFit/>
          </a:bodyPr>
          <a:lstStyle/>
          <a:p>
            <a:r>
              <a:rPr lang="en-US" b="0">
                <a:solidFill>
                  <a:srgbClr val="8C144A"/>
                </a:solidFill>
              </a:rPr>
              <a:t>More-General (AAB)</a:t>
            </a:r>
          </a:p>
        </p:txBody>
      </p:sp>
      <p:sp>
        <p:nvSpPr>
          <p:cNvPr id="1865737" name="Oval 9"/>
          <p:cNvSpPr>
            <a:spLocks noChangeArrowheads="1"/>
          </p:cNvSpPr>
          <p:nvPr/>
        </p:nvSpPr>
        <p:spPr bwMode="auto">
          <a:xfrm>
            <a:off x="4038600" y="1752600"/>
            <a:ext cx="4724400" cy="4724400"/>
          </a:xfrm>
          <a:prstGeom prst="ellipse">
            <a:avLst/>
          </a:prstGeom>
          <a:noFill/>
          <a:ln w="9525">
            <a:solidFill>
              <a:srgbClr val="8C144A"/>
            </a:solidFill>
            <a:round/>
            <a:headEnd/>
            <a:tailEnd/>
          </a:ln>
        </p:spPr>
        <p:txBody>
          <a:bodyPr wrap="none" anchor="ctr">
            <a:prstTxWarp prst="textNoShape">
              <a:avLst/>
            </a:prstTxWarp>
          </a:bodyPr>
          <a:lstStyle/>
          <a:p>
            <a:endParaRPr lang="en-US"/>
          </a:p>
        </p:txBody>
      </p:sp>
      <p:sp>
        <p:nvSpPr>
          <p:cNvPr id="1865738" name="Text Box 10"/>
          <p:cNvSpPr txBox="1">
            <a:spLocks noChangeArrowheads="1"/>
          </p:cNvSpPr>
          <p:nvPr/>
        </p:nvSpPr>
        <p:spPr bwMode="auto">
          <a:xfrm>
            <a:off x="4953000" y="3886200"/>
            <a:ext cx="29448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Less-General (AAdi)</a:t>
            </a:r>
          </a:p>
        </p:txBody>
      </p:sp>
      <p:sp>
        <p:nvSpPr>
          <p:cNvPr id="1865739" name="Oval 11"/>
          <p:cNvSpPr>
            <a:spLocks noChangeArrowheads="1"/>
          </p:cNvSpPr>
          <p:nvPr/>
        </p:nvSpPr>
        <p:spPr bwMode="auto">
          <a:xfrm>
            <a:off x="4800600" y="3200400"/>
            <a:ext cx="3276600" cy="2590800"/>
          </a:xfrm>
          <a:prstGeom prst="ellipse">
            <a:avLst/>
          </a:prstGeom>
          <a:solidFill>
            <a:schemeClr val="tx2">
              <a:alpha val="17000"/>
            </a:schemeClr>
          </a:solidFill>
          <a:ln w="9525">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98146" name="Rectangle 2"/>
          <p:cNvSpPr>
            <a:spLocks noGrp="1" noChangeArrowheads="1"/>
          </p:cNvSpPr>
          <p:nvPr>
            <p:ph type="title" idx="4294967295"/>
          </p:nvPr>
        </p:nvSpPr>
        <p:spPr>
          <a:xfrm>
            <a:off x="609600" y="152400"/>
            <a:ext cx="7772400" cy="1143000"/>
          </a:xfrm>
          <a:noFill/>
        </p:spPr>
        <p:txBody>
          <a:bodyPr/>
          <a:lstStyle/>
          <a:p>
            <a:r>
              <a:rPr lang="en-US" sz="3200"/>
              <a:t>Making generalizations that are underdetermined by the data</a:t>
            </a:r>
          </a:p>
        </p:txBody>
      </p:sp>
      <p:sp>
        <p:nvSpPr>
          <p:cNvPr id="1798147" name="Oval 3"/>
          <p:cNvSpPr>
            <a:spLocks noChangeArrowheads="1"/>
          </p:cNvSpPr>
          <p:nvPr/>
        </p:nvSpPr>
        <p:spPr bwMode="auto">
          <a:xfrm>
            <a:off x="2209800" y="1676400"/>
            <a:ext cx="2743200" cy="2743200"/>
          </a:xfrm>
          <a:prstGeom prst="ellipse">
            <a:avLst/>
          </a:prstGeom>
          <a:solidFill>
            <a:schemeClr val="tx2">
              <a:alpha val="25098"/>
            </a:schemeClr>
          </a:solidFill>
          <a:ln w="9525">
            <a:solidFill>
              <a:schemeClr val="tx1"/>
            </a:solidFill>
            <a:round/>
            <a:headEnd/>
            <a:tailEnd/>
          </a:ln>
        </p:spPr>
        <p:txBody>
          <a:bodyPr wrap="none" anchor="ctr">
            <a:prstTxWarp prst="textNoShape">
              <a:avLst/>
            </a:prstTxWarp>
          </a:bodyPr>
          <a:lstStyle/>
          <a:p>
            <a:endParaRPr lang="en-US"/>
          </a:p>
        </p:txBody>
      </p:sp>
      <p:sp>
        <p:nvSpPr>
          <p:cNvPr id="1798148" name="Oval 4"/>
          <p:cNvSpPr>
            <a:spLocks noChangeArrowheads="1"/>
          </p:cNvSpPr>
          <p:nvPr/>
        </p:nvSpPr>
        <p:spPr bwMode="auto">
          <a:xfrm>
            <a:off x="2590800" y="2743200"/>
            <a:ext cx="1905000" cy="1524000"/>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1798149" name="Text Box 5"/>
          <p:cNvSpPr txBox="1">
            <a:spLocks noChangeArrowheads="1"/>
          </p:cNvSpPr>
          <p:nvPr/>
        </p:nvSpPr>
        <p:spPr bwMode="auto">
          <a:xfrm>
            <a:off x="2819400" y="3048000"/>
            <a:ext cx="1600200" cy="641350"/>
          </a:xfrm>
          <a:prstGeom prst="rect">
            <a:avLst/>
          </a:prstGeom>
          <a:noFill/>
          <a:ln w="9525">
            <a:noFill/>
            <a:miter lim="800000"/>
            <a:headEnd/>
            <a:tailEnd/>
          </a:ln>
        </p:spPr>
        <p:txBody>
          <a:bodyPr>
            <a:prstTxWarp prst="textNoShape">
              <a:avLst/>
            </a:prstTxWarp>
            <a:spAutoFit/>
          </a:bodyPr>
          <a:lstStyle/>
          <a:p>
            <a:r>
              <a:rPr lang="en-US" sz="1800">
                <a:solidFill>
                  <a:schemeClr val="bg1"/>
                </a:solidFill>
              </a:rPr>
              <a:t>Items Encountered</a:t>
            </a:r>
          </a:p>
        </p:txBody>
      </p:sp>
      <p:sp>
        <p:nvSpPr>
          <p:cNvPr id="1798150" name="Text Box 6"/>
          <p:cNvSpPr txBox="1">
            <a:spLocks noChangeArrowheads="1"/>
          </p:cNvSpPr>
          <p:nvPr/>
        </p:nvSpPr>
        <p:spPr bwMode="auto">
          <a:xfrm>
            <a:off x="2362200" y="2362200"/>
            <a:ext cx="1936750" cy="366713"/>
          </a:xfrm>
          <a:prstGeom prst="rect">
            <a:avLst/>
          </a:prstGeom>
          <a:noFill/>
          <a:ln w="9525">
            <a:noFill/>
            <a:miter lim="800000"/>
            <a:headEnd/>
            <a:tailEnd/>
          </a:ln>
        </p:spPr>
        <p:txBody>
          <a:bodyPr wrap="none">
            <a:prstTxWarp prst="textNoShape">
              <a:avLst/>
            </a:prstTxWarp>
            <a:spAutoFit/>
          </a:bodyPr>
          <a:lstStyle/>
          <a:p>
            <a:r>
              <a:rPr lang="en-US" sz="1800"/>
              <a:t>Items in English</a:t>
            </a:r>
          </a:p>
        </p:txBody>
      </p:sp>
      <p:sp>
        <p:nvSpPr>
          <p:cNvPr id="1798151" name="Oval 7"/>
          <p:cNvSpPr>
            <a:spLocks noChangeArrowheads="1"/>
          </p:cNvSpPr>
          <p:nvPr/>
        </p:nvSpPr>
        <p:spPr bwMode="auto">
          <a:xfrm>
            <a:off x="1371600" y="1524000"/>
            <a:ext cx="5867400" cy="3276600"/>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1798152" name="Text Box 8"/>
          <p:cNvSpPr txBox="1">
            <a:spLocks noChangeArrowheads="1"/>
          </p:cNvSpPr>
          <p:nvPr/>
        </p:nvSpPr>
        <p:spPr bwMode="auto">
          <a:xfrm>
            <a:off x="5029200" y="2286000"/>
            <a:ext cx="1600200" cy="641350"/>
          </a:xfrm>
          <a:prstGeom prst="rect">
            <a:avLst/>
          </a:prstGeom>
          <a:noFill/>
          <a:ln w="9525">
            <a:noFill/>
            <a:miter lim="800000"/>
            <a:headEnd/>
            <a:tailEnd/>
          </a:ln>
        </p:spPr>
        <p:txBody>
          <a:bodyPr>
            <a:prstTxWarp prst="textNoShape">
              <a:avLst/>
            </a:prstTxWarp>
            <a:spAutoFit/>
          </a:bodyPr>
          <a:lstStyle/>
          <a:p>
            <a:r>
              <a:rPr lang="en-US" sz="1800"/>
              <a:t>Items not in English</a:t>
            </a:r>
          </a:p>
        </p:txBody>
      </p:sp>
      <p:sp>
        <p:nvSpPr>
          <p:cNvPr id="1798153" name="Text Box 9"/>
          <p:cNvSpPr txBox="1">
            <a:spLocks noChangeArrowheads="1"/>
          </p:cNvSpPr>
          <p:nvPr/>
        </p:nvSpPr>
        <p:spPr bwMode="auto">
          <a:xfrm>
            <a:off x="228600" y="4953000"/>
            <a:ext cx="7391400" cy="822325"/>
          </a:xfrm>
          <a:prstGeom prst="rect">
            <a:avLst/>
          </a:prstGeom>
          <a:noFill/>
          <a:ln w="9525">
            <a:noFill/>
            <a:miter lim="800000"/>
            <a:headEnd/>
            <a:tailEnd/>
          </a:ln>
        </p:spPr>
        <p:txBody>
          <a:bodyPr>
            <a:prstTxWarp prst="textNoShape">
              <a:avLst/>
            </a:prstTxWarp>
            <a:spAutoFit/>
          </a:bodyPr>
          <a:lstStyle/>
          <a:p>
            <a:r>
              <a:rPr lang="en-US" b="0"/>
              <a:t>Children encounter a subset of the language’s data, and have to decide how to generalize from that data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3378" name="Rectangle 2"/>
          <p:cNvSpPr>
            <a:spLocks noChangeArrowheads="1"/>
          </p:cNvSpPr>
          <p:nvPr/>
        </p:nvSpPr>
        <p:spPr bwMode="auto">
          <a:xfrm>
            <a:off x="0" y="15240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Children as rational learners</a:t>
            </a:r>
            <a:endParaRPr lang="en-US" sz="4400" b="0">
              <a:solidFill>
                <a:schemeClr val="tx2"/>
              </a:solidFill>
              <a:ea typeface="Osaka" pitchFamily="-84" charset="-128"/>
              <a:cs typeface="Osaka" pitchFamily="-84" charset="-128"/>
            </a:endParaRPr>
          </a:p>
        </p:txBody>
      </p:sp>
      <p:sp>
        <p:nvSpPr>
          <p:cNvPr id="1893379" name="Text Box 3"/>
          <p:cNvSpPr txBox="1">
            <a:spLocks noChangeArrowheads="1"/>
          </p:cNvSpPr>
          <p:nvPr/>
        </p:nvSpPr>
        <p:spPr bwMode="auto">
          <a:xfrm>
            <a:off x="228600" y="1219200"/>
            <a:ext cx="3581400" cy="4446588"/>
          </a:xfrm>
          <a:prstGeom prst="rect">
            <a:avLst/>
          </a:prstGeom>
          <a:noFill/>
          <a:ln w="9525">
            <a:noFill/>
            <a:miter lim="800000"/>
            <a:headEnd/>
            <a:tailEnd/>
          </a:ln>
        </p:spPr>
        <p:txBody>
          <a:bodyPr>
            <a:prstTxWarp prst="textNoShape">
              <a:avLst/>
            </a:prstTxWarp>
            <a:spAutoFit/>
          </a:bodyPr>
          <a:lstStyle/>
          <a:p>
            <a:r>
              <a:rPr lang="en-US" sz="2200" b="0"/>
              <a:t>Gerken (2006) suggests that children behave like rational (Bayesian) learners.  If so, this means that if children do receive </a:t>
            </a:r>
            <a:r>
              <a:rPr lang="en-US" sz="2200" b="0">
                <a:solidFill>
                  <a:schemeClr val="bg2"/>
                </a:solidFill>
              </a:rPr>
              <a:t>counterexamples</a:t>
            </a:r>
            <a:r>
              <a:rPr lang="en-US" sz="2200" b="0"/>
              <a:t> to the less-general hypothesis, they should update their beliefs about its probability. In particular, they should believe it is less probable than the more-general hypothesis. Is this true?</a:t>
            </a:r>
            <a:endParaRPr lang="en-US" sz="2200" b="0">
              <a:solidFill>
                <a:srgbClr val="DDB4FF"/>
              </a:solidFill>
            </a:endParaRPr>
          </a:p>
        </p:txBody>
      </p:sp>
      <p:sp>
        <p:nvSpPr>
          <p:cNvPr id="1893384" name="Text Box 7"/>
          <p:cNvSpPr txBox="1">
            <a:spLocks noChangeArrowheads="1"/>
          </p:cNvSpPr>
          <p:nvPr/>
        </p:nvSpPr>
        <p:spPr bwMode="auto">
          <a:xfrm>
            <a:off x="5562600" y="4572000"/>
            <a:ext cx="1358900" cy="825500"/>
          </a:xfrm>
          <a:prstGeom prst="rect">
            <a:avLst/>
          </a:prstGeom>
          <a:noFill/>
          <a:ln w="9525">
            <a:noFill/>
            <a:miter lim="800000"/>
            <a:headEnd/>
            <a:tailEnd/>
          </a:ln>
        </p:spPr>
        <p:txBody>
          <a:bodyPr wrap="none">
            <a:prstTxWarp prst="textNoShape">
              <a:avLst/>
            </a:prstTxWarp>
            <a:spAutoFit/>
          </a:bodyPr>
          <a:lstStyle/>
          <a:p>
            <a:r>
              <a:rPr lang="en-US" sz="1600" b="0">
                <a:solidFill>
                  <a:schemeClr val="tx2"/>
                </a:solidFill>
              </a:rPr>
              <a:t>memedi   </a:t>
            </a:r>
          </a:p>
          <a:p>
            <a:r>
              <a:rPr lang="en-US" sz="1600" b="0">
                <a:solidFill>
                  <a:schemeClr val="tx2"/>
                </a:solidFill>
              </a:rPr>
              <a:t>    kokodi   </a:t>
            </a:r>
          </a:p>
          <a:p>
            <a:r>
              <a:rPr lang="en-US" sz="1600" b="0">
                <a:solidFill>
                  <a:schemeClr val="tx2"/>
                </a:solidFill>
              </a:rPr>
              <a:t>          nanadi</a:t>
            </a:r>
          </a:p>
        </p:txBody>
      </p:sp>
      <p:sp>
        <p:nvSpPr>
          <p:cNvPr id="1893385" name="Text Box 8"/>
          <p:cNvSpPr txBox="1">
            <a:spLocks noChangeArrowheads="1"/>
          </p:cNvSpPr>
          <p:nvPr/>
        </p:nvSpPr>
        <p:spPr bwMode="auto">
          <a:xfrm>
            <a:off x="4648200" y="2895600"/>
            <a:ext cx="1008063" cy="336550"/>
          </a:xfrm>
          <a:prstGeom prst="rect">
            <a:avLst/>
          </a:prstGeom>
          <a:noFill/>
          <a:ln w="9525">
            <a:noFill/>
            <a:miter lim="800000"/>
            <a:headEnd/>
            <a:tailEnd/>
          </a:ln>
        </p:spPr>
        <p:txBody>
          <a:bodyPr wrap="none">
            <a:prstTxWarp prst="textNoShape">
              <a:avLst/>
            </a:prstTxWarp>
            <a:spAutoFit/>
          </a:bodyPr>
          <a:lstStyle/>
          <a:p>
            <a:r>
              <a:rPr lang="en-US" sz="1600" b="0">
                <a:solidFill>
                  <a:schemeClr val="bg2"/>
                </a:solidFill>
              </a:rPr>
              <a:t>memewe</a:t>
            </a:r>
          </a:p>
        </p:txBody>
      </p:sp>
      <p:sp>
        <p:nvSpPr>
          <p:cNvPr id="1893386" name="Text Box 9"/>
          <p:cNvSpPr txBox="1">
            <a:spLocks noChangeArrowheads="1"/>
          </p:cNvSpPr>
          <p:nvPr/>
        </p:nvSpPr>
        <p:spPr bwMode="auto">
          <a:xfrm>
            <a:off x="7391400" y="2895600"/>
            <a:ext cx="793750" cy="336550"/>
          </a:xfrm>
          <a:prstGeom prst="rect">
            <a:avLst/>
          </a:prstGeom>
          <a:noFill/>
          <a:ln w="9525">
            <a:noFill/>
            <a:miter lim="800000"/>
            <a:headEnd/>
            <a:tailEnd/>
          </a:ln>
        </p:spPr>
        <p:txBody>
          <a:bodyPr wrap="none">
            <a:prstTxWarp prst="textNoShape">
              <a:avLst/>
            </a:prstTxWarp>
            <a:spAutoFit/>
          </a:bodyPr>
          <a:lstStyle/>
          <a:p>
            <a:r>
              <a:rPr lang="en-US" sz="1600" b="0">
                <a:solidFill>
                  <a:srgbClr val="8C144A"/>
                </a:solidFill>
              </a:rPr>
              <a:t>nanaje</a:t>
            </a:r>
            <a:endParaRPr lang="en-US" sz="1600" b="0">
              <a:solidFill>
                <a:schemeClr val="folHlink"/>
              </a:solidFill>
            </a:endParaRPr>
          </a:p>
        </p:txBody>
      </p:sp>
      <p:sp>
        <p:nvSpPr>
          <p:cNvPr id="1893387" name="Text Box 11"/>
          <p:cNvSpPr txBox="1">
            <a:spLocks noChangeArrowheads="1"/>
          </p:cNvSpPr>
          <p:nvPr/>
        </p:nvSpPr>
        <p:spPr bwMode="auto">
          <a:xfrm>
            <a:off x="4800600" y="2286000"/>
            <a:ext cx="2962275" cy="457200"/>
          </a:xfrm>
          <a:prstGeom prst="rect">
            <a:avLst/>
          </a:prstGeom>
          <a:noFill/>
          <a:ln w="9525">
            <a:noFill/>
            <a:miter lim="800000"/>
            <a:headEnd/>
            <a:tailEnd/>
          </a:ln>
        </p:spPr>
        <p:txBody>
          <a:bodyPr wrap="none">
            <a:prstTxWarp prst="textNoShape">
              <a:avLst/>
            </a:prstTxWarp>
            <a:spAutoFit/>
          </a:bodyPr>
          <a:lstStyle/>
          <a:p>
            <a:r>
              <a:rPr lang="en-US" b="0">
                <a:solidFill>
                  <a:srgbClr val="8C144A"/>
                </a:solidFill>
              </a:rPr>
              <a:t>More-General (AAB)</a:t>
            </a:r>
          </a:p>
        </p:txBody>
      </p:sp>
      <p:sp>
        <p:nvSpPr>
          <p:cNvPr id="1893388" name="Oval 12"/>
          <p:cNvSpPr>
            <a:spLocks noChangeArrowheads="1"/>
          </p:cNvSpPr>
          <p:nvPr/>
        </p:nvSpPr>
        <p:spPr bwMode="auto">
          <a:xfrm>
            <a:off x="4038600" y="1752600"/>
            <a:ext cx="4724400" cy="4724400"/>
          </a:xfrm>
          <a:prstGeom prst="ellipse">
            <a:avLst/>
          </a:prstGeom>
          <a:noFill/>
          <a:ln w="9525">
            <a:solidFill>
              <a:srgbClr val="8C144A"/>
            </a:solidFill>
            <a:round/>
            <a:headEnd/>
            <a:tailEnd/>
          </a:ln>
        </p:spPr>
        <p:txBody>
          <a:bodyPr wrap="none" anchor="ctr">
            <a:prstTxWarp prst="textNoShape">
              <a:avLst/>
            </a:prstTxWarp>
          </a:bodyPr>
          <a:lstStyle/>
          <a:p>
            <a:endParaRPr lang="en-US"/>
          </a:p>
        </p:txBody>
      </p:sp>
      <p:sp>
        <p:nvSpPr>
          <p:cNvPr id="1893389" name="Text Box 13"/>
          <p:cNvSpPr txBox="1">
            <a:spLocks noChangeArrowheads="1"/>
          </p:cNvSpPr>
          <p:nvPr/>
        </p:nvSpPr>
        <p:spPr bwMode="auto">
          <a:xfrm>
            <a:off x="4953000" y="3886200"/>
            <a:ext cx="2944813"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Less-General (AAdi)</a:t>
            </a:r>
          </a:p>
        </p:txBody>
      </p:sp>
      <p:sp>
        <p:nvSpPr>
          <p:cNvPr id="1893390" name="Oval 14"/>
          <p:cNvSpPr>
            <a:spLocks noChangeArrowheads="1"/>
          </p:cNvSpPr>
          <p:nvPr/>
        </p:nvSpPr>
        <p:spPr bwMode="auto">
          <a:xfrm>
            <a:off x="4800600" y="3200400"/>
            <a:ext cx="3276600" cy="2590800"/>
          </a:xfrm>
          <a:prstGeom prst="ellipse">
            <a:avLst/>
          </a:prstGeom>
          <a:noFill/>
          <a:ln w="9525">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4402" name="Text Box 4"/>
          <p:cNvSpPr txBox="1">
            <a:spLocks noChangeArrowheads="1"/>
          </p:cNvSpPr>
          <p:nvPr/>
        </p:nvSpPr>
        <p:spPr bwMode="auto">
          <a:xfrm>
            <a:off x="381000" y="3657600"/>
            <a:ext cx="8077200" cy="3046988"/>
          </a:xfrm>
          <a:prstGeom prst="rect">
            <a:avLst/>
          </a:prstGeom>
          <a:noFill/>
          <a:ln w="9525">
            <a:noFill/>
            <a:miter lim="800000"/>
            <a:headEnd/>
            <a:tailEnd/>
          </a:ln>
        </p:spPr>
        <p:txBody>
          <a:bodyPr>
            <a:prstTxWarp prst="textNoShape">
              <a:avLst/>
            </a:prstTxWarp>
            <a:spAutoFit/>
          </a:bodyPr>
          <a:lstStyle/>
          <a:p>
            <a:r>
              <a:rPr lang="en-US" b="0"/>
              <a:t>Stimuli: 2 minutes of artificial language words following the </a:t>
            </a:r>
            <a:r>
              <a:rPr lang="en-US" b="0">
                <a:solidFill>
                  <a:schemeClr val="tx2"/>
                </a:solidFill>
              </a:rPr>
              <a:t>AA</a:t>
            </a:r>
            <a:r>
              <a:rPr lang="en-US" b="0">
                <a:solidFill>
                  <a:schemeClr val="bg2"/>
                </a:solidFill>
              </a:rPr>
              <a:t>di</a:t>
            </a:r>
            <a:r>
              <a:rPr lang="en-US" b="0"/>
              <a:t> pattern, with three of the last stimuli heard being examples of the </a:t>
            </a:r>
            <a:r>
              <a:rPr lang="en-US" b="0">
                <a:solidFill>
                  <a:schemeClr val="tx2"/>
                </a:solidFill>
              </a:rPr>
              <a:t>AA</a:t>
            </a:r>
            <a:r>
              <a:rPr lang="en-US" b="0">
                <a:solidFill>
                  <a:schemeClr val="accent2"/>
                </a:solidFill>
              </a:rPr>
              <a:t>B</a:t>
            </a:r>
            <a:r>
              <a:rPr lang="en-US" b="0"/>
              <a:t> pattern (like </a:t>
            </a:r>
            <a:r>
              <a:rPr lang="en-US" b="0">
                <a:solidFill>
                  <a:schemeClr val="tx2"/>
                </a:solidFill>
              </a:rPr>
              <a:t>meme</a:t>
            </a:r>
            <a:r>
              <a:rPr lang="en-US" b="0">
                <a:solidFill>
                  <a:schemeClr val="accent2"/>
                </a:solidFill>
              </a:rPr>
              <a:t>we</a:t>
            </a:r>
            <a:r>
              <a:rPr lang="en-US" b="0"/>
              <a:t>)</a:t>
            </a:r>
          </a:p>
          <a:p>
            <a:endParaRPr lang="en-US" b="0"/>
          </a:p>
          <a:p>
            <a:r>
              <a:rPr lang="en-US" b="0"/>
              <a:t>Test condition words: novel </a:t>
            </a:r>
            <a:r>
              <a:rPr lang="en-US" b="0">
                <a:solidFill>
                  <a:schemeClr val="tx2"/>
                </a:solidFill>
              </a:rPr>
              <a:t>AA</a:t>
            </a:r>
            <a:r>
              <a:rPr lang="en-US" b="0">
                <a:solidFill>
                  <a:schemeClr val="accent2"/>
                </a:solidFill>
              </a:rPr>
              <a:t>B</a:t>
            </a:r>
            <a:r>
              <a:rPr lang="en-US" b="0"/>
              <a:t> pattern words using syllables the children had never encountered before in the language</a:t>
            </a:r>
            <a:r>
              <a:rPr lang="en-US" b="0">
                <a:solidFill>
                  <a:srgbClr val="DDB4FF"/>
                </a:solidFill>
              </a:rPr>
              <a:t>. </a:t>
            </a:r>
            <a:r>
              <a:rPr lang="en-US" b="0"/>
              <a:t>Ex: </a:t>
            </a:r>
            <a:r>
              <a:rPr lang="en-US" b="0">
                <a:solidFill>
                  <a:schemeClr val="tx2"/>
                </a:solidFill>
              </a:rPr>
              <a:t>koko</a:t>
            </a:r>
            <a:r>
              <a:rPr lang="en-US" b="0">
                <a:solidFill>
                  <a:schemeClr val="accent2"/>
                </a:solidFill>
              </a:rPr>
              <a:t>ba</a:t>
            </a:r>
            <a:r>
              <a:rPr lang="en-US" b="0"/>
              <a:t> (novel syllable: ko)</a:t>
            </a:r>
          </a:p>
          <a:p>
            <a:endParaRPr lang="en-US" b="0">
              <a:solidFill>
                <a:srgbClr val="DDB4FF"/>
              </a:solidFill>
            </a:endParaRPr>
          </a:p>
        </p:txBody>
      </p:sp>
      <p:pic>
        <p:nvPicPr>
          <p:cNvPr id="1894403" name="Picture 5"/>
          <p:cNvPicPr>
            <a:picLocks noChangeAspect="1" noChangeArrowheads="1"/>
          </p:cNvPicPr>
          <p:nvPr/>
        </p:nvPicPr>
        <p:blipFill>
          <a:blip r:embed="rId2"/>
          <a:srcRect/>
          <a:stretch>
            <a:fillRect/>
          </a:stretch>
        </p:blipFill>
        <p:spPr bwMode="auto">
          <a:xfrm>
            <a:off x="7467600" y="1524000"/>
            <a:ext cx="1136650" cy="1557338"/>
          </a:xfrm>
          <a:prstGeom prst="rect">
            <a:avLst/>
          </a:prstGeom>
          <a:noFill/>
          <a:ln w="9525">
            <a:noFill/>
            <a:miter lim="800000"/>
            <a:headEnd/>
            <a:tailEnd/>
          </a:ln>
        </p:spPr>
      </p:pic>
      <p:sp>
        <p:nvSpPr>
          <p:cNvPr id="1894404" name="Text Box 6"/>
          <p:cNvSpPr txBox="1">
            <a:spLocks noChangeArrowheads="1"/>
          </p:cNvSpPr>
          <p:nvPr/>
        </p:nvSpPr>
        <p:spPr bwMode="auto">
          <a:xfrm>
            <a:off x="0" y="1981200"/>
            <a:ext cx="7291388" cy="457200"/>
          </a:xfrm>
          <a:prstGeom prst="rect">
            <a:avLst/>
          </a:prstGeom>
          <a:noFill/>
          <a:ln w="9525">
            <a:noFill/>
            <a:miter lim="800000"/>
            <a:headEnd/>
            <a:tailEnd/>
          </a:ln>
        </p:spPr>
        <p:txBody>
          <a:bodyPr wrap="none">
            <a:prstTxWarp prst="textNoShape">
              <a:avLst/>
            </a:prstTxWarp>
            <a:spAutoFit/>
          </a:bodyPr>
          <a:lstStyle/>
          <a:p>
            <a:r>
              <a:rPr lang="en-US" b="0">
                <a:solidFill>
                  <a:schemeClr val="tx2"/>
                </a:solidFill>
              </a:rPr>
              <a:t>Experimental: leledi…wiwidi…jijidi…dededi + 3 AAB </a:t>
            </a:r>
          </a:p>
        </p:txBody>
      </p:sp>
      <p:sp>
        <p:nvSpPr>
          <p:cNvPr id="1894405" name="Text Box 7"/>
          <p:cNvSpPr txBox="1">
            <a:spLocks noChangeArrowheads="1"/>
          </p:cNvSpPr>
          <p:nvPr/>
        </p:nvSpPr>
        <p:spPr bwMode="auto">
          <a:xfrm>
            <a:off x="5867400" y="2667000"/>
            <a:ext cx="2819400" cy="822325"/>
          </a:xfrm>
          <a:prstGeom prst="rect">
            <a:avLst/>
          </a:prstGeom>
          <a:noFill/>
          <a:ln w="9525">
            <a:noFill/>
            <a:miter lim="800000"/>
            <a:headEnd/>
            <a:tailEnd/>
          </a:ln>
        </p:spPr>
        <p:txBody>
          <a:bodyPr>
            <a:prstTxWarp prst="textNoShape">
              <a:avLst/>
            </a:prstTxWarp>
            <a:spAutoFit/>
          </a:bodyPr>
          <a:lstStyle/>
          <a:p>
            <a:r>
              <a:rPr lang="en-US" b="0"/>
              <a:t>Children: </a:t>
            </a:r>
          </a:p>
          <a:p>
            <a:r>
              <a:rPr lang="en-US" b="0"/>
              <a:t>9-month-olds</a:t>
            </a:r>
            <a:endParaRPr lang="en-US" b="0">
              <a:solidFill>
                <a:srgbClr val="DDB4FF"/>
              </a:solidFill>
            </a:endParaRPr>
          </a:p>
        </p:txBody>
      </p:sp>
      <p:sp>
        <p:nvSpPr>
          <p:cNvPr id="1894406" name="Rectangle 2"/>
          <p:cNvSpPr>
            <a:spLocks noChangeArrowheads="1"/>
          </p:cNvSpPr>
          <p:nvPr/>
        </p:nvSpPr>
        <p:spPr bwMode="auto">
          <a:xfrm>
            <a:off x="0" y="15240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Gerken (2010)</a:t>
            </a:r>
            <a:endParaRPr lang="en-US" sz="4400" b="0">
              <a:solidFill>
                <a:schemeClr val="tx2"/>
              </a:solidFill>
              <a:ea typeface="Osaka" pitchFamily="-84" charset="-128"/>
              <a:cs typeface="Osaka" pitchFamily="-84"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5428" name="Text Box 6"/>
          <p:cNvSpPr txBox="1">
            <a:spLocks noChangeArrowheads="1"/>
          </p:cNvSpPr>
          <p:nvPr/>
        </p:nvSpPr>
        <p:spPr bwMode="auto">
          <a:xfrm>
            <a:off x="152400" y="1143000"/>
            <a:ext cx="5410200" cy="2436813"/>
          </a:xfrm>
          <a:prstGeom prst="rect">
            <a:avLst/>
          </a:prstGeom>
          <a:noFill/>
          <a:ln w="9525">
            <a:noFill/>
            <a:miter lim="800000"/>
            <a:headEnd/>
            <a:tailEnd/>
          </a:ln>
        </p:spPr>
        <p:txBody>
          <a:bodyPr>
            <a:prstTxWarp prst="textNoShape">
              <a:avLst/>
            </a:prstTxWarp>
            <a:spAutoFit/>
          </a:bodyPr>
          <a:lstStyle/>
          <a:p>
            <a:r>
              <a:rPr lang="en-US" sz="2200" b="0"/>
              <a:t>Children prefer to listen to novel words that follow the more-general </a:t>
            </a:r>
            <a:r>
              <a:rPr lang="en-US" sz="2200" b="0">
                <a:solidFill>
                  <a:schemeClr val="tx2"/>
                </a:solidFill>
              </a:rPr>
              <a:t>AA</a:t>
            </a:r>
            <a:r>
              <a:rPr lang="en-US" sz="2200" b="0">
                <a:solidFill>
                  <a:schemeClr val="accent2"/>
                </a:solidFill>
              </a:rPr>
              <a:t>B</a:t>
            </a:r>
            <a:r>
              <a:rPr lang="en-US" sz="2200" b="0"/>
              <a:t> pattern, like </a:t>
            </a:r>
            <a:r>
              <a:rPr lang="en-US" sz="2200" b="0">
                <a:solidFill>
                  <a:schemeClr val="tx2"/>
                </a:solidFill>
              </a:rPr>
              <a:t>koko</a:t>
            </a:r>
            <a:r>
              <a:rPr lang="en-US" sz="2200" b="0">
                <a:solidFill>
                  <a:schemeClr val="accent2"/>
                </a:solidFill>
              </a:rPr>
              <a:t>ba</a:t>
            </a:r>
            <a:r>
              <a:rPr lang="en-US" sz="2200" b="0"/>
              <a:t> [~11 sec] over novel words that do not follow the </a:t>
            </a:r>
            <a:r>
              <a:rPr lang="en-US" sz="2200" b="0">
                <a:solidFill>
                  <a:schemeClr val="tx2"/>
                </a:solidFill>
              </a:rPr>
              <a:t>AA</a:t>
            </a:r>
            <a:r>
              <a:rPr lang="en-US" sz="2200" b="0">
                <a:solidFill>
                  <a:schemeClr val="accent2"/>
                </a:solidFill>
              </a:rPr>
              <a:t>B</a:t>
            </a:r>
            <a:r>
              <a:rPr lang="en-US" sz="2200" b="0"/>
              <a:t> pattern, like </a:t>
            </a:r>
            <a:r>
              <a:rPr lang="en-US" sz="2200" b="0">
                <a:solidFill>
                  <a:schemeClr val="tx2"/>
                </a:solidFill>
              </a:rPr>
              <a:t>ko</a:t>
            </a:r>
            <a:r>
              <a:rPr lang="en-US" sz="2200" b="0">
                <a:solidFill>
                  <a:schemeClr val="accent2"/>
                </a:solidFill>
              </a:rPr>
              <a:t>ba</a:t>
            </a:r>
            <a:r>
              <a:rPr lang="en-US" sz="2200" b="0">
                <a:solidFill>
                  <a:schemeClr val="tx2"/>
                </a:solidFill>
              </a:rPr>
              <a:t>ko</a:t>
            </a:r>
            <a:r>
              <a:rPr lang="en-US" sz="2200" b="0"/>
              <a:t> [~8 sec].</a:t>
            </a:r>
          </a:p>
          <a:p>
            <a:endParaRPr lang="en-US" sz="2200" b="0"/>
          </a:p>
          <a:p>
            <a:endParaRPr lang="en-US" sz="2200" b="0"/>
          </a:p>
        </p:txBody>
      </p:sp>
      <p:sp>
        <p:nvSpPr>
          <p:cNvPr id="1895430" name="Rectangle 2"/>
          <p:cNvSpPr>
            <a:spLocks noChangeArrowheads="1"/>
          </p:cNvSpPr>
          <p:nvPr/>
        </p:nvSpPr>
        <p:spPr bwMode="auto">
          <a:xfrm>
            <a:off x="0" y="152400"/>
            <a:ext cx="91440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Gerken (2010)</a:t>
            </a:r>
            <a:endParaRPr lang="en-US" sz="4400" b="0">
              <a:solidFill>
                <a:schemeClr val="tx2"/>
              </a:solidFill>
              <a:ea typeface="Osaka" pitchFamily="-84" charset="-128"/>
              <a:cs typeface="Osaka" pitchFamily="-84" charset="-128"/>
            </a:endParaRPr>
          </a:p>
        </p:txBody>
      </p:sp>
      <p:pic>
        <p:nvPicPr>
          <p:cNvPr id="1895431" name="Picture 7"/>
          <p:cNvPicPr>
            <a:picLocks noChangeAspect="1" noChangeArrowheads="1"/>
          </p:cNvPicPr>
          <p:nvPr/>
        </p:nvPicPr>
        <p:blipFill>
          <a:blip r:embed="rId2"/>
          <a:srcRect/>
          <a:stretch>
            <a:fillRect/>
          </a:stretch>
        </p:blipFill>
        <p:spPr bwMode="auto">
          <a:xfrm>
            <a:off x="5392738" y="1143000"/>
            <a:ext cx="3536950" cy="4191000"/>
          </a:xfrm>
          <a:prstGeom prst="rect">
            <a:avLst/>
          </a:prstGeom>
          <a:noFill/>
          <a:ln w="9525">
            <a:noFill/>
            <a:miter lim="800000"/>
            <a:headEnd/>
            <a:tailEnd/>
          </a:ln>
          <a:effectLst/>
        </p:spPr>
      </p:pic>
      <p:sp>
        <p:nvSpPr>
          <p:cNvPr id="1895432" name="Rectangle 8"/>
          <p:cNvSpPr>
            <a:spLocks noChangeArrowheads="1"/>
          </p:cNvSpPr>
          <p:nvPr/>
        </p:nvSpPr>
        <p:spPr bwMode="auto">
          <a:xfrm>
            <a:off x="152400" y="3733800"/>
            <a:ext cx="5056188" cy="1766888"/>
          </a:xfrm>
          <a:prstGeom prst="rect">
            <a:avLst/>
          </a:prstGeom>
          <a:noFill/>
          <a:ln w="9525">
            <a:noFill/>
            <a:miter lim="800000"/>
            <a:headEnd/>
            <a:tailEnd/>
          </a:ln>
        </p:spPr>
        <p:txBody>
          <a:bodyPr>
            <a:prstTxWarp prst="textNoShape">
              <a:avLst/>
            </a:prstTxWarp>
            <a:spAutoFit/>
          </a:bodyPr>
          <a:lstStyle/>
          <a:p>
            <a:r>
              <a:rPr lang="en-US" sz="2200" b="0"/>
              <a:t>Implication: They update their beliefs about which hypothesis is more probable, given a few data that implicate the more-general </a:t>
            </a:r>
            <a:r>
              <a:rPr lang="en-US" sz="2200" b="0">
                <a:solidFill>
                  <a:schemeClr val="tx2"/>
                </a:solidFill>
              </a:rPr>
              <a:t>AA</a:t>
            </a:r>
            <a:r>
              <a:rPr lang="en-US" sz="2200" b="0">
                <a:solidFill>
                  <a:schemeClr val="bg2"/>
                </a:solidFill>
              </a:rPr>
              <a:t>B</a:t>
            </a:r>
            <a:r>
              <a:rPr lang="en-US" sz="2200" b="0"/>
              <a:t> hypothesis.</a:t>
            </a:r>
          </a:p>
        </p:txBody>
      </p:sp>
      <p:sp>
        <p:nvSpPr>
          <p:cNvPr id="1895433" name="Text Box 9"/>
          <p:cNvSpPr txBox="1">
            <a:spLocks noChangeArrowheads="1"/>
          </p:cNvSpPr>
          <p:nvPr/>
        </p:nvSpPr>
        <p:spPr bwMode="auto">
          <a:xfrm>
            <a:off x="5943600" y="4900613"/>
            <a:ext cx="1295400" cy="457200"/>
          </a:xfrm>
          <a:prstGeom prst="rect">
            <a:avLst/>
          </a:prstGeom>
          <a:solidFill>
            <a:srgbClr val="FFFFFF"/>
          </a:solidFill>
          <a:ln w="9525">
            <a:noFill/>
            <a:miter lim="800000"/>
            <a:headEnd/>
            <a:tailEnd/>
          </a:ln>
        </p:spPr>
        <p:txBody>
          <a:bodyPr>
            <a:prstTxWarp prst="textNoShape">
              <a:avLst/>
            </a:prstTxWarp>
            <a:spAutoFit/>
          </a:bodyPr>
          <a:lstStyle/>
          <a:p>
            <a:r>
              <a:rPr lang="en-US" sz="1200"/>
              <a:t>Gerken (2006)</a:t>
            </a:r>
          </a:p>
          <a:p>
            <a:r>
              <a:rPr lang="en-US" sz="1200"/>
              <a:t>AAdi</a:t>
            </a:r>
            <a:endParaRPr lang="en-US" sz="1400"/>
          </a:p>
        </p:txBody>
      </p:sp>
      <p:sp>
        <p:nvSpPr>
          <p:cNvPr id="1895434" name="Text Box 10"/>
          <p:cNvSpPr txBox="1">
            <a:spLocks noChangeArrowheads="1"/>
          </p:cNvSpPr>
          <p:nvPr/>
        </p:nvSpPr>
        <p:spPr bwMode="auto">
          <a:xfrm>
            <a:off x="7467600" y="4876800"/>
            <a:ext cx="1340168" cy="307777"/>
          </a:xfrm>
          <a:prstGeom prst="rect">
            <a:avLst/>
          </a:prstGeom>
          <a:solidFill>
            <a:srgbClr val="FFFFFF"/>
          </a:solidFill>
          <a:ln w="9525">
            <a:noFill/>
            <a:miter lim="800000"/>
            <a:headEnd/>
            <a:tailEnd/>
          </a:ln>
        </p:spPr>
        <p:txBody>
          <a:bodyPr wrap="none">
            <a:prstTxWarp prst="textNoShape">
              <a:avLst/>
            </a:prstTxWarp>
            <a:spAutoFit/>
          </a:bodyPr>
          <a:lstStyle/>
          <a:p>
            <a:r>
              <a:rPr lang="en-US" sz="1400"/>
              <a:t>AAdi + 3 AAB</a:t>
            </a:r>
          </a:p>
        </p:txBody>
      </p:sp>
      <p:sp>
        <p:nvSpPr>
          <p:cNvPr id="1895435" name="Line 11"/>
          <p:cNvSpPr>
            <a:spLocks noChangeShapeType="1"/>
          </p:cNvSpPr>
          <p:nvPr/>
        </p:nvSpPr>
        <p:spPr bwMode="auto">
          <a:xfrm>
            <a:off x="4572000" y="1828800"/>
            <a:ext cx="3200400" cy="1066800"/>
          </a:xfrm>
          <a:prstGeom prst="line">
            <a:avLst/>
          </a:prstGeom>
          <a:noFill/>
          <a:ln w="9525" cap="rnd">
            <a:solidFill>
              <a:schemeClr val="tx1"/>
            </a:solidFill>
            <a:prstDash val="sysDot"/>
            <a:round/>
            <a:headEnd/>
            <a:tailEnd type="triangle" w="med" len="med"/>
          </a:ln>
        </p:spPr>
        <p:txBody>
          <a:bodyPr wrap="none" anchor="ctr">
            <a:prstTxWarp prst="textNoShape">
              <a:avLst/>
            </a:prstTxWarp>
          </a:bodyPr>
          <a:lstStyle/>
          <a:p>
            <a:endParaRPr lang="en-US"/>
          </a:p>
        </p:txBody>
      </p:sp>
      <p:sp>
        <p:nvSpPr>
          <p:cNvPr id="1895436" name="Line 12"/>
          <p:cNvSpPr>
            <a:spLocks noChangeShapeType="1"/>
          </p:cNvSpPr>
          <p:nvPr/>
        </p:nvSpPr>
        <p:spPr bwMode="auto">
          <a:xfrm>
            <a:off x="3200400" y="2438400"/>
            <a:ext cx="5105400" cy="914400"/>
          </a:xfrm>
          <a:prstGeom prst="line">
            <a:avLst/>
          </a:prstGeom>
          <a:noFill/>
          <a:ln w="9525" cap="rnd">
            <a:solidFill>
              <a:schemeClr val="tx1"/>
            </a:solidFill>
            <a:prstDash val="sysDot"/>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5186" name="Rectangle 2"/>
          <p:cNvSpPr>
            <a:spLocks noChangeArrowheads="1"/>
          </p:cNvSpPr>
          <p:nvPr/>
        </p:nvSpPr>
        <p:spPr bwMode="auto">
          <a:xfrm>
            <a:off x="304800" y="152400"/>
            <a:ext cx="86106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Summary</a:t>
            </a:r>
            <a:endParaRPr lang="en-US" sz="4400" b="0">
              <a:solidFill>
                <a:schemeClr val="tx2"/>
              </a:solidFill>
              <a:ea typeface="Osaka" pitchFamily="-84" charset="-128"/>
              <a:cs typeface="Osaka" pitchFamily="-84" charset="-128"/>
            </a:endParaRPr>
          </a:p>
        </p:txBody>
      </p:sp>
      <p:sp>
        <p:nvSpPr>
          <p:cNvPr id="1885187" name="Rectangle 3"/>
          <p:cNvSpPr>
            <a:spLocks noChangeArrowheads="1"/>
          </p:cNvSpPr>
          <p:nvPr/>
        </p:nvSpPr>
        <p:spPr bwMode="auto">
          <a:xfrm>
            <a:off x="228600" y="1295400"/>
            <a:ext cx="8763000" cy="5029200"/>
          </a:xfrm>
          <a:prstGeom prst="rect">
            <a:avLst/>
          </a:prstGeom>
          <a:noFill/>
          <a:ln w="9525">
            <a:noFill/>
            <a:miter lim="800000"/>
            <a:headEnd/>
            <a:tailEnd/>
          </a:ln>
          <a:effectLst/>
        </p:spPr>
        <p:txBody>
          <a:bodyPr>
            <a:prstTxWarp prst="textNoShape">
              <a:avLst/>
            </a:prstTxWarp>
          </a:bodyPr>
          <a:lstStyle/>
          <a:p>
            <a:pPr marL="342900" indent="-342900" eaLnBrk="1" hangingPunct="1">
              <a:lnSpc>
                <a:spcPct val="90000"/>
              </a:lnSpc>
              <a:spcBef>
                <a:spcPct val="20000"/>
              </a:spcBef>
            </a:pPr>
            <a:r>
              <a:rPr lang="en-US" sz="2200" b="0">
                <a:ea typeface="Osaka" pitchFamily="-84" charset="-128"/>
                <a:cs typeface="Osaka" pitchFamily="-84" charset="-128"/>
              </a:rPr>
              <a:t>Children will often be faced with multiple generalizations that are compatible with the language data they encounter.  In order to learn their native language, they must choose the correct generalizations.</a:t>
            </a:r>
          </a:p>
          <a:p>
            <a:pPr marL="342900" indent="-342900" eaLnBrk="1" hangingPunct="1">
              <a:lnSpc>
                <a:spcPct val="90000"/>
              </a:lnSpc>
              <a:spcBef>
                <a:spcPct val="20000"/>
              </a:spcBef>
            </a:pPr>
            <a:endParaRPr lang="en-US" sz="2200" b="0">
              <a:ea typeface="Osaka" pitchFamily="-84" charset="-128"/>
              <a:cs typeface="Osaka" pitchFamily="-84" charset="-128"/>
            </a:endParaRPr>
          </a:p>
          <a:p>
            <a:pPr marL="342900" indent="-342900" eaLnBrk="1" hangingPunct="1">
              <a:lnSpc>
                <a:spcPct val="90000"/>
              </a:lnSpc>
              <a:spcBef>
                <a:spcPct val="20000"/>
              </a:spcBef>
            </a:pPr>
            <a:r>
              <a:rPr lang="en-US" sz="2200" b="0">
                <a:ea typeface="Osaka" pitchFamily="-84" charset="-128"/>
                <a:cs typeface="Osaka" pitchFamily="-84" charset="-128"/>
              </a:rPr>
              <a:t>Experimental research on artificial languages suggests that children prefer the more conservative generalization compatible with the data they encounter, but will update their beliefs based on the data available.</a:t>
            </a:r>
          </a:p>
          <a:p>
            <a:pPr marL="342900" indent="-342900" eaLnBrk="1" hangingPunct="1">
              <a:lnSpc>
                <a:spcPct val="90000"/>
              </a:lnSpc>
              <a:spcBef>
                <a:spcPct val="20000"/>
              </a:spcBef>
            </a:pPr>
            <a:endParaRPr lang="en-US" sz="2200" b="0">
              <a:ea typeface="Osaka" pitchFamily="-84" charset="-128"/>
              <a:cs typeface="Osaka" pitchFamily="-84" charset="-128"/>
            </a:endParaRPr>
          </a:p>
          <a:p>
            <a:pPr marL="342900" indent="-342900" eaLnBrk="1" hangingPunct="1">
              <a:lnSpc>
                <a:spcPct val="90000"/>
              </a:lnSpc>
              <a:spcBef>
                <a:spcPct val="20000"/>
              </a:spcBef>
            </a:pPr>
            <a:r>
              <a:rPr lang="en-US" sz="2200" b="0">
                <a:ea typeface="Osaka" pitchFamily="-84" charset="-128"/>
                <a:cs typeface="Osaka" pitchFamily="-84" charset="-128"/>
              </a:rPr>
              <a:t>This learning strategy is one that a Bayesian learner may be able to take advantage of quite naturally.  So, if children are probabilistic learners of this kind (and experiments by Gerken suggest they may be), they may automatically follow this conservative generalization strategy.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6210" name="Rectangle 2"/>
          <p:cNvSpPr>
            <a:spLocks noChangeArrowheads="1"/>
          </p:cNvSpPr>
          <p:nvPr/>
        </p:nvSpPr>
        <p:spPr bwMode="auto">
          <a:xfrm>
            <a:off x="685800" y="762000"/>
            <a:ext cx="77724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3200" b="0">
                <a:solidFill>
                  <a:schemeClr val="tx2"/>
                </a:solidFill>
                <a:ea typeface="Osaka" pitchFamily="-84" charset="-128"/>
                <a:cs typeface="Osaka" pitchFamily="-84" charset="-128"/>
              </a:rPr>
              <a:t>Questions?</a:t>
            </a:r>
          </a:p>
        </p:txBody>
      </p:sp>
      <p:pic>
        <p:nvPicPr>
          <p:cNvPr id="1886211" name="Picture 3"/>
          <p:cNvPicPr>
            <a:picLocks noChangeAspect="1" noChangeArrowheads="1"/>
          </p:cNvPicPr>
          <p:nvPr/>
        </p:nvPicPr>
        <p:blipFill>
          <a:blip r:embed="rId2"/>
          <a:srcRect/>
          <a:stretch>
            <a:fillRect/>
          </a:stretch>
        </p:blipFill>
        <p:spPr bwMode="auto">
          <a:xfrm>
            <a:off x="2667000" y="1752600"/>
            <a:ext cx="3886200" cy="2659063"/>
          </a:xfrm>
          <a:prstGeom prst="rect">
            <a:avLst/>
          </a:prstGeom>
          <a:noFill/>
          <a:ln w="9525">
            <a:noFill/>
            <a:miter lim="800000"/>
            <a:headEnd/>
            <a:tailEnd/>
          </a:ln>
          <a:effectLst/>
        </p:spPr>
      </p:pic>
      <p:sp>
        <p:nvSpPr>
          <p:cNvPr id="1886212" name="Rectangle 4"/>
          <p:cNvSpPr>
            <a:spLocks noChangeArrowheads="1"/>
          </p:cNvSpPr>
          <p:nvPr/>
        </p:nvSpPr>
        <p:spPr bwMode="auto">
          <a:xfrm>
            <a:off x="381000" y="4876800"/>
            <a:ext cx="8077200" cy="1524000"/>
          </a:xfrm>
          <a:prstGeom prst="rect">
            <a:avLst/>
          </a:prstGeom>
          <a:noFill/>
          <a:ln w="9525">
            <a:noFill/>
            <a:miter lim="800000"/>
            <a:headEnd/>
            <a:tailEnd/>
          </a:ln>
          <a:effectLst/>
        </p:spPr>
        <p:txBody>
          <a:bodyPr anchor="ctr">
            <a:prstTxWarp prst="textNoShape">
              <a:avLst/>
            </a:prstTxWarp>
          </a:bodyPr>
          <a:lstStyle/>
          <a:p>
            <a:pPr algn="ctr" eaLnBrk="1" hangingPunct="1"/>
            <a:r>
              <a:rPr lang="en-US" b="0">
                <a:solidFill>
                  <a:schemeClr val="folHlink"/>
                </a:solidFill>
                <a:ea typeface="Osaka" pitchFamily="-84" charset="-128"/>
                <a:cs typeface="Osaka" pitchFamily="-84" charset="-128"/>
              </a:rPr>
              <a:t>You should be able to do up through question 16 on the review questions and up through question 4 on HW3.  Please use the remaining class time to work on these and ask us questions.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00194" name="Rectangle 2"/>
          <p:cNvSpPr>
            <a:spLocks noGrp="1" noChangeArrowheads="1"/>
          </p:cNvSpPr>
          <p:nvPr>
            <p:ph type="title" idx="4294967295"/>
          </p:nvPr>
        </p:nvSpPr>
        <p:spPr>
          <a:xfrm>
            <a:off x="609600" y="152400"/>
            <a:ext cx="7772400" cy="1143000"/>
          </a:xfrm>
          <a:noFill/>
        </p:spPr>
        <p:txBody>
          <a:bodyPr/>
          <a:lstStyle/>
          <a:p>
            <a:r>
              <a:rPr lang="en-US" sz="3200"/>
              <a:t>Making generalizations that are underdetermined by the data</a:t>
            </a:r>
          </a:p>
        </p:txBody>
      </p:sp>
      <p:sp>
        <p:nvSpPr>
          <p:cNvPr id="1800195" name="Text Box 3"/>
          <p:cNvSpPr txBox="1">
            <a:spLocks noChangeArrowheads="1"/>
          </p:cNvSpPr>
          <p:nvPr/>
        </p:nvSpPr>
        <p:spPr bwMode="auto">
          <a:xfrm>
            <a:off x="304800" y="1600200"/>
            <a:ext cx="8610600" cy="2282825"/>
          </a:xfrm>
          <a:prstGeom prst="rect">
            <a:avLst/>
          </a:prstGeom>
          <a:noFill/>
          <a:ln w="9525">
            <a:noFill/>
            <a:miter lim="800000"/>
            <a:headEnd/>
            <a:tailEnd/>
          </a:ln>
        </p:spPr>
        <p:txBody>
          <a:bodyPr>
            <a:prstTxWarp prst="textNoShape">
              <a:avLst/>
            </a:prstTxWarp>
            <a:spAutoFit/>
          </a:bodyPr>
          <a:lstStyle/>
          <a:p>
            <a:r>
              <a:rPr lang="en-US" b="0"/>
              <a:t>Here’s a question (Gerken 2006): is there any way to check what kinds of generalizations children prefer to make?</a:t>
            </a:r>
          </a:p>
          <a:p>
            <a:endParaRPr lang="en-US" b="0"/>
          </a:p>
          <a:p>
            <a:r>
              <a:rPr lang="en-US" b="0"/>
              <a:t>Example: Suppose they’re given a </a:t>
            </a:r>
            <a:r>
              <a:rPr lang="en-US" b="0">
                <a:solidFill>
                  <a:schemeClr val="hlink"/>
                </a:solidFill>
              </a:rPr>
              <a:t>data set</a:t>
            </a:r>
            <a:r>
              <a:rPr lang="en-US" b="0"/>
              <a:t> that is compatible with two generalizations: a </a:t>
            </a:r>
            <a:r>
              <a:rPr lang="en-US" b="0">
                <a:solidFill>
                  <a:schemeClr val="tx2"/>
                </a:solidFill>
              </a:rPr>
              <a:t>less-general</a:t>
            </a:r>
            <a:r>
              <a:rPr lang="en-US" b="0"/>
              <a:t> one and a </a:t>
            </a:r>
            <a:r>
              <a:rPr lang="en-US" b="0">
                <a:solidFill>
                  <a:srgbClr val="8C144A"/>
                </a:solidFill>
              </a:rPr>
              <a:t>more-general</a:t>
            </a:r>
            <a:r>
              <a:rPr lang="en-US" b="0"/>
              <a:t> one. </a:t>
            </a:r>
          </a:p>
        </p:txBody>
      </p:sp>
      <p:sp>
        <p:nvSpPr>
          <p:cNvPr id="1800196" name="Oval 4"/>
          <p:cNvSpPr>
            <a:spLocks noChangeArrowheads="1"/>
          </p:cNvSpPr>
          <p:nvPr/>
        </p:nvSpPr>
        <p:spPr bwMode="auto">
          <a:xfrm>
            <a:off x="2438400" y="38100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00197" name="Oval 5"/>
          <p:cNvSpPr>
            <a:spLocks noChangeArrowheads="1"/>
          </p:cNvSpPr>
          <p:nvPr/>
        </p:nvSpPr>
        <p:spPr bwMode="auto">
          <a:xfrm>
            <a:off x="3733800" y="42672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endParaRPr lang="en-US"/>
          </a:p>
        </p:txBody>
      </p:sp>
      <p:sp>
        <p:nvSpPr>
          <p:cNvPr id="1800198" name="Oval 6"/>
          <p:cNvSpPr>
            <a:spLocks noChangeArrowheads="1"/>
          </p:cNvSpPr>
          <p:nvPr/>
        </p:nvSpPr>
        <p:spPr bwMode="auto">
          <a:xfrm>
            <a:off x="4953000" y="45720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r>
              <a:rPr lang="en-US" b="0">
                <a:solidFill>
                  <a:schemeClr val="bg1"/>
                </a:solidFill>
              </a:rPr>
              <a:t>data</a:t>
            </a:r>
          </a:p>
        </p:txBody>
      </p:sp>
      <p:sp>
        <p:nvSpPr>
          <p:cNvPr id="1800199" name="Text Box 7"/>
          <p:cNvSpPr txBox="1">
            <a:spLocks noChangeArrowheads="1"/>
          </p:cNvSpPr>
          <p:nvPr/>
        </p:nvSpPr>
        <p:spPr bwMode="auto">
          <a:xfrm>
            <a:off x="4343400" y="5334000"/>
            <a:ext cx="1690688"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1"/>
                </a:solidFill>
              </a:rPr>
              <a:t>less general</a:t>
            </a:r>
          </a:p>
        </p:txBody>
      </p:sp>
      <p:sp>
        <p:nvSpPr>
          <p:cNvPr id="1800200" name="Text Box 8"/>
          <p:cNvSpPr txBox="1">
            <a:spLocks noChangeArrowheads="1"/>
          </p:cNvSpPr>
          <p:nvPr/>
        </p:nvSpPr>
        <p:spPr bwMode="auto">
          <a:xfrm>
            <a:off x="4495800" y="6096000"/>
            <a:ext cx="1830388"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1"/>
                </a:solidFill>
              </a:rPr>
              <a:t>more general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02242" name="Rectangle 2"/>
          <p:cNvSpPr>
            <a:spLocks noGrp="1" noChangeArrowheads="1"/>
          </p:cNvSpPr>
          <p:nvPr>
            <p:ph type="title" idx="4294967295"/>
          </p:nvPr>
        </p:nvSpPr>
        <p:spPr>
          <a:xfrm>
            <a:off x="685800" y="0"/>
            <a:ext cx="7772400" cy="1143000"/>
          </a:xfrm>
        </p:spPr>
        <p:txBody>
          <a:bodyPr/>
          <a:lstStyle/>
          <a:p>
            <a:r>
              <a:rPr lang="en-US" sz="3200"/>
              <a:t>Choosing generalizations</a:t>
            </a:r>
          </a:p>
        </p:txBody>
      </p:sp>
      <p:sp>
        <p:nvSpPr>
          <p:cNvPr id="1802243" name="Oval 3"/>
          <p:cNvSpPr>
            <a:spLocks noChangeArrowheads="1"/>
          </p:cNvSpPr>
          <p:nvPr/>
        </p:nvSpPr>
        <p:spPr bwMode="auto">
          <a:xfrm>
            <a:off x="304800" y="10668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02244" name="Oval 4"/>
          <p:cNvSpPr>
            <a:spLocks noChangeArrowheads="1"/>
          </p:cNvSpPr>
          <p:nvPr/>
        </p:nvSpPr>
        <p:spPr bwMode="auto">
          <a:xfrm>
            <a:off x="1600200" y="15240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endParaRPr lang="en-US"/>
          </a:p>
        </p:txBody>
      </p:sp>
      <p:sp>
        <p:nvSpPr>
          <p:cNvPr id="1802245" name="Oval 5"/>
          <p:cNvSpPr>
            <a:spLocks noChangeArrowheads="1"/>
          </p:cNvSpPr>
          <p:nvPr/>
        </p:nvSpPr>
        <p:spPr bwMode="auto">
          <a:xfrm>
            <a:off x="2819400" y="18288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r>
              <a:rPr lang="en-US" b="0">
                <a:solidFill>
                  <a:schemeClr val="bg1"/>
                </a:solidFill>
              </a:rPr>
              <a:t>data</a:t>
            </a:r>
          </a:p>
        </p:txBody>
      </p:sp>
      <p:sp>
        <p:nvSpPr>
          <p:cNvPr id="1802246" name="Text Box 6"/>
          <p:cNvSpPr txBox="1">
            <a:spLocks noChangeArrowheads="1"/>
          </p:cNvSpPr>
          <p:nvPr/>
        </p:nvSpPr>
        <p:spPr bwMode="auto">
          <a:xfrm>
            <a:off x="2209800" y="2590800"/>
            <a:ext cx="1690688"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1"/>
                </a:solidFill>
              </a:rPr>
              <a:t>less general</a:t>
            </a:r>
          </a:p>
        </p:txBody>
      </p:sp>
      <p:sp>
        <p:nvSpPr>
          <p:cNvPr id="1802247" name="Text Box 7"/>
          <p:cNvSpPr txBox="1">
            <a:spLocks noChangeArrowheads="1"/>
          </p:cNvSpPr>
          <p:nvPr/>
        </p:nvSpPr>
        <p:spPr bwMode="auto">
          <a:xfrm>
            <a:off x="2362200" y="3352800"/>
            <a:ext cx="1830388"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1"/>
                </a:solidFill>
              </a:rPr>
              <a:t>more general</a:t>
            </a:r>
          </a:p>
        </p:txBody>
      </p:sp>
      <p:sp>
        <p:nvSpPr>
          <p:cNvPr id="1802248" name="Text Box 8"/>
          <p:cNvSpPr txBox="1">
            <a:spLocks noChangeArrowheads="1"/>
          </p:cNvSpPr>
          <p:nvPr/>
        </p:nvSpPr>
        <p:spPr bwMode="auto">
          <a:xfrm>
            <a:off x="6156325" y="1724025"/>
            <a:ext cx="2759075" cy="1187450"/>
          </a:xfrm>
          <a:prstGeom prst="rect">
            <a:avLst/>
          </a:prstGeom>
          <a:noFill/>
          <a:ln w="9525">
            <a:noFill/>
            <a:miter lim="800000"/>
            <a:headEnd/>
            <a:tailEnd/>
          </a:ln>
        </p:spPr>
        <p:txBody>
          <a:bodyPr>
            <a:prstTxWarp prst="textNoShape">
              <a:avLst/>
            </a:prstTxWarp>
            <a:spAutoFit/>
          </a:bodyPr>
          <a:lstStyle/>
          <a:p>
            <a:r>
              <a:rPr lang="en-US" b="0">
                <a:solidFill>
                  <a:schemeClr val="tx2"/>
                </a:solidFill>
              </a:rPr>
              <a:t>Do children think this generalization is the right one?</a:t>
            </a:r>
          </a:p>
        </p:txBody>
      </p:sp>
      <p:cxnSp>
        <p:nvCxnSpPr>
          <p:cNvPr id="1802249" name="AutoShape 9"/>
          <p:cNvCxnSpPr>
            <a:cxnSpLocks noChangeShapeType="1"/>
            <a:stCxn id="1802248" idx="1"/>
            <a:endCxn id="1802244" idx="7"/>
          </p:cNvCxnSpPr>
          <p:nvPr/>
        </p:nvCxnSpPr>
        <p:spPr bwMode="auto">
          <a:xfrm rot="10800000">
            <a:off x="4071938" y="1781175"/>
            <a:ext cx="2084387" cy="536575"/>
          </a:xfrm>
          <a:prstGeom prst="curvedConnector4">
            <a:avLst>
              <a:gd name="adj1" fmla="val 18731"/>
              <a:gd name="adj2" fmla="val 190532"/>
            </a:avLst>
          </a:prstGeom>
          <a:noFill/>
          <a:ln w="63500">
            <a:solidFill>
              <a:schemeClr val="tx2"/>
            </a:solidFill>
            <a:round/>
            <a:headEnd/>
            <a:tailEnd type="triangle" w="med" len="med"/>
          </a:ln>
        </p:spPr>
      </p:cxnSp>
      <p:sp>
        <p:nvSpPr>
          <p:cNvPr id="1802250" name="Text Box 10"/>
          <p:cNvSpPr txBox="1">
            <a:spLocks noChangeArrowheads="1"/>
          </p:cNvSpPr>
          <p:nvPr/>
        </p:nvSpPr>
        <p:spPr bwMode="auto">
          <a:xfrm>
            <a:off x="304800" y="4343400"/>
            <a:ext cx="7696200" cy="457200"/>
          </a:xfrm>
          <a:prstGeom prst="rect">
            <a:avLst/>
          </a:prstGeom>
          <a:noFill/>
          <a:ln w="9525">
            <a:noFill/>
            <a:miter lim="800000"/>
            <a:headEnd/>
            <a:tailEnd/>
          </a:ln>
        </p:spPr>
        <p:txBody>
          <a:bodyPr>
            <a:prstTxWarp prst="textNoShape">
              <a:avLst/>
            </a:prstTxWarp>
            <a:spAutoFit/>
          </a:bodyPr>
          <a:lstStyle/>
          <a:p>
            <a:r>
              <a:rPr lang="en-US" b="0">
                <a:solidFill>
                  <a:srgbClr val="8C144A"/>
                </a:solidFill>
              </a:rPr>
              <a:t>Or do children think this generalization is the right one?</a:t>
            </a:r>
          </a:p>
        </p:txBody>
      </p:sp>
      <p:cxnSp>
        <p:nvCxnSpPr>
          <p:cNvPr id="1802251" name="AutoShape 11"/>
          <p:cNvCxnSpPr>
            <a:cxnSpLocks noChangeShapeType="1"/>
            <a:stCxn id="1802250" idx="0"/>
          </p:cNvCxnSpPr>
          <p:nvPr/>
        </p:nvCxnSpPr>
        <p:spPr bwMode="auto">
          <a:xfrm rot="5400000" flipH="1">
            <a:off x="3733800" y="3924300"/>
            <a:ext cx="533400" cy="304800"/>
          </a:xfrm>
          <a:prstGeom prst="curvedConnector2">
            <a:avLst/>
          </a:prstGeom>
          <a:noFill/>
          <a:ln w="63500">
            <a:solidFill>
              <a:srgbClr val="8C144A"/>
            </a:solidFill>
            <a:round/>
            <a:headEnd/>
            <a:tailEnd type="triangle" w="med" len="med"/>
          </a:ln>
        </p:spPr>
      </p:cxnSp>
      <p:sp>
        <p:nvSpPr>
          <p:cNvPr id="1802252" name="Text Box 12"/>
          <p:cNvSpPr txBox="1">
            <a:spLocks noChangeArrowheads="1"/>
          </p:cNvSpPr>
          <p:nvPr/>
        </p:nvSpPr>
        <p:spPr bwMode="auto">
          <a:xfrm>
            <a:off x="2971800" y="5257800"/>
            <a:ext cx="2971800" cy="457200"/>
          </a:xfrm>
          <a:prstGeom prst="rect">
            <a:avLst/>
          </a:prstGeom>
          <a:noFill/>
          <a:ln w="9525">
            <a:noFill/>
            <a:miter lim="800000"/>
            <a:headEnd/>
            <a:tailEnd/>
          </a:ln>
        </p:spPr>
        <p:txBody>
          <a:bodyPr>
            <a:prstTxWarp prst="textNoShape">
              <a:avLst/>
            </a:prstTxWarp>
            <a:spAutoFit/>
          </a:bodyPr>
          <a:lstStyle/>
          <a:p>
            <a:r>
              <a:rPr lang="en-US" b="0"/>
              <a:t>How can we tell?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04290" name="Rectangle 2"/>
          <p:cNvSpPr>
            <a:spLocks noGrp="1" noChangeArrowheads="1"/>
          </p:cNvSpPr>
          <p:nvPr>
            <p:ph type="title" idx="4294967295"/>
          </p:nvPr>
        </p:nvSpPr>
        <p:spPr>
          <a:xfrm>
            <a:off x="685800" y="0"/>
            <a:ext cx="7772400" cy="1143000"/>
          </a:xfrm>
          <a:noFill/>
        </p:spPr>
        <p:txBody>
          <a:bodyPr/>
          <a:lstStyle/>
          <a:p>
            <a:r>
              <a:rPr lang="en-US" sz="3200"/>
              <a:t>Generalization = predictions about what data are in the language</a:t>
            </a:r>
          </a:p>
        </p:txBody>
      </p:sp>
      <p:sp>
        <p:nvSpPr>
          <p:cNvPr id="1804291" name="Oval 3"/>
          <p:cNvSpPr>
            <a:spLocks noChangeArrowheads="1"/>
          </p:cNvSpPr>
          <p:nvPr/>
        </p:nvSpPr>
        <p:spPr bwMode="auto">
          <a:xfrm>
            <a:off x="304800" y="10668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04292" name="Oval 4"/>
          <p:cNvSpPr>
            <a:spLocks noChangeArrowheads="1"/>
          </p:cNvSpPr>
          <p:nvPr/>
        </p:nvSpPr>
        <p:spPr bwMode="auto">
          <a:xfrm>
            <a:off x="1600200" y="15240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p>
        </p:txBody>
      </p:sp>
      <p:sp>
        <p:nvSpPr>
          <p:cNvPr id="1804293" name="Oval 5"/>
          <p:cNvSpPr>
            <a:spLocks noChangeArrowheads="1"/>
          </p:cNvSpPr>
          <p:nvPr/>
        </p:nvSpPr>
        <p:spPr bwMode="auto">
          <a:xfrm>
            <a:off x="2819400" y="18288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2"/>
              </a:solidFill>
            </a:endParaRPr>
          </a:p>
        </p:txBody>
      </p:sp>
      <p:sp>
        <p:nvSpPr>
          <p:cNvPr id="1804294" name="Text Box 6"/>
          <p:cNvSpPr txBox="1">
            <a:spLocks noChangeArrowheads="1"/>
          </p:cNvSpPr>
          <p:nvPr/>
        </p:nvSpPr>
        <p:spPr bwMode="auto">
          <a:xfrm>
            <a:off x="30480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295" name="Text Box 7"/>
          <p:cNvSpPr txBox="1">
            <a:spLocks noChangeArrowheads="1"/>
          </p:cNvSpPr>
          <p:nvPr/>
        </p:nvSpPr>
        <p:spPr bwMode="auto">
          <a:xfrm>
            <a:off x="3276600" y="1905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296" name="Text Box 8"/>
          <p:cNvSpPr txBox="1">
            <a:spLocks noChangeArrowheads="1"/>
          </p:cNvSpPr>
          <p:nvPr/>
        </p:nvSpPr>
        <p:spPr bwMode="auto">
          <a:xfrm>
            <a:off x="29718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297" name="Text Box 9"/>
          <p:cNvSpPr txBox="1">
            <a:spLocks noChangeArrowheads="1"/>
          </p:cNvSpPr>
          <p:nvPr/>
        </p:nvSpPr>
        <p:spPr bwMode="auto">
          <a:xfrm>
            <a:off x="32004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298" name="Text Box 10"/>
          <p:cNvSpPr txBox="1">
            <a:spLocks noChangeArrowheads="1"/>
          </p:cNvSpPr>
          <p:nvPr/>
        </p:nvSpPr>
        <p:spPr bwMode="auto">
          <a:xfrm>
            <a:off x="29718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299" name="Text Box 11"/>
          <p:cNvSpPr txBox="1">
            <a:spLocks noChangeArrowheads="1"/>
          </p:cNvSpPr>
          <p:nvPr/>
        </p:nvSpPr>
        <p:spPr bwMode="auto">
          <a:xfrm>
            <a:off x="31242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00" name="Text Box 12"/>
          <p:cNvSpPr txBox="1">
            <a:spLocks noChangeArrowheads="1"/>
          </p:cNvSpPr>
          <p:nvPr/>
        </p:nvSpPr>
        <p:spPr bwMode="auto">
          <a:xfrm>
            <a:off x="32766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01" name="Text Box 13"/>
          <p:cNvSpPr txBox="1">
            <a:spLocks noChangeArrowheads="1"/>
          </p:cNvSpPr>
          <p:nvPr/>
        </p:nvSpPr>
        <p:spPr bwMode="auto">
          <a:xfrm>
            <a:off x="2895600" y="1905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02" name="Text Box 14"/>
          <p:cNvSpPr txBox="1">
            <a:spLocks noChangeArrowheads="1"/>
          </p:cNvSpPr>
          <p:nvPr/>
        </p:nvSpPr>
        <p:spPr bwMode="auto">
          <a:xfrm>
            <a:off x="32004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03" name="Text Box 15"/>
          <p:cNvSpPr txBox="1">
            <a:spLocks noChangeArrowheads="1"/>
          </p:cNvSpPr>
          <p:nvPr/>
        </p:nvSpPr>
        <p:spPr bwMode="auto">
          <a:xfrm>
            <a:off x="18288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04" name="Text Box 16"/>
          <p:cNvSpPr txBox="1">
            <a:spLocks noChangeArrowheads="1"/>
          </p:cNvSpPr>
          <p:nvPr/>
        </p:nvSpPr>
        <p:spPr bwMode="auto">
          <a:xfrm>
            <a:off x="23622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05" name="Text Box 17"/>
          <p:cNvSpPr txBox="1">
            <a:spLocks noChangeArrowheads="1"/>
          </p:cNvSpPr>
          <p:nvPr/>
        </p:nvSpPr>
        <p:spPr bwMode="auto">
          <a:xfrm>
            <a:off x="30480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06" name="Text Box 18"/>
          <p:cNvSpPr txBox="1">
            <a:spLocks noChangeArrowheads="1"/>
          </p:cNvSpPr>
          <p:nvPr/>
        </p:nvSpPr>
        <p:spPr bwMode="auto">
          <a:xfrm>
            <a:off x="3581400" y="25146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04307" name="Text Box 19"/>
          <p:cNvSpPr txBox="1">
            <a:spLocks noChangeArrowheads="1"/>
          </p:cNvSpPr>
          <p:nvPr/>
        </p:nvSpPr>
        <p:spPr bwMode="auto">
          <a:xfrm>
            <a:off x="2590800" y="1752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08" name="Text Box 20"/>
          <p:cNvSpPr txBox="1">
            <a:spLocks noChangeArrowheads="1"/>
          </p:cNvSpPr>
          <p:nvPr/>
        </p:nvSpPr>
        <p:spPr bwMode="auto">
          <a:xfrm>
            <a:off x="3733800" y="1981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09" name="Text Box 21"/>
          <p:cNvSpPr txBox="1">
            <a:spLocks noChangeArrowheads="1"/>
          </p:cNvSpPr>
          <p:nvPr/>
        </p:nvSpPr>
        <p:spPr bwMode="auto">
          <a:xfrm>
            <a:off x="22860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0" name="Text Box 22"/>
          <p:cNvSpPr txBox="1">
            <a:spLocks noChangeArrowheads="1"/>
          </p:cNvSpPr>
          <p:nvPr/>
        </p:nvSpPr>
        <p:spPr bwMode="auto">
          <a:xfrm>
            <a:off x="33528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1" name="Text Box 23"/>
          <p:cNvSpPr txBox="1">
            <a:spLocks noChangeArrowheads="1"/>
          </p:cNvSpPr>
          <p:nvPr/>
        </p:nvSpPr>
        <p:spPr bwMode="auto">
          <a:xfrm>
            <a:off x="3429000" y="1600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2" name="Text Box 24"/>
          <p:cNvSpPr txBox="1">
            <a:spLocks noChangeArrowheads="1"/>
          </p:cNvSpPr>
          <p:nvPr/>
        </p:nvSpPr>
        <p:spPr bwMode="auto">
          <a:xfrm>
            <a:off x="38862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3" name="Text Box 25"/>
          <p:cNvSpPr txBox="1">
            <a:spLocks noChangeArrowheads="1"/>
          </p:cNvSpPr>
          <p:nvPr/>
        </p:nvSpPr>
        <p:spPr bwMode="auto">
          <a:xfrm>
            <a:off x="26670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4" name="Text Box 26"/>
          <p:cNvSpPr txBox="1">
            <a:spLocks noChangeArrowheads="1"/>
          </p:cNvSpPr>
          <p:nvPr/>
        </p:nvSpPr>
        <p:spPr bwMode="auto">
          <a:xfrm>
            <a:off x="22860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5" name="Text Box 27"/>
          <p:cNvSpPr txBox="1">
            <a:spLocks noChangeArrowheads="1"/>
          </p:cNvSpPr>
          <p:nvPr/>
        </p:nvSpPr>
        <p:spPr bwMode="auto">
          <a:xfrm>
            <a:off x="48006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6" name="Text Box 28"/>
          <p:cNvSpPr txBox="1">
            <a:spLocks noChangeArrowheads="1"/>
          </p:cNvSpPr>
          <p:nvPr/>
        </p:nvSpPr>
        <p:spPr bwMode="auto">
          <a:xfrm>
            <a:off x="46482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7" name="Text Box 29"/>
          <p:cNvSpPr txBox="1">
            <a:spLocks noChangeArrowheads="1"/>
          </p:cNvSpPr>
          <p:nvPr/>
        </p:nvSpPr>
        <p:spPr bwMode="auto">
          <a:xfrm>
            <a:off x="50292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8" name="Text Box 30"/>
          <p:cNvSpPr txBox="1">
            <a:spLocks noChangeArrowheads="1"/>
          </p:cNvSpPr>
          <p:nvPr/>
        </p:nvSpPr>
        <p:spPr bwMode="auto">
          <a:xfrm>
            <a:off x="3581400" y="3429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19" name="Text Box 31"/>
          <p:cNvSpPr txBox="1">
            <a:spLocks noChangeArrowheads="1"/>
          </p:cNvSpPr>
          <p:nvPr/>
        </p:nvSpPr>
        <p:spPr bwMode="auto">
          <a:xfrm flipV="1">
            <a:off x="4343400" y="28956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04320" name="Text Box 32"/>
          <p:cNvSpPr txBox="1">
            <a:spLocks noChangeArrowheads="1"/>
          </p:cNvSpPr>
          <p:nvPr/>
        </p:nvSpPr>
        <p:spPr bwMode="auto">
          <a:xfrm>
            <a:off x="40386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21" name="Text Box 33"/>
          <p:cNvSpPr txBox="1">
            <a:spLocks noChangeArrowheads="1"/>
          </p:cNvSpPr>
          <p:nvPr/>
        </p:nvSpPr>
        <p:spPr bwMode="auto">
          <a:xfrm>
            <a:off x="2514600"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22" name="Text Box 34"/>
          <p:cNvSpPr txBox="1">
            <a:spLocks noChangeArrowheads="1"/>
          </p:cNvSpPr>
          <p:nvPr/>
        </p:nvSpPr>
        <p:spPr bwMode="auto">
          <a:xfrm>
            <a:off x="16002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23" name="Text Box 35"/>
          <p:cNvSpPr txBox="1">
            <a:spLocks noChangeArrowheads="1"/>
          </p:cNvSpPr>
          <p:nvPr/>
        </p:nvSpPr>
        <p:spPr bwMode="auto">
          <a:xfrm>
            <a:off x="11430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24" name="Text Box 36"/>
          <p:cNvSpPr txBox="1">
            <a:spLocks noChangeArrowheads="1"/>
          </p:cNvSpPr>
          <p:nvPr/>
        </p:nvSpPr>
        <p:spPr bwMode="auto">
          <a:xfrm>
            <a:off x="8382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25" name="Text Box 37"/>
          <p:cNvSpPr txBox="1">
            <a:spLocks noChangeArrowheads="1"/>
          </p:cNvSpPr>
          <p:nvPr/>
        </p:nvSpPr>
        <p:spPr bwMode="auto">
          <a:xfrm>
            <a:off x="1905000" y="2438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26" name="Text Box 38"/>
          <p:cNvSpPr txBox="1">
            <a:spLocks noChangeArrowheads="1"/>
          </p:cNvSpPr>
          <p:nvPr/>
        </p:nvSpPr>
        <p:spPr bwMode="auto">
          <a:xfrm>
            <a:off x="1295400" y="16764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04327" name="Text Box 39"/>
          <p:cNvSpPr txBox="1">
            <a:spLocks noChangeArrowheads="1"/>
          </p:cNvSpPr>
          <p:nvPr/>
        </p:nvSpPr>
        <p:spPr bwMode="auto">
          <a:xfrm>
            <a:off x="12954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28" name="Text Box 40"/>
          <p:cNvSpPr txBox="1">
            <a:spLocks noChangeArrowheads="1"/>
          </p:cNvSpPr>
          <p:nvPr/>
        </p:nvSpPr>
        <p:spPr bwMode="auto">
          <a:xfrm>
            <a:off x="4191000" y="1447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29" name="Text Box 41"/>
          <p:cNvSpPr txBox="1">
            <a:spLocks noChangeArrowheads="1"/>
          </p:cNvSpPr>
          <p:nvPr/>
        </p:nvSpPr>
        <p:spPr bwMode="auto">
          <a:xfrm>
            <a:off x="1828800" y="1447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4330" name="Text Box 42"/>
          <p:cNvSpPr txBox="1">
            <a:spLocks noChangeArrowheads="1"/>
          </p:cNvSpPr>
          <p:nvPr/>
        </p:nvSpPr>
        <p:spPr bwMode="auto">
          <a:xfrm>
            <a:off x="6003925" y="1266825"/>
            <a:ext cx="2606675" cy="822325"/>
          </a:xfrm>
          <a:prstGeom prst="rect">
            <a:avLst/>
          </a:prstGeom>
          <a:noFill/>
          <a:ln w="9525">
            <a:noFill/>
            <a:miter lim="800000"/>
            <a:headEnd/>
            <a:tailEnd/>
          </a:ln>
        </p:spPr>
        <p:txBody>
          <a:bodyPr>
            <a:prstTxWarp prst="textNoShape">
              <a:avLst/>
            </a:prstTxWarp>
            <a:spAutoFit/>
          </a:bodyPr>
          <a:lstStyle/>
          <a:p>
            <a:r>
              <a:rPr lang="en-US" b="0">
                <a:solidFill>
                  <a:schemeClr val="hlink"/>
                </a:solidFill>
              </a:rPr>
              <a:t>Data children encounter</a:t>
            </a:r>
          </a:p>
        </p:txBody>
      </p:sp>
      <p:cxnSp>
        <p:nvCxnSpPr>
          <p:cNvPr id="1804331" name="AutoShape 43"/>
          <p:cNvCxnSpPr>
            <a:cxnSpLocks noChangeShapeType="1"/>
            <a:endCxn id="1804295" idx="3"/>
          </p:cNvCxnSpPr>
          <p:nvPr/>
        </p:nvCxnSpPr>
        <p:spPr bwMode="auto">
          <a:xfrm rot="10800000" flipV="1">
            <a:off x="3536950" y="1676400"/>
            <a:ext cx="2406650" cy="366713"/>
          </a:xfrm>
          <a:prstGeom prst="curvedConnector3">
            <a:avLst>
              <a:gd name="adj1" fmla="val 50000"/>
            </a:avLst>
          </a:prstGeom>
          <a:noFill/>
          <a:ln w="63500">
            <a:solidFill>
              <a:schemeClr val="hlink"/>
            </a:solidFill>
            <a:round/>
            <a:headEnd/>
            <a:tailEnd type="triangle"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06338" name="Rectangle 2"/>
          <p:cNvSpPr>
            <a:spLocks noGrp="1" noChangeArrowheads="1"/>
          </p:cNvSpPr>
          <p:nvPr>
            <p:ph type="title" idx="4294967295"/>
          </p:nvPr>
        </p:nvSpPr>
        <p:spPr>
          <a:xfrm>
            <a:off x="685800" y="0"/>
            <a:ext cx="7772400" cy="1143000"/>
          </a:xfrm>
          <a:noFill/>
        </p:spPr>
        <p:txBody>
          <a:bodyPr/>
          <a:lstStyle/>
          <a:p>
            <a:r>
              <a:rPr lang="en-US" sz="3200"/>
              <a:t>Choosing generalizations: </a:t>
            </a:r>
            <a:br>
              <a:rPr lang="en-US" sz="3200"/>
            </a:br>
            <a:r>
              <a:rPr lang="en-US" sz="3200"/>
              <a:t>the less general hypothesis</a:t>
            </a:r>
          </a:p>
        </p:txBody>
      </p:sp>
      <p:sp>
        <p:nvSpPr>
          <p:cNvPr id="1806339" name="Oval 3"/>
          <p:cNvSpPr>
            <a:spLocks noChangeArrowheads="1"/>
          </p:cNvSpPr>
          <p:nvPr/>
        </p:nvSpPr>
        <p:spPr bwMode="auto">
          <a:xfrm>
            <a:off x="304800" y="1066800"/>
            <a:ext cx="5486400" cy="2819400"/>
          </a:xfrm>
          <a:prstGeom prst="ellipse">
            <a:avLst/>
          </a:prstGeom>
          <a:solidFill>
            <a:srgbClr val="8C144A"/>
          </a:solidFill>
          <a:ln w="9525">
            <a:solidFill>
              <a:srgbClr val="8C144A"/>
            </a:solidFill>
            <a:round/>
            <a:headEnd/>
            <a:tailEnd/>
          </a:ln>
        </p:spPr>
        <p:txBody>
          <a:bodyPr wrap="none" anchor="ctr">
            <a:prstTxWarp prst="textNoShape">
              <a:avLst/>
            </a:prstTxWarp>
          </a:bodyPr>
          <a:lstStyle/>
          <a:p>
            <a:endParaRPr lang="en-US"/>
          </a:p>
        </p:txBody>
      </p:sp>
      <p:sp>
        <p:nvSpPr>
          <p:cNvPr id="1806340" name="Oval 4"/>
          <p:cNvSpPr>
            <a:spLocks noChangeArrowheads="1"/>
          </p:cNvSpPr>
          <p:nvPr/>
        </p:nvSpPr>
        <p:spPr bwMode="auto">
          <a:xfrm>
            <a:off x="1600200" y="1524000"/>
            <a:ext cx="2895600" cy="1752600"/>
          </a:xfrm>
          <a:prstGeom prst="ellipse">
            <a:avLst/>
          </a:prstGeom>
          <a:solidFill>
            <a:schemeClr val="tx2"/>
          </a:solidFill>
          <a:ln w="9525">
            <a:solidFill>
              <a:schemeClr val="tx2"/>
            </a:solidFill>
            <a:round/>
            <a:headEnd/>
            <a:tailEnd/>
          </a:ln>
        </p:spPr>
        <p:txBody>
          <a:bodyPr wrap="none" anchor="ctr">
            <a:prstTxWarp prst="textNoShape">
              <a:avLst/>
            </a:prstTxWarp>
          </a:bodyPr>
          <a:lstStyle/>
          <a:p>
            <a:pPr algn="ctr"/>
            <a:endParaRPr lang="en-US" b="0">
              <a:solidFill>
                <a:schemeClr val="bg1"/>
              </a:solidFill>
            </a:endParaRPr>
          </a:p>
        </p:txBody>
      </p:sp>
      <p:sp>
        <p:nvSpPr>
          <p:cNvPr id="1806341" name="Oval 5"/>
          <p:cNvSpPr>
            <a:spLocks noChangeArrowheads="1"/>
          </p:cNvSpPr>
          <p:nvPr/>
        </p:nvSpPr>
        <p:spPr bwMode="auto">
          <a:xfrm>
            <a:off x="2819400" y="1828800"/>
            <a:ext cx="838200" cy="762000"/>
          </a:xfrm>
          <a:prstGeom prst="ellipse">
            <a:avLst/>
          </a:prstGeom>
          <a:solidFill>
            <a:schemeClr val="hlink"/>
          </a:solidFill>
          <a:ln w="9525">
            <a:solidFill>
              <a:schemeClr val="hlink"/>
            </a:solidFill>
            <a:round/>
            <a:headEnd/>
            <a:tailEnd/>
          </a:ln>
        </p:spPr>
        <p:txBody>
          <a:bodyPr wrap="none" anchor="ctr">
            <a:prstTxWarp prst="textNoShape">
              <a:avLst/>
            </a:prstTxWarp>
          </a:bodyPr>
          <a:lstStyle/>
          <a:p>
            <a:pPr algn="ctr"/>
            <a:endParaRPr lang="en-US" b="0">
              <a:solidFill>
                <a:schemeClr val="bg1"/>
              </a:solidFill>
            </a:endParaRPr>
          </a:p>
        </p:txBody>
      </p:sp>
      <p:sp>
        <p:nvSpPr>
          <p:cNvPr id="1806342" name="Text Box 6"/>
          <p:cNvSpPr txBox="1">
            <a:spLocks noChangeArrowheads="1"/>
          </p:cNvSpPr>
          <p:nvPr/>
        </p:nvSpPr>
        <p:spPr bwMode="auto">
          <a:xfrm>
            <a:off x="457200" y="3962400"/>
            <a:ext cx="3886200" cy="2647950"/>
          </a:xfrm>
          <a:prstGeom prst="rect">
            <a:avLst/>
          </a:prstGeom>
          <a:noFill/>
          <a:ln w="9525">
            <a:noFill/>
            <a:miter lim="800000"/>
            <a:headEnd/>
            <a:tailEnd/>
          </a:ln>
        </p:spPr>
        <p:txBody>
          <a:bodyPr>
            <a:prstTxWarp prst="textNoShape">
              <a:avLst/>
            </a:prstTxWarp>
            <a:spAutoFit/>
          </a:bodyPr>
          <a:lstStyle/>
          <a:p>
            <a:r>
              <a:rPr lang="en-US" b="0">
                <a:solidFill>
                  <a:schemeClr val="tx2"/>
                </a:solidFill>
              </a:rPr>
              <a:t>If children think the less-general hypothesis is correct, they will think data covered by that hypothesis are in the language - in addition to the data they encountered. </a:t>
            </a:r>
          </a:p>
        </p:txBody>
      </p:sp>
      <p:cxnSp>
        <p:nvCxnSpPr>
          <p:cNvPr id="1806343" name="AutoShape 7"/>
          <p:cNvCxnSpPr>
            <a:cxnSpLocks noChangeShapeType="1"/>
            <a:stCxn id="1806342" idx="1"/>
            <a:endCxn id="1806340" idx="2"/>
          </p:cNvCxnSpPr>
          <p:nvPr/>
        </p:nvCxnSpPr>
        <p:spPr bwMode="auto">
          <a:xfrm rot="10800000" flipH="1">
            <a:off x="457200" y="2400300"/>
            <a:ext cx="1143000" cy="2886075"/>
          </a:xfrm>
          <a:prstGeom prst="curvedConnector3">
            <a:avLst>
              <a:gd name="adj1" fmla="val -20000"/>
            </a:avLst>
          </a:prstGeom>
          <a:noFill/>
          <a:ln w="63500">
            <a:solidFill>
              <a:schemeClr val="tx2"/>
            </a:solidFill>
            <a:round/>
            <a:headEnd/>
            <a:tailEnd type="triangle" w="med" len="med"/>
          </a:ln>
        </p:spPr>
      </p:cxnSp>
      <p:sp>
        <p:nvSpPr>
          <p:cNvPr id="1806344" name="Text Box 8"/>
          <p:cNvSpPr txBox="1">
            <a:spLocks noChangeArrowheads="1"/>
          </p:cNvSpPr>
          <p:nvPr/>
        </p:nvSpPr>
        <p:spPr bwMode="auto">
          <a:xfrm>
            <a:off x="30480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45" name="Text Box 9"/>
          <p:cNvSpPr txBox="1">
            <a:spLocks noChangeArrowheads="1"/>
          </p:cNvSpPr>
          <p:nvPr/>
        </p:nvSpPr>
        <p:spPr bwMode="auto">
          <a:xfrm>
            <a:off x="3276600" y="1905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46" name="Text Box 10"/>
          <p:cNvSpPr txBox="1">
            <a:spLocks noChangeArrowheads="1"/>
          </p:cNvSpPr>
          <p:nvPr/>
        </p:nvSpPr>
        <p:spPr bwMode="auto">
          <a:xfrm>
            <a:off x="29718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47" name="Text Box 11"/>
          <p:cNvSpPr txBox="1">
            <a:spLocks noChangeArrowheads="1"/>
          </p:cNvSpPr>
          <p:nvPr/>
        </p:nvSpPr>
        <p:spPr bwMode="auto">
          <a:xfrm>
            <a:off x="32004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48" name="Text Box 12"/>
          <p:cNvSpPr txBox="1">
            <a:spLocks noChangeArrowheads="1"/>
          </p:cNvSpPr>
          <p:nvPr/>
        </p:nvSpPr>
        <p:spPr bwMode="auto">
          <a:xfrm>
            <a:off x="29718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49" name="Text Box 13"/>
          <p:cNvSpPr txBox="1">
            <a:spLocks noChangeArrowheads="1"/>
          </p:cNvSpPr>
          <p:nvPr/>
        </p:nvSpPr>
        <p:spPr bwMode="auto">
          <a:xfrm>
            <a:off x="31242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50" name="Text Box 14"/>
          <p:cNvSpPr txBox="1">
            <a:spLocks noChangeArrowheads="1"/>
          </p:cNvSpPr>
          <p:nvPr/>
        </p:nvSpPr>
        <p:spPr bwMode="auto">
          <a:xfrm>
            <a:off x="32766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51" name="Text Box 15"/>
          <p:cNvSpPr txBox="1">
            <a:spLocks noChangeArrowheads="1"/>
          </p:cNvSpPr>
          <p:nvPr/>
        </p:nvSpPr>
        <p:spPr bwMode="auto">
          <a:xfrm>
            <a:off x="2895600" y="1905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52" name="Text Box 16"/>
          <p:cNvSpPr txBox="1">
            <a:spLocks noChangeArrowheads="1"/>
          </p:cNvSpPr>
          <p:nvPr/>
        </p:nvSpPr>
        <p:spPr bwMode="auto">
          <a:xfrm>
            <a:off x="32004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53" name="Text Box 17"/>
          <p:cNvSpPr txBox="1">
            <a:spLocks noChangeArrowheads="1"/>
          </p:cNvSpPr>
          <p:nvPr/>
        </p:nvSpPr>
        <p:spPr bwMode="auto">
          <a:xfrm>
            <a:off x="1828800" y="2057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54" name="Text Box 18"/>
          <p:cNvSpPr txBox="1">
            <a:spLocks noChangeArrowheads="1"/>
          </p:cNvSpPr>
          <p:nvPr/>
        </p:nvSpPr>
        <p:spPr bwMode="auto">
          <a:xfrm>
            <a:off x="23622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55" name="Text Box 19"/>
          <p:cNvSpPr txBox="1">
            <a:spLocks noChangeArrowheads="1"/>
          </p:cNvSpPr>
          <p:nvPr/>
        </p:nvSpPr>
        <p:spPr bwMode="auto">
          <a:xfrm>
            <a:off x="30480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56" name="Text Box 20"/>
          <p:cNvSpPr txBox="1">
            <a:spLocks noChangeArrowheads="1"/>
          </p:cNvSpPr>
          <p:nvPr/>
        </p:nvSpPr>
        <p:spPr bwMode="auto">
          <a:xfrm>
            <a:off x="3581400" y="25146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06357" name="Text Box 21"/>
          <p:cNvSpPr txBox="1">
            <a:spLocks noChangeArrowheads="1"/>
          </p:cNvSpPr>
          <p:nvPr/>
        </p:nvSpPr>
        <p:spPr bwMode="auto">
          <a:xfrm>
            <a:off x="2590800" y="17526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58" name="Text Box 22"/>
          <p:cNvSpPr txBox="1">
            <a:spLocks noChangeArrowheads="1"/>
          </p:cNvSpPr>
          <p:nvPr/>
        </p:nvSpPr>
        <p:spPr bwMode="auto">
          <a:xfrm>
            <a:off x="3733800" y="1981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59" name="Text Box 23"/>
          <p:cNvSpPr txBox="1">
            <a:spLocks noChangeArrowheads="1"/>
          </p:cNvSpPr>
          <p:nvPr/>
        </p:nvSpPr>
        <p:spPr bwMode="auto">
          <a:xfrm>
            <a:off x="22860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0" name="Text Box 24"/>
          <p:cNvSpPr txBox="1">
            <a:spLocks noChangeArrowheads="1"/>
          </p:cNvSpPr>
          <p:nvPr/>
        </p:nvSpPr>
        <p:spPr bwMode="auto">
          <a:xfrm>
            <a:off x="33528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1" name="Text Box 25"/>
          <p:cNvSpPr txBox="1">
            <a:spLocks noChangeArrowheads="1"/>
          </p:cNvSpPr>
          <p:nvPr/>
        </p:nvSpPr>
        <p:spPr bwMode="auto">
          <a:xfrm>
            <a:off x="3429000" y="1600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2" name="Text Box 26"/>
          <p:cNvSpPr txBox="1">
            <a:spLocks noChangeArrowheads="1"/>
          </p:cNvSpPr>
          <p:nvPr/>
        </p:nvSpPr>
        <p:spPr bwMode="auto">
          <a:xfrm>
            <a:off x="3886200" y="2286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3" name="Text Box 27"/>
          <p:cNvSpPr txBox="1">
            <a:spLocks noChangeArrowheads="1"/>
          </p:cNvSpPr>
          <p:nvPr/>
        </p:nvSpPr>
        <p:spPr bwMode="auto">
          <a:xfrm>
            <a:off x="2667000" y="2590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4" name="Text Box 28"/>
          <p:cNvSpPr txBox="1">
            <a:spLocks noChangeArrowheads="1"/>
          </p:cNvSpPr>
          <p:nvPr/>
        </p:nvSpPr>
        <p:spPr bwMode="auto">
          <a:xfrm>
            <a:off x="22860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5" name="Text Box 29"/>
          <p:cNvSpPr txBox="1">
            <a:spLocks noChangeArrowheads="1"/>
          </p:cNvSpPr>
          <p:nvPr/>
        </p:nvSpPr>
        <p:spPr bwMode="auto">
          <a:xfrm>
            <a:off x="4800600" y="1828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6" name="Text Box 30"/>
          <p:cNvSpPr txBox="1">
            <a:spLocks noChangeArrowheads="1"/>
          </p:cNvSpPr>
          <p:nvPr/>
        </p:nvSpPr>
        <p:spPr bwMode="auto">
          <a:xfrm>
            <a:off x="46482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7" name="Text Box 31"/>
          <p:cNvSpPr txBox="1">
            <a:spLocks noChangeArrowheads="1"/>
          </p:cNvSpPr>
          <p:nvPr/>
        </p:nvSpPr>
        <p:spPr bwMode="auto">
          <a:xfrm>
            <a:off x="5029200" y="2209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8" name="Text Box 32"/>
          <p:cNvSpPr txBox="1">
            <a:spLocks noChangeArrowheads="1"/>
          </p:cNvSpPr>
          <p:nvPr/>
        </p:nvSpPr>
        <p:spPr bwMode="auto">
          <a:xfrm>
            <a:off x="3581400" y="34290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69" name="Text Box 33"/>
          <p:cNvSpPr txBox="1">
            <a:spLocks noChangeArrowheads="1"/>
          </p:cNvSpPr>
          <p:nvPr/>
        </p:nvSpPr>
        <p:spPr bwMode="auto">
          <a:xfrm flipV="1">
            <a:off x="4343400" y="28956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06370" name="Text Box 34"/>
          <p:cNvSpPr txBox="1">
            <a:spLocks noChangeArrowheads="1"/>
          </p:cNvSpPr>
          <p:nvPr/>
        </p:nvSpPr>
        <p:spPr bwMode="auto">
          <a:xfrm>
            <a:off x="40386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71" name="Text Box 35"/>
          <p:cNvSpPr txBox="1">
            <a:spLocks noChangeArrowheads="1"/>
          </p:cNvSpPr>
          <p:nvPr/>
        </p:nvSpPr>
        <p:spPr bwMode="auto">
          <a:xfrm>
            <a:off x="2514600" y="3505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72" name="Text Box 36"/>
          <p:cNvSpPr txBox="1">
            <a:spLocks noChangeArrowheads="1"/>
          </p:cNvSpPr>
          <p:nvPr/>
        </p:nvSpPr>
        <p:spPr bwMode="auto">
          <a:xfrm>
            <a:off x="1600200" y="3200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73" name="Text Box 37"/>
          <p:cNvSpPr txBox="1">
            <a:spLocks noChangeArrowheads="1"/>
          </p:cNvSpPr>
          <p:nvPr/>
        </p:nvSpPr>
        <p:spPr bwMode="auto">
          <a:xfrm>
            <a:off x="1143000" y="2362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74" name="Text Box 38"/>
          <p:cNvSpPr txBox="1">
            <a:spLocks noChangeArrowheads="1"/>
          </p:cNvSpPr>
          <p:nvPr/>
        </p:nvSpPr>
        <p:spPr bwMode="auto">
          <a:xfrm>
            <a:off x="838200" y="2819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75" name="Text Box 39"/>
          <p:cNvSpPr txBox="1">
            <a:spLocks noChangeArrowheads="1"/>
          </p:cNvSpPr>
          <p:nvPr/>
        </p:nvSpPr>
        <p:spPr bwMode="auto">
          <a:xfrm>
            <a:off x="1905000" y="24384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76" name="Text Box 40"/>
          <p:cNvSpPr txBox="1">
            <a:spLocks noChangeArrowheads="1"/>
          </p:cNvSpPr>
          <p:nvPr/>
        </p:nvSpPr>
        <p:spPr bwMode="auto">
          <a:xfrm>
            <a:off x="1295400" y="1676400"/>
            <a:ext cx="260350" cy="274638"/>
          </a:xfrm>
          <a:prstGeom prst="rect">
            <a:avLst/>
          </a:prstGeom>
          <a:noFill/>
          <a:ln w="9525">
            <a:noFill/>
            <a:miter lim="800000"/>
            <a:headEnd/>
            <a:tailEnd/>
          </a:ln>
        </p:spPr>
        <p:txBody>
          <a:bodyPr>
            <a:prstTxWarp prst="textNoShape">
              <a:avLst/>
            </a:prstTxWarp>
            <a:spAutoFit/>
          </a:bodyPr>
          <a:lstStyle/>
          <a:p>
            <a:r>
              <a:rPr lang="en-US" sz="1200" b="0">
                <a:solidFill>
                  <a:schemeClr val="bg1"/>
                </a:solidFill>
              </a:rPr>
              <a:t>x</a:t>
            </a:r>
          </a:p>
        </p:txBody>
      </p:sp>
      <p:sp>
        <p:nvSpPr>
          <p:cNvPr id="1806377" name="Text Box 41"/>
          <p:cNvSpPr txBox="1">
            <a:spLocks noChangeArrowheads="1"/>
          </p:cNvSpPr>
          <p:nvPr/>
        </p:nvSpPr>
        <p:spPr bwMode="auto">
          <a:xfrm>
            <a:off x="1295400" y="27432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78" name="Text Box 42"/>
          <p:cNvSpPr txBox="1">
            <a:spLocks noChangeArrowheads="1"/>
          </p:cNvSpPr>
          <p:nvPr/>
        </p:nvSpPr>
        <p:spPr bwMode="auto">
          <a:xfrm>
            <a:off x="4191000" y="1447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79" name="Text Box 43"/>
          <p:cNvSpPr txBox="1">
            <a:spLocks noChangeArrowheads="1"/>
          </p:cNvSpPr>
          <p:nvPr/>
        </p:nvSpPr>
        <p:spPr bwMode="auto">
          <a:xfrm>
            <a:off x="1828800" y="1447800"/>
            <a:ext cx="260350" cy="274638"/>
          </a:xfrm>
          <a:prstGeom prst="rect">
            <a:avLst/>
          </a:prstGeom>
          <a:noFill/>
          <a:ln w="9525">
            <a:noFill/>
            <a:miter lim="800000"/>
            <a:headEnd/>
            <a:tailEnd/>
          </a:ln>
        </p:spPr>
        <p:txBody>
          <a:bodyPr wrap="none">
            <a:prstTxWarp prst="textNoShape">
              <a:avLst/>
            </a:prstTxWarp>
            <a:spAutoFit/>
          </a:bodyPr>
          <a:lstStyle/>
          <a:p>
            <a:r>
              <a:rPr lang="en-US" sz="1200" b="0">
                <a:solidFill>
                  <a:schemeClr val="bg1"/>
                </a:solidFill>
              </a:rPr>
              <a:t>x</a:t>
            </a:r>
          </a:p>
        </p:txBody>
      </p:sp>
      <p:sp>
        <p:nvSpPr>
          <p:cNvPr id="1806380" name="Rectangle 44"/>
          <p:cNvSpPr>
            <a:spLocks noChangeArrowheads="1"/>
          </p:cNvSpPr>
          <p:nvPr/>
        </p:nvSpPr>
        <p:spPr bwMode="auto">
          <a:xfrm>
            <a:off x="4419600" y="4038600"/>
            <a:ext cx="4495800" cy="1187450"/>
          </a:xfrm>
          <a:prstGeom prst="rect">
            <a:avLst/>
          </a:prstGeom>
          <a:noFill/>
          <a:ln w="9525">
            <a:noFill/>
            <a:miter lim="800000"/>
            <a:headEnd/>
            <a:tailEnd/>
          </a:ln>
        </p:spPr>
        <p:txBody>
          <a:bodyPr>
            <a:prstTxWarp prst="textNoShape">
              <a:avLst/>
            </a:prstTxWarp>
            <a:spAutoFit/>
          </a:bodyPr>
          <a:lstStyle/>
          <a:p>
            <a:r>
              <a:rPr lang="en-US" b="0">
                <a:solidFill>
                  <a:srgbClr val="8C144A"/>
                </a:solidFill>
              </a:rPr>
              <a:t>They will not think that data that are in the more-general hypothesis are in the language.</a:t>
            </a:r>
          </a:p>
        </p:txBody>
      </p:sp>
      <p:cxnSp>
        <p:nvCxnSpPr>
          <p:cNvPr id="1806381" name="AutoShape 45"/>
          <p:cNvCxnSpPr>
            <a:cxnSpLocks noChangeShapeType="1"/>
            <a:endCxn id="1806339" idx="6"/>
          </p:cNvCxnSpPr>
          <p:nvPr/>
        </p:nvCxnSpPr>
        <p:spPr bwMode="auto">
          <a:xfrm rot="5400000" flipH="1">
            <a:off x="5830093" y="2437607"/>
            <a:ext cx="1522413" cy="1600200"/>
          </a:xfrm>
          <a:prstGeom prst="curvedConnector2">
            <a:avLst/>
          </a:prstGeom>
          <a:noFill/>
          <a:ln w="63500">
            <a:solidFill>
              <a:srgbClr val="8C144A"/>
            </a:solidFill>
            <a:round/>
            <a:headEnd/>
            <a:tailEnd type="triangle" w="med" len="me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D8DCFF"/>
      </a:lt1>
      <a:dk2>
        <a:srgbClr val="4414A7"/>
      </a:dk2>
      <a:lt2>
        <a:srgbClr val="0006FF"/>
      </a:lt2>
      <a:accent1>
        <a:srgbClr val="0D585D"/>
      </a:accent1>
      <a:accent2>
        <a:srgbClr val="A519B9"/>
      </a:accent2>
      <a:accent3>
        <a:srgbClr val="E9EBFF"/>
      </a:accent3>
      <a:accent4>
        <a:srgbClr val="000000"/>
      </a:accent4>
      <a:accent5>
        <a:srgbClr val="AAB4B6"/>
      </a:accent5>
      <a:accent6>
        <a:srgbClr val="9516A7"/>
      </a:accent6>
      <a:hlink>
        <a:srgbClr val="0F591E"/>
      </a:hlink>
      <a:folHlink>
        <a:srgbClr val="76154B"/>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Endymion:Applications:Microsoft Office 2004:Templates:Presentations:Designs:Blank Presentation</Template>
  <TotalTime>9210</TotalTime>
  <Words>4106</Words>
  <Application>Microsoft Macintosh PowerPoint</Application>
  <PresentationFormat>On-screen Show (4:3)</PresentationFormat>
  <Paragraphs>867</Paragraphs>
  <Slides>54</Slides>
  <Notes>44</Notes>
  <HiddenSlides>0</HiddenSlides>
  <MMClips>0</MMClips>
  <ScaleCrop>false</ScaleCrop>
  <HeadingPairs>
    <vt:vector size="4" baseType="variant">
      <vt:variant>
        <vt:lpstr>Design Template</vt:lpstr>
      </vt:variant>
      <vt:variant>
        <vt:i4>1</vt:i4>
      </vt:variant>
      <vt:variant>
        <vt:lpstr>Slide Titles</vt:lpstr>
      </vt:variant>
      <vt:variant>
        <vt:i4>54</vt:i4>
      </vt:variant>
    </vt:vector>
  </HeadingPairs>
  <TitlesOfParts>
    <vt:vector size="55" baseType="lpstr">
      <vt:lpstr>Blank Presentation</vt:lpstr>
      <vt:lpstr>Psych 156A/ Ling 150: Acquisition of Language II</vt:lpstr>
      <vt:lpstr>Announcements</vt:lpstr>
      <vt:lpstr>Slide 3</vt:lpstr>
      <vt:lpstr>Hypothesis = Generalization</vt:lpstr>
      <vt:lpstr>Making generalizations that are underdetermined by the data</vt:lpstr>
      <vt:lpstr>Making generalizations that are underdetermined by the data</vt:lpstr>
      <vt:lpstr>Choosing generalizations</vt:lpstr>
      <vt:lpstr>Generalization = predictions about what data are in the language</vt:lpstr>
      <vt:lpstr>Choosing generalizations:  the less general hypothesis</vt:lpstr>
      <vt:lpstr>Choosing generalizations:  the more general hypothesis</vt:lpstr>
      <vt:lpstr>Potential child responses when multiple generalizations are possible</vt:lpstr>
      <vt:lpstr>Reality check</vt:lpstr>
      <vt:lpstr>Reality check</vt:lpstr>
      <vt:lpstr>Reality check</vt:lpstr>
      <vt:lpstr>Experimental Study: Gerken (2006)</vt:lpstr>
      <vt:lpstr>Artificial language: AAB/ABA pattern</vt:lpstr>
      <vt:lpstr>Artificial language: AAB/ABA pattern</vt:lpstr>
      <vt:lpstr>Slide 18</vt:lpstr>
      <vt:lpstr>Slide 19</vt:lpstr>
      <vt:lpstr>Slide 20</vt:lpstr>
      <vt:lpstr>Slide 21</vt:lpstr>
      <vt:lpstr>Slide 22</vt:lpstr>
      <vt:lpstr>Experiment 1</vt:lpstr>
      <vt:lpstr>Experiment 1 Predictions</vt:lpstr>
      <vt:lpstr>Experiment 1 Results</vt:lpstr>
      <vt:lpstr>Experiment 1 Predictions</vt:lpstr>
      <vt:lpstr>Experiment 1 Results</vt:lpstr>
      <vt:lpstr>Experiment 1 Results</vt:lpstr>
      <vt:lpstr>Experiment 2</vt:lpstr>
      <vt:lpstr>Experiment 2 Predictions</vt:lpstr>
      <vt:lpstr>Experiment 2 Results</vt:lpstr>
      <vt:lpstr>Slide 32</vt:lpstr>
      <vt:lpstr>Gerken (2006) Results</vt:lpstr>
      <vt:lpstr>Gerken (2006) Results</vt:lpstr>
      <vt:lpstr>Why would a preference for the less-general generalization be a sensible preference to have?</vt:lpstr>
      <vt:lpstr>Why would a preference for the less-general generalization be a sensible preference to have?</vt:lpstr>
      <vt:lpstr>Let’s take a closer look at the Subset Problem</vt:lpstr>
      <vt:lpstr>Let’s take a closer look at the Subset Problem</vt:lpstr>
      <vt:lpstr>Let’s take a closer look at the Subset Problem</vt:lpstr>
      <vt:lpstr>Let’s take a closer look at the Subset Problem</vt:lpstr>
      <vt:lpstr>Let’s take a closer look at the Subset Problem</vt:lpstr>
      <vt:lpstr>Solutions to the Subset Problem</vt:lpstr>
      <vt:lpstr>Slide 43</vt:lpstr>
      <vt:lpstr>Slide 44</vt:lpstr>
      <vt:lpstr>Slide 45</vt:lpstr>
      <vt:lpstr>Slide 46</vt:lpstr>
      <vt:lpstr>Slide 47</vt:lpstr>
      <vt:lpstr>Another way to think about it</vt:lpstr>
      <vt:lpstr>Another way to think about it</vt:lpstr>
      <vt:lpstr>Slide 50</vt:lpstr>
      <vt:lpstr>Slide 51</vt:lpstr>
      <vt:lpstr>Slide 52</vt:lpstr>
      <vt:lpstr>Slide 53</vt:lpstr>
      <vt:lpstr>Slide 54</vt:lpstr>
    </vt:vector>
  </TitlesOfParts>
  <Company>Computing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 229: Language Acquisition</dc:title>
  <dc:creator>Computing Services</dc:creator>
  <cp:lastModifiedBy>Lisa Pearl</cp:lastModifiedBy>
  <cp:revision>713</cp:revision>
  <cp:lastPrinted>2012-05-17T23:08:02Z</cp:lastPrinted>
  <dcterms:created xsi:type="dcterms:W3CDTF">2012-05-22T22:45:25Z</dcterms:created>
  <dcterms:modified xsi:type="dcterms:W3CDTF">2012-05-22T22:46:00Z</dcterms:modified>
</cp:coreProperties>
</file>